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7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Assumptions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One instruction can be fetched at each cycle.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Latency is 2 cycles for ALU, and 3 for multiplier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Instructions begin execution once fetched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In case two instructions finish at the same cycle, both can commit on the same cycle and the CDB arbitrates who writes first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0800000">
            <a:off x="5562600" y="4724400"/>
            <a:ext cx="1295400" cy="1066800"/>
          </a:xfrm>
          <a:prstGeom prst="trapezoid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2"/>
              </a:solidFill>
            </a:endParaRP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*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0574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81000"/>
                <a:gridCol w="32260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Calibri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7.8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Calibri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</a:rPr>
                        <a:t>60</a:t>
                      </a:r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8768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14770"/>
                <a:gridCol w="38883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Op2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Calibri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Left-Right Arrow 4"/>
          <p:cNvSpPr/>
          <p:nvPr/>
        </p:nvSpPr>
        <p:spPr>
          <a:xfrm rot="5400000">
            <a:off x="2286000" y="3962400"/>
            <a:ext cx="4343400" cy="381000"/>
          </a:xfrm>
          <a:prstGeom prst="leftRight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6" name="Left-Right Arrow 5"/>
          <p:cNvSpPr/>
          <p:nvPr/>
        </p:nvSpPr>
        <p:spPr>
          <a:xfrm>
            <a:off x="228600" y="6248400"/>
            <a:ext cx="6705600" cy="381000"/>
          </a:xfrm>
          <a:prstGeom prst="leftRight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7" name="Down Arrow 6"/>
          <p:cNvSpPr/>
          <p:nvPr/>
        </p:nvSpPr>
        <p:spPr>
          <a:xfrm>
            <a:off x="2438400" y="5791200"/>
            <a:ext cx="152400" cy="53340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6172200" y="5791200"/>
            <a:ext cx="152400" cy="53340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28956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0386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038600" y="3657600"/>
            <a:ext cx="304800" cy="158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0386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572000" y="3657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5720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5720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6" name="Trapezoid 15"/>
          <p:cNvSpPr/>
          <p:nvPr/>
        </p:nvSpPr>
        <p:spPr>
          <a:xfrm rot="10800000">
            <a:off x="1905000" y="4724400"/>
            <a:ext cx="1371600" cy="1066800"/>
          </a:xfrm>
          <a:prstGeom prst="trapezoid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-/+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0" y="838200"/>
          <a:ext cx="1752600" cy="9906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752600"/>
              </a:tblGrid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I: R2 &lt;- R0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J: R0 &lt;- R4 + R8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K: R2 &lt;- R0 + R2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L: R0 &lt;- R2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3733800" y="762000"/>
          <a:ext cx="1371600" cy="11430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02400"/>
                <a:gridCol w="388800"/>
                <a:gridCol w="302400"/>
                <a:gridCol w="378000"/>
              </a:tblGrid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FP.R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Busy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Data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5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8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7.8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876800" y="2362200"/>
            <a:ext cx="1981200" cy="427038"/>
          </a:xfr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1050" b="1" dirty="0" smtClean="0">
                <a:solidFill>
                  <a:schemeClr val="tx2"/>
                </a:solidFill>
              </a:rPr>
              <a:t>Multiplier Reservation Stations </a:t>
            </a:r>
            <a:endParaRPr lang="en-US" sz="1050" dirty="0">
              <a:solidFill>
                <a:schemeClr val="tx2"/>
              </a:solidFill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2057400" y="2362200"/>
            <a:ext cx="19812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ALU Reservation </a:t>
            </a:r>
            <a:r>
              <a:rPr lang="en-US" sz="1100" b="1" dirty="0" smtClean="0">
                <a:solidFill>
                  <a:schemeClr val="tx2"/>
                </a:solidFill>
              </a:rPr>
              <a:t>Stations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3733800" y="381000"/>
            <a:ext cx="1371600" cy="3508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Floating </a:t>
            </a:r>
            <a:r>
              <a:rPr lang="en-US" sz="1100" b="1" dirty="0" smtClean="0">
                <a:solidFill>
                  <a:schemeClr val="tx2"/>
                </a:solidFill>
              </a:rPr>
              <a:t>Point </a:t>
            </a: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Registers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0" y="381000"/>
            <a:ext cx="17526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Instruction Bank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04800" y="2438400"/>
            <a:ext cx="990600" cy="685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2"/>
                </a:solidFill>
              </a:rPr>
              <a:t>Decoder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4" name="Left-Right Arrow 23"/>
          <p:cNvSpPr/>
          <p:nvPr/>
        </p:nvSpPr>
        <p:spPr>
          <a:xfrm rot="5400000">
            <a:off x="-800100" y="4533900"/>
            <a:ext cx="3200400" cy="381000"/>
          </a:xfrm>
          <a:prstGeom prst="leftRight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25" name="Down Arrow 24"/>
          <p:cNvSpPr/>
          <p:nvPr/>
        </p:nvSpPr>
        <p:spPr>
          <a:xfrm>
            <a:off x="685800" y="1828800"/>
            <a:ext cx="2286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27" name="Down Arrow 26"/>
          <p:cNvSpPr/>
          <p:nvPr/>
        </p:nvSpPr>
        <p:spPr>
          <a:xfrm>
            <a:off x="65532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>
            <a:off x="57150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2971800" y="5867400"/>
            <a:ext cx="838200" cy="3048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 dirty="0" smtClean="0">
                <a:solidFill>
                  <a:schemeClr val="tx2"/>
                </a:solidFill>
              </a:rPr>
              <a:t>Writes results 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8001000" y="381000"/>
            <a:ext cx="1143000" cy="6096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5</a:t>
            </a: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Down Arrow 30"/>
          <p:cNvSpPr/>
          <p:nvPr/>
        </p:nvSpPr>
        <p:spPr>
          <a:xfrm>
            <a:off x="685800" y="1828800"/>
            <a:ext cx="228600" cy="609600"/>
          </a:xfrm>
          <a:prstGeom prst="down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33" name="Down Arrow 32"/>
          <p:cNvSpPr/>
          <p:nvPr/>
        </p:nvSpPr>
        <p:spPr>
          <a:xfrm>
            <a:off x="20574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7010400" y="2895600"/>
            <a:ext cx="1524000" cy="8382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smtClean="0">
                <a:solidFill>
                  <a:schemeClr val="tx2"/>
                </a:solidFill>
              </a:rPr>
              <a:t>RS#4 is now free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0800000">
            <a:off x="5562600" y="4724400"/>
            <a:ext cx="1295400" cy="1066800"/>
          </a:xfrm>
          <a:prstGeom prst="trapezoid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2"/>
              </a:solidFill>
            </a:endParaRP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*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0574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81000"/>
                <a:gridCol w="32260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17.8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</a:rPr>
                        <a:t>60</a:t>
                      </a:r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8768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14770"/>
                <a:gridCol w="38883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Op2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Calibri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Left-Right Arrow 4"/>
          <p:cNvSpPr/>
          <p:nvPr/>
        </p:nvSpPr>
        <p:spPr>
          <a:xfrm rot="5400000">
            <a:off x="2286000" y="3962400"/>
            <a:ext cx="4343400" cy="381000"/>
          </a:xfrm>
          <a:prstGeom prst="leftRight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6" name="Left-Right Arrow 5"/>
          <p:cNvSpPr/>
          <p:nvPr/>
        </p:nvSpPr>
        <p:spPr>
          <a:xfrm>
            <a:off x="228600" y="6248400"/>
            <a:ext cx="6705600" cy="381000"/>
          </a:xfrm>
          <a:prstGeom prst="leftRight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7" name="Down Arrow 6"/>
          <p:cNvSpPr/>
          <p:nvPr/>
        </p:nvSpPr>
        <p:spPr>
          <a:xfrm>
            <a:off x="2438400" y="5791200"/>
            <a:ext cx="152400" cy="53340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6172200" y="5791200"/>
            <a:ext cx="152400" cy="53340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28956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0386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038600" y="3657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0386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572000" y="3657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5720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5720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6" name="Trapezoid 15"/>
          <p:cNvSpPr/>
          <p:nvPr/>
        </p:nvSpPr>
        <p:spPr>
          <a:xfrm rot="10800000">
            <a:off x="1905000" y="4724400"/>
            <a:ext cx="1371600" cy="1066800"/>
          </a:xfrm>
          <a:prstGeom prst="trapezoid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-/+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0" y="838200"/>
          <a:ext cx="1752600" cy="9906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752600"/>
              </a:tblGrid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I: R2 &lt;- R0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J: R0 &lt;- R4 + R8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K: R2 &lt;- R0 + R2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L: R0 &lt;- R2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3733800" y="762000"/>
          <a:ext cx="1371600" cy="11430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02400"/>
                <a:gridCol w="388800"/>
                <a:gridCol w="302400"/>
                <a:gridCol w="378000"/>
              </a:tblGrid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FP.R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Busy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Data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5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8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7.8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876800" y="2362200"/>
            <a:ext cx="1981200" cy="427038"/>
          </a:xfr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1050" b="1" dirty="0" smtClean="0">
                <a:solidFill>
                  <a:schemeClr val="tx2"/>
                </a:solidFill>
              </a:rPr>
              <a:t>Multiplier Reservation Stations </a:t>
            </a:r>
            <a:endParaRPr lang="en-US" sz="1050" dirty="0">
              <a:solidFill>
                <a:schemeClr val="tx2"/>
              </a:solidFill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2057400" y="2362200"/>
            <a:ext cx="19812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ALU Reservation </a:t>
            </a:r>
            <a:r>
              <a:rPr lang="en-US" sz="1100" b="1" dirty="0" smtClean="0">
                <a:solidFill>
                  <a:schemeClr val="tx2"/>
                </a:solidFill>
              </a:rPr>
              <a:t>Stations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3733800" y="381000"/>
            <a:ext cx="1371600" cy="3508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Floating </a:t>
            </a:r>
            <a:r>
              <a:rPr lang="en-US" sz="1100" b="1" dirty="0" smtClean="0">
                <a:solidFill>
                  <a:schemeClr val="tx2"/>
                </a:solidFill>
              </a:rPr>
              <a:t>Point </a:t>
            </a: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Registers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0" y="381000"/>
            <a:ext cx="17526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Instruction Bank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04800" y="2438400"/>
            <a:ext cx="990600" cy="685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2"/>
                </a:solidFill>
              </a:rPr>
              <a:t>Decoder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4" name="Left-Right Arrow 23"/>
          <p:cNvSpPr/>
          <p:nvPr/>
        </p:nvSpPr>
        <p:spPr>
          <a:xfrm rot="5400000">
            <a:off x="-800100" y="4533900"/>
            <a:ext cx="3200400" cy="381000"/>
          </a:xfrm>
          <a:prstGeom prst="leftRight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25" name="Down Arrow 24"/>
          <p:cNvSpPr/>
          <p:nvPr/>
        </p:nvSpPr>
        <p:spPr>
          <a:xfrm>
            <a:off x="685800" y="1828800"/>
            <a:ext cx="2286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26" name="Down Arrow 25"/>
          <p:cNvSpPr/>
          <p:nvPr/>
        </p:nvSpPr>
        <p:spPr>
          <a:xfrm>
            <a:off x="65532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>
            <a:off x="57150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2971800" y="5867400"/>
            <a:ext cx="838200" cy="3048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 dirty="0" smtClean="0">
                <a:solidFill>
                  <a:schemeClr val="tx2"/>
                </a:solidFill>
              </a:rPr>
              <a:t>Writes results 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8001000" y="381000"/>
            <a:ext cx="1143000" cy="6096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5</a:t>
            </a: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685800" y="1828800"/>
            <a:ext cx="228600" cy="609600"/>
          </a:xfrm>
          <a:prstGeom prst="down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32" name="Down Arrow 31"/>
          <p:cNvSpPr/>
          <p:nvPr/>
        </p:nvSpPr>
        <p:spPr>
          <a:xfrm>
            <a:off x="20574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1066800" y="3200400"/>
            <a:ext cx="914400" cy="3048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smtClean="0">
                <a:solidFill>
                  <a:schemeClr val="tx2"/>
                </a:solidFill>
              </a:rPr>
              <a:t>RS#1 is now free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0800000">
            <a:off x="5562600" y="4724400"/>
            <a:ext cx="1295400" cy="1066800"/>
          </a:xfrm>
          <a:prstGeom prst="trapezoid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2"/>
              </a:solidFill>
            </a:endParaRP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*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0574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81000"/>
                <a:gridCol w="32260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Calibri"/>
                        </a:rPr>
                        <a:t>17.8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60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8768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14770"/>
                <a:gridCol w="38883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Op2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Calibri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Left-Right Arrow 4"/>
          <p:cNvSpPr/>
          <p:nvPr/>
        </p:nvSpPr>
        <p:spPr>
          <a:xfrm rot="5400000">
            <a:off x="2286000" y="3962400"/>
            <a:ext cx="4343400" cy="381000"/>
          </a:xfrm>
          <a:prstGeom prst="leftRight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6" name="Left-Right Arrow 5"/>
          <p:cNvSpPr/>
          <p:nvPr/>
        </p:nvSpPr>
        <p:spPr>
          <a:xfrm>
            <a:off x="228600" y="6248400"/>
            <a:ext cx="6705600" cy="381000"/>
          </a:xfrm>
          <a:prstGeom prst="leftRight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7" name="Down Arrow 6"/>
          <p:cNvSpPr/>
          <p:nvPr/>
        </p:nvSpPr>
        <p:spPr>
          <a:xfrm>
            <a:off x="2438400" y="5791200"/>
            <a:ext cx="152400" cy="533400"/>
          </a:xfrm>
          <a:prstGeom prst="down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6172200" y="5791200"/>
            <a:ext cx="152400" cy="53340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2895600" y="4114800"/>
            <a:ext cx="152400" cy="609600"/>
          </a:xfrm>
          <a:prstGeom prst="downArrow">
            <a:avLst/>
          </a:prstGeom>
          <a:ln w="127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0386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038600" y="3657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0386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572000" y="3657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5720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5720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0" y="838200"/>
          <a:ext cx="1752600" cy="9906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752600"/>
              </a:tblGrid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I: R2 &lt;- R0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J: R0 &lt;- R4 + R8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K: R2 &lt;- R0 + R2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L: R0 &lt;- R2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3733800" y="762000"/>
          <a:ext cx="1371600" cy="11430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02400"/>
                <a:gridCol w="388800"/>
                <a:gridCol w="302400"/>
                <a:gridCol w="378000"/>
              </a:tblGrid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FP.R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Busy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Data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5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8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7.8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876800" y="2362200"/>
            <a:ext cx="1981200" cy="427038"/>
          </a:xfr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1050" b="1" dirty="0" smtClean="0">
                <a:solidFill>
                  <a:schemeClr val="tx2"/>
                </a:solidFill>
              </a:rPr>
              <a:t>Multiplier Reservation Stations </a:t>
            </a:r>
            <a:endParaRPr lang="en-US" sz="1050" dirty="0">
              <a:solidFill>
                <a:schemeClr val="tx2"/>
              </a:solidFill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2057400" y="2362200"/>
            <a:ext cx="19812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ALU Reservation </a:t>
            </a:r>
            <a:r>
              <a:rPr lang="en-US" sz="1100" b="1" dirty="0" smtClean="0">
                <a:solidFill>
                  <a:schemeClr val="tx2"/>
                </a:solidFill>
              </a:rPr>
              <a:t>Stations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3733800" y="381000"/>
            <a:ext cx="1371600" cy="3508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Floating </a:t>
            </a:r>
            <a:r>
              <a:rPr lang="en-US" sz="1100" b="1" dirty="0" smtClean="0">
                <a:solidFill>
                  <a:schemeClr val="tx2"/>
                </a:solidFill>
              </a:rPr>
              <a:t>Point </a:t>
            </a: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Registers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0" y="381000"/>
            <a:ext cx="17526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Instruction Bank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04800" y="2438400"/>
            <a:ext cx="990600" cy="685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2"/>
                </a:solidFill>
              </a:rPr>
              <a:t>Decoder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4" name="Left-Right Arrow 23"/>
          <p:cNvSpPr/>
          <p:nvPr/>
        </p:nvSpPr>
        <p:spPr>
          <a:xfrm rot="5400000">
            <a:off x="-800100" y="4533900"/>
            <a:ext cx="3200400" cy="381000"/>
          </a:xfrm>
          <a:prstGeom prst="leftRight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25" name="Down Arrow 24"/>
          <p:cNvSpPr/>
          <p:nvPr/>
        </p:nvSpPr>
        <p:spPr>
          <a:xfrm>
            <a:off x="685800" y="1828800"/>
            <a:ext cx="2286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26" name="Down Arrow 25"/>
          <p:cNvSpPr/>
          <p:nvPr/>
        </p:nvSpPr>
        <p:spPr>
          <a:xfrm>
            <a:off x="65532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>
            <a:off x="57150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8001000" y="381000"/>
            <a:ext cx="1143000" cy="6096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6</a:t>
            </a: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685800" y="1828800"/>
            <a:ext cx="228600" cy="609600"/>
          </a:xfrm>
          <a:prstGeom prst="down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32" name="Down Arrow 31"/>
          <p:cNvSpPr/>
          <p:nvPr/>
        </p:nvSpPr>
        <p:spPr>
          <a:xfrm>
            <a:off x="2057400" y="4114800"/>
            <a:ext cx="152400" cy="609600"/>
          </a:xfrm>
          <a:prstGeom prst="downArrow">
            <a:avLst/>
          </a:prstGeom>
          <a:ln w="127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rapezoid 33"/>
          <p:cNvSpPr/>
          <p:nvPr/>
        </p:nvSpPr>
        <p:spPr>
          <a:xfrm rot="10800000">
            <a:off x="1905000" y="4724400"/>
            <a:ext cx="1371600" cy="1066800"/>
          </a:xfrm>
          <a:prstGeom prst="trapezoid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-/+</a:t>
            </a: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3276600" y="5181600"/>
            <a:ext cx="685800" cy="3810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 dirty="0" smtClean="0">
                <a:solidFill>
                  <a:schemeClr val="tx2"/>
                </a:solidFill>
              </a:rPr>
              <a:t>BUSY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1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0800000">
            <a:off x="5562600" y="4724400"/>
            <a:ext cx="1295400" cy="1066800"/>
          </a:xfrm>
          <a:prstGeom prst="trapezoid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2"/>
              </a:solidFill>
            </a:endParaRP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*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0574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81000"/>
                <a:gridCol w="32260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Calibri"/>
                        </a:rPr>
                        <a:t>17.8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60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8768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14770"/>
                <a:gridCol w="38883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Op2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Calibri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Left-Right Arrow 4"/>
          <p:cNvSpPr/>
          <p:nvPr/>
        </p:nvSpPr>
        <p:spPr>
          <a:xfrm rot="5400000">
            <a:off x="2286000" y="3962400"/>
            <a:ext cx="4343400" cy="381000"/>
          </a:xfrm>
          <a:prstGeom prst="leftRight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6" name="Left-Right Arrow 5"/>
          <p:cNvSpPr/>
          <p:nvPr/>
        </p:nvSpPr>
        <p:spPr>
          <a:xfrm>
            <a:off x="228600" y="6248400"/>
            <a:ext cx="6705600" cy="381000"/>
          </a:xfrm>
          <a:prstGeom prst="leftRight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7" name="Down Arrow 6"/>
          <p:cNvSpPr/>
          <p:nvPr/>
        </p:nvSpPr>
        <p:spPr>
          <a:xfrm>
            <a:off x="2438400" y="5791200"/>
            <a:ext cx="152400" cy="533400"/>
          </a:xfrm>
          <a:prstGeom prst="down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6172200" y="5791200"/>
            <a:ext cx="152400" cy="53340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0386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038600" y="3657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0386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572000" y="3657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5720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5720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0" y="838200"/>
          <a:ext cx="1752600" cy="9906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752600"/>
              </a:tblGrid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I: R2 &lt;- R0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J: R0 &lt;- R4 + R8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K: R2 &lt;- R0 + R2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L: R0 &lt;- R2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3733800" y="762000"/>
          <a:ext cx="1371600" cy="11430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02400"/>
                <a:gridCol w="388800"/>
                <a:gridCol w="302400"/>
                <a:gridCol w="378000"/>
              </a:tblGrid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FP.R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Busy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Data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5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8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7.8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876800" y="2362200"/>
            <a:ext cx="1981200" cy="427038"/>
          </a:xfr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1050" b="1" dirty="0" smtClean="0">
                <a:solidFill>
                  <a:schemeClr val="tx2"/>
                </a:solidFill>
              </a:rPr>
              <a:t>Multiplier Reservation Stations </a:t>
            </a:r>
            <a:endParaRPr lang="en-US" sz="1050" dirty="0">
              <a:solidFill>
                <a:schemeClr val="tx2"/>
              </a:solidFill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2057400" y="2362200"/>
            <a:ext cx="19812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ALU Reservation </a:t>
            </a:r>
            <a:r>
              <a:rPr lang="en-US" sz="1100" b="1" dirty="0" smtClean="0">
                <a:solidFill>
                  <a:schemeClr val="tx2"/>
                </a:solidFill>
              </a:rPr>
              <a:t>Stations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3733800" y="381000"/>
            <a:ext cx="1371600" cy="3508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Floating </a:t>
            </a:r>
            <a:r>
              <a:rPr lang="en-US" sz="1100" b="1" dirty="0" smtClean="0">
                <a:solidFill>
                  <a:schemeClr val="tx2"/>
                </a:solidFill>
              </a:rPr>
              <a:t>Point </a:t>
            </a: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Registers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0" y="381000"/>
            <a:ext cx="17526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Instruction Bank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4800" y="2438400"/>
            <a:ext cx="990600" cy="685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2"/>
                </a:solidFill>
              </a:rPr>
              <a:t>Decoder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3" name="Left-Right Arrow 22"/>
          <p:cNvSpPr/>
          <p:nvPr/>
        </p:nvSpPr>
        <p:spPr>
          <a:xfrm rot="5400000">
            <a:off x="-800100" y="4533900"/>
            <a:ext cx="3200400" cy="381000"/>
          </a:xfrm>
          <a:prstGeom prst="leftRight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24" name="Down Arrow 23"/>
          <p:cNvSpPr/>
          <p:nvPr/>
        </p:nvSpPr>
        <p:spPr>
          <a:xfrm>
            <a:off x="685800" y="1828800"/>
            <a:ext cx="2286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25" name="Down Arrow 24"/>
          <p:cNvSpPr/>
          <p:nvPr/>
        </p:nvSpPr>
        <p:spPr>
          <a:xfrm>
            <a:off x="65532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>
            <a:off x="57150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8001000" y="381000"/>
            <a:ext cx="1143000" cy="6096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7</a:t>
            </a: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Down Arrow 28"/>
          <p:cNvSpPr/>
          <p:nvPr/>
        </p:nvSpPr>
        <p:spPr>
          <a:xfrm>
            <a:off x="685800" y="1828800"/>
            <a:ext cx="228600" cy="609600"/>
          </a:xfrm>
          <a:prstGeom prst="down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33" name="Trapezoid 32"/>
          <p:cNvSpPr/>
          <p:nvPr/>
        </p:nvSpPr>
        <p:spPr>
          <a:xfrm rot="10800000">
            <a:off x="1905000" y="4724400"/>
            <a:ext cx="1371600" cy="1066800"/>
          </a:xfrm>
          <a:prstGeom prst="trapezoid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-/+</a:t>
            </a: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3276600" y="5181600"/>
            <a:ext cx="685800" cy="3810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 dirty="0" smtClean="0">
                <a:solidFill>
                  <a:schemeClr val="tx2"/>
                </a:solidFill>
              </a:rPr>
              <a:t>BUSY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2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Down Arrow 34"/>
          <p:cNvSpPr/>
          <p:nvPr/>
        </p:nvSpPr>
        <p:spPr>
          <a:xfrm>
            <a:off x="28956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Down Arrow 35"/>
          <p:cNvSpPr/>
          <p:nvPr/>
        </p:nvSpPr>
        <p:spPr>
          <a:xfrm>
            <a:off x="20574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0800000">
            <a:off x="5562600" y="4724400"/>
            <a:ext cx="1295400" cy="1066800"/>
          </a:xfrm>
          <a:prstGeom prst="trapezoid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2"/>
              </a:solidFill>
            </a:endParaRP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*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0574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81000"/>
                <a:gridCol w="32260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Calibri"/>
                        </a:rPr>
                        <a:t>17.8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60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8768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14770"/>
                <a:gridCol w="38883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Op2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Calibri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7" name="Down Arrow 6"/>
          <p:cNvSpPr/>
          <p:nvPr/>
        </p:nvSpPr>
        <p:spPr>
          <a:xfrm>
            <a:off x="2438400" y="5791200"/>
            <a:ext cx="152400" cy="53340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6172200" y="5791200"/>
            <a:ext cx="152400" cy="53340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0386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038600" y="3657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0386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572000" y="3657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5720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5720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0" y="838200"/>
          <a:ext cx="1752600" cy="9906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752600"/>
              </a:tblGrid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I: R2 &lt;- R0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J: R0 &lt;- R4 + R8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K: R2 &lt;- R0 + R2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L: R0 &lt;- R2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3733800" y="762000"/>
          <a:ext cx="1371600" cy="11430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02400"/>
                <a:gridCol w="388800"/>
                <a:gridCol w="302400"/>
                <a:gridCol w="378000"/>
              </a:tblGrid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FP.R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Busy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Data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5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8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7.8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876800" y="2362200"/>
            <a:ext cx="1981200" cy="427038"/>
          </a:xfr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1050" b="1" dirty="0" smtClean="0">
                <a:solidFill>
                  <a:schemeClr val="tx2"/>
                </a:solidFill>
              </a:rPr>
              <a:t>Multiplier Reservation Stations </a:t>
            </a:r>
            <a:endParaRPr lang="en-US" sz="1050" dirty="0">
              <a:solidFill>
                <a:schemeClr val="tx2"/>
              </a:solidFill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2057400" y="2362200"/>
            <a:ext cx="19812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ALU Reservation </a:t>
            </a:r>
            <a:r>
              <a:rPr lang="en-US" sz="1100" b="1" dirty="0" smtClean="0">
                <a:solidFill>
                  <a:schemeClr val="tx2"/>
                </a:solidFill>
              </a:rPr>
              <a:t>Stations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3733800" y="381000"/>
            <a:ext cx="1371600" cy="3508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Floating </a:t>
            </a:r>
            <a:r>
              <a:rPr lang="en-US" sz="1100" b="1" dirty="0" smtClean="0">
                <a:solidFill>
                  <a:schemeClr val="tx2"/>
                </a:solidFill>
              </a:rPr>
              <a:t>Point </a:t>
            </a: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Registers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0" y="381000"/>
            <a:ext cx="17526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Instruction Bank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4800" y="2438400"/>
            <a:ext cx="990600" cy="685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2"/>
                </a:solidFill>
              </a:rPr>
              <a:t>Decoder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4" name="Down Arrow 23"/>
          <p:cNvSpPr/>
          <p:nvPr/>
        </p:nvSpPr>
        <p:spPr>
          <a:xfrm>
            <a:off x="685800" y="1828800"/>
            <a:ext cx="2286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25" name="Down Arrow 24"/>
          <p:cNvSpPr/>
          <p:nvPr/>
        </p:nvSpPr>
        <p:spPr>
          <a:xfrm>
            <a:off x="65532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>
            <a:off x="57150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2971800" y="5867400"/>
            <a:ext cx="838200" cy="3048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 dirty="0" smtClean="0">
                <a:solidFill>
                  <a:schemeClr val="tx2"/>
                </a:solidFill>
              </a:rPr>
              <a:t>Writes results 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8001000" y="381000"/>
            <a:ext cx="1143000" cy="6096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8</a:t>
            </a: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Down Arrow 28"/>
          <p:cNvSpPr/>
          <p:nvPr/>
        </p:nvSpPr>
        <p:spPr>
          <a:xfrm>
            <a:off x="685800" y="1828800"/>
            <a:ext cx="228600" cy="609600"/>
          </a:xfrm>
          <a:prstGeom prst="down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33" name="Trapezoid 32"/>
          <p:cNvSpPr/>
          <p:nvPr/>
        </p:nvSpPr>
        <p:spPr>
          <a:xfrm rot="10800000">
            <a:off x="1905000" y="4724400"/>
            <a:ext cx="1371600" cy="1066800"/>
          </a:xfrm>
          <a:prstGeom prst="trapezoid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-/+</a:t>
            </a:r>
          </a:p>
        </p:txBody>
      </p:sp>
      <p:sp>
        <p:nvSpPr>
          <p:cNvPr id="35" name="Down Arrow 34"/>
          <p:cNvSpPr/>
          <p:nvPr/>
        </p:nvSpPr>
        <p:spPr>
          <a:xfrm>
            <a:off x="28956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Down Arrow 35"/>
          <p:cNvSpPr/>
          <p:nvPr/>
        </p:nvSpPr>
        <p:spPr>
          <a:xfrm>
            <a:off x="20574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Left-Right Arrow 36"/>
          <p:cNvSpPr/>
          <p:nvPr/>
        </p:nvSpPr>
        <p:spPr>
          <a:xfrm rot="5400000">
            <a:off x="2286000" y="3962400"/>
            <a:ext cx="4343400" cy="381000"/>
          </a:xfrm>
          <a:prstGeom prst="leftRight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38" name="Left-Right Arrow 37"/>
          <p:cNvSpPr/>
          <p:nvPr/>
        </p:nvSpPr>
        <p:spPr>
          <a:xfrm>
            <a:off x="228600" y="6248400"/>
            <a:ext cx="6705600" cy="381000"/>
          </a:xfrm>
          <a:prstGeom prst="leftRight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39" name="Down Arrow 38"/>
          <p:cNvSpPr/>
          <p:nvPr/>
        </p:nvSpPr>
        <p:spPr>
          <a:xfrm>
            <a:off x="2438400" y="5791200"/>
            <a:ext cx="152400" cy="53340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Left-Right Arrow 39"/>
          <p:cNvSpPr/>
          <p:nvPr/>
        </p:nvSpPr>
        <p:spPr>
          <a:xfrm rot="5400000">
            <a:off x="-800100" y="4533900"/>
            <a:ext cx="3200400" cy="381000"/>
          </a:xfrm>
          <a:prstGeom prst="leftRight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0800000">
            <a:off x="5562600" y="4724400"/>
            <a:ext cx="1295400" cy="1066800"/>
          </a:xfrm>
          <a:prstGeom prst="trapezoid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2"/>
              </a:solidFill>
            </a:endParaRP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*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0574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81000"/>
                <a:gridCol w="32260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8768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14770"/>
                <a:gridCol w="38883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Op2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Calibri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</a:rPr>
                        <a:t>77.8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Down Arrow 4"/>
          <p:cNvSpPr/>
          <p:nvPr/>
        </p:nvSpPr>
        <p:spPr>
          <a:xfrm>
            <a:off x="2438400" y="5791200"/>
            <a:ext cx="152400" cy="53340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6172200" y="5791200"/>
            <a:ext cx="152400" cy="53340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0386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038600" y="3657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0386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572000" y="3657600"/>
            <a:ext cx="304800" cy="158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5720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5720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0" y="838200"/>
          <a:ext cx="1752600" cy="9906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752600"/>
              </a:tblGrid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I: R2 &lt;- R0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J: R0 &lt;- R4 + R8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K: R2 &lt;- R0 + R2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L: R0 &lt;- R2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733800" y="762000"/>
          <a:ext cx="1371600" cy="11430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02400"/>
                <a:gridCol w="388800"/>
                <a:gridCol w="302400"/>
                <a:gridCol w="378000"/>
              </a:tblGrid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FP.R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Busy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Data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5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77.8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8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7.8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876800" y="2362200"/>
            <a:ext cx="1981200" cy="427038"/>
          </a:xfr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1050" b="1" dirty="0" smtClean="0">
                <a:solidFill>
                  <a:schemeClr val="tx2"/>
                </a:solidFill>
              </a:rPr>
              <a:t>Multiplier Reservation Stations </a:t>
            </a:r>
            <a:endParaRPr lang="en-US" sz="1050" dirty="0">
              <a:solidFill>
                <a:schemeClr val="tx2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2057400" y="2362200"/>
            <a:ext cx="19812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ALU Reservation </a:t>
            </a:r>
            <a:r>
              <a:rPr lang="en-US" sz="1100" b="1" dirty="0" smtClean="0">
                <a:solidFill>
                  <a:schemeClr val="tx2"/>
                </a:solidFill>
              </a:rPr>
              <a:t>Stations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3733800" y="381000"/>
            <a:ext cx="1371600" cy="3508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Floating </a:t>
            </a:r>
            <a:r>
              <a:rPr lang="en-US" sz="1100" b="1" dirty="0" smtClean="0">
                <a:solidFill>
                  <a:schemeClr val="tx2"/>
                </a:solidFill>
              </a:rPr>
              <a:t>Point </a:t>
            </a: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Registers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0" y="381000"/>
            <a:ext cx="17526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Instruction Bank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04800" y="2438400"/>
            <a:ext cx="990600" cy="685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2"/>
                </a:solidFill>
              </a:rPr>
              <a:t>Decoder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0" name="Down Arrow 19"/>
          <p:cNvSpPr/>
          <p:nvPr/>
        </p:nvSpPr>
        <p:spPr>
          <a:xfrm>
            <a:off x="685800" y="1828800"/>
            <a:ext cx="2286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21" name="Down Arrow 20"/>
          <p:cNvSpPr/>
          <p:nvPr/>
        </p:nvSpPr>
        <p:spPr>
          <a:xfrm>
            <a:off x="65532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57150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2971800" y="5867400"/>
            <a:ext cx="838200" cy="3048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 dirty="0" smtClean="0">
                <a:solidFill>
                  <a:schemeClr val="tx2"/>
                </a:solidFill>
              </a:rPr>
              <a:t>Writes results 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8001000" y="381000"/>
            <a:ext cx="1143000" cy="6096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8</a:t>
            </a: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Down Arrow 24"/>
          <p:cNvSpPr/>
          <p:nvPr/>
        </p:nvSpPr>
        <p:spPr>
          <a:xfrm>
            <a:off x="685800" y="1828800"/>
            <a:ext cx="228600" cy="609600"/>
          </a:xfrm>
          <a:prstGeom prst="down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26" name="Trapezoid 25"/>
          <p:cNvSpPr/>
          <p:nvPr/>
        </p:nvSpPr>
        <p:spPr>
          <a:xfrm rot="10800000">
            <a:off x="1905000" y="4724400"/>
            <a:ext cx="1371600" cy="1066800"/>
          </a:xfrm>
          <a:prstGeom prst="trapezoid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-/+</a:t>
            </a:r>
          </a:p>
        </p:txBody>
      </p:sp>
      <p:sp>
        <p:nvSpPr>
          <p:cNvPr id="27" name="Down Arrow 26"/>
          <p:cNvSpPr/>
          <p:nvPr/>
        </p:nvSpPr>
        <p:spPr>
          <a:xfrm>
            <a:off x="28956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>
            <a:off x="20574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Left-Right Arrow 28"/>
          <p:cNvSpPr/>
          <p:nvPr/>
        </p:nvSpPr>
        <p:spPr>
          <a:xfrm rot="5400000">
            <a:off x="2286000" y="3962400"/>
            <a:ext cx="4343400" cy="381000"/>
          </a:xfrm>
          <a:prstGeom prst="leftRight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30" name="Left-Right Arrow 29"/>
          <p:cNvSpPr/>
          <p:nvPr/>
        </p:nvSpPr>
        <p:spPr>
          <a:xfrm>
            <a:off x="228600" y="6248400"/>
            <a:ext cx="6705600" cy="381000"/>
          </a:xfrm>
          <a:prstGeom prst="leftRight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31" name="Down Arrow 30"/>
          <p:cNvSpPr/>
          <p:nvPr/>
        </p:nvSpPr>
        <p:spPr>
          <a:xfrm>
            <a:off x="2438400" y="5791200"/>
            <a:ext cx="152400" cy="53340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Left-Right Arrow 31"/>
          <p:cNvSpPr/>
          <p:nvPr/>
        </p:nvSpPr>
        <p:spPr>
          <a:xfrm rot="5400000">
            <a:off x="-800100" y="4533900"/>
            <a:ext cx="3200400" cy="381000"/>
          </a:xfrm>
          <a:prstGeom prst="leftRight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1066800" y="3505200"/>
            <a:ext cx="914400" cy="3048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smtClean="0">
                <a:solidFill>
                  <a:schemeClr val="tx2"/>
                </a:solidFill>
              </a:rPr>
              <a:t>RS#2 is now free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5257800" y="1219200"/>
            <a:ext cx="1752600" cy="5334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Write</a:t>
            </a:r>
            <a:r>
              <a:rPr kumimoji="0" lang="en-US" sz="8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final results to R2. This is valid data; (most recent), and no other WAW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7162800" y="3352800"/>
            <a:ext cx="1752600" cy="5334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smtClean="0">
                <a:solidFill>
                  <a:schemeClr val="tx2"/>
                </a:solidFill>
              </a:rPr>
              <a:t>RS 5, observes a write  it has been looking for on the CDB (77.8). Now Multiplier can begin execution on cycle 9 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0800000">
            <a:off x="5562600" y="4724400"/>
            <a:ext cx="1295400" cy="1066800"/>
          </a:xfrm>
          <a:prstGeom prst="trapezoid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2"/>
              </a:solidFill>
            </a:endParaRP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*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0574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81000"/>
                <a:gridCol w="32260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8768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14770"/>
                <a:gridCol w="38883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Op2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Calibri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77.8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Down Arrow 5"/>
          <p:cNvSpPr/>
          <p:nvPr/>
        </p:nvSpPr>
        <p:spPr>
          <a:xfrm>
            <a:off x="6172200" y="5791200"/>
            <a:ext cx="152400" cy="53340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0386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038600" y="3657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0386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572000" y="3657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5720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5720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0" y="838200"/>
          <a:ext cx="1752600" cy="9906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752600"/>
              </a:tblGrid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I: R2 &lt;- R0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J: R0 &lt;- R4 + R8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K: R2 &lt;- R0 + R2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L: R0 &lt;- R2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733800" y="762000"/>
          <a:ext cx="1371600" cy="11430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02400"/>
                <a:gridCol w="388800"/>
                <a:gridCol w="302400"/>
                <a:gridCol w="378000"/>
              </a:tblGrid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FP.R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Busy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Data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5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77.8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8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7.8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876800" y="2362200"/>
            <a:ext cx="1981200" cy="427038"/>
          </a:xfr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1050" b="1" dirty="0" smtClean="0">
                <a:solidFill>
                  <a:schemeClr val="tx2"/>
                </a:solidFill>
              </a:rPr>
              <a:t>Multiplier Reservation Stations </a:t>
            </a:r>
            <a:endParaRPr lang="en-US" sz="1050" dirty="0">
              <a:solidFill>
                <a:schemeClr val="tx2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2057400" y="2362200"/>
            <a:ext cx="19812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ALU Reservation </a:t>
            </a:r>
            <a:r>
              <a:rPr lang="en-US" sz="1100" b="1" dirty="0" smtClean="0">
                <a:solidFill>
                  <a:schemeClr val="tx2"/>
                </a:solidFill>
              </a:rPr>
              <a:t>Stations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3733800" y="381000"/>
            <a:ext cx="1371600" cy="3508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Floating </a:t>
            </a:r>
            <a:r>
              <a:rPr lang="en-US" sz="1100" b="1" dirty="0" smtClean="0">
                <a:solidFill>
                  <a:schemeClr val="tx2"/>
                </a:solidFill>
              </a:rPr>
              <a:t>Point </a:t>
            </a: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Registers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0" y="381000"/>
            <a:ext cx="17526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Instruction Bank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04800" y="2438400"/>
            <a:ext cx="990600" cy="685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2"/>
                </a:solidFill>
              </a:rPr>
              <a:t>Decoder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0" name="Down Arrow 19"/>
          <p:cNvSpPr/>
          <p:nvPr/>
        </p:nvSpPr>
        <p:spPr>
          <a:xfrm>
            <a:off x="685800" y="1828800"/>
            <a:ext cx="2286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21" name="Down Arrow 20"/>
          <p:cNvSpPr/>
          <p:nvPr/>
        </p:nvSpPr>
        <p:spPr>
          <a:xfrm>
            <a:off x="6553200" y="4114800"/>
            <a:ext cx="152400" cy="609600"/>
          </a:xfrm>
          <a:prstGeom prst="downArrow">
            <a:avLst/>
          </a:prstGeom>
          <a:ln w="127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5715000" y="4114800"/>
            <a:ext cx="152400" cy="609600"/>
          </a:xfrm>
          <a:prstGeom prst="downArrow">
            <a:avLst/>
          </a:prstGeom>
          <a:ln w="127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6934200" y="5105400"/>
            <a:ext cx="838200" cy="3048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 dirty="0" smtClean="0">
                <a:solidFill>
                  <a:schemeClr val="tx2"/>
                </a:solidFill>
              </a:rPr>
              <a:t>Busy, Cycle 1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8001000" y="381000"/>
            <a:ext cx="1143000" cy="6096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9</a:t>
            </a: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Down Arrow 24"/>
          <p:cNvSpPr/>
          <p:nvPr/>
        </p:nvSpPr>
        <p:spPr>
          <a:xfrm>
            <a:off x="685800" y="1828800"/>
            <a:ext cx="228600" cy="609600"/>
          </a:xfrm>
          <a:prstGeom prst="down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26" name="Trapezoid 25"/>
          <p:cNvSpPr/>
          <p:nvPr/>
        </p:nvSpPr>
        <p:spPr>
          <a:xfrm rot="10800000">
            <a:off x="1905000" y="4724400"/>
            <a:ext cx="1371600" cy="1066800"/>
          </a:xfrm>
          <a:prstGeom prst="trapezoid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-/+</a:t>
            </a:r>
          </a:p>
        </p:txBody>
      </p:sp>
      <p:sp>
        <p:nvSpPr>
          <p:cNvPr id="27" name="Down Arrow 26"/>
          <p:cNvSpPr/>
          <p:nvPr/>
        </p:nvSpPr>
        <p:spPr>
          <a:xfrm>
            <a:off x="28956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>
            <a:off x="20574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Left-Right Arrow 28"/>
          <p:cNvSpPr/>
          <p:nvPr/>
        </p:nvSpPr>
        <p:spPr>
          <a:xfrm rot="5400000">
            <a:off x="2286000" y="3962400"/>
            <a:ext cx="4343400" cy="381000"/>
          </a:xfrm>
          <a:prstGeom prst="leftRight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30" name="Left-Right Arrow 29"/>
          <p:cNvSpPr/>
          <p:nvPr/>
        </p:nvSpPr>
        <p:spPr>
          <a:xfrm>
            <a:off x="228600" y="6248400"/>
            <a:ext cx="6705600" cy="381000"/>
          </a:xfrm>
          <a:prstGeom prst="leftRight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32" name="Left-Right Arrow 31"/>
          <p:cNvSpPr/>
          <p:nvPr/>
        </p:nvSpPr>
        <p:spPr>
          <a:xfrm rot="5400000">
            <a:off x="-800100" y="4533900"/>
            <a:ext cx="3200400" cy="381000"/>
          </a:xfrm>
          <a:prstGeom prst="leftRight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5257800" y="1219200"/>
            <a:ext cx="1752600" cy="5334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Down Arrow 34"/>
          <p:cNvSpPr/>
          <p:nvPr/>
        </p:nvSpPr>
        <p:spPr>
          <a:xfrm>
            <a:off x="2438400" y="5791200"/>
            <a:ext cx="152400" cy="533400"/>
          </a:xfrm>
          <a:prstGeom prst="down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0800000">
            <a:off x="5562600" y="4724400"/>
            <a:ext cx="1295400" cy="1066800"/>
          </a:xfrm>
          <a:prstGeom prst="trapezoid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2"/>
              </a:solidFill>
            </a:endParaRP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*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0574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81000"/>
                <a:gridCol w="32260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8768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14770"/>
                <a:gridCol w="38883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Op2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Calibri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77.8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Down Arrow 4"/>
          <p:cNvSpPr/>
          <p:nvPr/>
        </p:nvSpPr>
        <p:spPr>
          <a:xfrm>
            <a:off x="6172200" y="5791200"/>
            <a:ext cx="152400" cy="53340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0386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038600" y="3657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0386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572000" y="3657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5720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5720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0" y="838200"/>
          <a:ext cx="1752600" cy="9906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752600"/>
              </a:tblGrid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I: R2 &lt;- R0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J: R0 &lt;- R4 + R8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K: R2 &lt;- R0 + R2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L: R0 &lt;- R2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733800" y="762000"/>
          <a:ext cx="1371600" cy="11430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02400"/>
                <a:gridCol w="388800"/>
                <a:gridCol w="302400"/>
                <a:gridCol w="378000"/>
              </a:tblGrid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FP.R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Busy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Data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5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77.8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8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7.8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76800" y="2362200"/>
            <a:ext cx="1981200" cy="427038"/>
          </a:xfr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1050" b="1" dirty="0" smtClean="0">
                <a:solidFill>
                  <a:schemeClr val="tx2"/>
                </a:solidFill>
              </a:rPr>
              <a:t>Multiplier Reservation Stations </a:t>
            </a:r>
            <a:endParaRPr lang="en-US" sz="1050" dirty="0">
              <a:solidFill>
                <a:schemeClr val="tx2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2057400" y="2362200"/>
            <a:ext cx="19812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ALU Reservation </a:t>
            </a:r>
            <a:r>
              <a:rPr lang="en-US" sz="1100" b="1" dirty="0" smtClean="0">
                <a:solidFill>
                  <a:schemeClr val="tx2"/>
                </a:solidFill>
              </a:rPr>
              <a:t>Stations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733800" y="381000"/>
            <a:ext cx="1371600" cy="3508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Floating </a:t>
            </a:r>
            <a:r>
              <a:rPr lang="en-US" sz="1100" b="1" dirty="0" smtClean="0">
                <a:solidFill>
                  <a:schemeClr val="tx2"/>
                </a:solidFill>
              </a:rPr>
              <a:t>Point </a:t>
            </a: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Registers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0" y="381000"/>
            <a:ext cx="17526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Instruction Bank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04800" y="2438400"/>
            <a:ext cx="990600" cy="685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2"/>
                </a:solidFill>
              </a:rPr>
              <a:t>Decoder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685800" y="1828800"/>
            <a:ext cx="2286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6934200" y="5105400"/>
            <a:ext cx="838200" cy="3048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 dirty="0" smtClean="0">
                <a:solidFill>
                  <a:schemeClr val="tx2"/>
                </a:solidFill>
              </a:rPr>
              <a:t>Busy, Cycle 2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8001000" y="381000"/>
            <a:ext cx="1143000" cy="6096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10</a:t>
            </a: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Down Arrow 23"/>
          <p:cNvSpPr/>
          <p:nvPr/>
        </p:nvSpPr>
        <p:spPr>
          <a:xfrm>
            <a:off x="685800" y="1828800"/>
            <a:ext cx="228600" cy="609600"/>
          </a:xfrm>
          <a:prstGeom prst="down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25" name="Trapezoid 24"/>
          <p:cNvSpPr/>
          <p:nvPr/>
        </p:nvSpPr>
        <p:spPr>
          <a:xfrm rot="10800000">
            <a:off x="1905000" y="4724400"/>
            <a:ext cx="1371600" cy="1066800"/>
          </a:xfrm>
          <a:prstGeom prst="trapezoid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-/+</a:t>
            </a:r>
          </a:p>
        </p:txBody>
      </p:sp>
      <p:sp>
        <p:nvSpPr>
          <p:cNvPr id="26" name="Down Arrow 25"/>
          <p:cNvSpPr/>
          <p:nvPr/>
        </p:nvSpPr>
        <p:spPr>
          <a:xfrm>
            <a:off x="28956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>
            <a:off x="20574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Left-Right Arrow 27"/>
          <p:cNvSpPr/>
          <p:nvPr/>
        </p:nvSpPr>
        <p:spPr>
          <a:xfrm rot="5400000">
            <a:off x="2286000" y="3962400"/>
            <a:ext cx="4343400" cy="381000"/>
          </a:xfrm>
          <a:prstGeom prst="leftRight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29" name="Left-Right Arrow 28"/>
          <p:cNvSpPr/>
          <p:nvPr/>
        </p:nvSpPr>
        <p:spPr>
          <a:xfrm>
            <a:off x="228600" y="6248400"/>
            <a:ext cx="6705600" cy="381000"/>
          </a:xfrm>
          <a:prstGeom prst="leftRight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30" name="Left-Right Arrow 29"/>
          <p:cNvSpPr/>
          <p:nvPr/>
        </p:nvSpPr>
        <p:spPr>
          <a:xfrm rot="5400000">
            <a:off x="-800100" y="4533900"/>
            <a:ext cx="3200400" cy="381000"/>
          </a:xfrm>
          <a:prstGeom prst="leftRight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5257800" y="1219200"/>
            <a:ext cx="1752600" cy="5334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Down Arrow 32"/>
          <p:cNvSpPr/>
          <p:nvPr/>
        </p:nvSpPr>
        <p:spPr>
          <a:xfrm>
            <a:off x="2438400" y="5791200"/>
            <a:ext cx="152400" cy="533400"/>
          </a:xfrm>
          <a:prstGeom prst="down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33"/>
          <p:cNvSpPr/>
          <p:nvPr/>
        </p:nvSpPr>
        <p:spPr>
          <a:xfrm>
            <a:off x="65532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>
            <a:off x="57150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0800000">
            <a:off x="5562600" y="4724400"/>
            <a:ext cx="1295400" cy="1066800"/>
          </a:xfrm>
          <a:prstGeom prst="trapezoid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2"/>
              </a:solidFill>
            </a:endParaRP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*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0574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81000"/>
                <a:gridCol w="32260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8768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14770"/>
                <a:gridCol w="38883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Op2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Calibri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77.8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Down Arrow 4"/>
          <p:cNvSpPr/>
          <p:nvPr/>
        </p:nvSpPr>
        <p:spPr>
          <a:xfrm>
            <a:off x="6172200" y="5791200"/>
            <a:ext cx="152400" cy="53340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0386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038600" y="3657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0386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572000" y="3657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5720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5720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0" y="838200"/>
          <a:ext cx="1752600" cy="9906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752600"/>
              </a:tblGrid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I: R2 &lt;- R0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J: R0 &lt;- R4 + R8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K: R2 &lt;- R0 + R2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L: R0 &lt;- R2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733800" y="762000"/>
          <a:ext cx="1371600" cy="11430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02400"/>
                <a:gridCol w="388800"/>
                <a:gridCol w="302400"/>
                <a:gridCol w="378000"/>
              </a:tblGrid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FP.R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Busy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Data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5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77.8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8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7.8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76800" y="2362200"/>
            <a:ext cx="1981200" cy="427038"/>
          </a:xfr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1050" b="1" dirty="0" smtClean="0">
                <a:solidFill>
                  <a:schemeClr val="tx2"/>
                </a:solidFill>
              </a:rPr>
              <a:t>Multiplier Reservation Stations </a:t>
            </a:r>
            <a:endParaRPr lang="en-US" sz="1050" dirty="0">
              <a:solidFill>
                <a:schemeClr val="tx2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2057400" y="2362200"/>
            <a:ext cx="19812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ALU Reservation </a:t>
            </a:r>
            <a:r>
              <a:rPr lang="en-US" sz="1100" b="1" dirty="0" smtClean="0">
                <a:solidFill>
                  <a:schemeClr val="tx2"/>
                </a:solidFill>
              </a:rPr>
              <a:t>Stations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733800" y="381000"/>
            <a:ext cx="1371600" cy="3508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Floating </a:t>
            </a:r>
            <a:r>
              <a:rPr lang="en-US" sz="1100" b="1" dirty="0" smtClean="0">
                <a:solidFill>
                  <a:schemeClr val="tx2"/>
                </a:solidFill>
              </a:rPr>
              <a:t>Point </a:t>
            </a: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Registers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0" y="381000"/>
            <a:ext cx="17526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Instruction Bank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04800" y="2438400"/>
            <a:ext cx="990600" cy="685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2"/>
                </a:solidFill>
              </a:rPr>
              <a:t>Decoder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685800" y="1828800"/>
            <a:ext cx="2286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6934200" y="5105400"/>
            <a:ext cx="838200" cy="3048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 dirty="0" smtClean="0">
                <a:solidFill>
                  <a:schemeClr val="tx2"/>
                </a:solidFill>
              </a:rPr>
              <a:t>Busy, Cycle 3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8001000" y="381000"/>
            <a:ext cx="1143000" cy="6096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11</a:t>
            </a: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Down Arrow 21"/>
          <p:cNvSpPr/>
          <p:nvPr/>
        </p:nvSpPr>
        <p:spPr>
          <a:xfrm>
            <a:off x="685800" y="1828800"/>
            <a:ext cx="228600" cy="609600"/>
          </a:xfrm>
          <a:prstGeom prst="down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23" name="Trapezoid 22"/>
          <p:cNvSpPr/>
          <p:nvPr/>
        </p:nvSpPr>
        <p:spPr>
          <a:xfrm rot="10800000">
            <a:off x="1905000" y="4724400"/>
            <a:ext cx="1371600" cy="1066800"/>
          </a:xfrm>
          <a:prstGeom prst="trapezoid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-/+</a:t>
            </a:r>
          </a:p>
        </p:txBody>
      </p:sp>
      <p:sp>
        <p:nvSpPr>
          <p:cNvPr id="24" name="Down Arrow 23"/>
          <p:cNvSpPr/>
          <p:nvPr/>
        </p:nvSpPr>
        <p:spPr>
          <a:xfrm>
            <a:off x="28956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own Arrow 24"/>
          <p:cNvSpPr/>
          <p:nvPr/>
        </p:nvSpPr>
        <p:spPr>
          <a:xfrm>
            <a:off x="20574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Left-Right Arrow 25"/>
          <p:cNvSpPr/>
          <p:nvPr/>
        </p:nvSpPr>
        <p:spPr>
          <a:xfrm rot="5400000">
            <a:off x="2286000" y="3962400"/>
            <a:ext cx="4343400" cy="381000"/>
          </a:xfrm>
          <a:prstGeom prst="leftRight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27" name="Left-Right Arrow 26"/>
          <p:cNvSpPr/>
          <p:nvPr/>
        </p:nvSpPr>
        <p:spPr>
          <a:xfrm>
            <a:off x="228600" y="6248400"/>
            <a:ext cx="6705600" cy="381000"/>
          </a:xfrm>
          <a:prstGeom prst="leftRight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28" name="Left-Right Arrow 27"/>
          <p:cNvSpPr/>
          <p:nvPr/>
        </p:nvSpPr>
        <p:spPr>
          <a:xfrm rot="5400000">
            <a:off x="-800100" y="4533900"/>
            <a:ext cx="3200400" cy="381000"/>
          </a:xfrm>
          <a:prstGeom prst="leftRight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5257800" y="1219200"/>
            <a:ext cx="1752600" cy="5334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Down Arrow 30"/>
          <p:cNvSpPr/>
          <p:nvPr/>
        </p:nvSpPr>
        <p:spPr>
          <a:xfrm>
            <a:off x="2438400" y="5791200"/>
            <a:ext cx="152400" cy="533400"/>
          </a:xfrm>
          <a:prstGeom prst="down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>
            <a:off x="65532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own Arrow 32"/>
          <p:cNvSpPr/>
          <p:nvPr/>
        </p:nvSpPr>
        <p:spPr>
          <a:xfrm>
            <a:off x="57150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0800000">
            <a:off x="5562600" y="4724400"/>
            <a:ext cx="1295400" cy="1066800"/>
          </a:xfrm>
          <a:prstGeom prst="trapezoid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2"/>
              </a:solidFill>
            </a:endParaRP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*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0574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81000"/>
                <a:gridCol w="32260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8768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14770"/>
                <a:gridCol w="38883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Op2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Calibri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77.8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Down Arrow 4"/>
          <p:cNvSpPr/>
          <p:nvPr/>
        </p:nvSpPr>
        <p:spPr>
          <a:xfrm>
            <a:off x="6172200" y="5791200"/>
            <a:ext cx="152400" cy="53340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0386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038600" y="3657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0386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572000" y="3657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5720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5720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0" y="838200"/>
          <a:ext cx="1752600" cy="9906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752600"/>
              </a:tblGrid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I: R2 &lt;- R0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J: R0 &lt;- R4 + R8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K: R2 &lt;- R0 + R2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L: R0 &lt;- R2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733800" y="762000"/>
          <a:ext cx="1371600" cy="11430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02400"/>
                <a:gridCol w="388800"/>
                <a:gridCol w="302400"/>
                <a:gridCol w="378000"/>
              </a:tblGrid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FP.R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Busy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Data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778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77.8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8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7.8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76800" y="2362200"/>
            <a:ext cx="1981200" cy="427038"/>
          </a:xfr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1050" b="1" dirty="0" smtClean="0">
                <a:solidFill>
                  <a:schemeClr val="tx2"/>
                </a:solidFill>
              </a:rPr>
              <a:t>Multiplier Reservation Stations </a:t>
            </a:r>
            <a:endParaRPr lang="en-US" sz="1050" dirty="0">
              <a:solidFill>
                <a:schemeClr val="tx2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2057400" y="2362200"/>
            <a:ext cx="19812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ALU Reservation </a:t>
            </a:r>
            <a:r>
              <a:rPr lang="en-US" sz="1100" b="1" dirty="0" smtClean="0">
                <a:solidFill>
                  <a:schemeClr val="tx2"/>
                </a:solidFill>
              </a:rPr>
              <a:t>Stations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733800" y="381000"/>
            <a:ext cx="1371600" cy="3508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Floating </a:t>
            </a:r>
            <a:r>
              <a:rPr lang="en-US" sz="1100" b="1" dirty="0" smtClean="0">
                <a:solidFill>
                  <a:schemeClr val="tx2"/>
                </a:solidFill>
              </a:rPr>
              <a:t>Point </a:t>
            </a: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Registers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0" y="381000"/>
            <a:ext cx="17526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Instruction Bank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04800" y="2438400"/>
            <a:ext cx="990600" cy="685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2"/>
                </a:solidFill>
              </a:rPr>
              <a:t>Decoder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685800" y="1828800"/>
            <a:ext cx="2286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6781800" y="5943600"/>
            <a:ext cx="838200" cy="3048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 dirty="0" smtClean="0">
                <a:solidFill>
                  <a:schemeClr val="tx2"/>
                </a:solidFill>
              </a:rPr>
              <a:t>Writes results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8001000" y="381000"/>
            <a:ext cx="1143000" cy="6096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11</a:t>
            </a: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Down Arrow 21"/>
          <p:cNvSpPr/>
          <p:nvPr/>
        </p:nvSpPr>
        <p:spPr>
          <a:xfrm>
            <a:off x="685800" y="1828800"/>
            <a:ext cx="228600" cy="609600"/>
          </a:xfrm>
          <a:prstGeom prst="down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23" name="Trapezoid 22"/>
          <p:cNvSpPr/>
          <p:nvPr/>
        </p:nvSpPr>
        <p:spPr>
          <a:xfrm rot="10800000">
            <a:off x="1905000" y="4724400"/>
            <a:ext cx="1371600" cy="1066800"/>
          </a:xfrm>
          <a:prstGeom prst="trapezoid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-/+</a:t>
            </a:r>
          </a:p>
        </p:txBody>
      </p:sp>
      <p:sp>
        <p:nvSpPr>
          <p:cNvPr id="24" name="Down Arrow 23"/>
          <p:cNvSpPr/>
          <p:nvPr/>
        </p:nvSpPr>
        <p:spPr>
          <a:xfrm>
            <a:off x="28956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own Arrow 24"/>
          <p:cNvSpPr/>
          <p:nvPr/>
        </p:nvSpPr>
        <p:spPr>
          <a:xfrm>
            <a:off x="20574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5181600" y="914400"/>
            <a:ext cx="1524000" cy="3810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Write the values to register</a:t>
            </a:r>
            <a:r>
              <a:rPr kumimoji="0" lang="en-US" sz="8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0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Down Arrow 30"/>
          <p:cNvSpPr/>
          <p:nvPr/>
        </p:nvSpPr>
        <p:spPr>
          <a:xfrm>
            <a:off x="2438400" y="5791200"/>
            <a:ext cx="152400" cy="533400"/>
          </a:xfrm>
          <a:prstGeom prst="down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>
            <a:off x="65532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own Arrow 32"/>
          <p:cNvSpPr/>
          <p:nvPr/>
        </p:nvSpPr>
        <p:spPr>
          <a:xfrm>
            <a:off x="57150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Left-Right Arrow 33"/>
          <p:cNvSpPr/>
          <p:nvPr/>
        </p:nvSpPr>
        <p:spPr>
          <a:xfrm rot="5400000">
            <a:off x="2286000" y="3962400"/>
            <a:ext cx="4343400" cy="381000"/>
          </a:xfrm>
          <a:prstGeom prst="leftRight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35" name="Left-Right Arrow 34"/>
          <p:cNvSpPr/>
          <p:nvPr/>
        </p:nvSpPr>
        <p:spPr>
          <a:xfrm>
            <a:off x="228600" y="6248400"/>
            <a:ext cx="6705600" cy="381000"/>
          </a:xfrm>
          <a:prstGeom prst="leftRight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36" name="Left-Right Arrow 35"/>
          <p:cNvSpPr/>
          <p:nvPr/>
        </p:nvSpPr>
        <p:spPr>
          <a:xfrm rot="5400000">
            <a:off x="-800100" y="4533900"/>
            <a:ext cx="3200400" cy="381000"/>
          </a:xfrm>
          <a:prstGeom prst="leftRight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apezoid 5"/>
          <p:cNvSpPr/>
          <p:nvPr/>
        </p:nvSpPr>
        <p:spPr>
          <a:xfrm rot="10800000">
            <a:off x="5562600" y="4724400"/>
            <a:ext cx="1295400" cy="1066800"/>
          </a:xfrm>
          <a:prstGeom prst="trapezoi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*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0574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81000"/>
                <a:gridCol w="32260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8768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14770"/>
                <a:gridCol w="38883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Op2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Calibri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3" name="Left-Right Arrow 12"/>
          <p:cNvSpPr/>
          <p:nvPr/>
        </p:nvSpPr>
        <p:spPr>
          <a:xfrm rot="5400000">
            <a:off x="2286000" y="3962400"/>
            <a:ext cx="4343400" cy="381000"/>
          </a:xfrm>
          <a:prstGeom prst="left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4" name="Left-Right Arrow 13"/>
          <p:cNvSpPr/>
          <p:nvPr/>
        </p:nvSpPr>
        <p:spPr>
          <a:xfrm>
            <a:off x="228600" y="6248400"/>
            <a:ext cx="6705600" cy="381000"/>
          </a:xfrm>
          <a:prstGeom prst="left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2438400" y="5791200"/>
            <a:ext cx="152400" cy="53340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6172200" y="5791200"/>
            <a:ext cx="152400" cy="53340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28956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40386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038600" y="3657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0386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572000" y="3657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5720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5720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8" name="Down Arrow 37"/>
          <p:cNvSpPr/>
          <p:nvPr/>
        </p:nvSpPr>
        <p:spPr>
          <a:xfrm>
            <a:off x="21336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Down Arrow 38"/>
          <p:cNvSpPr/>
          <p:nvPr/>
        </p:nvSpPr>
        <p:spPr>
          <a:xfrm>
            <a:off x="65532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Down Arrow 39"/>
          <p:cNvSpPr/>
          <p:nvPr/>
        </p:nvSpPr>
        <p:spPr>
          <a:xfrm>
            <a:off x="57150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rapezoid 40"/>
          <p:cNvSpPr/>
          <p:nvPr/>
        </p:nvSpPr>
        <p:spPr>
          <a:xfrm rot="10800000">
            <a:off x="1905000" y="4724400"/>
            <a:ext cx="1371600" cy="1066800"/>
          </a:xfrm>
          <a:prstGeom prst="trapezoi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-/+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3" name="Table 42"/>
          <p:cNvGraphicFramePr>
            <a:graphicFrameLocks noGrp="1"/>
          </p:cNvGraphicFramePr>
          <p:nvPr/>
        </p:nvGraphicFramePr>
        <p:xfrm>
          <a:off x="0" y="838200"/>
          <a:ext cx="1752600" cy="9906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752600"/>
              </a:tblGrid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I: R2 &lt;- R0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J: R0 &lt;- R4 + R8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K: R2 &lt;- R0 + R2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L: R0 &lt;- R2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/>
        </p:nvGraphicFramePr>
        <p:xfrm>
          <a:off x="3733800" y="762000"/>
          <a:ext cx="1371600" cy="11430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02400"/>
                <a:gridCol w="388800"/>
                <a:gridCol w="302400"/>
                <a:gridCol w="378000"/>
              </a:tblGrid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FP.R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Busy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Data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6.0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3.5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8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7.8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4876800" y="2362200"/>
            <a:ext cx="1981200" cy="427038"/>
          </a:xfr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1050" b="1" dirty="0" smtClean="0">
                <a:solidFill>
                  <a:schemeClr val="tx2"/>
                </a:solidFill>
              </a:rPr>
              <a:t>Multiplier Reservation Stations </a:t>
            </a:r>
            <a:endParaRPr lang="en-US" sz="1050" dirty="0">
              <a:solidFill>
                <a:schemeClr val="tx2"/>
              </a:solidFill>
            </a:endParaRPr>
          </a:p>
        </p:txBody>
      </p:sp>
      <p:sp>
        <p:nvSpPr>
          <p:cNvPr id="48" name="Title 1"/>
          <p:cNvSpPr txBox="1">
            <a:spLocks/>
          </p:cNvSpPr>
          <p:nvPr/>
        </p:nvSpPr>
        <p:spPr>
          <a:xfrm>
            <a:off x="2057400" y="2362200"/>
            <a:ext cx="19812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ALU Reservation </a:t>
            </a:r>
            <a:r>
              <a:rPr lang="en-US" sz="1100" b="1" dirty="0" smtClean="0">
                <a:solidFill>
                  <a:schemeClr val="tx2"/>
                </a:solidFill>
              </a:rPr>
              <a:t>Stations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9" name="Title 1"/>
          <p:cNvSpPr txBox="1">
            <a:spLocks/>
          </p:cNvSpPr>
          <p:nvPr/>
        </p:nvSpPr>
        <p:spPr>
          <a:xfrm>
            <a:off x="3733800" y="381000"/>
            <a:ext cx="1371600" cy="3508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Floating </a:t>
            </a:r>
            <a:r>
              <a:rPr lang="en-US" sz="1100" b="1" dirty="0" smtClean="0">
                <a:solidFill>
                  <a:schemeClr val="tx2"/>
                </a:solidFill>
              </a:rPr>
              <a:t>Point </a:t>
            </a: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Registers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0" name="Title 1"/>
          <p:cNvSpPr txBox="1">
            <a:spLocks/>
          </p:cNvSpPr>
          <p:nvPr/>
        </p:nvSpPr>
        <p:spPr>
          <a:xfrm>
            <a:off x="0" y="381000"/>
            <a:ext cx="17526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Instruction Bank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304800" y="2438400"/>
            <a:ext cx="990600" cy="685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2"/>
                </a:solidFill>
              </a:rPr>
              <a:t>Decoder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5" name="Left-Right Arrow 54"/>
          <p:cNvSpPr/>
          <p:nvPr/>
        </p:nvSpPr>
        <p:spPr>
          <a:xfrm rot="5400000">
            <a:off x="-800100" y="4533900"/>
            <a:ext cx="3200400" cy="381000"/>
          </a:xfrm>
          <a:prstGeom prst="left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6" name="Down Arrow 55"/>
          <p:cNvSpPr/>
          <p:nvPr/>
        </p:nvSpPr>
        <p:spPr>
          <a:xfrm>
            <a:off x="685800" y="1828800"/>
            <a:ext cx="2286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oid 3"/>
          <p:cNvSpPr/>
          <p:nvPr/>
        </p:nvSpPr>
        <p:spPr>
          <a:xfrm rot="10800000">
            <a:off x="5562600" y="4724400"/>
            <a:ext cx="1295400" cy="1066800"/>
          </a:xfrm>
          <a:prstGeom prst="trapezoid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2"/>
              </a:solidFill>
            </a:endParaRP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*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0574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81000"/>
                <a:gridCol w="32260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8768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14770"/>
                <a:gridCol w="38883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Op2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Calibri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77.8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7" name="Down Arrow 6"/>
          <p:cNvSpPr/>
          <p:nvPr/>
        </p:nvSpPr>
        <p:spPr>
          <a:xfrm>
            <a:off x="6172200" y="5791200"/>
            <a:ext cx="152400" cy="533400"/>
          </a:xfrm>
          <a:prstGeom prst="down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0386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038600" y="3657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0386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572000" y="3657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5720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5720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0" y="838200"/>
          <a:ext cx="1752600" cy="9906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752600"/>
              </a:tblGrid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I: R2 &lt;- R0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J: R0 &lt;- R4 + R8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K: R2 &lt;- R0 + R2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L: R0 &lt;- R2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3733800" y="762000"/>
          <a:ext cx="1371600" cy="11430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02400"/>
                <a:gridCol w="388800"/>
                <a:gridCol w="302400"/>
                <a:gridCol w="378000"/>
              </a:tblGrid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FP.R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Busy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Data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778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77.8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8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7.8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876800" y="2362200"/>
            <a:ext cx="1981200" cy="427038"/>
          </a:xfr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1050" b="1" dirty="0" smtClean="0">
                <a:solidFill>
                  <a:schemeClr val="tx2"/>
                </a:solidFill>
              </a:rPr>
              <a:t>Multiplier Reservation Stations </a:t>
            </a:r>
            <a:endParaRPr lang="en-US" sz="1050" dirty="0">
              <a:solidFill>
                <a:schemeClr val="tx2"/>
              </a:solidFill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057400" y="2362200"/>
            <a:ext cx="19812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ALU Reservation </a:t>
            </a:r>
            <a:r>
              <a:rPr lang="en-US" sz="1100" b="1" dirty="0" smtClean="0">
                <a:solidFill>
                  <a:schemeClr val="tx2"/>
                </a:solidFill>
              </a:rPr>
              <a:t>Stations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3733800" y="381000"/>
            <a:ext cx="1371600" cy="3508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Floating </a:t>
            </a:r>
            <a:r>
              <a:rPr lang="en-US" sz="1100" b="1" dirty="0" smtClean="0">
                <a:solidFill>
                  <a:schemeClr val="tx2"/>
                </a:solidFill>
              </a:rPr>
              <a:t>Point </a:t>
            </a: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Registers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0" y="381000"/>
            <a:ext cx="17526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Instruction Bank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304800" y="2438400"/>
            <a:ext cx="990600" cy="685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2"/>
                </a:solidFill>
              </a:rPr>
              <a:t>Decoder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1" name="Down Arrow 20"/>
          <p:cNvSpPr/>
          <p:nvPr/>
        </p:nvSpPr>
        <p:spPr>
          <a:xfrm>
            <a:off x="685800" y="1828800"/>
            <a:ext cx="2286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6781800" y="5943600"/>
            <a:ext cx="838200" cy="3048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 dirty="0" smtClean="0">
                <a:solidFill>
                  <a:schemeClr val="tx2"/>
                </a:solidFill>
              </a:rPr>
              <a:t>Writes results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Down Arrow 23"/>
          <p:cNvSpPr/>
          <p:nvPr/>
        </p:nvSpPr>
        <p:spPr>
          <a:xfrm>
            <a:off x="685800" y="1828800"/>
            <a:ext cx="228600" cy="609600"/>
          </a:xfrm>
          <a:prstGeom prst="down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25" name="Trapezoid 24"/>
          <p:cNvSpPr/>
          <p:nvPr/>
        </p:nvSpPr>
        <p:spPr>
          <a:xfrm rot="10800000">
            <a:off x="1905000" y="4724400"/>
            <a:ext cx="1371600" cy="1066800"/>
          </a:xfrm>
          <a:prstGeom prst="trapezoid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-/+</a:t>
            </a:r>
          </a:p>
        </p:txBody>
      </p:sp>
      <p:sp>
        <p:nvSpPr>
          <p:cNvPr id="26" name="Down Arrow 25"/>
          <p:cNvSpPr/>
          <p:nvPr/>
        </p:nvSpPr>
        <p:spPr>
          <a:xfrm>
            <a:off x="28956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>
            <a:off x="20574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5334000" y="838200"/>
            <a:ext cx="838200" cy="13716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smtClean="0">
                <a:solidFill>
                  <a:schemeClr val="tx2"/>
                </a:solidFill>
              </a:rPr>
              <a:t>Final floating point register values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Down Arrow 28"/>
          <p:cNvSpPr/>
          <p:nvPr/>
        </p:nvSpPr>
        <p:spPr>
          <a:xfrm>
            <a:off x="2438400" y="5791200"/>
            <a:ext cx="152400" cy="533400"/>
          </a:xfrm>
          <a:prstGeom prst="down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>
            <a:off x="65532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>
            <a:off x="57150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Left-Right Arrow 31"/>
          <p:cNvSpPr/>
          <p:nvPr/>
        </p:nvSpPr>
        <p:spPr>
          <a:xfrm rot="5400000">
            <a:off x="2286000" y="3962400"/>
            <a:ext cx="4343400" cy="381000"/>
          </a:xfrm>
          <a:prstGeom prst="leftRight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33" name="Left-Right Arrow 32"/>
          <p:cNvSpPr/>
          <p:nvPr/>
        </p:nvSpPr>
        <p:spPr>
          <a:xfrm>
            <a:off x="228600" y="6248400"/>
            <a:ext cx="6705600" cy="381000"/>
          </a:xfrm>
          <a:prstGeom prst="leftRight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34" name="Left-Right Arrow 33"/>
          <p:cNvSpPr/>
          <p:nvPr/>
        </p:nvSpPr>
        <p:spPr>
          <a:xfrm rot="5400000">
            <a:off x="-800100" y="4533900"/>
            <a:ext cx="3200400" cy="381000"/>
          </a:xfrm>
          <a:prstGeom prst="leftRight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35" name="Right Brace 34"/>
          <p:cNvSpPr/>
          <p:nvPr/>
        </p:nvSpPr>
        <p:spPr>
          <a:xfrm>
            <a:off x="5181600" y="990600"/>
            <a:ext cx="228600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oid 3"/>
          <p:cNvSpPr/>
          <p:nvPr/>
        </p:nvSpPr>
        <p:spPr>
          <a:xfrm rot="10800000">
            <a:off x="5562600" y="4724400"/>
            <a:ext cx="1295400" cy="1066800"/>
          </a:xfrm>
          <a:prstGeom prst="trapezoi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*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0574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81000"/>
                <a:gridCol w="32260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8768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14770"/>
                <a:gridCol w="38883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Op2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Calibri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7" name="Left-Right Arrow 6"/>
          <p:cNvSpPr/>
          <p:nvPr/>
        </p:nvSpPr>
        <p:spPr>
          <a:xfrm rot="5400000">
            <a:off x="2286000" y="3962400"/>
            <a:ext cx="4343400" cy="381000"/>
          </a:xfrm>
          <a:prstGeom prst="left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Left-Right Arrow 7"/>
          <p:cNvSpPr/>
          <p:nvPr/>
        </p:nvSpPr>
        <p:spPr>
          <a:xfrm>
            <a:off x="228600" y="6248400"/>
            <a:ext cx="6705600" cy="381000"/>
          </a:xfrm>
          <a:prstGeom prst="left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2438400" y="5791200"/>
            <a:ext cx="152400" cy="53340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6172200" y="5791200"/>
            <a:ext cx="152400" cy="53340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28956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0386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038600" y="3657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0386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572000" y="3657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5720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5720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>
            <a:off x="21336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65532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57150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rapezoid 20"/>
          <p:cNvSpPr/>
          <p:nvPr/>
        </p:nvSpPr>
        <p:spPr>
          <a:xfrm rot="10800000">
            <a:off x="1905000" y="4724400"/>
            <a:ext cx="1371600" cy="1066800"/>
          </a:xfrm>
          <a:prstGeom prst="trapezoi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-/+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0" y="838200"/>
          <a:ext cx="1752600" cy="9906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752600"/>
              </a:tblGrid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</a:rPr>
                        <a:t>I: R2 &lt;- R0 * R4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J: R0 &lt;- R4 + R8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K: R2 &lt;- R0 + R2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L: R0 &lt;- R2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3733800" y="762000"/>
          <a:ext cx="1371600" cy="11430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02400"/>
                <a:gridCol w="388800"/>
                <a:gridCol w="302400"/>
                <a:gridCol w="378000"/>
              </a:tblGrid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FP.R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Busy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Data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6.0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3.5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8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7.8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4876800" y="2362200"/>
            <a:ext cx="1981200" cy="427038"/>
          </a:xfr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1050" b="1" dirty="0" smtClean="0">
                <a:solidFill>
                  <a:schemeClr val="tx2"/>
                </a:solidFill>
              </a:rPr>
              <a:t>Multiplier Reservation Stations </a:t>
            </a:r>
            <a:endParaRPr lang="en-US" sz="1050" dirty="0">
              <a:solidFill>
                <a:schemeClr val="tx2"/>
              </a:solidFill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2057400" y="2362200"/>
            <a:ext cx="19812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ALU Reservation </a:t>
            </a:r>
            <a:r>
              <a:rPr lang="en-US" sz="1100" b="1" dirty="0" smtClean="0">
                <a:solidFill>
                  <a:schemeClr val="tx2"/>
                </a:solidFill>
              </a:rPr>
              <a:t>Stations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3733800" y="381000"/>
            <a:ext cx="1371600" cy="3508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Floating </a:t>
            </a:r>
            <a:r>
              <a:rPr lang="en-US" sz="1100" b="1" dirty="0" smtClean="0">
                <a:solidFill>
                  <a:schemeClr val="tx2"/>
                </a:solidFill>
              </a:rPr>
              <a:t>Point </a:t>
            </a: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Registers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0" y="381000"/>
            <a:ext cx="17526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Instruction Bank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04800" y="2438400"/>
            <a:ext cx="990600" cy="685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2"/>
                </a:solidFill>
              </a:rPr>
              <a:t>Decoder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9" name="Left-Right Arrow 28"/>
          <p:cNvSpPr/>
          <p:nvPr/>
        </p:nvSpPr>
        <p:spPr>
          <a:xfrm rot="5400000">
            <a:off x="-800100" y="4533900"/>
            <a:ext cx="3200400" cy="381000"/>
          </a:xfrm>
          <a:prstGeom prst="left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685800" y="1828800"/>
            <a:ext cx="228600" cy="609600"/>
          </a:xfrm>
          <a:prstGeom prst="down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914400" y="1981200"/>
            <a:ext cx="838200" cy="274638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Decode</a:t>
            </a:r>
            <a:r>
              <a:rPr kumimoji="0" lang="en-US" sz="8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800" b="1" dirty="0" smtClean="0">
                <a:solidFill>
                  <a:schemeClr val="tx2"/>
                </a:solidFill>
              </a:rPr>
              <a:t>I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8001000" y="381000"/>
            <a:ext cx="1143000" cy="6096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1</a:t>
            </a: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rapezoid 85"/>
          <p:cNvSpPr/>
          <p:nvPr/>
        </p:nvSpPr>
        <p:spPr>
          <a:xfrm rot="10800000">
            <a:off x="5562600" y="4724400"/>
            <a:ext cx="1295400" cy="1066800"/>
          </a:xfrm>
          <a:prstGeom prst="trapezoi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*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87" name="Table 86"/>
          <p:cNvGraphicFramePr>
            <a:graphicFrameLocks noGrp="1"/>
          </p:cNvGraphicFramePr>
          <p:nvPr/>
        </p:nvGraphicFramePr>
        <p:xfrm>
          <a:off x="20574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81000"/>
                <a:gridCol w="32260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8" name="Table 87"/>
          <p:cNvGraphicFramePr>
            <a:graphicFrameLocks noGrp="1"/>
          </p:cNvGraphicFramePr>
          <p:nvPr/>
        </p:nvGraphicFramePr>
        <p:xfrm>
          <a:off x="48768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14770"/>
                <a:gridCol w="38883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Op2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Calibri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9" name="Left-Right Arrow 88"/>
          <p:cNvSpPr/>
          <p:nvPr/>
        </p:nvSpPr>
        <p:spPr>
          <a:xfrm rot="5400000">
            <a:off x="2286000" y="3962400"/>
            <a:ext cx="4343400" cy="381000"/>
          </a:xfrm>
          <a:prstGeom prst="leftRight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90" name="Left-Right Arrow 89"/>
          <p:cNvSpPr/>
          <p:nvPr/>
        </p:nvSpPr>
        <p:spPr>
          <a:xfrm>
            <a:off x="228600" y="6248400"/>
            <a:ext cx="6705600" cy="381000"/>
          </a:xfrm>
          <a:prstGeom prst="leftRight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91" name="Down Arrow 90"/>
          <p:cNvSpPr/>
          <p:nvPr/>
        </p:nvSpPr>
        <p:spPr>
          <a:xfrm>
            <a:off x="2438400" y="5791200"/>
            <a:ext cx="152400" cy="53340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Down Arrow 91"/>
          <p:cNvSpPr/>
          <p:nvPr/>
        </p:nvSpPr>
        <p:spPr>
          <a:xfrm>
            <a:off x="6172200" y="5791200"/>
            <a:ext cx="152400" cy="53340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Down Arrow 92"/>
          <p:cNvSpPr/>
          <p:nvPr/>
        </p:nvSpPr>
        <p:spPr>
          <a:xfrm>
            <a:off x="28956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Straight Arrow Connector 93"/>
          <p:cNvCxnSpPr/>
          <p:nvPr/>
        </p:nvCxnSpPr>
        <p:spPr>
          <a:xfrm>
            <a:off x="40386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4038600" y="3657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40386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4572000" y="3657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45720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45720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0" name="Down Arrow 99"/>
          <p:cNvSpPr/>
          <p:nvPr/>
        </p:nvSpPr>
        <p:spPr>
          <a:xfrm>
            <a:off x="21336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Down Arrow 100"/>
          <p:cNvSpPr/>
          <p:nvPr/>
        </p:nvSpPr>
        <p:spPr>
          <a:xfrm>
            <a:off x="65532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57150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rapezoid 102"/>
          <p:cNvSpPr/>
          <p:nvPr/>
        </p:nvSpPr>
        <p:spPr>
          <a:xfrm rot="10800000">
            <a:off x="1905000" y="4724400"/>
            <a:ext cx="1371600" cy="1066800"/>
          </a:xfrm>
          <a:prstGeom prst="trapezoi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-/+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104" name="Table 103"/>
          <p:cNvGraphicFramePr>
            <a:graphicFrameLocks noGrp="1"/>
          </p:cNvGraphicFramePr>
          <p:nvPr/>
        </p:nvGraphicFramePr>
        <p:xfrm>
          <a:off x="0" y="838200"/>
          <a:ext cx="1752600" cy="9906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752600"/>
              </a:tblGrid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I: R2 &lt;- R0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J: R0 &lt;- R4 + R8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K: R2 &lt;- R0 + R2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L: R0 &lt;- R2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05" name="Table 104"/>
          <p:cNvGraphicFramePr>
            <a:graphicFrameLocks noGrp="1"/>
          </p:cNvGraphicFramePr>
          <p:nvPr/>
        </p:nvGraphicFramePr>
        <p:xfrm>
          <a:off x="3733800" y="762000"/>
          <a:ext cx="1371600" cy="11430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02400"/>
                <a:gridCol w="388800"/>
                <a:gridCol w="302400"/>
                <a:gridCol w="378000"/>
              </a:tblGrid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FP.R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Busy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Data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6.0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3.5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8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7.8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06" name="Title 1"/>
          <p:cNvSpPr>
            <a:spLocks noGrp="1"/>
          </p:cNvSpPr>
          <p:nvPr>
            <p:ph type="title"/>
          </p:nvPr>
        </p:nvSpPr>
        <p:spPr>
          <a:xfrm>
            <a:off x="4876800" y="2362200"/>
            <a:ext cx="1981200" cy="427038"/>
          </a:xfr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1050" b="1" dirty="0" smtClean="0">
                <a:solidFill>
                  <a:schemeClr val="tx2"/>
                </a:solidFill>
              </a:rPr>
              <a:t>Multiplier Reservation Stations </a:t>
            </a:r>
            <a:endParaRPr lang="en-US" sz="1050" dirty="0">
              <a:solidFill>
                <a:schemeClr val="tx2"/>
              </a:solidFill>
            </a:endParaRPr>
          </a:p>
        </p:txBody>
      </p:sp>
      <p:sp>
        <p:nvSpPr>
          <p:cNvPr id="107" name="Title 1"/>
          <p:cNvSpPr txBox="1">
            <a:spLocks/>
          </p:cNvSpPr>
          <p:nvPr/>
        </p:nvSpPr>
        <p:spPr>
          <a:xfrm>
            <a:off x="2057400" y="2362200"/>
            <a:ext cx="19812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ALU Reservation </a:t>
            </a:r>
            <a:r>
              <a:rPr lang="en-US" sz="1100" b="1" dirty="0" smtClean="0">
                <a:solidFill>
                  <a:schemeClr val="tx2"/>
                </a:solidFill>
              </a:rPr>
              <a:t>Stations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8" name="Title 1"/>
          <p:cNvSpPr txBox="1">
            <a:spLocks/>
          </p:cNvSpPr>
          <p:nvPr/>
        </p:nvSpPr>
        <p:spPr>
          <a:xfrm>
            <a:off x="3733800" y="381000"/>
            <a:ext cx="1371600" cy="3508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Floating </a:t>
            </a:r>
            <a:r>
              <a:rPr lang="en-US" sz="1100" b="1" dirty="0" smtClean="0">
                <a:solidFill>
                  <a:schemeClr val="tx2"/>
                </a:solidFill>
              </a:rPr>
              <a:t>Point </a:t>
            </a: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Registers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9" name="Title 1"/>
          <p:cNvSpPr txBox="1">
            <a:spLocks/>
          </p:cNvSpPr>
          <p:nvPr/>
        </p:nvSpPr>
        <p:spPr>
          <a:xfrm>
            <a:off x="0" y="381000"/>
            <a:ext cx="17526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Instruction Bank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0" name="Rounded Rectangle 109"/>
          <p:cNvSpPr/>
          <p:nvPr/>
        </p:nvSpPr>
        <p:spPr>
          <a:xfrm>
            <a:off x="304800" y="2438400"/>
            <a:ext cx="990600" cy="685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2"/>
                </a:solidFill>
              </a:rPr>
              <a:t>Decoder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11" name="Left-Right Arrow 110"/>
          <p:cNvSpPr/>
          <p:nvPr/>
        </p:nvSpPr>
        <p:spPr>
          <a:xfrm rot="5400000">
            <a:off x="-800100" y="4533900"/>
            <a:ext cx="3200400" cy="381000"/>
          </a:xfrm>
          <a:prstGeom prst="leftRight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12" name="Down Arrow 111"/>
          <p:cNvSpPr/>
          <p:nvPr/>
        </p:nvSpPr>
        <p:spPr>
          <a:xfrm>
            <a:off x="685800" y="1828800"/>
            <a:ext cx="2286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Title 1"/>
          <p:cNvSpPr txBox="1">
            <a:spLocks/>
          </p:cNvSpPr>
          <p:nvPr/>
        </p:nvSpPr>
        <p:spPr>
          <a:xfrm>
            <a:off x="4648200" y="1981200"/>
            <a:ext cx="838200" cy="274638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</a:bodyPr>
          <a:lstStyle/>
          <a:p>
            <a:pPr lvl="0" algn="ctr">
              <a:spcBef>
                <a:spcPct val="0"/>
              </a:spcBef>
            </a:pPr>
            <a:r>
              <a:rPr lang="en-US" sz="800" b="1" noProof="0" dirty="0" smtClean="0">
                <a:solidFill>
                  <a:schemeClr val="tx2"/>
                </a:solidFill>
              </a:rPr>
              <a:t>Obtain Operands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7" name="Title 1"/>
          <p:cNvSpPr txBox="1">
            <a:spLocks/>
          </p:cNvSpPr>
          <p:nvPr/>
        </p:nvSpPr>
        <p:spPr>
          <a:xfrm>
            <a:off x="8001000" y="381000"/>
            <a:ext cx="1143000" cy="6096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1</a:t>
            </a: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0800000">
            <a:off x="5562600" y="4724400"/>
            <a:ext cx="1295400" cy="1066800"/>
          </a:xfrm>
          <a:prstGeom prst="trapezoi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*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0574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81000"/>
                <a:gridCol w="32260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8768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14770"/>
                <a:gridCol w="38883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Op2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Left-Right Arrow 4"/>
          <p:cNvSpPr/>
          <p:nvPr/>
        </p:nvSpPr>
        <p:spPr>
          <a:xfrm rot="5400000">
            <a:off x="2286000" y="3962400"/>
            <a:ext cx="4343400" cy="381000"/>
          </a:xfrm>
          <a:prstGeom prst="leftRight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6" name="Left-Right Arrow 5"/>
          <p:cNvSpPr/>
          <p:nvPr/>
        </p:nvSpPr>
        <p:spPr>
          <a:xfrm>
            <a:off x="228600" y="6248400"/>
            <a:ext cx="6705600" cy="381000"/>
          </a:xfrm>
          <a:prstGeom prst="leftRight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7" name="Down Arrow 6"/>
          <p:cNvSpPr/>
          <p:nvPr/>
        </p:nvSpPr>
        <p:spPr>
          <a:xfrm>
            <a:off x="2438400" y="5791200"/>
            <a:ext cx="152400" cy="53340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6172200" y="5791200"/>
            <a:ext cx="152400" cy="53340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28956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0386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038600" y="3657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0386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572000" y="3657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572000" y="3276600"/>
            <a:ext cx="304800" cy="158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5720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6" name="Down Arrow 15"/>
          <p:cNvSpPr/>
          <p:nvPr/>
        </p:nvSpPr>
        <p:spPr>
          <a:xfrm>
            <a:off x="21336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65532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57150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rapezoid 18"/>
          <p:cNvSpPr/>
          <p:nvPr/>
        </p:nvSpPr>
        <p:spPr>
          <a:xfrm rot="10800000">
            <a:off x="1905000" y="4724400"/>
            <a:ext cx="1371600" cy="1066800"/>
          </a:xfrm>
          <a:prstGeom prst="trapezoi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-/+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0" y="838200"/>
          <a:ext cx="1752600" cy="9906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752600"/>
              </a:tblGrid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I: R2 &lt;- R0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J: R0 &lt;- R4 + R8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K: R2 &lt;- R0 + R2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L: R0 &lt;- R2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3733800" y="762000"/>
          <a:ext cx="1371600" cy="11430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02400"/>
                <a:gridCol w="388800"/>
                <a:gridCol w="302400"/>
                <a:gridCol w="378000"/>
              </a:tblGrid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FP.R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Busy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Data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6.0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8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7.8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4876800" y="2362200"/>
            <a:ext cx="1981200" cy="427038"/>
          </a:xfr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1050" b="1" dirty="0" smtClean="0">
                <a:solidFill>
                  <a:schemeClr val="tx2"/>
                </a:solidFill>
              </a:rPr>
              <a:t>Multiplier Reservation Stations </a:t>
            </a:r>
            <a:endParaRPr lang="en-US" sz="1050" dirty="0">
              <a:solidFill>
                <a:schemeClr val="tx2"/>
              </a:solidFill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2057400" y="2362200"/>
            <a:ext cx="19812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ALU Reservation </a:t>
            </a:r>
            <a:r>
              <a:rPr lang="en-US" sz="1100" b="1" dirty="0" smtClean="0">
                <a:solidFill>
                  <a:schemeClr val="tx2"/>
                </a:solidFill>
              </a:rPr>
              <a:t>Stations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3733800" y="381000"/>
            <a:ext cx="1371600" cy="3508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Floating </a:t>
            </a:r>
            <a:r>
              <a:rPr lang="en-US" sz="1100" b="1" dirty="0" smtClean="0">
                <a:solidFill>
                  <a:schemeClr val="tx2"/>
                </a:solidFill>
              </a:rPr>
              <a:t>Point </a:t>
            </a: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Registers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0" y="381000"/>
            <a:ext cx="17526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Instruction Bank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304800" y="2438400"/>
            <a:ext cx="990600" cy="685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2"/>
                </a:solidFill>
              </a:rPr>
              <a:t>Decoder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7" name="Left-Right Arrow 26"/>
          <p:cNvSpPr/>
          <p:nvPr/>
        </p:nvSpPr>
        <p:spPr>
          <a:xfrm rot="5400000">
            <a:off x="-800100" y="4533900"/>
            <a:ext cx="3200400" cy="381000"/>
          </a:xfrm>
          <a:prstGeom prst="leftRight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28" name="Down Arrow 27"/>
          <p:cNvSpPr/>
          <p:nvPr/>
        </p:nvSpPr>
        <p:spPr>
          <a:xfrm>
            <a:off x="685800" y="1828800"/>
            <a:ext cx="228600" cy="609600"/>
          </a:xfrm>
          <a:prstGeom prst="down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5181600" y="1219200"/>
            <a:ext cx="1981200" cy="274638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 dirty="0" smtClean="0">
                <a:solidFill>
                  <a:schemeClr val="tx2"/>
                </a:solidFill>
              </a:rPr>
              <a:t>Since writing to R2, R2 data is not valid anymore, obtain new data from RS # 4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8001000" y="381000"/>
            <a:ext cx="1143000" cy="6096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1</a:t>
            </a: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6934200" y="3200400"/>
            <a:ext cx="1981200" cy="4572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 dirty="0" smtClean="0">
                <a:solidFill>
                  <a:schemeClr val="tx2"/>
                </a:solidFill>
              </a:rPr>
              <a:t>Operands are available, begin execution on next cycle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Down Arrow 35"/>
          <p:cNvSpPr/>
          <p:nvPr/>
        </p:nvSpPr>
        <p:spPr>
          <a:xfrm>
            <a:off x="685800" y="1828800"/>
            <a:ext cx="228600" cy="609600"/>
          </a:xfrm>
          <a:prstGeom prst="down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rapezoid 29"/>
          <p:cNvSpPr/>
          <p:nvPr/>
        </p:nvSpPr>
        <p:spPr>
          <a:xfrm rot="10800000">
            <a:off x="5562600" y="4724400"/>
            <a:ext cx="1295400" cy="1066800"/>
          </a:xfrm>
          <a:prstGeom prst="trapezoid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2"/>
              </a:solidFill>
            </a:endParaRP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*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20574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81000"/>
                <a:gridCol w="32260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</a:rPr>
                        <a:t>7.8</a:t>
                      </a:r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48768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14770"/>
                <a:gridCol w="38883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Op2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Calibri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6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3" name="Left-Right Arrow 32"/>
          <p:cNvSpPr/>
          <p:nvPr/>
        </p:nvSpPr>
        <p:spPr>
          <a:xfrm rot="5400000">
            <a:off x="2286000" y="3962400"/>
            <a:ext cx="4343400" cy="381000"/>
          </a:xfrm>
          <a:prstGeom prst="leftRight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34" name="Left-Right Arrow 33"/>
          <p:cNvSpPr/>
          <p:nvPr/>
        </p:nvSpPr>
        <p:spPr>
          <a:xfrm>
            <a:off x="228600" y="6248400"/>
            <a:ext cx="6705600" cy="381000"/>
          </a:xfrm>
          <a:prstGeom prst="leftRight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35" name="Down Arrow 34"/>
          <p:cNvSpPr/>
          <p:nvPr/>
        </p:nvSpPr>
        <p:spPr>
          <a:xfrm>
            <a:off x="2438400" y="5791200"/>
            <a:ext cx="152400" cy="53340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Down Arrow 35"/>
          <p:cNvSpPr/>
          <p:nvPr/>
        </p:nvSpPr>
        <p:spPr>
          <a:xfrm>
            <a:off x="6172200" y="5791200"/>
            <a:ext cx="152400" cy="53340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4038600" y="3276600"/>
            <a:ext cx="304800" cy="158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038600" y="3657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40386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4572000" y="3657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45720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45720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7" name="Trapezoid 46"/>
          <p:cNvSpPr/>
          <p:nvPr/>
        </p:nvSpPr>
        <p:spPr>
          <a:xfrm rot="10800000">
            <a:off x="1905000" y="4724400"/>
            <a:ext cx="1371600" cy="1066800"/>
          </a:xfrm>
          <a:prstGeom prst="trapezoi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-/+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0" y="838200"/>
          <a:ext cx="1752600" cy="9906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752600"/>
              </a:tblGrid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I: R2 &lt;- R0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</a:rPr>
                        <a:t>J: R0 &lt;- R4 + R8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K: R2 &lt;- R0 + R2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L: R0 &lt;- R2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3733800" y="762000"/>
          <a:ext cx="1371600" cy="11430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02400"/>
                <a:gridCol w="388800"/>
                <a:gridCol w="302400"/>
                <a:gridCol w="378000"/>
              </a:tblGrid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FP.R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Busy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Data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8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7.8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4876800" y="2362200"/>
            <a:ext cx="1981200" cy="427038"/>
          </a:xfr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1050" b="1" dirty="0" smtClean="0">
                <a:solidFill>
                  <a:schemeClr val="tx2"/>
                </a:solidFill>
              </a:rPr>
              <a:t>Multiplier Reservation Stations </a:t>
            </a:r>
            <a:endParaRPr lang="en-US" sz="1050" dirty="0">
              <a:solidFill>
                <a:schemeClr val="tx2"/>
              </a:solidFill>
            </a:endParaRPr>
          </a:p>
        </p:txBody>
      </p:sp>
      <p:sp>
        <p:nvSpPr>
          <p:cNvPr id="51" name="Title 1"/>
          <p:cNvSpPr txBox="1">
            <a:spLocks/>
          </p:cNvSpPr>
          <p:nvPr/>
        </p:nvSpPr>
        <p:spPr>
          <a:xfrm>
            <a:off x="2057400" y="2362200"/>
            <a:ext cx="19812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ALU Reservation </a:t>
            </a:r>
            <a:r>
              <a:rPr lang="en-US" sz="1100" b="1" dirty="0" smtClean="0">
                <a:solidFill>
                  <a:schemeClr val="tx2"/>
                </a:solidFill>
              </a:rPr>
              <a:t>Stations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2" name="Title 1"/>
          <p:cNvSpPr txBox="1">
            <a:spLocks/>
          </p:cNvSpPr>
          <p:nvPr/>
        </p:nvSpPr>
        <p:spPr>
          <a:xfrm>
            <a:off x="3733800" y="381000"/>
            <a:ext cx="1371600" cy="3508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Floating </a:t>
            </a:r>
            <a:r>
              <a:rPr lang="en-US" sz="1100" b="1" dirty="0" smtClean="0">
                <a:solidFill>
                  <a:schemeClr val="tx2"/>
                </a:solidFill>
              </a:rPr>
              <a:t>Point </a:t>
            </a: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Registers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3" name="Title 1"/>
          <p:cNvSpPr txBox="1">
            <a:spLocks/>
          </p:cNvSpPr>
          <p:nvPr/>
        </p:nvSpPr>
        <p:spPr>
          <a:xfrm>
            <a:off x="0" y="381000"/>
            <a:ext cx="17526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Instruction Bank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304800" y="2438400"/>
            <a:ext cx="990600" cy="685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2"/>
                </a:solidFill>
              </a:rPr>
              <a:t>Decoder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5" name="Left-Right Arrow 54"/>
          <p:cNvSpPr/>
          <p:nvPr/>
        </p:nvSpPr>
        <p:spPr>
          <a:xfrm rot="5400000">
            <a:off x="-800100" y="4533900"/>
            <a:ext cx="3200400" cy="381000"/>
          </a:xfrm>
          <a:prstGeom prst="leftRight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56" name="Down Arrow 55"/>
          <p:cNvSpPr/>
          <p:nvPr/>
        </p:nvSpPr>
        <p:spPr>
          <a:xfrm>
            <a:off x="685800" y="1828800"/>
            <a:ext cx="2286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58" name="Title 1"/>
          <p:cNvSpPr txBox="1">
            <a:spLocks/>
          </p:cNvSpPr>
          <p:nvPr/>
        </p:nvSpPr>
        <p:spPr>
          <a:xfrm>
            <a:off x="6934200" y="3200400"/>
            <a:ext cx="1447800" cy="2286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 dirty="0" smtClean="0">
                <a:solidFill>
                  <a:schemeClr val="tx2"/>
                </a:solidFill>
              </a:rPr>
              <a:t>Begin execution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0" name="Title 1"/>
          <p:cNvSpPr txBox="1">
            <a:spLocks/>
          </p:cNvSpPr>
          <p:nvPr/>
        </p:nvSpPr>
        <p:spPr>
          <a:xfrm>
            <a:off x="6858000" y="5105400"/>
            <a:ext cx="685800" cy="3810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 dirty="0" smtClean="0">
                <a:solidFill>
                  <a:schemeClr val="tx2"/>
                </a:solidFill>
              </a:rPr>
              <a:t>BUSY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</a:t>
            </a:r>
            <a:r>
              <a:rPr kumimoji="0" lang="en-US" sz="800" b="0" i="0" u="none" strike="noStrike" kern="1200" cap="none" spc="0" normalizeH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" name="Title 1"/>
          <p:cNvSpPr txBox="1">
            <a:spLocks/>
          </p:cNvSpPr>
          <p:nvPr/>
        </p:nvSpPr>
        <p:spPr>
          <a:xfrm>
            <a:off x="1981200" y="990600"/>
            <a:ext cx="1676400" cy="3048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 dirty="0" smtClean="0">
                <a:solidFill>
                  <a:schemeClr val="tx2"/>
                </a:solidFill>
              </a:rPr>
              <a:t>Since writing to R0, new data is in RS </a:t>
            </a:r>
            <a:r>
              <a:rPr lang="en-US" sz="800" noProof="0" smtClean="0">
                <a:solidFill>
                  <a:schemeClr val="tx2"/>
                </a:solidFill>
              </a:rPr>
              <a:t># 1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2" name="Title 1"/>
          <p:cNvSpPr txBox="1">
            <a:spLocks/>
          </p:cNvSpPr>
          <p:nvPr/>
        </p:nvSpPr>
        <p:spPr>
          <a:xfrm>
            <a:off x="8001000" y="381000"/>
            <a:ext cx="1143000" cy="6096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2</a:t>
            </a: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3" name="Down Arrow 62"/>
          <p:cNvSpPr/>
          <p:nvPr/>
        </p:nvSpPr>
        <p:spPr>
          <a:xfrm>
            <a:off x="685800" y="1828800"/>
            <a:ext cx="228600" cy="609600"/>
          </a:xfrm>
          <a:prstGeom prst="down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914400" y="1981200"/>
            <a:ext cx="838200" cy="274638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Decode</a:t>
            </a:r>
            <a:r>
              <a:rPr kumimoji="0" lang="en-US" sz="8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800" b="1" noProof="0" dirty="0" smtClean="0">
                <a:solidFill>
                  <a:schemeClr val="tx2"/>
                </a:solidFill>
              </a:rPr>
              <a:t>J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5" name="Title 1"/>
          <p:cNvSpPr txBox="1">
            <a:spLocks/>
          </p:cNvSpPr>
          <p:nvPr/>
        </p:nvSpPr>
        <p:spPr>
          <a:xfrm>
            <a:off x="1371600" y="2895600"/>
            <a:ext cx="609600" cy="9906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 dirty="0" smtClean="0">
                <a:solidFill>
                  <a:schemeClr val="tx2"/>
                </a:solidFill>
              </a:rPr>
              <a:t>Operands are available, begin execution on next cycle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7" name="Down Arrow 66"/>
          <p:cNvSpPr/>
          <p:nvPr/>
        </p:nvSpPr>
        <p:spPr>
          <a:xfrm>
            <a:off x="28956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Down Arrow 67"/>
          <p:cNvSpPr/>
          <p:nvPr/>
        </p:nvSpPr>
        <p:spPr>
          <a:xfrm>
            <a:off x="5715000" y="4114800"/>
            <a:ext cx="152400" cy="609600"/>
          </a:xfrm>
          <a:prstGeom prst="downArrow">
            <a:avLst/>
          </a:prstGeom>
          <a:ln w="127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Down Arrow 68"/>
          <p:cNvSpPr/>
          <p:nvPr/>
        </p:nvSpPr>
        <p:spPr>
          <a:xfrm>
            <a:off x="6553200" y="4114800"/>
            <a:ext cx="152400" cy="609600"/>
          </a:xfrm>
          <a:prstGeom prst="downArrow">
            <a:avLst/>
          </a:prstGeom>
          <a:ln w="127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Down Arrow 69"/>
          <p:cNvSpPr/>
          <p:nvPr/>
        </p:nvSpPr>
        <p:spPr>
          <a:xfrm>
            <a:off x="21336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0800000">
            <a:off x="5562600" y="4724400"/>
            <a:ext cx="1295400" cy="1066800"/>
          </a:xfrm>
          <a:prstGeom prst="trapezoid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2"/>
              </a:solidFill>
            </a:endParaRP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*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0574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81000"/>
                <a:gridCol w="32260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Calibri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7.8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8768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14770"/>
                <a:gridCol w="38883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Op2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Calibri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6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Left-Right Arrow 4"/>
          <p:cNvSpPr/>
          <p:nvPr/>
        </p:nvSpPr>
        <p:spPr>
          <a:xfrm rot="5400000">
            <a:off x="2286000" y="3962400"/>
            <a:ext cx="4343400" cy="381000"/>
          </a:xfrm>
          <a:prstGeom prst="leftRight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6" name="Left-Right Arrow 5"/>
          <p:cNvSpPr/>
          <p:nvPr/>
        </p:nvSpPr>
        <p:spPr>
          <a:xfrm>
            <a:off x="228600" y="6248400"/>
            <a:ext cx="6705600" cy="381000"/>
          </a:xfrm>
          <a:prstGeom prst="leftRight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7" name="Down Arrow 6"/>
          <p:cNvSpPr/>
          <p:nvPr/>
        </p:nvSpPr>
        <p:spPr>
          <a:xfrm>
            <a:off x="2438400" y="5791200"/>
            <a:ext cx="152400" cy="53340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6172200" y="5791200"/>
            <a:ext cx="152400" cy="53340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2895600" y="4114800"/>
            <a:ext cx="152400" cy="609600"/>
          </a:xfrm>
          <a:prstGeom prst="downArrow">
            <a:avLst/>
          </a:prstGeom>
          <a:ln w="127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0386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038600" y="3657600"/>
            <a:ext cx="304800" cy="158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0386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572000" y="3657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5720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5720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9" name="Trapezoid 18"/>
          <p:cNvSpPr/>
          <p:nvPr/>
        </p:nvSpPr>
        <p:spPr>
          <a:xfrm rot="10800000">
            <a:off x="1905000" y="4724400"/>
            <a:ext cx="1371600" cy="1066800"/>
          </a:xfrm>
          <a:prstGeom prst="trapezoid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-/+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0" y="838200"/>
          <a:ext cx="1752600" cy="9906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752600"/>
              </a:tblGrid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I: R2 &lt;- R0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J: R0 &lt;- R4 + R8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</a:rPr>
                        <a:t>K: R2 &lt;- R0 + R2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L: R0 &lt;- R2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3733800" y="762000"/>
          <a:ext cx="1371600" cy="11430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02400"/>
                <a:gridCol w="388800"/>
                <a:gridCol w="302400"/>
                <a:gridCol w="378000"/>
              </a:tblGrid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FP.R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Busy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Data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8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7.8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4876800" y="2362200"/>
            <a:ext cx="1981200" cy="427038"/>
          </a:xfr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1050" b="1" dirty="0" smtClean="0">
                <a:solidFill>
                  <a:schemeClr val="tx2"/>
                </a:solidFill>
              </a:rPr>
              <a:t>Multiplier Reservation Stations </a:t>
            </a:r>
            <a:endParaRPr lang="en-US" sz="1050" dirty="0">
              <a:solidFill>
                <a:schemeClr val="tx2"/>
              </a:solidFill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2057400" y="2362200"/>
            <a:ext cx="19812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ALU Reservation </a:t>
            </a:r>
            <a:r>
              <a:rPr lang="en-US" sz="1100" b="1" dirty="0" smtClean="0">
                <a:solidFill>
                  <a:schemeClr val="tx2"/>
                </a:solidFill>
              </a:rPr>
              <a:t>Stations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3733800" y="381000"/>
            <a:ext cx="1371600" cy="3508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Floating </a:t>
            </a:r>
            <a:r>
              <a:rPr lang="en-US" sz="1100" b="1" dirty="0" smtClean="0">
                <a:solidFill>
                  <a:schemeClr val="tx2"/>
                </a:solidFill>
              </a:rPr>
              <a:t>Point </a:t>
            </a: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Registers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0" y="381000"/>
            <a:ext cx="17526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Instruction Bank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304800" y="2438400"/>
            <a:ext cx="990600" cy="685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2"/>
                </a:solidFill>
              </a:rPr>
              <a:t>Decoder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7" name="Left-Right Arrow 26"/>
          <p:cNvSpPr/>
          <p:nvPr/>
        </p:nvSpPr>
        <p:spPr>
          <a:xfrm rot="5400000">
            <a:off x="-800100" y="4533900"/>
            <a:ext cx="3200400" cy="381000"/>
          </a:xfrm>
          <a:prstGeom prst="leftRight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28" name="Down Arrow 27"/>
          <p:cNvSpPr/>
          <p:nvPr/>
        </p:nvSpPr>
        <p:spPr>
          <a:xfrm>
            <a:off x="685800" y="1828800"/>
            <a:ext cx="2286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6858000" y="5105400"/>
            <a:ext cx="685800" cy="3810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 dirty="0" smtClean="0">
                <a:solidFill>
                  <a:schemeClr val="tx2"/>
                </a:solidFill>
              </a:rPr>
              <a:t>BUSY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 dirty="0" smtClean="0">
                <a:solidFill>
                  <a:schemeClr val="tx2"/>
                </a:solidFill>
              </a:rPr>
              <a:t>Cycle 2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1981200" y="990600"/>
            <a:ext cx="1676400" cy="4572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0" lang="en-US" sz="8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writing to R2, update the tag to RS#2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Down Arrow 31"/>
          <p:cNvSpPr/>
          <p:nvPr/>
        </p:nvSpPr>
        <p:spPr>
          <a:xfrm>
            <a:off x="65532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own Arrow 32"/>
          <p:cNvSpPr/>
          <p:nvPr/>
        </p:nvSpPr>
        <p:spPr>
          <a:xfrm>
            <a:off x="57150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3276600" y="5181600"/>
            <a:ext cx="685800" cy="3810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 dirty="0" smtClean="0">
                <a:solidFill>
                  <a:schemeClr val="tx2"/>
                </a:solidFill>
              </a:rPr>
              <a:t>BUSY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1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8001000" y="381000"/>
            <a:ext cx="1143000" cy="6096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3</a:t>
            </a: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Down Arrow 35"/>
          <p:cNvSpPr/>
          <p:nvPr/>
        </p:nvSpPr>
        <p:spPr>
          <a:xfrm>
            <a:off x="685800" y="1828800"/>
            <a:ext cx="228600" cy="609600"/>
          </a:xfrm>
          <a:prstGeom prst="down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37" name="Title 1"/>
          <p:cNvSpPr txBox="1">
            <a:spLocks/>
          </p:cNvSpPr>
          <p:nvPr/>
        </p:nvSpPr>
        <p:spPr>
          <a:xfrm>
            <a:off x="914400" y="1981200"/>
            <a:ext cx="838200" cy="274638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Decode</a:t>
            </a:r>
            <a:r>
              <a:rPr kumimoji="0" lang="en-US" sz="8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800" b="1" noProof="0" dirty="0" smtClean="0">
                <a:solidFill>
                  <a:schemeClr val="tx2"/>
                </a:solidFill>
              </a:rPr>
              <a:t>K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Down Arrow 37"/>
          <p:cNvSpPr/>
          <p:nvPr/>
        </p:nvSpPr>
        <p:spPr>
          <a:xfrm>
            <a:off x="2057400" y="4114800"/>
            <a:ext cx="152400" cy="609600"/>
          </a:xfrm>
          <a:prstGeom prst="downArrow">
            <a:avLst/>
          </a:prstGeom>
          <a:ln w="127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itle 1"/>
          <p:cNvSpPr txBox="1">
            <a:spLocks/>
          </p:cNvSpPr>
          <p:nvPr/>
        </p:nvSpPr>
        <p:spPr>
          <a:xfrm>
            <a:off x="1219200" y="3429000"/>
            <a:ext cx="762000" cy="6858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 dirty="0" smtClean="0">
                <a:solidFill>
                  <a:schemeClr val="tx2"/>
                </a:solidFill>
              </a:rPr>
              <a:t>Operands for K not ready, monitor CDB for RS # 1 &amp; 4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apezoid 2"/>
          <p:cNvSpPr/>
          <p:nvPr/>
        </p:nvSpPr>
        <p:spPr>
          <a:xfrm rot="10800000">
            <a:off x="5562600" y="4724400"/>
            <a:ext cx="1295400" cy="1066800"/>
          </a:xfrm>
          <a:prstGeom prst="trapezoid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2"/>
              </a:solidFill>
            </a:endParaRP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*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0574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81000"/>
                <a:gridCol w="32260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Calibri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7.8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Calibri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8768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14770"/>
                <a:gridCol w="38883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Op2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Calibri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6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Left-Right Arrow 5"/>
          <p:cNvSpPr/>
          <p:nvPr/>
        </p:nvSpPr>
        <p:spPr>
          <a:xfrm rot="5400000">
            <a:off x="2286000" y="3962400"/>
            <a:ext cx="4343400" cy="381000"/>
          </a:xfrm>
          <a:prstGeom prst="leftRight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7" name="Left-Right Arrow 6"/>
          <p:cNvSpPr/>
          <p:nvPr/>
        </p:nvSpPr>
        <p:spPr>
          <a:xfrm>
            <a:off x="228600" y="6248400"/>
            <a:ext cx="6705600" cy="381000"/>
          </a:xfrm>
          <a:prstGeom prst="leftRight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8" name="Down Arrow 7"/>
          <p:cNvSpPr/>
          <p:nvPr/>
        </p:nvSpPr>
        <p:spPr>
          <a:xfrm>
            <a:off x="2438400" y="5791200"/>
            <a:ext cx="152400" cy="53340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6172200" y="5791200"/>
            <a:ext cx="152400" cy="53340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28956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0386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038600" y="3657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0386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572000" y="3657600"/>
            <a:ext cx="304800" cy="158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5720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5720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7" name="Trapezoid 16"/>
          <p:cNvSpPr/>
          <p:nvPr/>
        </p:nvSpPr>
        <p:spPr>
          <a:xfrm rot="10800000">
            <a:off x="1905000" y="4724400"/>
            <a:ext cx="1371600" cy="1066800"/>
          </a:xfrm>
          <a:prstGeom prst="trapezoid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-/+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0" y="838200"/>
          <a:ext cx="1752600" cy="9906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752600"/>
              </a:tblGrid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I: R2 &lt;- R0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J: R0 &lt;- R4 + R8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K: R2 &lt;- R0 + R2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</a:rPr>
                        <a:t>L: R0 &lt;- R2 * R4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3733800" y="762000"/>
          <a:ext cx="1371600" cy="11430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02400"/>
                <a:gridCol w="388800"/>
                <a:gridCol w="302400"/>
                <a:gridCol w="378000"/>
              </a:tblGrid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FP.R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Busy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Data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8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7.8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876800" y="2362200"/>
            <a:ext cx="1981200" cy="427038"/>
          </a:xfr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1050" b="1" dirty="0" smtClean="0">
                <a:solidFill>
                  <a:schemeClr val="tx2"/>
                </a:solidFill>
              </a:rPr>
              <a:t>Multiplier Reservation Stations </a:t>
            </a:r>
            <a:endParaRPr lang="en-US" sz="1050" dirty="0">
              <a:solidFill>
                <a:schemeClr val="tx2"/>
              </a:solidFill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2057400" y="2362200"/>
            <a:ext cx="19812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ALU Reservation </a:t>
            </a:r>
            <a:r>
              <a:rPr lang="en-US" sz="1100" b="1" dirty="0" smtClean="0">
                <a:solidFill>
                  <a:schemeClr val="tx2"/>
                </a:solidFill>
              </a:rPr>
              <a:t>Stations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3733800" y="381000"/>
            <a:ext cx="1371600" cy="3508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Floating </a:t>
            </a:r>
            <a:r>
              <a:rPr lang="en-US" sz="1100" b="1" dirty="0" smtClean="0">
                <a:solidFill>
                  <a:schemeClr val="tx2"/>
                </a:solidFill>
              </a:rPr>
              <a:t>Point </a:t>
            </a: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Registers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0" y="381000"/>
            <a:ext cx="17526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Instruction Bank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304800" y="2438400"/>
            <a:ext cx="990600" cy="685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2"/>
                </a:solidFill>
              </a:rPr>
              <a:t>Decoder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5" name="Left-Right Arrow 24"/>
          <p:cNvSpPr/>
          <p:nvPr/>
        </p:nvSpPr>
        <p:spPr>
          <a:xfrm rot="5400000">
            <a:off x="-800100" y="4533900"/>
            <a:ext cx="3200400" cy="381000"/>
          </a:xfrm>
          <a:prstGeom prst="leftRight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26" name="Down Arrow 25"/>
          <p:cNvSpPr/>
          <p:nvPr/>
        </p:nvSpPr>
        <p:spPr>
          <a:xfrm>
            <a:off x="685800" y="1828800"/>
            <a:ext cx="2286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6934200" y="3429000"/>
            <a:ext cx="1447800" cy="6096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smtClean="0">
                <a:solidFill>
                  <a:schemeClr val="tx2"/>
                </a:solidFill>
              </a:rPr>
              <a:t>Only one operand is ready. Operand 1 will be fetched from RS # 2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6858000" y="5105400"/>
            <a:ext cx="685800" cy="3810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 dirty="0" smtClean="0">
                <a:solidFill>
                  <a:schemeClr val="tx2"/>
                </a:solidFill>
              </a:rPr>
              <a:t>BUSY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 dirty="0" smtClean="0">
                <a:solidFill>
                  <a:schemeClr val="tx2"/>
                </a:solidFill>
              </a:rPr>
              <a:t>Cycle 3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65532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>
            <a:off x="57150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3276600" y="5181600"/>
            <a:ext cx="685800" cy="3810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 dirty="0" smtClean="0">
                <a:solidFill>
                  <a:schemeClr val="tx2"/>
                </a:solidFill>
              </a:rPr>
              <a:t>BUSY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2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8001000" y="381000"/>
            <a:ext cx="1143000" cy="6096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4</a:t>
            </a: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Down Arrow 33"/>
          <p:cNvSpPr/>
          <p:nvPr/>
        </p:nvSpPr>
        <p:spPr>
          <a:xfrm>
            <a:off x="685800" y="1828800"/>
            <a:ext cx="228600" cy="609600"/>
          </a:xfrm>
          <a:prstGeom prst="down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914400" y="1981200"/>
            <a:ext cx="838200" cy="274638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Decode</a:t>
            </a:r>
            <a:r>
              <a:rPr kumimoji="0" lang="en-US" sz="8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800" b="1" dirty="0" smtClean="0">
                <a:solidFill>
                  <a:schemeClr val="tx2"/>
                </a:solidFill>
              </a:rPr>
              <a:t>L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Down Arrow 35"/>
          <p:cNvSpPr/>
          <p:nvPr/>
        </p:nvSpPr>
        <p:spPr>
          <a:xfrm>
            <a:off x="20574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5181600" y="990600"/>
            <a:ext cx="1676400" cy="4572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smtClean="0">
                <a:solidFill>
                  <a:schemeClr val="tx2"/>
                </a:solidFill>
              </a:rPr>
              <a:t>L</a:t>
            </a:r>
            <a:r>
              <a:rPr kumimoji="0" lang="en-US" sz="8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writing to R0, update the tag to RS#5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0800000">
            <a:off x="5562600" y="4724400"/>
            <a:ext cx="1295400" cy="1066800"/>
          </a:xfrm>
          <a:prstGeom prst="trapezoid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2"/>
              </a:solidFill>
            </a:endParaRP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*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0574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81000"/>
                <a:gridCol w="32260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Op2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Tag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Calibri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7.8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Calibri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876800" y="2819400"/>
          <a:ext cx="1981200" cy="1295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14770"/>
                <a:gridCol w="388834"/>
                <a:gridCol w="444381"/>
                <a:gridCol w="388834"/>
                <a:gridCol w="444381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RS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Op1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Op2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Calibri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6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tx2"/>
                          </a:solidFill>
                          <a:latin typeface="+mn-lt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Left-Right Arrow 4"/>
          <p:cNvSpPr/>
          <p:nvPr/>
        </p:nvSpPr>
        <p:spPr>
          <a:xfrm rot="5400000">
            <a:off x="2286000" y="3962400"/>
            <a:ext cx="4343400" cy="381000"/>
          </a:xfrm>
          <a:prstGeom prst="leftRight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6" name="Left-Right Arrow 5"/>
          <p:cNvSpPr/>
          <p:nvPr/>
        </p:nvSpPr>
        <p:spPr>
          <a:xfrm>
            <a:off x="228600" y="6248400"/>
            <a:ext cx="6705600" cy="381000"/>
          </a:xfrm>
          <a:prstGeom prst="leftRight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7" name="Down Arrow 6"/>
          <p:cNvSpPr/>
          <p:nvPr/>
        </p:nvSpPr>
        <p:spPr>
          <a:xfrm>
            <a:off x="2438400" y="5791200"/>
            <a:ext cx="152400" cy="53340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6172200" y="5791200"/>
            <a:ext cx="152400" cy="53340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28956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0386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038600" y="3657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0386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572000" y="3657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572000" y="32766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5720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6" name="Trapezoid 15"/>
          <p:cNvSpPr/>
          <p:nvPr/>
        </p:nvSpPr>
        <p:spPr>
          <a:xfrm rot="10800000">
            <a:off x="1905000" y="4724400"/>
            <a:ext cx="1371600" cy="1066800"/>
          </a:xfrm>
          <a:prstGeom prst="trapezoid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-/+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0" y="838200"/>
          <a:ext cx="1752600" cy="9906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752600"/>
              </a:tblGrid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I: R2 &lt;- R0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J: R0 &lt;- R4 + R8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1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K: R2 &lt;- R0 + R2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L: R0 &lt;- R2 * R4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3733800" y="762000"/>
          <a:ext cx="1371600" cy="11430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02400"/>
                <a:gridCol w="388800"/>
                <a:gridCol w="302400"/>
                <a:gridCol w="378000"/>
              </a:tblGrid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FP.R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Busy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Tag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Data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5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8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tx2"/>
                          </a:solidFill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</a:rPr>
                        <a:t>7.8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876800" y="2362200"/>
            <a:ext cx="1981200" cy="427038"/>
          </a:xfr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1050" b="1" dirty="0" smtClean="0">
                <a:solidFill>
                  <a:schemeClr val="tx2"/>
                </a:solidFill>
              </a:rPr>
              <a:t>Multiplier Reservation Stations </a:t>
            </a:r>
            <a:endParaRPr lang="en-US" sz="1050" dirty="0">
              <a:solidFill>
                <a:schemeClr val="tx2"/>
              </a:solidFill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2057400" y="2362200"/>
            <a:ext cx="19812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ALU Reservation </a:t>
            </a:r>
            <a:r>
              <a:rPr lang="en-US" sz="1100" b="1" dirty="0" smtClean="0">
                <a:solidFill>
                  <a:schemeClr val="tx2"/>
                </a:solidFill>
              </a:rPr>
              <a:t>Stations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3733800" y="381000"/>
            <a:ext cx="1371600" cy="3508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Floating </a:t>
            </a:r>
            <a:r>
              <a:rPr lang="en-US" sz="1100" b="1" dirty="0" smtClean="0">
                <a:solidFill>
                  <a:schemeClr val="tx2"/>
                </a:solidFill>
              </a:rPr>
              <a:t>Point </a:t>
            </a: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Registers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0" y="381000"/>
            <a:ext cx="1752600" cy="427038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Instruction Bank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04800" y="2438400"/>
            <a:ext cx="990600" cy="685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2"/>
                </a:solidFill>
              </a:rPr>
              <a:t>Decoder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4" name="Left-Right Arrow 23"/>
          <p:cNvSpPr/>
          <p:nvPr/>
        </p:nvSpPr>
        <p:spPr>
          <a:xfrm rot="5400000">
            <a:off x="-800100" y="4533900"/>
            <a:ext cx="3200400" cy="381000"/>
          </a:xfrm>
          <a:prstGeom prst="leftRightArrow">
            <a:avLst/>
          </a:prstGeom>
          <a:solidFill>
            <a:srgbClr val="FF0000">
              <a:alpha val="36863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CDB</a:t>
            </a:r>
          </a:p>
        </p:txBody>
      </p:sp>
      <p:sp>
        <p:nvSpPr>
          <p:cNvPr id="25" name="Down Arrow 24"/>
          <p:cNvSpPr/>
          <p:nvPr/>
        </p:nvSpPr>
        <p:spPr>
          <a:xfrm>
            <a:off x="685800" y="1828800"/>
            <a:ext cx="2286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6858000" y="5105400"/>
            <a:ext cx="1524000" cy="8382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smtClean="0">
                <a:solidFill>
                  <a:schemeClr val="tx2"/>
                </a:solidFill>
              </a:rPr>
              <a:t>Done with I, broadcast results on CDB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Down Arrow 27"/>
          <p:cNvSpPr/>
          <p:nvPr/>
        </p:nvSpPr>
        <p:spPr>
          <a:xfrm>
            <a:off x="65532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>
            <a:off x="57150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3276600" y="5181600"/>
            <a:ext cx="685800" cy="3810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 dirty="0" smtClean="0">
                <a:solidFill>
                  <a:schemeClr val="tx2"/>
                </a:solidFill>
              </a:rPr>
              <a:t>BUSY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2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8001000" y="381000"/>
            <a:ext cx="1143000" cy="609600"/>
          </a:xfrm>
          <a:prstGeom prst="rect">
            <a:avLst/>
          </a:prstGeom>
          <a:ln w="127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5</a:t>
            </a: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Down Arrow 31"/>
          <p:cNvSpPr/>
          <p:nvPr/>
        </p:nvSpPr>
        <p:spPr>
          <a:xfrm>
            <a:off x="685800" y="1828800"/>
            <a:ext cx="228600" cy="609600"/>
          </a:xfrm>
          <a:prstGeom prst="down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34" name="Down Arrow 33"/>
          <p:cNvSpPr/>
          <p:nvPr/>
        </p:nvSpPr>
        <p:spPr>
          <a:xfrm>
            <a:off x="2057400" y="4114800"/>
            <a:ext cx="152400" cy="60960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1724</Words>
  <Application>Microsoft Office PowerPoint</Application>
  <PresentationFormat>On-screen Show (4:3)</PresentationFormat>
  <Paragraphs>1356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Assumptions</vt:lpstr>
      <vt:lpstr>Multiplier Reservation Stations </vt:lpstr>
      <vt:lpstr>Multiplier Reservation Stations </vt:lpstr>
      <vt:lpstr>Multiplier Reservation Stations </vt:lpstr>
      <vt:lpstr>Multiplier Reservation Stations </vt:lpstr>
      <vt:lpstr>Multiplier Reservation Stations </vt:lpstr>
      <vt:lpstr>Multiplier Reservation Stations </vt:lpstr>
      <vt:lpstr>Multiplier Reservation Stations </vt:lpstr>
      <vt:lpstr>Multiplier Reservation Stations </vt:lpstr>
      <vt:lpstr>Multiplier Reservation Stations </vt:lpstr>
      <vt:lpstr>Multiplier Reservation Stations </vt:lpstr>
      <vt:lpstr>Multiplier Reservation Stations </vt:lpstr>
      <vt:lpstr>Multiplier Reservation Stations </vt:lpstr>
      <vt:lpstr>Multiplier Reservation Stations </vt:lpstr>
      <vt:lpstr>Multiplier Reservation Stations </vt:lpstr>
      <vt:lpstr>Multiplier Reservation Stations </vt:lpstr>
      <vt:lpstr>Multiplier Reservation Stations </vt:lpstr>
      <vt:lpstr>Multiplier Reservation Stations </vt:lpstr>
      <vt:lpstr>Multiplier Reservation Stations </vt:lpstr>
      <vt:lpstr>Multiplier Reservation Stations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Assumptions</dc:title>
  <dc:creator>H</dc:creator>
  <cp:lastModifiedBy>H</cp:lastModifiedBy>
  <cp:revision>31</cp:revision>
  <dcterms:created xsi:type="dcterms:W3CDTF">2006-08-16T00:00:00Z</dcterms:created>
  <dcterms:modified xsi:type="dcterms:W3CDTF">2009-12-14T22:56:16Z</dcterms:modified>
</cp:coreProperties>
</file>