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0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9900"/>
    <a:srgbClr val="99CCFF"/>
    <a:srgbClr val="66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2424" autoAdjust="0"/>
  </p:normalViewPr>
  <p:slideViewPr>
    <p:cSldViewPr snapToGrid="0">
      <p:cViewPr varScale="1">
        <p:scale>
          <a:sx n="88" d="100"/>
          <a:sy n="88" d="100"/>
        </p:scale>
        <p:origin x="9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5B863-CD9B-4B3D-80CE-D2A869A3F12A}" type="datetimeFigureOut">
              <a:rPr lang="en-US" smtClean="0"/>
              <a:t>3/28/2014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9979B-7761-455F-8CC5-D584F94118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70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81F279-76D5-457E-A2F9-3D2A6E515145}" type="datetimeFigureOut">
              <a:rPr lang="en-US"/>
              <a:pPr>
                <a:defRPr/>
              </a:pPr>
              <a:t>3/28/2014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8165A-07D0-44AF-BCA7-D1853C68B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2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8165A-07D0-44AF-BCA7-D1853C68B32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5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8165A-07D0-44AF-BCA7-D1853C68B32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2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LLVM IR: in form of instructions and dependencies between them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Auto-Discovery Module: </a:t>
            </a:r>
            <a:r>
              <a:rPr lang="en-US" sz="1200" dirty="0" smtClean="0">
                <a:solidFill>
                  <a:srgbClr val="FF0000"/>
                </a:solidFill>
              </a:rPr>
              <a:t>Embedded in system by kernel compiler; stores information pertaining to kernels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8165A-07D0-44AF-BCA7-D1853C68B32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6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basic block constitutes an input and output interface with which it talks to other basic blocks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First and last basic blocks have interfaces exposed at top level, forming input and output of kernel module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8165A-07D0-44AF-BCA7-D1853C68B32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19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Scheduling:</a:t>
            </a:r>
            <a:r>
              <a:rPr lang="en-US" baseline="0" dirty="0" smtClean="0"/>
              <a:t> </a:t>
            </a:r>
            <a:r>
              <a:rPr lang="en-US" dirty="0" smtClean="0"/>
              <a:t>No sharing of resources occurs; need to sequence operations into pipeline where independent operations occurs in parallel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8165A-07D0-44AF-BCA7-D1853C68B32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5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000" dirty="0">
              <a:solidFill>
                <a:srgbClr val="FFFFFF"/>
              </a:solidFill>
              <a:latin typeface="Script MT Bold" pitchFamily="66" charset="0"/>
              <a:cs typeface="+mn-cs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March 18,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5881-2B7C-4B58-9A9D-128974293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6B2B6-459B-4CA1-A2CC-0ED6C1D7E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EAF1-82D1-4D36-BE7A-9FCE17E1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BA56-6254-41E2-A55D-C7A086EA1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4EE4-6373-4181-8F6E-8FEB58E3F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F286C-7F89-4536-9429-B3D796526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DD5FC-FA1A-4743-B10D-F5D6648B1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992F-533C-4584-B297-06F9ED9E5C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612B-816A-4FEE-A212-79ADA645D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CADC-DA5A-4C45-AE52-A610685CD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95B22-3C69-4E55-923E-16366C3B3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8C1F273-A4A6-4249-9D2D-6BF30E728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Arial" pitchFamily="-106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pitchFamily="-106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pitchFamily="-106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pitchFamily="-106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ea typeface="Arial" pitchFamily="-106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Arial" pitchFamily="-106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ea typeface="Arial" pitchFamily="-106" charset="0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ea typeface="Arial" pitchFamily="-106" charset="0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Arial" pitchFamily="-106" charset="0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Arial" pitchFamily="-106" charset="0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Architectural Optimizations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David </a:t>
            </a:r>
            <a:r>
              <a:rPr lang="en-US" dirty="0" err="1" smtClean="0"/>
              <a:t>Ojika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233" y="6417227"/>
            <a:ext cx="1292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March 27, 2014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686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Host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148080"/>
            <a:ext cx="4592320" cy="4911725"/>
          </a:xfrm>
        </p:spPr>
        <p:txBody>
          <a:bodyPr/>
          <a:lstStyle/>
          <a:p>
            <a:r>
              <a:rPr lang="en-US" sz="2000" dirty="0"/>
              <a:t>Implements Platform </a:t>
            </a:r>
            <a:r>
              <a:rPr lang="en-US" sz="2000" dirty="0" smtClean="0"/>
              <a:t>&amp; Runtime </a:t>
            </a:r>
            <a:r>
              <a:rPr lang="en-US" sz="2000" dirty="0"/>
              <a:t>APIs of </a:t>
            </a:r>
            <a:r>
              <a:rPr lang="en-US" sz="2000" dirty="0" smtClean="0"/>
              <a:t>OpenCL </a:t>
            </a:r>
            <a:r>
              <a:rPr lang="en-US" sz="2000" dirty="0"/>
              <a:t>1.0 </a:t>
            </a:r>
            <a:r>
              <a:rPr lang="en-US" sz="2000" dirty="0" smtClean="0"/>
              <a:t>spec</a:t>
            </a:r>
            <a:endParaRPr lang="en-US" sz="2000" dirty="0"/>
          </a:p>
          <a:p>
            <a:pPr lvl="0"/>
            <a:r>
              <a:rPr lang="en-US" sz="2000" u="sng" dirty="0" smtClean="0"/>
              <a:t>Platform API</a:t>
            </a:r>
            <a:endParaRPr lang="en-US" sz="2000" u="sng" dirty="0"/>
          </a:p>
          <a:p>
            <a:pPr lvl="1"/>
            <a:r>
              <a:rPr lang="en-US" sz="2000" dirty="0"/>
              <a:t>Discover FPGA accelerator device</a:t>
            </a:r>
          </a:p>
          <a:p>
            <a:pPr lvl="1"/>
            <a:r>
              <a:rPr lang="en-US" sz="2000" dirty="0"/>
              <a:t>Manage execution contexts</a:t>
            </a:r>
          </a:p>
          <a:p>
            <a:pPr lvl="0"/>
            <a:r>
              <a:rPr lang="en-US" sz="2000" u="sng" dirty="0"/>
              <a:t>Runtime API</a:t>
            </a:r>
          </a:p>
          <a:p>
            <a:pPr lvl="1"/>
            <a:r>
              <a:rPr lang="en-US" sz="2000" dirty="0"/>
              <a:t>Manage command queues</a:t>
            </a:r>
          </a:p>
          <a:p>
            <a:pPr lvl="1"/>
            <a:r>
              <a:rPr lang="en-US" sz="2000" dirty="0"/>
              <a:t>Memory objects</a:t>
            </a:r>
          </a:p>
          <a:p>
            <a:pPr lvl="1"/>
            <a:r>
              <a:rPr lang="en-US" sz="2000" dirty="0"/>
              <a:t>Program objects</a:t>
            </a:r>
          </a:p>
          <a:p>
            <a:pPr lvl="1"/>
            <a:r>
              <a:rPr lang="en-US" sz="2000" dirty="0"/>
              <a:t>Discover and invoke precompiled kernels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3600" y="1107440"/>
            <a:ext cx="4389120" cy="502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/>
              <a:t>Consists of two layers</a:t>
            </a:r>
          </a:p>
          <a:p>
            <a:pPr lvl="0"/>
            <a:r>
              <a:rPr lang="en-US" sz="2000" u="sng" dirty="0"/>
              <a:t>Platform Independent Layer: </a:t>
            </a:r>
            <a:r>
              <a:rPr lang="en-US" sz="2000" dirty="0"/>
              <a:t>Performs device independent processing</a:t>
            </a:r>
          </a:p>
          <a:p>
            <a:pPr lvl="1"/>
            <a:r>
              <a:rPr lang="en-US" sz="2000" dirty="0"/>
              <a:t>Provides user visible OpenCL API functions</a:t>
            </a:r>
          </a:p>
          <a:p>
            <a:pPr lvl="1"/>
            <a:r>
              <a:rPr lang="en-US" sz="2000" dirty="0"/>
              <a:t>Performs generic book-keeping and </a:t>
            </a:r>
            <a:r>
              <a:rPr lang="en-US" sz="2000" dirty="0" smtClean="0"/>
              <a:t>scheduling</a:t>
            </a:r>
          </a:p>
          <a:p>
            <a:pPr lvl="0"/>
            <a:r>
              <a:rPr lang="en-US" sz="2000" u="sng" dirty="0"/>
              <a:t>Hardware Abstraction Layer: </a:t>
            </a:r>
            <a:r>
              <a:rPr lang="en-US" sz="2000" dirty="0"/>
              <a:t>adapts to platform specifics </a:t>
            </a:r>
          </a:p>
          <a:p>
            <a:pPr lvl="1"/>
            <a:r>
              <a:rPr lang="en-US" sz="2000" dirty="0"/>
              <a:t>Provides low-level services to platform independent layer</a:t>
            </a:r>
          </a:p>
          <a:p>
            <a:pPr lvl="2"/>
            <a:r>
              <a:rPr lang="en-US" sz="1600" dirty="0"/>
              <a:t>Device and kernel discovery, raw memory allocation, memory transfers, kernel launch and completion 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171" y="359229"/>
            <a:ext cx="2797628" cy="81084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76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68080" cy="4911725"/>
          </a:xfrm>
        </p:spPr>
        <p:txBody>
          <a:bodyPr/>
          <a:lstStyle/>
          <a:p>
            <a:r>
              <a:rPr lang="en-US" sz="2400" dirty="0"/>
              <a:t>Compiles kernel into hardware circuit using LLVM open-source </a:t>
            </a:r>
            <a:r>
              <a:rPr lang="en-US" sz="2400" dirty="0" smtClean="0"/>
              <a:t>compiler</a:t>
            </a:r>
          </a:p>
          <a:p>
            <a:pPr lvl="1"/>
            <a:r>
              <a:rPr lang="en-US" sz="2000" dirty="0"/>
              <a:t>Extends compiler to target FPGA platforms</a:t>
            </a:r>
          </a:p>
          <a:p>
            <a:r>
              <a:rPr lang="en-US" sz="2400" dirty="0" smtClean="0"/>
              <a:t>LLVM Flow:</a:t>
            </a:r>
            <a:endParaRPr lang="en-US" sz="2400" dirty="0"/>
          </a:p>
          <a:p>
            <a:pPr lvl="1"/>
            <a:r>
              <a:rPr lang="en-US" sz="2100" dirty="0"/>
              <a:t>Represents program as sequence of instructions: </a:t>
            </a:r>
            <a:r>
              <a:rPr lang="en-US" sz="2100" i="1" dirty="0"/>
              <a:t>load, add, store</a:t>
            </a:r>
            <a:endParaRPr lang="en-US" sz="2100" dirty="0"/>
          </a:p>
          <a:p>
            <a:pPr lvl="1"/>
            <a:r>
              <a:rPr lang="en-US" sz="2100" dirty="0"/>
              <a:t>Each instruction has associated input; produces results that can be used in downstream computation</a:t>
            </a:r>
          </a:p>
          <a:p>
            <a:pPr lvl="1"/>
            <a:r>
              <a:rPr lang="en-US" sz="2100" i="1" dirty="0"/>
              <a:t>Basic Block: </a:t>
            </a:r>
            <a:r>
              <a:rPr lang="en-US" sz="2100" dirty="0"/>
              <a:t>group of instructions in contiguous sequence</a:t>
            </a:r>
          </a:p>
          <a:p>
            <a:pPr lvl="1"/>
            <a:r>
              <a:rPr lang="en-US" sz="2100" dirty="0"/>
              <a:t>Basic block have a terminal instruction that ends program or redirects execution to another basic block</a:t>
            </a:r>
          </a:p>
          <a:p>
            <a:pPr lvl="1"/>
            <a:r>
              <a:rPr lang="en-US" sz="2100" dirty="0"/>
              <a:t>Compiler uses representation to create hardware implementation of each basic block; put together to form complete kernel circuit</a:t>
            </a:r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81" t="13896" r="-248" b="13648"/>
          <a:stretch/>
        </p:blipFill>
        <p:spPr>
          <a:xfrm>
            <a:off x="6868159" y="1737360"/>
            <a:ext cx="143944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Optimization Strategies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19200"/>
            <a:ext cx="8869680" cy="4911725"/>
          </a:xfrm>
        </p:spPr>
        <p:txBody>
          <a:bodyPr/>
          <a:lstStyle/>
          <a:p>
            <a:pPr lvl="0"/>
            <a:r>
              <a:rPr lang="en-US" sz="2400" dirty="0" smtClean="0"/>
              <a:t>1. C</a:t>
            </a:r>
            <a:r>
              <a:rPr lang="en-US" sz="2400" dirty="0"/>
              <a:t>-Language Front-End  </a:t>
            </a:r>
          </a:p>
          <a:p>
            <a:pPr lvl="2"/>
            <a:r>
              <a:rPr lang="en-US" dirty="0"/>
              <a:t>Produce intermediate representation </a:t>
            </a:r>
          </a:p>
          <a:p>
            <a:pPr lvl="0"/>
            <a:r>
              <a:rPr lang="en-US" sz="2400" dirty="0" smtClean="0"/>
              <a:t>2. Live </a:t>
            </a:r>
            <a:r>
              <a:rPr lang="en-US" sz="2400" dirty="0"/>
              <a:t>Variable Analysis</a:t>
            </a:r>
          </a:p>
          <a:p>
            <a:pPr lvl="2"/>
            <a:r>
              <a:rPr lang="en-US" dirty="0"/>
              <a:t>Identifies variables produced and consumed by each basic block</a:t>
            </a:r>
          </a:p>
          <a:p>
            <a:pPr lvl="0"/>
            <a:r>
              <a:rPr lang="en-US" sz="2400" dirty="0" smtClean="0"/>
              <a:t>3. CDFG </a:t>
            </a:r>
            <a:r>
              <a:rPr lang="en-US" sz="2400" dirty="0"/>
              <a:t>Generation</a:t>
            </a:r>
          </a:p>
          <a:p>
            <a:pPr lvl="1"/>
            <a:r>
              <a:rPr lang="en-US" sz="2000" i="1" u="sng" dirty="0" smtClean="0"/>
              <a:t>Challenge</a:t>
            </a:r>
            <a:r>
              <a:rPr lang="en-US" sz="2000" i="1" dirty="0" smtClean="0"/>
              <a:t>: Each </a:t>
            </a:r>
            <a:r>
              <a:rPr lang="en-US" sz="2000" i="1" dirty="0"/>
              <a:t>operational node can be independently stalled when successor node unable to accept data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Solution</a:t>
            </a:r>
            <a:r>
              <a:rPr lang="en-US" sz="2000" b="1" i="1" dirty="0" smtClean="0">
                <a:solidFill>
                  <a:srgbClr val="000090"/>
                </a:solidFill>
              </a:rPr>
              <a:t>: </a:t>
            </a:r>
            <a:r>
              <a:rPr lang="en-US" sz="2000" dirty="0" smtClean="0">
                <a:solidFill>
                  <a:srgbClr val="000090"/>
                </a:solidFill>
              </a:rPr>
              <a:t>Two </a:t>
            </a:r>
            <a:r>
              <a:rPr lang="en-US" sz="2000" dirty="0">
                <a:solidFill>
                  <a:srgbClr val="000090"/>
                </a:solidFill>
              </a:rPr>
              <a:t>signals and gates. Valid signal into node is AND gate of its data sources</a:t>
            </a:r>
          </a:p>
          <a:p>
            <a:pPr lvl="0"/>
            <a:r>
              <a:rPr lang="en-US" sz="2400" dirty="0"/>
              <a:t>Loop Handling </a:t>
            </a:r>
            <a:r>
              <a:rPr lang="en-US" sz="2000" i="1" dirty="0"/>
              <a:t>(Handled in Basic </a:t>
            </a:r>
            <a:r>
              <a:rPr lang="en-US" sz="2000" i="1" dirty="0" smtClean="0"/>
              <a:t>Block building step)</a:t>
            </a:r>
            <a:endParaRPr lang="en-US" sz="2000" i="1" dirty="0"/>
          </a:p>
          <a:p>
            <a:pPr lvl="1"/>
            <a:r>
              <a:rPr lang="en-US" sz="2000" i="1" u="sng" dirty="0" smtClean="0"/>
              <a:t>Challenge</a:t>
            </a:r>
            <a:r>
              <a:rPr lang="en-US" sz="2000" i="1" dirty="0" smtClean="0"/>
              <a:t>: It </a:t>
            </a:r>
            <a:r>
              <a:rPr lang="en-US" sz="2000" i="1" dirty="0"/>
              <a:t>is entirely possible that a loop can stall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Solution: </a:t>
            </a:r>
            <a:r>
              <a:rPr lang="en-US" sz="2000" dirty="0" smtClean="0">
                <a:solidFill>
                  <a:srgbClr val="000090"/>
                </a:solidFill>
              </a:rPr>
              <a:t>Insert </a:t>
            </a:r>
            <a:r>
              <a:rPr lang="en-US" sz="2000" dirty="0">
                <a:solidFill>
                  <a:srgbClr val="000090"/>
                </a:solidFill>
              </a:rPr>
              <a:t>addition stage of registers into merged node; allows pipeline to have additional spot into which that can be placed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1155" b="1863"/>
          <a:stretch/>
        </p:blipFill>
        <p:spPr>
          <a:xfrm>
            <a:off x="7000240" y="307036"/>
            <a:ext cx="1544320" cy="2141524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80400" y="670560"/>
            <a:ext cx="30833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1</a:t>
            </a:r>
          </a:p>
          <a:p>
            <a:endParaRPr lang="en-US" sz="1200" i="1" dirty="0" smtClean="0">
              <a:solidFill>
                <a:srgbClr val="FF0000"/>
              </a:solidFill>
            </a:endParaRPr>
          </a:p>
          <a:p>
            <a:r>
              <a:rPr lang="en-US" sz="1200" i="1" dirty="0" smtClean="0">
                <a:solidFill>
                  <a:srgbClr val="FF0000"/>
                </a:solidFill>
              </a:rPr>
              <a:t>2</a:t>
            </a:r>
          </a:p>
          <a:p>
            <a:endParaRPr lang="en-US" sz="1200" i="1" dirty="0" smtClean="0">
              <a:solidFill>
                <a:srgbClr val="FF0000"/>
              </a:solidFill>
            </a:endParaRPr>
          </a:p>
          <a:p>
            <a:r>
              <a:rPr lang="en-US" sz="1200" i="1" dirty="0" smtClean="0">
                <a:solidFill>
                  <a:srgbClr val="FF0000"/>
                </a:solidFill>
              </a:rPr>
              <a:t>3</a:t>
            </a:r>
          </a:p>
          <a:p>
            <a:endParaRPr lang="en-US" sz="1200" i="1" dirty="0" smtClean="0">
              <a:solidFill>
                <a:srgbClr val="FF0000"/>
              </a:solidFill>
            </a:endParaRPr>
          </a:p>
          <a:p>
            <a:r>
              <a:rPr lang="en-US" sz="1200" i="1" dirty="0" smtClean="0">
                <a:solidFill>
                  <a:srgbClr val="FF0000"/>
                </a:solidFill>
              </a:rPr>
              <a:t>4</a:t>
            </a:r>
          </a:p>
          <a:p>
            <a:endParaRPr lang="en-US" sz="1200" i="1" dirty="0" smtClean="0">
              <a:solidFill>
                <a:srgbClr val="FF0000"/>
              </a:solidFill>
            </a:endParaRPr>
          </a:p>
          <a:p>
            <a:r>
              <a:rPr lang="en-US" sz="1200" i="1" dirty="0" smtClean="0">
                <a:solidFill>
                  <a:srgbClr val="FF0000"/>
                </a:solidFill>
              </a:rPr>
              <a:t>5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Optimization Strategies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6766560" cy="1046479"/>
          </a:xfrm>
        </p:spPr>
        <p:txBody>
          <a:bodyPr/>
          <a:lstStyle/>
          <a:p>
            <a:pPr lvl="0"/>
            <a:r>
              <a:rPr lang="en-US" sz="2400" dirty="0" smtClean="0"/>
              <a:t>4. Scheduling </a:t>
            </a:r>
            <a:endParaRPr lang="en-US" sz="2400" dirty="0"/>
          </a:p>
          <a:p>
            <a:pPr lvl="1"/>
            <a:r>
              <a:rPr lang="en-US" sz="2000" i="1" u="sng" dirty="0" smtClean="0"/>
              <a:t>Challenge:</a:t>
            </a:r>
            <a:r>
              <a:rPr lang="en-US" sz="2000" i="1" dirty="0" smtClean="0"/>
              <a:t> No </a:t>
            </a:r>
            <a:r>
              <a:rPr lang="en-US" sz="2000" i="1" dirty="0"/>
              <a:t>sharing of resources </a:t>
            </a:r>
            <a:r>
              <a:rPr lang="en-US" sz="2000" i="1" dirty="0" smtClean="0"/>
              <a:t>occurs; need </a:t>
            </a:r>
            <a:r>
              <a:rPr lang="en-US" sz="2000" i="1" dirty="0"/>
              <a:t>to sequence operations into </a:t>
            </a:r>
            <a:r>
              <a:rPr lang="en-US" sz="2000" i="1" dirty="0" smtClean="0"/>
              <a:t>pipeline</a:t>
            </a:r>
            <a:endParaRPr lang="en-US" sz="2000" i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1155" b="1863"/>
          <a:stretch/>
        </p:blipFill>
        <p:spPr>
          <a:xfrm>
            <a:off x="7000240" y="307036"/>
            <a:ext cx="1544320" cy="2141524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4640" y="2367279"/>
            <a:ext cx="8849360" cy="39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Solution:</a:t>
            </a:r>
            <a:r>
              <a:rPr lang="en-US" sz="2000" dirty="0" smtClean="0">
                <a:solidFill>
                  <a:srgbClr val="000090"/>
                </a:solidFill>
              </a:rPr>
              <a:t> Apply SDC scheduling algorithm; uses system of linear equations to schedule operations while minimizing cost function </a:t>
            </a:r>
          </a:p>
          <a:p>
            <a:pPr lvl="1"/>
            <a:r>
              <a:rPr lang="en-US" sz="2000" i="1" u="sng" dirty="0" smtClean="0"/>
              <a:t>Objective</a:t>
            </a:r>
            <a:r>
              <a:rPr lang="en-US" sz="2000" i="1" dirty="0" smtClean="0"/>
              <a:t>: </a:t>
            </a:r>
            <a:r>
              <a:rPr lang="en-US" sz="2000" i="1" dirty="0"/>
              <a:t>A</a:t>
            </a:r>
            <a:r>
              <a:rPr lang="en-US" sz="2000" i="1" dirty="0" smtClean="0"/>
              <a:t>rea reduction &amp; amount of pipeline balancing </a:t>
            </a:r>
            <a:r>
              <a:rPr lang="en-US" sz="2000" i="1" dirty="0" err="1" smtClean="0"/>
              <a:t>regs</a:t>
            </a:r>
            <a:r>
              <a:rPr lang="en-US" sz="2000" i="1" dirty="0" smtClean="0"/>
              <a:t> required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Solution:</a:t>
            </a:r>
            <a:r>
              <a:rPr lang="en-US" sz="2000" dirty="0" smtClean="0">
                <a:solidFill>
                  <a:srgbClr val="000090"/>
                </a:solidFill>
              </a:rPr>
              <a:t> Minimize cost function that reduces number of bits required by pipeline</a:t>
            </a:r>
          </a:p>
          <a:p>
            <a:pPr lvl="0"/>
            <a:r>
              <a:rPr lang="en-US" sz="2400" dirty="0" smtClean="0"/>
              <a:t>5. Hardware </a:t>
            </a:r>
            <a:r>
              <a:rPr lang="en-US" sz="2400" dirty="0"/>
              <a:t>Generation</a:t>
            </a:r>
          </a:p>
          <a:p>
            <a:pPr lvl="1"/>
            <a:r>
              <a:rPr lang="en-US" sz="2000" i="1" u="sng" dirty="0" smtClean="0"/>
              <a:t>Challenge:</a:t>
            </a:r>
            <a:r>
              <a:rPr lang="en-US" sz="2000" i="1" dirty="0" smtClean="0"/>
              <a:t> Potentially </a:t>
            </a:r>
            <a:r>
              <a:rPr lang="en-US" sz="2000" i="1" dirty="0"/>
              <a:t>large number of independent threads need to execute using a kernel hardware</a:t>
            </a:r>
          </a:p>
          <a:p>
            <a:pPr lvl="1"/>
            <a:r>
              <a:rPr lang="en-US" sz="2000" i="1" u="sng" dirty="0" smtClean="0">
                <a:solidFill>
                  <a:srgbClr val="000090"/>
                </a:solidFill>
              </a:rPr>
              <a:t>Solution:</a:t>
            </a:r>
            <a:r>
              <a:rPr lang="en-US" sz="2000" dirty="0" smtClean="0">
                <a:solidFill>
                  <a:srgbClr val="000090"/>
                </a:solidFill>
              </a:rPr>
              <a:t> Implement </a:t>
            </a:r>
            <a:r>
              <a:rPr lang="en-US" sz="2000" dirty="0">
                <a:solidFill>
                  <a:srgbClr val="000090"/>
                </a:solidFill>
              </a:rPr>
              <a:t>each basic block module as pipelined circuit rather than finite state machine with </a:t>
            </a:r>
            <a:r>
              <a:rPr lang="en-US" sz="2000" dirty="0" err="1">
                <a:solidFill>
                  <a:srgbClr val="000090"/>
                </a:solidFill>
              </a:rPr>
              <a:t>datapath</a:t>
            </a:r>
            <a:r>
              <a:rPr lang="en-US" sz="2000" dirty="0">
                <a:solidFill>
                  <a:srgbClr val="000090"/>
                </a:solidFill>
              </a:rPr>
              <a:t> (FSMD)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80400" y="670560"/>
            <a:ext cx="30833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1</a:t>
            </a:r>
          </a:p>
          <a:p>
            <a:endParaRPr lang="en-US" sz="1200" i="1" dirty="0" smtClean="0">
              <a:solidFill>
                <a:srgbClr val="FF0000"/>
              </a:solidFill>
            </a:endParaRPr>
          </a:p>
          <a:p>
            <a:r>
              <a:rPr lang="en-US" sz="1200" i="1" dirty="0" smtClean="0">
                <a:solidFill>
                  <a:srgbClr val="FF0000"/>
                </a:solidFill>
              </a:rPr>
              <a:t>2</a:t>
            </a:r>
          </a:p>
          <a:p>
            <a:endParaRPr lang="en-US" sz="1200" i="1" dirty="0" smtClean="0">
              <a:solidFill>
                <a:srgbClr val="FF0000"/>
              </a:solidFill>
            </a:endParaRPr>
          </a:p>
          <a:p>
            <a:r>
              <a:rPr lang="en-US" sz="1200" i="1" dirty="0" smtClean="0">
                <a:solidFill>
                  <a:srgbClr val="FF0000"/>
                </a:solidFill>
              </a:rPr>
              <a:t>3</a:t>
            </a:r>
          </a:p>
          <a:p>
            <a:endParaRPr lang="en-US" sz="1200" i="1" dirty="0" smtClean="0">
              <a:solidFill>
                <a:srgbClr val="FF0000"/>
              </a:solidFill>
            </a:endParaRPr>
          </a:p>
          <a:p>
            <a:r>
              <a:rPr lang="en-US" sz="1200" i="1" dirty="0" smtClean="0">
                <a:solidFill>
                  <a:srgbClr val="FF0000"/>
                </a:solidFill>
              </a:rPr>
              <a:t>4</a:t>
            </a:r>
          </a:p>
          <a:p>
            <a:endParaRPr lang="en-US" sz="1200" i="1" dirty="0" smtClean="0">
              <a:solidFill>
                <a:srgbClr val="FF0000"/>
              </a:solidFill>
            </a:endParaRPr>
          </a:p>
          <a:p>
            <a:r>
              <a:rPr lang="en-US" sz="1200" i="1" dirty="0" smtClean="0">
                <a:solidFill>
                  <a:srgbClr val="FF0000"/>
                </a:solidFill>
              </a:rPr>
              <a:t>5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memory</a:t>
            </a:r>
          </a:p>
          <a:p>
            <a:r>
              <a:rPr lang="en-US" dirty="0" smtClean="0"/>
              <a:t>Local memory</a:t>
            </a:r>
          </a:p>
          <a:p>
            <a:r>
              <a:rPr lang="en-US" dirty="0" smtClean="0"/>
              <a:t>Private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20" y="1226820"/>
            <a:ext cx="4762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911725"/>
          </a:xfrm>
        </p:spPr>
        <p:txBody>
          <a:bodyPr/>
          <a:lstStyle/>
          <a:p>
            <a:r>
              <a:rPr lang="en-US" sz="2400" dirty="0" smtClean="0"/>
              <a:t>Designated </a:t>
            </a:r>
            <a:r>
              <a:rPr lang="en-US" sz="2400" dirty="0"/>
              <a:t>for access by all </a:t>
            </a:r>
            <a:r>
              <a:rPr lang="en-US" sz="2400" dirty="0" smtClean="0"/>
              <a:t>threads</a:t>
            </a:r>
          </a:p>
          <a:p>
            <a:r>
              <a:rPr lang="en-US" sz="2400" dirty="0" smtClean="0"/>
              <a:t>Large </a:t>
            </a:r>
            <a:r>
              <a:rPr lang="en-US" sz="2400" dirty="0"/>
              <a:t>capacity for data storage; </a:t>
            </a:r>
            <a:r>
              <a:rPr lang="en-US" sz="2400" dirty="0" smtClean="0"/>
              <a:t>I/O by </a:t>
            </a:r>
            <a:r>
              <a:rPr lang="en-US" sz="2400" dirty="0"/>
              <a:t>all </a:t>
            </a:r>
            <a:r>
              <a:rPr lang="en-US" sz="2400" dirty="0" smtClean="0"/>
              <a:t>threads</a:t>
            </a:r>
          </a:p>
          <a:p>
            <a:r>
              <a:rPr lang="en-US" sz="2400" dirty="0" smtClean="0"/>
              <a:t>Long </a:t>
            </a:r>
            <a:r>
              <a:rPr lang="en-US" sz="2400" dirty="0"/>
              <a:t>access latency </a:t>
            </a:r>
            <a:endParaRPr lang="en-US" sz="2400" dirty="0" smtClean="0"/>
          </a:p>
          <a:p>
            <a:r>
              <a:rPr lang="en-US" sz="2400" u="sng" dirty="0" smtClean="0"/>
              <a:t>Optimization</a:t>
            </a:r>
          </a:p>
          <a:p>
            <a:pPr lvl="1"/>
            <a:r>
              <a:rPr lang="en-US" sz="2200" dirty="0" smtClean="0"/>
              <a:t>Access </a:t>
            </a:r>
            <a:r>
              <a:rPr lang="en-US" sz="2200" dirty="0"/>
              <a:t>are </a:t>
            </a:r>
            <a:r>
              <a:rPr lang="en-US" sz="2200" i="1" dirty="0">
                <a:solidFill>
                  <a:schemeClr val="tx2"/>
                </a:solidFill>
              </a:rPr>
              <a:t>coalesced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/>
              <a:t>when possible to increase </a:t>
            </a:r>
            <a:r>
              <a:rPr lang="en-US" sz="2200" dirty="0" smtClean="0"/>
              <a:t>throughput</a:t>
            </a:r>
          </a:p>
          <a:p>
            <a:pPr lvl="1"/>
            <a:r>
              <a:rPr lang="en-US" sz="2200" dirty="0" smtClean="0"/>
              <a:t>Compiler </a:t>
            </a:r>
            <a:r>
              <a:rPr lang="en-US" sz="2200" dirty="0"/>
              <a:t>can detect when accesses are random or sequential and takes advantage of it </a:t>
            </a:r>
            <a:endParaRPr lang="en-US" sz="2200" dirty="0" smtClean="0"/>
          </a:p>
          <a:p>
            <a:pPr lvl="2"/>
            <a:r>
              <a:rPr lang="en-US" dirty="0" smtClean="0"/>
              <a:t>When </a:t>
            </a:r>
            <a:r>
              <a:rPr lang="en-US" dirty="0"/>
              <a:t>access </a:t>
            </a:r>
            <a:r>
              <a:rPr lang="en-US" dirty="0" smtClean="0"/>
              <a:t>sequential</a:t>
            </a:r>
            <a:r>
              <a:rPr lang="en-US" dirty="0"/>
              <a:t>, special read or write module that includes large buffer created for </a:t>
            </a:r>
            <a:r>
              <a:rPr lang="en-US" dirty="0">
                <a:solidFill>
                  <a:srgbClr val="006633"/>
                </a:solidFill>
              </a:rPr>
              <a:t>burst </a:t>
            </a:r>
            <a:r>
              <a:rPr lang="en-US" dirty="0" smtClean="0">
                <a:solidFill>
                  <a:srgbClr val="006633"/>
                </a:solidFill>
              </a:rPr>
              <a:t>transactions</a:t>
            </a:r>
          </a:p>
          <a:p>
            <a:pPr lvl="2"/>
            <a:r>
              <a:rPr lang="en-US" dirty="0" smtClean="0"/>
              <a:t>When </a:t>
            </a:r>
            <a:r>
              <a:rPr lang="en-US" dirty="0"/>
              <a:t>access </a:t>
            </a:r>
            <a:r>
              <a:rPr lang="en-US" dirty="0" smtClean="0"/>
              <a:t>random</a:t>
            </a:r>
            <a:r>
              <a:rPr lang="en-US" dirty="0"/>
              <a:t>, coalescing unit collects request to see if seemingly random accesses address the same 256-bit word in memory. If so, request coalesced in single data transfer, improving memory throughput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Access by threads in same work group</a:t>
            </a:r>
          </a:p>
          <a:p>
            <a:r>
              <a:rPr lang="en-US" sz="2400" dirty="0"/>
              <a:t>Short latency and multiple ports; efficient kernel access by kernels</a:t>
            </a:r>
          </a:p>
          <a:p>
            <a:r>
              <a:rPr lang="en-US" sz="2400" dirty="0"/>
              <a:t>Enable synchronized exchange of data</a:t>
            </a:r>
          </a:p>
          <a:p>
            <a:r>
              <a:rPr lang="en-US" sz="2400" dirty="0"/>
              <a:t>Barriers/memory fences used to force threads to wait on one another before proceeding </a:t>
            </a:r>
          </a:p>
          <a:p>
            <a:pPr lvl="1"/>
            <a:r>
              <a:rPr lang="en-US" sz="2000" dirty="0"/>
              <a:t>Enables complex algorithm that require collaboration of </a:t>
            </a:r>
            <a:r>
              <a:rPr lang="en-US" sz="2000" dirty="0" smtClean="0"/>
              <a:t>threads, E.g. </a:t>
            </a:r>
            <a:r>
              <a:rPr lang="en-US" sz="2000" dirty="0" err="1"/>
              <a:t>Bitonic</a:t>
            </a:r>
            <a:r>
              <a:rPr lang="en-US" sz="2000" dirty="0"/>
              <a:t> sort  </a:t>
            </a:r>
            <a:endParaRPr lang="en-US" sz="2000" dirty="0" smtClean="0"/>
          </a:p>
          <a:p>
            <a:r>
              <a:rPr lang="en-US" sz="2400" u="sng" dirty="0"/>
              <a:t>Optimization</a:t>
            </a:r>
          </a:p>
          <a:p>
            <a:pPr lvl="1"/>
            <a:r>
              <a:rPr lang="en-US" sz="2200" dirty="0"/>
              <a:t>Shared memory space for each </a:t>
            </a:r>
            <a:r>
              <a:rPr lang="en-US" sz="2200" dirty="0" smtClean="0"/>
              <a:t>LD/ST </a:t>
            </a:r>
            <a:r>
              <a:rPr lang="en-US" sz="2200" dirty="0"/>
              <a:t>to any local memory</a:t>
            </a:r>
          </a:p>
          <a:p>
            <a:pPr lvl="2"/>
            <a:r>
              <a:rPr lang="en-US" sz="1800" dirty="0"/>
              <a:t>Map logical ports required by kernel unto set of dual-ported on-chip memory </a:t>
            </a:r>
            <a:r>
              <a:rPr lang="en-US" sz="1800" dirty="0" smtClean="0"/>
              <a:t>modules</a:t>
            </a:r>
          </a:p>
          <a:p>
            <a:pPr lvl="2"/>
            <a:r>
              <a:rPr lang="en-US" sz="1800" dirty="0" smtClean="0"/>
              <a:t>Access split </a:t>
            </a:r>
            <a:r>
              <a:rPr lang="en-US" sz="1800" dirty="0"/>
              <a:t>into multiple memory banks to enable faster data access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Implemented with registers; store data on per-thread basis </a:t>
            </a:r>
          </a:p>
          <a:p>
            <a:r>
              <a:rPr lang="en-US" sz="2400" dirty="0"/>
              <a:t>Pipelined through kernel to ensure each thread keeps data required as it proceeds with execution through the kernel </a:t>
            </a:r>
            <a:endParaRPr lang="en-US" sz="2400" dirty="0" smtClean="0"/>
          </a:p>
          <a:p>
            <a:r>
              <a:rPr lang="en-US" sz="2400" u="sng" dirty="0" smtClean="0"/>
              <a:t>Optimization</a:t>
            </a:r>
          </a:p>
          <a:p>
            <a:pPr lvl="1"/>
            <a:r>
              <a:rPr lang="en-US" sz="2000" dirty="0" smtClean="0"/>
              <a:t>None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5435600" cy="2641600"/>
          </a:xfrm>
        </p:spPr>
        <p:txBody>
          <a:bodyPr/>
          <a:lstStyle/>
          <a:p>
            <a:r>
              <a:rPr lang="en-US" sz="2400" dirty="0" smtClean="0"/>
              <a:t>Accelerator</a:t>
            </a:r>
          </a:p>
          <a:p>
            <a:pPr lvl="1"/>
            <a:r>
              <a:rPr lang="en-US" sz="2200" dirty="0" err="1" smtClean="0"/>
              <a:t>Stratix</a:t>
            </a:r>
            <a:r>
              <a:rPr lang="en-US" sz="2200" dirty="0" smtClean="0"/>
              <a:t>-</a:t>
            </a:r>
            <a:r>
              <a:rPr lang="en-US" sz="2200" dirty="0"/>
              <a:t>IV on </a:t>
            </a:r>
            <a:r>
              <a:rPr lang="en-US" sz="2200" dirty="0" err="1"/>
              <a:t>Terasic</a:t>
            </a:r>
            <a:r>
              <a:rPr lang="en-US" sz="2200" dirty="0"/>
              <a:t> DE4 </a:t>
            </a:r>
            <a:r>
              <a:rPr lang="en-US" sz="2200" dirty="0" smtClean="0"/>
              <a:t>board</a:t>
            </a:r>
          </a:p>
          <a:p>
            <a:r>
              <a:rPr lang="en-US" sz="2400" dirty="0" smtClean="0"/>
              <a:t>Host</a:t>
            </a:r>
          </a:p>
          <a:p>
            <a:pPr lvl="1"/>
            <a:r>
              <a:rPr lang="en-US" sz="2200" dirty="0" smtClean="0"/>
              <a:t>Windows XP 64-bit machine</a:t>
            </a:r>
          </a:p>
          <a:p>
            <a:r>
              <a:rPr lang="en-US" sz="2400" dirty="0"/>
              <a:t>Offline Kernel </a:t>
            </a:r>
            <a:r>
              <a:rPr lang="en-US" sz="2400" dirty="0" smtClean="0"/>
              <a:t>Compiler</a:t>
            </a:r>
          </a:p>
          <a:p>
            <a:pPr lvl="1"/>
            <a:r>
              <a:rPr lang="en-US" sz="2200" dirty="0" smtClean="0"/>
              <a:t>ACDS 12.0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6" t="3810" r="46364" b="21238"/>
          <a:stretch/>
        </p:blipFill>
        <p:spPr>
          <a:xfrm>
            <a:off x="5334269" y="1184504"/>
            <a:ext cx="3596371" cy="193461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5280" y="4053841"/>
            <a:ext cx="5435600" cy="13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Benchmarks</a:t>
            </a:r>
          </a:p>
          <a:p>
            <a:pPr lvl="1"/>
            <a:r>
              <a:rPr lang="en-US" sz="2000" dirty="0" smtClean="0"/>
              <a:t>Monte Carlo Black-Scholes</a:t>
            </a:r>
          </a:p>
          <a:p>
            <a:pPr lvl="1"/>
            <a:r>
              <a:rPr lang="en-US" sz="2000" dirty="0" smtClean="0"/>
              <a:t>Matrix Multiplication</a:t>
            </a:r>
          </a:p>
          <a:p>
            <a:pPr lvl="1"/>
            <a:r>
              <a:rPr lang="en-US" sz="2000" dirty="0" smtClean="0"/>
              <a:t>Finite Differences</a:t>
            </a:r>
          </a:p>
          <a:p>
            <a:pPr lvl="1"/>
            <a:r>
              <a:rPr lang="en-US" sz="2000" dirty="0" smtClean="0"/>
              <a:t>Particle Simulation</a:t>
            </a:r>
          </a:p>
          <a:p>
            <a:pPr lvl="1"/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1280" r="48685"/>
          <a:stretch/>
        </p:blipFill>
        <p:spPr>
          <a:xfrm>
            <a:off x="3811776" y="5222240"/>
            <a:ext cx="1644144" cy="782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360" y="4785360"/>
            <a:ext cx="1402080" cy="1226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771" y="3515360"/>
            <a:ext cx="175319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980" y="4564380"/>
            <a:ext cx="1424940" cy="14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540"/>
            <a:ext cx="9144000" cy="163651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92320" y="3048000"/>
            <a:ext cx="4511040" cy="3088640"/>
          </a:xfrm>
        </p:spPr>
        <p:txBody>
          <a:bodyPr/>
          <a:lstStyle/>
          <a:p>
            <a:r>
              <a:rPr lang="en-US" sz="2200" dirty="0" smtClean="0"/>
              <a:t>Monte Carlo Black Scholes</a:t>
            </a:r>
          </a:p>
          <a:p>
            <a:pPr lvl="1"/>
            <a:r>
              <a:rPr lang="en-US" sz="1800" dirty="0" err="1" smtClean="0"/>
              <a:t>OpenCL</a:t>
            </a:r>
            <a:r>
              <a:rPr lang="en-US" sz="1800" dirty="0" smtClean="0"/>
              <a:t> against Verilog code</a:t>
            </a:r>
          </a:p>
          <a:p>
            <a:pPr lvl="2"/>
            <a:r>
              <a:rPr lang="en-US" sz="1400" dirty="0" smtClean="0"/>
              <a:t>Throughput: 2.2 </a:t>
            </a:r>
            <a:r>
              <a:rPr lang="en-US" sz="1400" dirty="0" err="1" smtClean="0"/>
              <a:t>Gsims</a:t>
            </a:r>
            <a:r>
              <a:rPr lang="en-US" sz="1400" dirty="0" smtClean="0"/>
              <a:t>/sec in comparison to 1.8 </a:t>
            </a:r>
            <a:r>
              <a:rPr lang="en-US" sz="1400" dirty="0" err="1" smtClean="0"/>
              <a:t>GSims</a:t>
            </a:r>
            <a:r>
              <a:rPr lang="en-US" sz="1400" dirty="0" smtClean="0"/>
              <a:t>/sec with 2 </a:t>
            </a:r>
            <a:r>
              <a:rPr lang="en-US" sz="1400" dirty="0" err="1" smtClean="0"/>
              <a:t>Stratix</a:t>
            </a:r>
            <a:r>
              <a:rPr lang="en-US" sz="1400" dirty="0" smtClean="0"/>
              <a:t>-III FPGAs</a:t>
            </a:r>
          </a:p>
          <a:p>
            <a:pPr lvl="2"/>
            <a:endParaRPr lang="en-US" sz="1400" dirty="0"/>
          </a:p>
          <a:p>
            <a:r>
              <a:rPr lang="en-US" sz="2200" dirty="0" smtClean="0"/>
              <a:t>Finite Difference and Particle Simulation</a:t>
            </a:r>
          </a:p>
          <a:p>
            <a:pPr lvl="1"/>
            <a:r>
              <a:rPr lang="en-US" sz="1800" dirty="0" smtClean="0"/>
              <a:t>Not much comparative performance with previous work recorded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" y="2631440"/>
            <a:ext cx="891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Table 1: Circuit </a:t>
            </a:r>
            <a:r>
              <a:rPr lang="en-US" sz="1050" dirty="0"/>
              <a:t>Summary and Application </a:t>
            </a:r>
            <a:r>
              <a:rPr lang="en-US" sz="1050" dirty="0" smtClean="0"/>
              <a:t>Throughput</a:t>
            </a:r>
            <a:endParaRPr lang="en-US" sz="105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45440" y="3098800"/>
            <a:ext cx="4632960" cy="307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200" dirty="0" smtClean="0"/>
              <a:t>Matrix Multiplication</a:t>
            </a:r>
          </a:p>
          <a:p>
            <a:pPr lvl="1"/>
            <a:r>
              <a:rPr lang="en-US" sz="1800" dirty="0" smtClean="0"/>
              <a:t>1024 x 1024 matrix size</a:t>
            </a:r>
          </a:p>
          <a:p>
            <a:pPr lvl="1"/>
            <a:r>
              <a:rPr lang="en-US" sz="1800" dirty="0" err="1" smtClean="0"/>
              <a:t>Vectorized</a:t>
            </a:r>
            <a:r>
              <a:rPr lang="en-US" sz="1800" dirty="0" smtClean="0"/>
              <a:t> kernel</a:t>
            </a:r>
          </a:p>
          <a:p>
            <a:pPr lvl="2"/>
            <a:r>
              <a:rPr lang="en-US" sz="1400" dirty="0" smtClean="0"/>
              <a:t>Improves thread access to memory; increased throughput by x4</a:t>
            </a:r>
          </a:p>
          <a:p>
            <a:pPr lvl="1"/>
            <a:r>
              <a:rPr lang="en-US" sz="1800" dirty="0" smtClean="0"/>
              <a:t>Unrolled inner loop</a:t>
            </a:r>
          </a:p>
          <a:p>
            <a:pPr lvl="2"/>
            <a:r>
              <a:rPr lang="en-US" sz="1400" dirty="0" smtClean="0"/>
              <a:t>Performs 64 floating-point multiplications and addition simultaneously </a:t>
            </a:r>
          </a:p>
          <a:p>
            <a:pPr lvl="2"/>
            <a:r>
              <a:rPr lang="en-US" sz="1400" dirty="0" smtClean="0"/>
              <a:t>Results in 88.4 GFLOPS throughput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21920" y="1534160"/>
            <a:ext cx="8879840" cy="5486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750300" cy="3838575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From OpenCL to High-Performance Hardware on FPGAs</a:t>
            </a:r>
          </a:p>
          <a:p>
            <a:pPr lvl="2"/>
            <a:r>
              <a:rPr lang="en-US" sz="1800" i="1" dirty="0" smtClean="0"/>
              <a:t>Tomasz S. </a:t>
            </a:r>
            <a:r>
              <a:rPr lang="en-US" sz="1800" i="1" dirty="0" err="1" smtClean="0"/>
              <a:t>Czajkowski</a:t>
            </a:r>
            <a:r>
              <a:rPr lang="en-US" sz="1800" i="1" dirty="0" smtClean="0"/>
              <a:t>, Altera OpenCL Optimization Group</a:t>
            </a:r>
          </a:p>
          <a:p>
            <a:pPr lvl="2"/>
            <a:r>
              <a:rPr lang="en-US" sz="1800" i="1" dirty="0" smtClean="0"/>
              <a:t>IEEE 2012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OpenCL</a:t>
            </a:r>
            <a:r>
              <a:rPr lang="en-US" sz="2400" dirty="0" smtClean="0">
                <a:solidFill>
                  <a:srgbClr val="FF0000"/>
                </a:solidFill>
              </a:rPr>
              <a:t> for FPGAs: Prototyping a Compiler</a:t>
            </a:r>
          </a:p>
          <a:p>
            <a:pPr lvl="2"/>
            <a:r>
              <a:rPr lang="en-US" sz="1800" i="1" dirty="0"/>
              <a:t>Tomasz S. </a:t>
            </a:r>
            <a:r>
              <a:rPr lang="en-US" sz="1800" i="1" dirty="0" err="1"/>
              <a:t>Czajkowski</a:t>
            </a:r>
            <a:r>
              <a:rPr lang="en-US" sz="1800" i="1" dirty="0"/>
              <a:t>, Altera OpenCL Optimization Group</a:t>
            </a:r>
            <a:endParaRPr lang="en-US" sz="1800" i="1" dirty="0" smtClean="0"/>
          </a:p>
          <a:p>
            <a:pPr lvl="2"/>
            <a:r>
              <a:rPr lang="en-US" sz="1800" i="1" dirty="0" smtClean="0"/>
              <a:t>ESRA 2012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0811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Developed compilation framework that includes host library for communicating with </a:t>
            </a:r>
            <a:r>
              <a:rPr lang="en-US" sz="2400" dirty="0" smtClean="0"/>
              <a:t>kernels</a:t>
            </a:r>
          </a:p>
          <a:p>
            <a:r>
              <a:rPr lang="en-US" sz="2400" dirty="0" smtClean="0"/>
              <a:t>Developed </a:t>
            </a:r>
            <a:r>
              <a:rPr lang="en-US" sz="2400" dirty="0" err="1" smtClean="0"/>
              <a:t>OpenCL</a:t>
            </a:r>
            <a:r>
              <a:rPr lang="en-US" sz="2400" dirty="0" smtClean="0"/>
              <a:t>-to-FPGA compiler with optimizations</a:t>
            </a:r>
          </a:p>
          <a:p>
            <a:pPr lvl="1"/>
            <a:r>
              <a:rPr lang="en-US" sz="2200" dirty="0" smtClean="0"/>
              <a:t>Results show that tool flow is not only feasible, but also effective in designing high-performance circuits</a:t>
            </a:r>
          </a:p>
          <a:p>
            <a:r>
              <a:rPr lang="en-US" sz="2400" dirty="0" smtClean="0"/>
              <a:t>Results indicate that </a:t>
            </a:r>
            <a:r>
              <a:rPr lang="en-US" sz="2400" dirty="0" err="1" smtClean="0"/>
              <a:t>OpenCL</a:t>
            </a:r>
            <a:r>
              <a:rPr lang="en-US" sz="2400" dirty="0" smtClean="0"/>
              <a:t> well suited for automatic generation of efficient circuits for FPGA</a:t>
            </a:r>
          </a:p>
          <a:p>
            <a:pPr lvl="1"/>
            <a:r>
              <a:rPr lang="en-US" sz="2200" dirty="0" smtClean="0"/>
              <a:t>Coverage of </a:t>
            </a:r>
            <a:r>
              <a:rPr lang="en-US" sz="2200" dirty="0" err="1" smtClean="0"/>
              <a:t>OpenCL</a:t>
            </a:r>
            <a:r>
              <a:rPr lang="en-US" sz="2200" dirty="0" smtClean="0"/>
              <a:t> language: synchronization (barriers), support for local memory and floating-point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28720" y="5486400"/>
            <a:ext cx="123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THANKS!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11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46319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/>
              <a:t>FPGA as </a:t>
            </a:r>
            <a:r>
              <a:rPr lang="en-US" sz="2400" dirty="0" smtClean="0"/>
              <a:t>an Acceleration Platform</a:t>
            </a:r>
          </a:p>
          <a:p>
            <a:r>
              <a:rPr lang="en-US" sz="2400" dirty="0"/>
              <a:t>HLS Vs. </a:t>
            </a:r>
            <a:r>
              <a:rPr lang="en-US" sz="2400" dirty="0" err="1"/>
              <a:t>OpenCL</a:t>
            </a:r>
            <a:r>
              <a:rPr lang="en-US" sz="2400" dirty="0"/>
              <a:t> in </a:t>
            </a:r>
            <a:r>
              <a:rPr lang="en-US" sz="2400" dirty="0" smtClean="0"/>
              <a:t>Accelerators</a:t>
            </a:r>
          </a:p>
          <a:p>
            <a:r>
              <a:rPr lang="en-US" sz="2400" dirty="0" err="1"/>
              <a:t>OpenCL</a:t>
            </a:r>
            <a:r>
              <a:rPr lang="en-US" sz="2400" dirty="0"/>
              <a:t>-To-FPGA </a:t>
            </a:r>
            <a:r>
              <a:rPr lang="en-US" sz="2400" dirty="0" smtClean="0"/>
              <a:t>Compiler</a:t>
            </a:r>
          </a:p>
          <a:p>
            <a:r>
              <a:rPr lang="en-US" sz="2400" dirty="0"/>
              <a:t>System </a:t>
            </a:r>
            <a:r>
              <a:rPr lang="en-US" sz="2400" dirty="0" smtClean="0"/>
              <a:t>Integration</a:t>
            </a:r>
          </a:p>
          <a:p>
            <a:r>
              <a:rPr lang="en-US" sz="2400" dirty="0" smtClean="0"/>
              <a:t>Implementation Details</a:t>
            </a:r>
          </a:p>
          <a:p>
            <a:r>
              <a:rPr lang="en-US" sz="2400" dirty="0" smtClean="0"/>
              <a:t>Optimization Strategies</a:t>
            </a:r>
          </a:p>
          <a:p>
            <a:r>
              <a:rPr lang="en-US" sz="2400" dirty="0" smtClean="0"/>
              <a:t>Memory Issues</a:t>
            </a:r>
          </a:p>
          <a:p>
            <a:r>
              <a:rPr lang="en-US" sz="2400" dirty="0" smtClean="0"/>
              <a:t>Experimental Setup</a:t>
            </a:r>
          </a:p>
          <a:p>
            <a:r>
              <a:rPr lang="en-US" sz="2400" dirty="0" smtClean="0"/>
              <a:t>Results</a:t>
            </a:r>
          </a:p>
          <a:p>
            <a:r>
              <a:rPr lang="en-US" sz="2400" dirty="0" smtClean="0"/>
              <a:t>Conclusion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11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394700" cy="2214880"/>
          </a:xfrm>
        </p:spPr>
        <p:txBody>
          <a:bodyPr/>
          <a:lstStyle/>
          <a:p>
            <a:r>
              <a:rPr lang="en-US" sz="2400" dirty="0" smtClean="0"/>
              <a:t>Traditionally, FPGAs been used as de-factor standard for many high-performance applications</a:t>
            </a:r>
            <a:endParaRPr lang="en-US" sz="2200" dirty="0" smtClean="0"/>
          </a:p>
          <a:p>
            <a:pPr lvl="1"/>
            <a:r>
              <a:rPr lang="en-US" sz="2200" dirty="0" smtClean="0"/>
              <a:t>Some of the largest and most complex circuits </a:t>
            </a:r>
          </a:p>
          <a:p>
            <a:pPr lvl="1"/>
            <a:r>
              <a:rPr lang="en-US" sz="2200" dirty="0" smtClean="0"/>
              <a:t>Applications in medical imaging, molecular dynamics, etc.</a:t>
            </a:r>
          </a:p>
          <a:p>
            <a:r>
              <a:rPr lang="en-US" sz="2400" dirty="0" smtClean="0"/>
              <a:t>Nowadays, FPGA’s being used as accelerator to speedup computationally-intensive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60" y="4460240"/>
            <a:ext cx="2456180" cy="1696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021" y="3312160"/>
            <a:ext cx="1564538" cy="11049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4960" y="3683635"/>
            <a:ext cx="5547360" cy="255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sz="2200" dirty="0" smtClean="0"/>
              <a:t>Orders of magnitude reduction in runtime compared to traditional stand-alone computers</a:t>
            </a:r>
          </a:p>
          <a:p>
            <a:pPr lvl="1"/>
            <a:r>
              <a:rPr lang="en-US" sz="2200" dirty="0" smtClean="0"/>
              <a:t>Hardware parallelism enable many computations to be performed at same time</a:t>
            </a:r>
          </a:p>
          <a:p>
            <a:pPr marL="0" indent="0">
              <a:buFont typeface="Wingdings" pitchFamily="2" charset="2"/>
              <a:buNone/>
            </a:pP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40320" y="3749040"/>
            <a:ext cx="105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Traditional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740400" y="5283200"/>
            <a:ext cx="996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Emerging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439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as Acceleration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5219700" cy="876299"/>
          </a:xfrm>
        </p:spPr>
        <p:txBody>
          <a:bodyPr/>
          <a:lstStyle/>
          <a:p>
            <a:r>
              <a:rPr lang="en-US" sz="2300" dirty="0" smtClean="0"/>
              <a:t>FPGAs enable high application acceleration in many domains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108201"/>
            <a:ext cx="8549640" cy="12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sz="2200" dirty="0" smtClean="0"/>
              <a:t>However, parallel computation at hardware level requires great expertise  </a:t>
            </a:r>
          </a:p>
          <a:p>
            <a:pPr lvl="2"/>
            <a:r>
              <a:rPr lang="en-US" dirty="0" smtClean="0"/>
              <a:t>Poses limitations in adoption of FPGAs as hardware accelerators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5600" y="3327401"/>
            <a:ext cx="8788400" cy="62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300" dirty="0"/>
              <a:t>GPUs </a:t>
            </a:r>
            <a:r>
              <a:rPr lang="en-US" sz="2300" dirty="0" smtClean="0"/>
              <a:t>being used </a:t>
            </a:r>
            <a:r>
              <a:rPr lang="en-US" sz="2300" dirty="0"/>
              <a:t>as accelerators in </a:t>
            </a:r>
            <a:r>
              <a:rPr lang="en-US" sz="2300" dirty="0" smtClean="0"/>
              <a:t>computing </a:t>
            </a:r>
            <a:r>
              <a:rPr lang="en-US" sz="2300" dirty="0"/>
              <a:t>for many years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79400" y="3721100"/>
            <a:ext cx="6924040" cy="188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sz="2200" dirty="0" smtClean="0"/>
              <a:t>Interests by software programmers to use GPU in general-purpose computing lead to development of new programming models 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CUDA </a:t>
            </a:r>
            <a:r>
              <a:rPr lang="en-US" dirty="0" smtClean="0"/>
              <a:t>for GPU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OpenCL</a:t>
            </a:r>
            <a:r>
              <a:rPr lang="en-US" dirty="0" smtClean="0"/>
              <a:t> for GPU, CPU, FPGA, DSP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72" y="924560"/>
            <a:ext cx="1596887" cy="12242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94177" y="1350607"/>
            <a:ext cx="2163744" cy="4217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/>
              <a:t>FPGA Accelerator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91061" y="1436024"/>
            <a:ext cx="592430" cy="26161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 smtClean="0"/>
              <a:t>Kernel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820" y="4175760"/>
            <a:ext cx="2656580" cy="14554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4613" y="5496560"/>
            <a:ext cx="107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CUDA Model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7660640" y="1769328"/>
            <a:ext cx="208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OpenCL</a:t>
            </a:r>
            <a:r>
              <a:rPr lang="en-US" sz="1200" dirty="0" smtClean="0"/>
              <a:t> Model</a:t>
            </a:r>
            <a:endParaRPr lang="en-US" sz="12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16560" y="5720080"/>
            <a:ext cx="8920480" cy="120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300" dirty="0" smtClean="0"/>
              <a:t>FPGAs starting to compete with GPGPUs for app acceleration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991360" y="6258560"/>
            <a:ext cx="34774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GPGPU: General-Purpose Graphics Processing Unit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115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0087"/>
          </a:xfrm>
        </p:spPr>
        <p:txBody>
          <a:bodyPr/>
          <a:lstStyle/>
          <a:p>
            <a:r>
              <a:rPr lang="en-US" dirty="0" smtClean="0"/>
              <a:t>HLS Vs. OpenCL in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422401"/>
            <a:ext cx="4622800" cy="4051300"/>
          </a:xfrm>
        </p:spPr>
        <p:txBody>
          <a:bodyPr/>
          <a:lstStyle/>
          <a:p>
            <a:r>
              <a:rPr lang="en-US" sz="2400" dirty="0"/>
              <a:t>Tool implement </a:t>
            </a:r>
            <a:r>
              <a:rPr lang="en-US" sz="2400" dirty="0" smtClean="0"/>
              <a:t>FPGA </a:t>
            </a:r>
            <a:r>
              <a:rPr lang="en-US" sz="2400" dirty="0"/>
              <a:t>circuit from software-like languages </a:t>
            </a:r>
            <a:endParaRPr lang="en-US" sz="2400" dirty="0" smtClean="0"/>
          </a:p>
          <a:p>
            <a:pPr lvl="1"/>
            <a:r>
              <a:rPr lang="en-US" sz="2200" dirty="0" smtClean="0"/>
              <a:t>Many </a:t>
            </a:r>
            <a:r>
              <a:rPr lang="en-US" sz="2200" dirty="0"/>
              <a:t>circuits </a:t>
            </a:r>
            <a:r>
              <a:rPr lang="en-US" sz="2200" dirty="0" smtClean="0"/>
              <a:t>can simultaneously </a:t>
            </a:r>
            <a:r>
              <a:rPr lang="en-US" sz="2200" dirty="0"/>
              <a:t>process </a:t>
            </a:r>
            <a:r>
              <a:rPr lang="en-US" sz="2200" dirty="0" smtClean="0"/>
              <a:t>data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not exploit </a:t>
            </a:r>
            <a:r>
              <a:rPr lang="en-US" dirty="0" smtClean="0"/>
              <a:t>parallelism in </a:t>
            </a:r>
            <a:r>
              <a:rPr lang="en-US" dirty="0"/>
              <a:t>hardware </a:t>
            </a:r>
            <a:endParaRPr lang="en-US" dirty="0" smtClean="0"/>
          </a:p>
          <a:p>
            <a:pPr lvl="1"/>
            <a:r>
              <a:rPr lang="en-US" sz="2200" dirty="0" smtClean="0"/>
              <a:t>Pipelining </a:t>
            </a:r>
            <a:r>
              <a:rPr lang="en-US" sz="2200" dirty="0"/>
              <a:t>not explicit in C programming </a:t>
            </a:r>
            <a:r>
              <a:rPr lang="en-US" sz="2200" dirty="0" smtClean="0"/>
              <a:t>language</a:t>
            </a:r>
            <a:endParaRPr lang="en-US" sz="2200" dirty="0"/>
          </a:p>
          <a:p>
            <a:pPr lvl="2"/>
            <a:r>
              <a:rPr lang="en-US" dirty="0" smtClean="0"/>
              <a:t>Performance may be  suffer comparable in to VHDL/Verilog implementation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84700" y="1384300"/>
            <a:ext cx="45720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/>
              <a:t>Computation performed using combination of host </a:t>
            </a:r>
            <a:r>
              <a:rPr lang="en-US" sz="2400" dirty="0" smtClean="0"/>
              <a:t>&amp; kernels</a:t>
            </a:r>
          </a:p>
          <a:p>
            <a:pPr lvl="1"/>
            <a:r>
              <a:rPr lang="en-US" sz="2200" dirty="0" smtClean="0"/>
              <a:t>Host </a:t>
            </a:r>
            <a:r>
              <a:rPr lang="en-US" sz="2200" dirty="0"/>
              <a:t>responsible for I/O and setup of </a:t>
            </a:r>
            <a:r>
              <a:rPr lang="en-US" sz="2200" dirty="0" smtClean="0"/>
              <a:t>task</a:t>
            </a:r>
          </a:p>
          <a:p>
            <a:pPr lvl="1"/>
            <a:r>
              <a:rPr lang="en-US" sz="2200" dirty="0" smtClean="0"/>
              <a:t>Kernel </a:t>
            </a:r>
            <a:r>
              <a:rPr lang="en-US" sz="2200" dirty="0"/>
              <a:t>perform computation on independent </a:t>
            </a:r>
            <a:r>
              <a:rPr lang="en-US" sz="2200" dirty="0" smtClean="0"/>
              <a:t>inputs</a:t>
            </a:r>
          </a:p>
          <a:p>
            <a:pPr lvl="2"/>
            <a:r>
              <a:rPr lang="en-US" dirty="0" smtClean="0"/>
              <a:t>Kernel </a:t>
            </a:r>
            <a:r>
              <a:rPr lang="en-US" dirty="0"/>
              <a:t>can be implemented as high-performance </a:t>
            </a:r>
            <a:r>
              <a:rPr lang="en-US" dirty="0" smtClean="0"/>
              <a:t>circuit</a:t>
            </a:r>
          </a:p>
          <a:p>
            <a:pPr lvl="2"/>
            <a:r>
              <a:rPr lang="en-US" dirty="0" smtClean="0"/>
              <a:t>Kernel </a:t>
            </a:r>
            <a:r>
              <a:rPr lang="en-US" dirty="0"/>
              <a:t>can be replicated </a:t>
            </a:r>
            <a:r>
              <a:rPr lang="en-US" dirty="0" smtClean="0"/>
              <a:t>to </a:t>
            </a:r>
            <a:r>
              <a:rPr lang="en-US" dirty="0"/>
              <a:t>improve performance of application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1130" y="5390243"/>
            <a:ext cx="8978900" cy="73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006633"/>
                </a:solidFill>
              </a:rPr>
              <a:t>Challenge </a:t>
            </a:r>
            <a:r>
              <a:rPr lang="en-US" sz="2200" dirty="0" smtClean="0">
                <a:solidFill>
                  <a:srgbClr val="006633"/>
                </a:solidFill>
                <a:sym typeface="Wingdings"/>
              </a:rPr>
              <a:t>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 smtClean="0">
                <a:solidFill>
                  <a:srgbClr val="006633"/>
                </a:solidFill>
                <a:sym typeface="Wingdings"/>
              </a:rPr>
              <a:t>Efficiently synthesize kernel into HW circuits?</a:t>
            </a:r>
          </a:p>
          <a:p>
            <a:r>
              <a:rPr lang="en-US" sz="2200" dirty="0" smtClean="0">
                <a:solidFill>
                  <a:srgbClr val="006633"/>
                </a:solidFill>
              </a:rPr>
              <a:t>Solution </a:t>
            </a:r>
            <a:r>
              <a:rPr lang="en-US" sz="2200" dirty="0" smtClean="0">
                <a:solidFill>
                  <a:srgbClr val="006633"/>
                </a:solidFill>
                <a:sym typeface="Wingdings"/>
              </a:rPr>
              <a:t>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dirty="0" smtClean="0">
                <a:solidFill>
                  <a:srgbClr val="006633"/>
                </a:solidFill>
                <a:sym typeface="Wingdings"/>
              </a:rPr>
              <a:t>Compiler that performs architectural optimizations!</a:t>
            </a:r>
            <a:endParaRPr lang="en-US" sz="2200" dirty="0">
              <a:solidFill>
                <a:srgbClr val="0066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9680" y="1056640"/>
            <a:ext cx="244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6633"/>
                </a:solidFill>
              </a:rPr>
              <a:t>Traditional HLS</a:t>
            </a:r>
            <a:endParaRPr lang="en-US" sz="2400" b="1" u="sng" dirty="0">
              <a:solidFill>
                <a:srgbClr val="0066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0640" y="1036320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solidFill>
                  <a:srgbClr val="006633"/>
                </a:solidFill>
              </a:rPr>
              <a:t>OpenCL</a:t>
            </a:r>
            <a:endParaRPr lang="en-US" sz="2400" b="1" u="sng" dirty="0">
              <a:solidFill>
                <a:srgbClr val="00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OpenCL-To-FPGA Compiler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712200" cy="1739900"/>
          </a:xfrm>
        </p:spPr>
        <p:txBody>
          <a:bodyPr/>
          <a:lstStyle/>
          <a:p>
            <a:r>
              <a:rPr lang="en-US" sz="2400" dirty="0"/>
              <a:t>F</a:t>
            </a:r>
            <a:r>
              <a:rPr lang="en-US" sz="2400" dirty="0" smtClean="0"/>
              <a:t>ramework </a:t>
            </a:r>
            <a:r>
              <a:rPr lang="en-US" sz="2400" dirty="0"/>
              <a:t>based on LLVM </a:t>
            </a:r>
            <a:r>
              <a:rPr lang="en-US" sz="2400" dirty="0" smtClean="0"/>
              <a:t>compiler infrastructure</a:t>
            </a:r>
          </a:p>
          <a:p>
            <a:pPr lvl="1"/>
            <a:r>
              <a:rPr lang="en-US" sz="2200" dirty="0" smtClean="0"/>
              <a:t>Input </a:t>
            </a:r>
            <a:r>
              <a:rPr lang="en-US" sz="2200" dirty="0"/>
              <a:t>1</a:t>
            </a:r>
            <a:r>
              <a:rPr lang="en-US" sz="2200" dirty="0" smtClean="0"/>
              <a:t>: </a:t>
            </a:r>
            <a:r>
              <a:rPr lang="en-US" sz="2200" dirty="0" err="1"/>
              <a:t>OpenCL</a:t>
            </a:r>
            <a:r>
              <a:rPr lang="en-US" sz="2200" dirty="0"/>
              <a:t> </a:t>
            </a:r>
            <a:r>
              <a:rPr lang="en-US" sz="2200" dirty="0" smtClean="0"/>
              <a:t>app with </a:t>
            </a:r>
            <a:r>
              <a:rPr lang="en-US" sz="2200" dirty="0"/>
              <a:t>set of </a:t>
            </a:r>
            <a:r>
              <a:rPr lang="en-US" sz="2200" dirty="0" smtClean="0"/>
              <a:t>kernels </a:t>
            </a:r>
            <a:r>
              <a:rPr lang="en-US" sz="2200" dirty="0"/>
              <a:t>(.cl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Input </a:t>
            </a:r>
            <a:r>
              <a:rPr lang="en-US" sz="2200" dirty="0"/>
              <a:t>2</a:t>
            </a:r>
            <a:r>
              <a:rPr lang="en-US" sz="2200" dirty="0" smtClean="0"/>
              <a:t>: </a:t>
            </a:r>
            <a:r>
              <a:rPr lang="en-US" sz="2200" dirty="0"/>
              <a:t>Host program (.c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15"/>
          <a:stretch/>
        </p:blipFill>
        <p:spPr>
          <a:xfrm>
            <a:off x="121920" y="2722880"/>
            <a:ext cx="4275132" cy="334264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27220" y="2590800"/>
            <a:ext cx="4655820" cy="336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ea typeface="Arial" pitchFamily="-106" charset="0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ea typeface="Arial" pitchFamily="-106" charset="0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Arial" pitchFamily="-106" charset="0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200" b="1" dirty="0"/>
              <a:t>Kernel Compilation</a:t>
            </a:r>
          </a:p>
          <a:p>
            <a:pPr lvl="1"/>
            <a:r>
              <a:rPr lang="en-US" sz="1200" dirty="0" smtClean="0"/>
              <a:t>C </a:t>
            </a:r>
            <a:r>
              <a:rPr lang="en-US" sz="1200" dirty="0"/>
              <a:t>language parser produces </a:t>
            </a:r>
            <a:r>
              <a:rPr lang="en-US" sz="1200" dirty="0" smtClean="0"/>
              <a:t>LLVM IR of </a:t>
            </a:r>
            <a:r>
              <a:rPr lang="en-US" sz="1200" dirty="0"/>
              <a:t>each </a:t>
            </a:r>
            <a:r>
              <a:rPr lang="en-US" sz="1200" dirty="0" smtClean="0"/>
              <a:t>kernel</a:t>
            </a:r>
          </a:p>
          <a:p>
            <a:pPr lvl="1"/>
            <a:r>
              <a:rPr lang="en-US" sz="1200" dirty="0" smtClean="0"/>
              <a:t>Representation </a:t>
            </a:r>
            <a:r>
              <a:rPr lang="en-US" sz="1200" dirty="0"/>
              <a:t>optimized to target FPGA platform </a:t>
            </a:r>
            <a:endParaRPr lang="en-US" sz="1200" dirty="0" smtClean="0"/>
          </a:p>
          <a:p>
            <a:pPr lvl="1"/>
            <a:r>
              <a:rPr lang="en-US" sz="1200" dirty="0" smtClean="0"/>
              <a:t>Optimized </a:t>
            </a:r>
            <a:r>
              <a:rPr lang="en-US" sz="1200" dirty="0"/>
              <a:t>LLVM converted to </a:t>
            </a:r>
            <a:r>
              <a:rPr lang="en-US" sz="1200" dirty="0" smtClean="0"/>
              <a:t>CDFG</a:t>
            </a:r>
            <a:endParaRPr lang="en-US" sz="1200" dirty="0"/>
          </a:p>
          <a:p>
            <a:pPr lvl="1"/>
            <a:r>
              <a:rPr lang="en-US" sz="1200" dirty="0" smtClean="0"/>
              <a:t>CDFG </a:t>
            </a:r>
            <a:r>
              <a:rPr lang="en-US" sz="1200" dirty="0"/>
              <a:t>optimized to improve area and performance </a:t>
            </a:r>
            <a:endParaRPr lang="en-US" sz="1200" dirty="0" smtClean="0"/>
          </a:p>
          <a:p>
            <a:pPr lvl="1"/>
            <a:r>
              <a:rPr lang="en-US" sz="1200" dirty="0" smtClean="0"/>
              <a:t>RTL </a:t>
            </a:r>
            <a:r>
              <a:rPr lang="en-US" sz="1200" dirty="0"/>
              <a:t>generation produces Verilog HDL for kernel</a:t>
            </a:r>
          </a:p>
          <a:p>
            <a:pPr lvl="1"/>
            <a:r>
              <a:rPr lang="en-US" sz="1200" dirty="0" smtClean="0"/>
              <a:t>HDL </a:t>
            </a:r>
            <a:r>
              <a:rPr lang="en-US" sz="1200" dirty="0"/>
              <a:t>compiled to generated </a:t>
            </a:r>
            <a:r>
              <a:rPr lang="en-US" sz="1200" dirty="0" err="1" smtClean="0"/>
              <a:t>bitstream</a:t>
            </a:r>
            <a:r>
              <a:rPr lang="en-US" sz="1200" dirty="0" smtClean="0"/>
              <a:t> </a:t>
            </a:r>
            <a:r>
              <a:rPr lang="en-US" sz="1200" dirty="0"/>
              <a:t>for </a:t>
            </a:r>
            <a:r>
              <a:rPr lang="en-US" sz="1200" dirty="0" smtClean="0"/>
              <a:t>programming</a:t>
            </a:r>
          </a:p>
          <a:p>
            <a:pPr lvl="1"/>
            <a:endParaRPr lang="en-US" sz="1200" dirty="0"/>
          </a:p>
          <a:p>
            <a:r>
              <a:rPr lang="en-US" sz="1200" b="1" dirty="0" smtClean="0"/>
              <a:t>Host Compilation</a:t>
            </a:r>
          </a:p>
          <a:p>
            <a:pPr lvl="1"/>
            <a:r>
              <a:rPr lang="en-US" sz="1200" i="1" dirty="0">
                <a:solidFill>
                  <a:srgbClr val="FF0000"/>
                </a:solidFill>
              </a:rPr>
              <a:t>ACL Host Library: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rgbClr val="FF0000"/>
              </a:solidFill>
            </a:endParaRPr>
          </a:p>
          <a:p>
            <a:pPr lvl="2"/>
            <a:r>
              <a:rPr lang="en-US" sz="1200" dirty="0"/>
              <a:t>I</a:t>
            </a:r>
            <a:r>
              <a:rPr lang="en-US" sz="1200" dirty="0" smtClean="0"/>
              <a:t>mplements </a:t>
            </a:r>
            <a:r>
              <a:rPr lang="en-US" sz="1200" dirty="0" err="1"/>
              <a:t>OpenCL</a:t>
            </a:r>
            <a:r>
              <a:rPr lang="en-US" sz="1200" dirty="0"/>
              <a:t> function </a:t>
            </a:r>
            <a:r>
              <a:rPr lang="en-US" sz="1200" dirty="0" smtClean="0"/>
              <a:t>calls; allows </a:t>
            </a:r>
            <a:r>
              <a:rPr lang="en-US" sz="1200" dirty="0"/>
              <a:t>exchange of information between host and FPGA</a:t>
            </a:r>
          </a:p>
          <a:p>
            <a:pPr lvl="1"/>
            <a:r>
              <a:rPr lang="en-US" sz="1200" i="1" dirty="0">
                <a:solidFill>
                  <a:srgbClr val="FF0000"/>
                </a:solidFill>
              </a:rPr>
              <a:t>Auto-Discovery module: </a:t>
            </a:r>
            <a:endParaRPr lang="en-US" sz="1200" i="1" dirty="0" smtClean="0">
              <a:solidFill>
                <a:srgbClr val="FF0000"/>
              </a:solidFill>
            </a:endParaRPr>
          </a:p>
          <a:p>
            <a:pPr lvl="2"/>
            <a:r>
              <a:rPr lang="en-US" sz="1200" dirty="0"/>
              <a:t>A</a:t>
            </a:r>
            <a:r>
              <a:rPr lang="en-US" sz="1200" dirty="0" smtClean="0"/>
              <a:t>llows </a:t>
            </a:r>
            <a:r>
              <a:rPr lang="en-US" sz="1200" dirty="0"/>
              <a:t>host program to discover types of kernels on FPGA</a:t>
            </a:r>
          </a:p>
          <a:p>
            <a:endParaRPr lang="en-US" sz="1600" dirty="0" smtClean="0"/>
          </a:p>
          <a:p>
            <a:endParaRPr lang="en-US" sz="1200" dirty="0"/>
          </a:p>
        </p:txBody>
      </p:sp>
      <p:sp>
        <p:nvSpPr>
          <p:cNvPr id="8" name="Right Brace 7"/>
          <p:cNvSpPr/>
          <p:nvPr/>
        </p:nvSpPr>
        <p:spPr bwMode="auto">
          <a:xfrm>
            <a:off x="6756400" y="1757680"/>
            <a:ext cx="121920" cy="629920"/>
          </a:xfrm>
          <a:prstGeom prst="rightBrace">
            <a:avLst/>
          </a:prstGeom>
          <a:ln w="19050" cmpd="sng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 w="12700" cmpd="sng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8160" y="1869440"/>
            <a:ext cx="222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Output: Verilog HDL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120" y="262465"/>
            <a:ext cx="1259840" cy="13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573"/>
            <a:ext cx="8229600" cy="941387"/>
          </a:xfrm>
        </p:spPr>
        <p:txBody>
          <a:bodyPr/>
          <a:lstStyle/>
          <a:p>
            <a:r>
              <a:rPr lang="en-US" sz="4400" dirty="0" smtClean="0"/>
              <a:t>System Integration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" y="3129280"/>
            <a:ext cx="4175760" cy="3200399"/>
          </a:xfrm>
        </p:spPr>
        <p:txBody>
          <a:bodyPr/>
          <a:lstStyle/>
          <a:p>
            <a:r>
              <a:rPr lang="en-US" sz="2400" dirty="0"/>
              <a:t>Host </a:t>
            </a:r>
            <a:r>
              <a:rPr lang="en-US" sz="2400" dirty="0" smtClean="0"/>
              <a:t>accesses kernel</a:t>
            </a:r>
            <a:endParaRPr lang="en-US" sz="2400" dirty="0"/>
          </a:p>
          <a:p>
            <a:pPr lvl="1"/>
            <a:r>
              <a:rPr lang="en-US" sz="2000" dirty="0" smtClean="0"/>
              <a:t>Specifies </a:t>
            </a:r>
            <a:r>
              <a:rPr lang="en-US" sz="2000" dirty="0"/>
              <a:t>workspace </a:t>
            </a:r>
            <a:r>
              <a:rPr lang="en-US" sz="1600" dirty="0" smtClean="0"/>
              <a:t>parameter </a:t>
            </a:r>
            <a:r>
              <a:rPr lang="en-US" sz="1200" i="1" dirty="0" smtClean="0"/>
              <a:t>(global &amp; local work size)</a:t>
            </a:r>
            <a:endParaRPr lang="en-US" sz="1600" i="1" dirty="0"/>
          </a:p>
          <a:p>
            <a:pPr lvl="1"/>
            <a:r>
              <a:rPr lang="en-US" sz="2000" dirty="0" smtClean="0"/>
              <a:t>Sets kernel </a:t>
            </a:r>
            <a:r>
              <a:rPr lang="en-US" sz="2000" dirty="0"/>
              <a:t>arguments</a:t>
            </a:r>
          </a:p>
          <a:p>
            <a:pPr lvl="1"/>
            <a:r>
              <a:rPr lang="en-US" sz="2000" dirty="0" err="1" smtClean="0"/>
              <a:t>Enqueues</a:t>
            </a:r>
            <a:r>
              <a:rPr lang="en-US" sz="2000" dirty="0"/>
              <a:t> </a:t>
            </a:r>
            <a:r>
              <a:rPr lang="en-US" sz="2000" dirty="0" smtClean="0"/>
              <a:t>kernel</a:t>
            </a:r>
          </a:p>
          <a:p>
            <a:r>
              <a:rPr lang="en-US" sz="2400" dirty="0" smtClean="0"/>
              <a:t>Device replicates kernel </a:t>
            </a:r>
          </a:p>
          <a:p>
            <a:pPr lvl="1"/>
            <a:r>
              <a:rPr lang="en-US" sz="2000" dirty="0" smtClean="0"/>
              <a:t>Runs kernel</a:t>
            </a:r>
          </a:p>
          <a:p>
            <a:pPr lvl="1"/>
            <a:r>
              <a:rPr lang="en-US" sz="2000" dirty="0" smtClean="0"/>
              <a:t>Provides result to DDR </a:t>
            </a:r>
            <a:r>
              <a:rPr lang="en-US" sz="2000" dirty="0" err="1" smtClean="0"/>
              <a:t>mem</a:t>
            </a:r>
            <a:r>
              <a:rPr lang="en-US" sz="2000" dirty="0" smtClean="0"/>
              <a:t>. </a:t>
            </a:r>
            <a:endParaRPr lang="en-US" sz="20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9"/>
          <a:stretch/>
        </p:blipFill>
        <p:spPr>
          <a:xfrm>
            <a:off x="4206240" y="2283439"/>
            <a:ext cx="4917440" cy="38658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t="5838"/>
          <a:stretch/>
        </p:blipFill>
        <p:spPr>
          <a:xfrm>
            <a:off x="149860" y="914400"/>
            <a:ext cx="2667000" cy="19253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04497" y="1624927"/>
            <a:ext cx="2163744" cy="4217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/>
              <a:t>FPGA Accelerator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81061" y="1730664"/>
            <a:ext cx="592430" cy="26161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 smtClean="0"/>
              <a:t>Kernel</a:t>
            </a:r>
            <a:endParaRPr lang="en-US" sz="14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436" t="3810" r="46364" b="21238"/>
          <a:stretch/>
        </p:blipFill>
        <p:spPr>
          <a:xfrm>
            <a:off x="6216227" y="554584"/>
            <a:ext cx="2633133" cy="14164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092960" y="1320800"/>
            <a:ext cx="3352800" cy="1148080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064000" y="2550160"/>
            <a:ext cx="162560" cy="2844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V="1">
            <a:off x="5008880" y="1198880"/>
            <a:ext cx="2397760" cy="4267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5435600" y="1737360"/>
            <a:ext cx="792480" cy="1422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9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96960" cy="4911725"/>
          </a:xfrm>
        </p:spPr>
        <p:txBody>
          <a:bodyPr/>
          <a:lstStyle/>
          <a:p>
            <a:r>
              <a:rPr lang="en-US" dirty="0" smtClean="0"/>
              <a:t>1. ACL </a:t>
            </a:r>
            <a:r>
              <a:rPr lang="en-US" dirty="0"/>
              <a:t>Host Library</a:t>
            </a:r>
          </a:p>
          <a:p>
            <a:pPr lvl="1"/>
            <a:r>
              <a:rPr lang="en-US" i="1" dirty="0"/>
              <a:t>Host Library: Implements </a:t>
            </a:r>
            <a:r>
              <a:rPr lang="en-US" i="1" dirty="0" err="1"/>
              <a:t>OpenCL</a:t>
            </a:r>
            <a:r>
              <a:rPr lang="en-US" i="1" dirty="0"/>
              <a:t> data and control specs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2. Kernel Compiler</a:t>
            </a:r>
          </a:p>
          <a:p>
            <a:pPr lvl="1"/>
            <a:r>
              <a:rPr lang="en-US" i="1" dirty="0" smtClean="0"/>
              <a:t>Kernel: Compute-intensive workload offloaded from CPU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B2B6-459B-4CA1-A2CC-0ED6C1D7E0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12025</TotalTime>
  <Words>1393</Words>
  <Application>Microsoft Office PowerPoint</Application>
  <PresentationFormat>On-screen Show (4:3)</PresentationFormat>
  <Paragraphs>251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Script MT Bold</vt:lpstr>
      <vt:lpstr>Wingdings</vt:lpstr>
      <vt:lpstr>Edge</vt:lpstr>
      <vt:lpstr>Architectural Optimizations</vt:lpstr>
      <vt:lpstr>Focus</vt:lpstr>
      <vt:lpstr>Outline</vt:lpstr>
      <vt:lpstr>Introduction</vt:lpstr>
      <vt:lpstr>FPGA as Acceleration Platform</vt:lpstr>
      <vt:lpstr>HLS Vs. OpenCL in Accelerators</vt:lpstr>
      <vt:lpstr>OpenCL-To-FPGA Compiler </vt:lpstr>
      <vt:lpstr>System Integration</vt:lpstr>
      <vt:lpstr>Implementation Details</vt:lpstr>
      <vt:lpstr>ACL Host Library</vt:lpstr>
      <vt:lpstr>Kernel Compiler</vt:lpstr>
      <vt:lpstr>Optimization Strategies </vt:lpstr>
      <vt:lpstr>Optimization Strategies </vt:lpstr>
      <vt:lpstr>Memory Issues</vt:lpstr>
      <vt:lpstr>Global Memory</vt:lpstr>
      <vt:lpstr>Local Memory</vt:lpstr>
      <vt:lpstr>Private Memory</vt:lpstr>
      <vt:lpstr>Experimental Setup</vt:lpstr>
      <vt:lpstr>Results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Bryant Lam</dc:title>
  <dc:creator>Kenneth Hill</dc:creator>
  <cp:lastModifiedBy>Dave Ojika</cp:lastModifiedBy>
  <cp:revision>652</cp:revision>
  <dcterms:created xsi:type="dcterms:W3CDTF">2009-05-17T04:54:28Z</dcterms:created>
  <dcterms:modified xsi:type="dcterms:W3CDTF">2014-03-28T19:01:22Z</dcterms:modified>
</cp:coreProperties>
</file>