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1" r:id="rId3"/>
    <p:sldId id="351" r:id="rId4"/>
    <p:sldId id="275" r:id="rId5"/>
    <p:sldId id="331" r:id="rId6"/>
    <p:sldId id="338" r:id="rId7"/>
    <p:sldId id="328" r:id="rId8"/>
    <p:sldId id="335" r:id="rId9"/>
    <p:sldId id="350" r:id="rId10"/>
    <p:sldId id="332" r:id="rId11"/>
    <p:sldId id="313" r:id="rId12"/>
    <p:sldId id="344" r:id="rId13"/>
    <p:sldId id="357" r:id="rId14"/>
    <p:sldId id="314" r:id="rId15"/>
    <p:sldId id="346" r:id="rId16"/>
    <p:sldId id="353" r:id="rId17"/>
    <p:sldId id="293" r:id="rId18"/>
    <p:sldId id="316" r:id="rId19"/>
    <p:sldId id="354" r:id="rId20"/>
    <p:sldId id="318" r:id="rId21"/>
    <p:sldId id="355" r:id="rId22"/>
    <p:sldId id="356" r:id="rId23"/>
    <p:sldId id="320" r:id="rId24"/>
    <p:sldId id="297" r:id="rId2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  <p:cmAuthor id="1" name="Ann Gordon-Ros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99"/>
    <a:srgbClr val="D5E467"/>
    <a:srgbClr val="0066FF"/>
    <a:srgbClr val="00E4A8"/>
    <a:srgbClr val="FF5050"/>
    <a:srgbClr val="00FCF6"/>
    <a:srgbClr val="CC66FF"/>
    <a:srgbClr val="FFFF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94676" autoAdjust="0"/>
  </p:normalViewPr>
  <p:slideViewPr>
    <p:cSldViewPr snapToGrid="0">
      <p:cViewPr>
        <p:scale>
          <a:sx n="80" d="100"/>
          <a:sy n="80" d="100"/>
        </p:scale>
        <p:origin x="-53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74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\Dropbox\Research\MULTIMEDIA_PDM\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\Dropbox\Research\MULTIMEDIA_PDM\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\Dropbox\Research\MULTIMEDIA_PDM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EDPgraph2!$P$2</c:f>
              <c:strCache>
                <c:ptCount val="1"/>
                <c:pt idx="0">
                  <c:v>Execution time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EDPgraph2!$A$3:$A$16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EDPgraph2!$P$3:$P$16</c:f>
              <c:numCache>
                <c:formatCode>General</c:formatCode>
                <c:ptCount val="14"/>
                <c:pt idx="0">
                  <c:v>1.0377957758798835</c:v>
                </c:pt>
                <c:pt idx="1">
                  <c:v>0.99843137563117057</c:v>
                </c:pt>
                <c:pt idx="2">
                  <c:v>1.0265260250189439</c:v>
                </c:pt>
                <c:pt idx="3">
                  <c:v>1.0064382300031844</c:v>
                </c:pt>
                <c:pt idx="4">
                  <c:v>1.0068530668917268</c:v>
                </c:pt>
                <c:pt idx="5">
                  <c:v>1.0413210231664882</c:v>
                </c:pt>
                <c:pt idx="6">
                  <c:v>1.0133121473076288</c:v>
                </c:pt>
                <c:pt idx="7">
                  <c:v>1.0039945745519465</c:v>
                </c:pt>
                <c:pt idx="8">
                  <c:v>1.0242521969665963</c:v>
                </c:pt>
                <c:pt idx="9">
                  <c:v>1.006593619855809</c:v>
                </c:pt>
                <c:pt idx="10">
                  <c:v>1.016934046345811</c:v>
                </c:pt>
                <c:pt idx="11">
                  <c:v>0.95093663451958943</c:v>
                </c:pt>
                <c:pt idx="12">
                  <c:v>0.9436812297251036</c:v>
                </c:pt>
                <c:pt idx="13">
                  <c:v>1.0059284573741438</c:v>
                </c:pt>
              </c:numCache>
            </c:numRef>
          </c:val>
        </c:ser>
        <c:ser>
          <c:idx val="1"/>
          <c:order val="1"/>
          <c:tx>
            <c:strRef>
              <c:f>EDPgraph2!$Q$2</c:f>
              <c:strCache>
                <c:ptCount val="1"/>
                <c:pt idx="0">
                  <c:v>Energy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EDPgraph2!$A$3:$A$16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EDPgraph2!$Q$3:$Q$16</c:f>
              <c:numCache>
                <c:formatCode>General</c:formatCode>
                <c:ptCount val="14"/>
                <c:pt idx="0">
                  <c:v>0.72195443000005766</c:v>
                </c:pt>
                <c:pt idx="1">
                  <c:v>0.69459746286794022</c:v>
                </c:pt>
                <c:pt idx="2">
                  <c:v>0.7141144996899208</c:v>
                </c:pt>
                <c:pt idx="3">
                  <c:v>0.7236807810029765</c:v>
                </c:pt>
                <c:pt idx="4">
                  <c:v>0.70042878271048103</c:v>
                </c:pt>
                <c:pt idx="5">
                  <c:v>0.74876330097035193</c:v>
                </c:pt>
                <c:pt idx="6">
                  <c:v>0.70492211543390038</c:v>
                </c:pt>
                <c:pt idx="7">
                  <c:v>0.69844024001663851</c:v>
                </c:pt>
                <c:pt idx="8">
                  <c:v>0.71253268535457248</c:v>
                </c:pt>
                <c:pt idx="9">
                  <c:v>0.69923900703551389</c:v>
                </c:pt>
                <c:pt idx="10">
                  <c:v>0.73122781204935472</c:v>
                </c:pt>
                <c:pt idx="11">
                  <c:v>0.68467942091926248</c:v>
                </c:pt>
                <c:pt idx="12">
                  <c:v>0.69645618493628436</c:v>
                </c:pt>
                <c:pt idx="13">
                  <c:v>0.7100797479220966</c:v>
                </c:pt>
              </c:numCache>
            </c:numRef>
          </c:val>
        </c:ser>
        <c:ser>
          <c:idx val="2"/>
          <c:order val="2"/>
          <c:tx>
            <c:strRef>
              <c:f>EDPgraph2!$R$2</c:f>
              <c:strCache>
                <c:ptCount val="1"/>
                <c:pt idx="0">
                  <c:v>EDP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EDPgraph2!$A$3:$A$16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EDPgraph2!$R$3:$R$16</c:f>
              <c:numCache>
                <c:formatCode>General</c:formatCode>
                <c:ptCount val="14"/>
                <c:pt idx="0">
                  <c:v>0.74924125783182893</c:v>
                </c:pt>
                <c:pt idx="1">
                  <c:v>0.69350790036115861</c:v>
                </c:pt>
                <c:pt idx="2">
                  <c:v>0.73305711877508783</c:v>
                </c:pt>
                <c:pt idx="3">
                  <c:v>0.72834000431995793</c:v>
                </c:pt>
                <c:pt idx="4">
                  <c:v>0.70522886801128648</c:v>
                </c:pt>
                <c:pt idx="5">
                  <c:v>0.77970296667596417</c:v>
                </c:pt>
                <c:pt idx="6">
                  <c:v>0.71430614247495861</c:v>
                </c:pt>
                <c:pt idx="7">
                  <c:v>0.70123021162546495</c:v>
                </c:pt>
                <c:pt idx="8">
                  <c:v>0.72981316838493038</c:v>
                </c:pt>
                <c:pt idx="9">
                  <c:v>0.7038495232362586</c:v>
                </c:pt>
                <c:pt idx="10">
                  <c:v>0.74361045770794432</c:v>
                </c:pt>
                <c:pt idx="11">
                  <c:v>0.6510867442537841</c:v>
                </c:pt>
                <c:pt idx="12">
                  <c:v>0.65723262905032676</c:v>
                </c:pt>
                <c:pt idx="13">
                  <c:v>0.71463130713145773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26560"/>
        <c:axId val="105852928"/>
      </c:barChart>
      <c:catAx>
        <c:axId val="105826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180000"/>
          <a:lstStyle/>
          <a:p>
            <a:pPr>
              <a:defRPr sz="1400"/>
            </a:pPr>
            <a:endParaRPr lang="en-US"/>
          </a:p>
        </c:txPr>
        <c:crossAx val="105852928"/>
        <c:crosses val="autoZero"/>
        <c:auto val="1"/>
        <c:lblAlgn val="ctr"/>
        <c:lblOffset val="100"/>
        <c:noMultiLvlLbl val="0"/>
      </c:catAx>
      <c:valAx>
        <c:axId val="105852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/>
                  <a:t>Execution</a:t>
                </a:r>
                <a:r>
                  <a:rPr lang="en-US" sz="1400" b="0" baseline="0"/>
                  <a:t> time, energy, EDP normalized to the base configuration</a:t>
                </a:r>
                <a:endParaRPr lang="en-US" sz="14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58265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840688060619081"/>
          <c:y val="4.0764766789472405E-2"/>
          <c:w val="0.43246298173124403"/>
          <c:h val="0.11670259094708146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deadlineGraph!$M$2</c:f>
              <c:strCache>
                <c:ptCount val="1"/>
                <c:pt idx="0">
                  <c:v>Execution time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strRef>
              <c:f>deadlineGraph!$A$3:$A$16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deadlineGraph!$M$3:$M$16</c:f>
              <c:numCache>
                <c:formatCode>General</c:formatCode>
                <c:ptCount val="14"/>
                <c:pt idx="0">
                  <c:v>1</c:v>
                </c:pt>
                <c:pt idx="1">
                  <c:v>0.9851815051064553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0.99932466408075682</c:v>
                </c:pt>
                <c:pt idx="6">
                  <c:v>1</c:v>
                </c:pt>
                <c:pt idx="7">
                  <c:v>0.99981781879447462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0.95093663451958943</c:v>
                </c:pt>
                <c:pt idx="12">
                  <c:v>0.9436812297251036</c:v>
                </c:pt>
                <c:pt idx="13">
                  <c:v>0.99068783478664446</c:v>
                </c:pt>
              </c:numCache>
            </c:numRef>
          </c:val>
        </c:ser>
        <c:ser>
          <c:idx val="1"/>
          <c:order val="1"/>
          <c:tx>
            <c:strRef>
              <c:f>deadlineGraph!$N$2</c:f>
              <c:strCache>
                <c:ptCount val="1"/>
                <c:pt idx="0">
                  <c:v>Energy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deadlineGraph!$A$3:$A$16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deadlineGraph!$N$3:$N$16</c:f>
              <c:numCache>
                <c:formatCode>General</c:formatCode>
                <c:ptCount val="14"/>
                <c:pt idx="0">
                  <c:v>1</c:v>
                </c:pt>
                <c:pt idx="1">
                  <c:v>0.88319838963820951</c:v>
                </c:pt>
                <c:pt idx="2">
                  <c:v>1</c:v>
                </c:pt>
                <c:pt idx="3">
                  <c:v>0.7236807810029765</c:v>
                </c:pt>
                <c:pt idx="4">
                  <c:v>0.89590805676981988</c:v>
                </c:pt>
                <c:pt idx="5">
                  <c:v>0.82108303999605081</c:v>
                </c:pt>
                <c:pt idx="6">
                  <c:v>1</c:v>
                </c:pt>
                <c:pt idx="7">
                  <c:v>0.8224185892647381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0.68467778036728122</c:v>
                </c:pt>
                <c:pt idx="12">
                  <c:v>0.69645618493628436</c:v>
                </c:pt>
                <c:pt idx="13">
                  <c:v>0.88672483245964329</c:v>
                </c:pt>
              </c:numCache>
            </c:numRef>
          </c:val>
        </c:ser>
        <c:ser>
          <c:idx val="2"/>
          <c:order val="2"/>
          <c:tx>
            <c:strRef>
              <c:f>deadlineGraph!$O$2</c:f>
              <c:strCache>
                <c:ptCount val="1"/>
                <c:pt idx="0">
                  <c:v>EDP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deadlineGraph!$A$3:$A$16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deadlineGraph!$O$3:$O$16</c:f>
              <c:numCache>
                <c:formatCode>General</c:formatCode>
                <c:ptCount val="14"/>
                <c:pt idx="0">
                  <c:v>1</c:v>
                </c:pt>
                <c:pt idx="1">
                  <c:v>0.87011071881136959</c:v>
                </c:pt>
                <c:pt idx="2">
                  <c:v>1</c:v>
                </c:pt>
                <c:pt idx="3">
                  <c:v>0.72834000431995793</c:v>
                </c:pt>
                <c:pt idx="4">
                  <c:v>0.89723102791134179</c:v>
                </c:pt>
                <c:pt idx="5">
                  <c:v>0.82052853312646079</c:v>
                </c:pt>
                <c:pt idx="6">
                  <c:v>1</c:v>
                </c:pt>
                <c:pt idx="7">
                  <c:v>0.82226876005470129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0.6512588266723669</c:v>
                </c:pt>
                <c:pt idx="12">
                  <c:v>0.65723262905032676</c:v>
                </c:pt>
                <c:pt idx="13">
                  <c:v>0.88053619230357882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99232"/>
        <c:axId val="49600768"/>
      </c:barChart>
      <c:catAx>
        <c:axId val="49599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060000"/>
          <a:lstStyle/>
          <a:p>
            <a:pPr>
              <a:defRPr sz="1400"/>
            </a:pPr>
            <a:endParaRPr lang="en-US"/>
          </a:p>
        </c:txPr>
        <c:crossAx val="49600768"/>
        <c:crosses val="autoZero"/>
        <c:auto val="1"/>
        <c:lblAlgn val="ctr"/>
        <c:lblOffset val="100"/>
        <c:noMultiLvlLbl val="0"/>
      </c:catAx>
      <c:valAx>
        <c:axId val="49600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/>
                  <a:t>Execution</a:t>
                </a:r>
                <a:r>
                  <a:rPr lang="en-US" sz="1400" b="0" baseline="0"/>
                  <a:t> time, energy, EDP normalized to the base configuration</a:t>
                </a:r>
                <a:endParaRPr lang="en-US" sz="14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9599232"/>
        <c:crosses val="autoZero"/>
        <c:crossBetween val="between"/>
      </c:valAx>
    </c:plotArea>
    <c:legend>
      <c:legendPos val="t"/>
      <c:layout/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PDMGraph!$F$2</c:f>
              <c:strCache>
                <c:ptCount val="1"/>
                <c:pt idx="0">
                  <c:v>PDM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strRef>
              <c:f>PDMGraph!$A$3:$A$16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PDMGraph!$F$3:$F$16</c:f>
              <c:numCache>
                <c:formatCode>General</c:formatCode>
                <c:ptCount val="14"/>
                <c:pt idx="0">
                  <c:v>0.82427342683560489</c:v>
                </c:pt>
                <c:pt idx="1">
                  <c:v>0.75454486492260153</c:v>
                </c:pt>
                <c:pt idx="2">
                  <c:v>0.87679646385764443</c:v>
                </c:pt>
                <c:pt idx="3">
                  <c:v>0.82726212210458572</c:v>
                </c:pt>
                <c:pt idx="4">
                  <c:v>1.8879988937322103</c:v>
                </c:pt>
                <c:pt idx="5">
                  <c:v>0.77788018160536654</c:v>
                </c:pt>
                <c:pt idx="6">
                  <c:v>1.1266372111950398</c:v>
                </c:pt>
                <c:pt idx="7">
                  <c:v>0.82634728845464112</c:v>
                </c:pt>
                <c:pt idx="8">
                  <c:v>0.73920861529014348</c:v>
                </c:pt>
                <c:pt idx="9">
                  <c:v>0.724064888757879</c:v>
                </c:pt>
                <c:pt idx="10">
                  <c:v>0.78303639324166163</c:v>
                </c:pt>
                <c:pt idx="11">
                  <c:v>0.73483287701580324</c:v>
                </c:pt>
                <c:pt idx="12">
                  <c:v>0.65723262905032676</c:v>
                </c:pt>
                <c:pt idx="13">
                  <c:v>0.88770121969719318</c:v>
                </c:pt>
              </c:numCache>
            </c:numRef>
          </c:val>
        </c:ser>
        <c:ser>
          <c:idx val="1"/>
          <c:order val="1"/>
          <c:tx>
            <c:strRef>
              <c:f>PDMGraph!$G$2</c:f>
              <c:strCache>
                <c:ptCount val="1"/>
                <c:pt idx="0">
                  <c:v>Algorithm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PDMGraph!$A$3:$A$16</c:f>
              <c:strCache>
                <c:ptCount val="14"/>
                <c:pt idx="0">
                  <c:v>djpeg</c:v>
                </c:pt>
                <c:pt idx="1">
                  <c:v>cjpeg</c:v>
                </c:pt>
                <c:pt idx="2">
                  <c:v>jpegtran</c:v>
                </c:pt>
                <c:pt idx="3">
                  <c:v>rdjpgcom</c:v>
                </c:pt>
                <c:pt idx="4">
                  <c:v>wrjpgcom</c:v>
                </c:pt>
                <c:pt idx="5">
                  <c:v>mad</c:v>
                </c:pt>
                <c:pt idx="6">
                  <c:v>lame</c:v>
                </c:pt>
                <c:pt idx="7">
                  <c:v>mpeg2encode</c:v>
                </c:pt>
                <c:pt idx="8">
                  <c:v>mpeg2decode</c:v>
                </c:pt>
                <c:pt idx="9">
                  <c:v>epic</c:v>
                </c:pt>
                <c:pt idx="10">
                  <c:v>unepic</c:v>
                </c:pt>
                <c:pt idx="11">
                  <c:v>g721encode</c:v>
                </c:pt>
                <c:pt idx="12">
                  <c:v>g721decode</c:v>
                </c:pt>
                <c:pt idx="13">
                  <c:v>average</c:v>
                </c:pt>
              </c:strCache>
            </c:strRef>
          </c:cat>
          <c:val>
            <c:numRef>
              <c:f>PDMGraph!$G$3:$G$16</c:f>
              <c:numCache>
                <c:formatCode>General</c:formatCode>
                <c:ptCount val="14"/>
                <c:pt idx="0">
                  <c:v>0.74924125783182893</c:v>
                </c:pt>
                <c:pt idx="1">
                  <c:v>0.69350790036115861</c:v>
                </c:pt>
                <c:pt idx="2">
                  <c:v>0.73305711877508783</c:v>
                </c:pt>
                <c:pt idx="3">
                  <c:v>0.72834000431995793</c:v>
                </c:pt>
                <c:pt idx="4">
                  <c:v>0.70522886801128648</c:v>
                </c:pt>
                <c:pt idx="5">
                  <c:v>0.77970296667596417</c:v>
                </c:pt>
                <c:pt idx="6">
                  <c:v>0.71430614247495861</c:v>
                </c:pt>
                <c:pt idx="7">
                  <c:v>0.70123021162546495</c:v>
                </c:pt>
                <c:pt idx="8">
                  <c:v>0.72981316838493038</c:v>
                </c:pt>
                <c:pt idx="9">
                  <c:v>0.7038495232362586</c:v>
                </c:pt>
                <c:pt idx="10">
                  <c:v>0.74361045770794432</c:v>
                </c:pt>
                <c:pt idx="11">
                  <c:v>0.6510867442537841</c:v>
                </c:pt>
                <c:pt idx="12">
                  <c:v>0.65723262905032676</c:v>
                </c:pt>
                <c:pt idx="13">
                  <c:v>0.71463130713145773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663872"/>
        <c:axId val="105669760"/>
      </c:barChart>
      <c:catAx>
        <c:axId val="105663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180000"/>
          <a:lstStyle/>
          <a:p>
            <a:pPr>
              <a:defRPr sz="1400"/>
            </a:pPr>
            <a:endParaRPr lang="en-US"/>
          </a:p>
        </c:txPr>
        <c:crossAx val="105669760"/>
        <c:crosses val="autoZero"/>
        <c:auto val="1"/>
        <c:lblAlgn val="ctr"/>
        <c:lblOffset val="100"/>
        <c:noMultiLvlLbl val="0"/>
      </c:catAx>
      <c:valAx>
        <c:axId val="105669760"/>
        <c:scaling>
          <c:orientation val="minMax"/>
          <c:max val="1.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/>
                  <a:t>EDP</a:t>
                </a:r>
                <a:r>
                  <a:rPr lang="en-US" sz="1400" b="0" baseline="0"/>
                  <a:t> normalized to the base configuration</a:t>
                </a:r>
                <a:endParaRPr lang="en-US" sz="14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56638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106232629066001"/>
          <c:y val="2.651507053431159E-2"/>
          <c:w val="0.68852980173693201"/>
          <c:h val="0.11565821171920453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E32DC-40EA-47E5-A027-6C0E05BE4AD2}" type="datetimeFigureOut">
              <a:rPr lang="en-US" smtClean="0"/>
              <a:pPr/>
              <a:t>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759B1-F44F-4889-953B-B4E3B0DED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04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1/12/2014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Divide application into fixed or variable length</a:t>
            </a:r>
            <a:r>
              <a:rPr lang="en-US" baseline="0" dirty="0" smtClean="0"/>
              <a:t> intervals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Group intervals with similar characteristics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5 different configurations work best for the phases in this </a:t>
            </a:r>
            <a:r>
              <a:rPr lang="en-US" baseline="0" dirty="0" err="1" smtClean="0"/>
              <a:t>scenerio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6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32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32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11430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5"/>
            <a:ext cx="7772400" cy="4114800"/>
          </a:xfrm>
        </p:spPr>
        <p:txBody>
          <a:bodyPr/>
          <a:lstStyle>
            <a:lvl1pPr>
              <a:defRPr sz="2000">
                <a:solidFill>
                  <a:srgbClr val="009999"/>
                </a:solidFill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8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accent2"/>
                </a:solidFill>
              </a:rPr>
              <a:t>Energy-efficient Phase-based Cache Tuning of Multimedia Applications in Embedded Systems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79938" y="228600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sz="1800" dirty="0" smtClean="0">
                <a:ea typeface="ＭＳ Ｐゴシック" pitchFamily="16" charset="-128"/>
              </a:rPr>
              <a:t>Tosiron Adegbija and Ann Gordon-Ross</a:t>
            </a:r>
            <a:r>
              <a:rPr lang="en-US" sz="1800" baseline="30000" dirty="0" smtClean="0">
                <a:ea typeface="ＭＳ Ｐゴシック" pitchFamily="16" charset="-128"/>
              </a:rPr>
              <a:t>+</a:t>
            </a:r>
            <a:endParaRPr lang="en-US" sz="1800" baseline="30000" dirty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Previous Cache Tuning Methods</a:t>
            </a:r>
            <a:endParaRPr lang="en-US" dirty="0">
              <a:cs typeface="Arial" pitchFamily="34" charset="0"/>
            </a:endParaRPr>
          </a:p>
        </p:txBody>
      </p:sp>
      <p:grpSp>
        <p:nvGrpSpPr>
          <p:cNvPr id="10" name="Group 229"/>
          <p:cNvGrpSpPr>
            <a:grpSpLocks/>
          </p:cNvGrpSpPr>
          <p:nvPr/>
        </p:nvGrpSpPr>
        <p:grpSpPr bwMode="auto">
          <a:xfrm>
            <a:off x="6975373" y="1212295"/>
            <a:ext cx="892175" cy="1079500"/>
            <a:chOff x="4464" y="1728"/>
            <a:chExt cx="562" cy="680"/>
          </a:xfrm>
        </p:grpSpPr>
        <p:sp>
          <p:nvSpPr>
            <p:cNvPr id="22" name="Freeform 220"/>
            <p:cNvSpPr>
              <a:spLocks/>
            </p:cNvSpPr>
            <p:nvPr/>
          </p:nvSpPr>
          <p:spPr bwMode="auto">
            <a:xfrm>
              <a:off x="4469" y="1935"/>
              <a:ext cx="470" cy="465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7" name="Rectangle 221"/>
            <p:cNvSpPr>
              <a:spLocks noChangeArrowheads="1"/>
            </p:cNvSpPr>
            <p:nvPr/>
          </p:nvSpPr>
          <p:spPr bwMode="auto">
            <a:xfrm>
              <a:off x="4474" y="1728"/>
              <a:ext cx="552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8" name="Rectangle 222"/>
            <p:cNvSpPr>
              <a:spLocks noChangeArrowheads="1"/>
            </p:cNvSpPr>
            <p:nvPr/>
          </p:nvSpPr>
          <p:spPr bwMode="auto">
            <a:xfrm>
              <a:off x="4464" y="1812"/>
              <a:ext cx="556" cy="5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63397" y="2624785"/>
            <a:ext cx="1817767" cy="1397000"/>
            <a:chOff x="6854631" y="2510797"/>
            <a:chExt cx="1817767" cy="1397000"/>
          </a:xfrm>
        </p:grpSpPr>
        <p:grpSp>
          <p:nvGrpSpPr>
            <p:cNvPr id="38" name="Group 37"/>
            <p:cNvGrpSpPr/>
            <p:nvPr/>
          </p:nvGrpSpPr>
          <p:grpSpPr>
            <a:xfrm>
              <a:off x="6854631" y="2510797"/>
              <a:ext cx="1817767" cy="1397000"/>
              <a:chOff x="2916045" y="1463120"/>
              <a:chExt cx="1817767" cy="1397000"/>
            </a:xfrm>
          </p:grpSpPr>
          <p:sp>
            <p:nvSpPr>
              <p:cNvPr id="32" name="Text Box 208"/>
              <p:cNvSpPr txBox="1">
                <a:spLocks noChangeArrowheads="1"/>
              </p:cNvSpPr>
              <p:nvPr/>
            </p:nvSpPr>
            <p:spPr bwMode="auto">
              <a:xfrm>
                <a:off x="2982799" y="2615645"/>
                <a:ext cx="17510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Possible Cache Configurations</a:t>
                </a:r>
              </a:p>
            </p:txBody>
          </p:sp>
          <p:sp>
            <p:nvSpPr>
              <p:cNvPr id="33" name="Text Box 209"/>
              <p:cNvSpPr txBox="1">
                <a:spLocks noChangeArrowheads="1"/>
              </p:cNvSpPr>
              <p:nvPr/>
            </p:nvSpPr>
            <p:spPr bwMode="auto">
              <a:xfrm rot="16200000">
                <a:off x="2760874" y="1995647"/>
                <a:ext cx="55656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  <p:sp>
            <p:nvSpPr>
              <p:cNvPr id="34" name="Line 211"/>
              <p:cNvSpPr>
                <a:spLocks noChangeShapeType="1"/>
              </p:cNvSpPr>
              <p:nvPr/>
            </p:nvSpPr>
            <p:spPr bwMode="auto">
              <a:xfrm>
                <a:off x="3190761" y="2591833"/>
                <a:ext cx="1258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35" name="Freeform 219"/>
              <p:cNvSpPr>
                <a:spLocks/>
              </p:cNvSpPr>
              <p:nvPr/>
            </p:nvSpPr>
            <p:spPr bwMode="auto">
              <a:xfrm>
                <a:off x="3198699" y="1929533"/>
                <a:ext cx="350697" cy="491720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12" y="283"/>
                  </a:cxn>
                  <a:cxn ang="0">
                    <a:pos x="163" y="550"/>
                  </a:cxn>
                  <a:cxn ang="0">
                    <a:pos x="284" y="550"/>
                  </a:cxn>
                  <a:cxn ang="0">
                    <a:pos x="353" y="808"/>
                  </a:cxn>
                  <a:cxn ang="0">
                    <a:pos x="447" y="808"/>
                  </a:cxn>
                  <a:cxn ang="0">
                    <a:pos x="507" y="0"/>
                  </a:cxn>
                  <a:cxn ang="0">
                    <a:pos x="619" y="0"/>
                  </a:cxn>
                </a:cxnLst>
                <a:rect l="0" t="0" r="r" b="b"/>
                <a:pathLst>
                  <a:path w="619" h="808">
                    <a:moveTo>
                      <a:pt x="0" y="283"/>
                    </a:moveTo>
                    <a:lnTo>
                      <a:pt x="112" y="283"/>
                    </a:lnTo>
                    <a:lnTo>
                      <a:pt x="163" y="550"/>
                    </a:lnTo>
                    <a:lnTo>
                      <a:pt x="284" y="550"/>
                    </a:lnTo>
                    <a:lnTo>
                      <a:pt x="353" y="808"/>
                    </a:lnTo>
                    <a:lnTo>
                      <a:pt x="447" y="808"/>
                    </a:lnTo>
                    <a:lnTo>
                      <a:pt x="507" y="0"/>
                    </a:lnTo>
                    <a:lnTo>
                      <a:pt x="619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36" name="Oval 224"/>
              <p:cNvSpPr>
                <a:spLocks noChangeArrowheads="1"/>
              </p:cNvSpPr>
              <p:nvPr/>
            </p:nvSpPr>
            <p:spPr bwMode="auto">
              <a:xfrm>
                <a:off x="3354274" y="2342595"/>
                <a:ext cx="149225" cy="17145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37" name="Text Box 227"/>
              <p:cNvSpPr txBox="1">
                <a:spLocks noChangeArrowheads="1"/>
              </p:cNvSpPr>
              <p:nvPr/>
            </p:nvSpPr>
            <p:spPr bwMode="auto">
              <a:xfrm>
                <a:off x="3244872" y="1463120"/>
                <a:ext cx="125226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Heuristic method</a:t>
                </a:r>
              </a:p>
            </p:txBody>
          </p:sp>
        </p:grpSp>
        <p:cxnSp>
          <p:nvCxnSpPr>
            <p:cNvPr id="41" name="Straight Connector 40"/>
            <p:cNvCxnSpPr/>
            <p:nvPr/>
          </p:nvCxnSpPr>
          <p:spPr bwMode="auto">
            <a:xfrm>
              <a:off x="7119029" y="2733121"/>
              <a:ext cx="0" cy="9063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116"/>
          <p:cNvGrpSpPr/>
          <p:nvPr/>
        </p:nvGrpSpPr>
        <p:grpSpPr>
          <a:xfrm>
            <a:off x="5962549" y="2899421"/>
            <a:ext cx="2737529" cy="1114425"/>
            <a:chOff x="5665674" y="3156596"/>
            <a:chExt cx="2737529" cy="1114425"/>
          </a:xfrm>
        </p:grpSpPr>
        <p:sp>
          <p:nvSpPr>
            <p:cNvPr id="44" name="AutoShape 213"/>
            <p:cNvSpPr>
              <a:spLocks noChangeArrowheads="1"/>
            </p:cNvSpPr>
            <p:nvPr/>
          </p:nvSpPr>
          <p:spPr bwMode="auto">
            <a:xfrm>
              <a:off x="5665674" y="3369599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47" name="Group 301"/>
            <p:cNvGrpSpPr>
              <a:grpSpLocks/>
            </p:cNvGrpSpPr>
            <p:nvPr/>
          </p:nvGrpSpPr>
          <p:grpSpPr bwMode="auto">
            <a:xfrm>
              <a:off x="6869677" y="3156596"/>
              <a:ext cx="1533526" cy="1114425"/>
              <a:chOff x="4242" y="3248"/>
              <a:chExt cx="966" cy="702"/>
            </a:xfrm>
          </p:grpSpPr>
          <p:sp>
            <p:nvSpPr>
              <p:cNvPr id="49" name="Text Box 285"/>
              <p:cNvSpPr txBox="1">
                <a:spLocks noChangeArrowheads="1"/>
              </p:cNvSpPr>
              <p:nvPr/>
            </p:nvSpPr>
            <p:spPr bwMode="auto">
              <a:xfrm>
                <a:off x="4264" y="3795"/>
                <a:ext cx="754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+mn-lt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0" name="Text Box 286"/>
              <p:cNvSpPr txBox="1">
                <a:spLocks noChangeArrowheads="1"/>
              </p:cNvSpPr>
              <p:nvPr/>
            </p:nvSpPr>
            <p:spPr bwMode="auto">
              <a:xfrm rot="16200000">
                <a:off x="4144" y="3404"/>
                <a:ext cx="351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  <p:sp>
            <p:nvSpPr>
              <p:cNvPr id="51" name="Line 287"/>
              <p:cNvSpPr>
                <a:spLocks noChangeShapeType="1"/>
              </p:cNvSpPr>
              <p:nvPr/>
            </p:nvSpPr>
            <p:spPr bwMode="auto">
              <a:xfrm>
                <a:off x="4415" y="3248"/>
                <a:ext cx="0" cy="5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2" name="Line 288"/>
              <p:cNvSpPr>
                <a:spLocks noChangeShapeType="1"/>
              </p:cNvSpPr>
              <p:nvPr/>
            </p:nvSpPr>
            <p:spPr bwMode="auto">
              <a:xfrm>
                <a:off x="4415" y="3780"/>
                <a:ext cx="7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4" name="Line 291"/>
              <p:cNvSpPr>
                <a:spLocks noChangeShapeType="1"/>
              </p:cNvSpPr>
              <p:nvPr/>
            </p:nvSpPr>
            <p:spPr bwMode="auto">
              <a:xfrm>
                <a:off x="4418" y="3502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5" name="Line 292"/>
              <p:cNvSpPr>
                <a:spLocks noChangeShapeType="1"/>
              </p:cNvSpPr>
              <p:nvPr/>
            </p:nvSpPr>
            <p:spPr bwMode="auto">
              <a:xfrm flipV="1">
                <a:off x="4492" y="3330"/>
                <a:ext cx="0" cy="1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6" name="Line 293"/>
              <p:cNvSpPr>
                <a:spLocks noChangeShapeType="1"/>
              </p:cNvSpPr>
              <p:nvPr/>
            </p:nvSpPr>
            <p:spPr bwMode="auto">
              <a:xfrm>
                <a:off x="4492" y="3335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7" name="Line 294"/>
              <p:cNvSpPr>
                <a:spLocks noChangeShapeType="1"/>
              </p:cNvSpPr>
              <p:nvPr/>
            </p:nvSpPr>
            <p:spPr bwMode="auto">
              <a:xfrm>
                <a:off x="4717" y="3335"/>
                <a:ext cx="0" cy="30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58" name="Line 295"/>
              <p:cNvSpPr>
                <a:spLocks noChangeShapeType="1"/>
              </p:cNvSpPr>
              <p:nvPr/>
            </p:nvSpPr>
            <p:spPr bwMode="auto">
              <a:xfrm>
                <a:off x="4722" y="3650"/>
                <a:ext cx="29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5962549" y="1359547"/>
            <a:ext cx="3035276" cy="1114584"/>
            <a:chOff x="5665674" y="1616722"/>
            <a:chExt cx="3035276" cy="1114584"/>
          </a:xfrm>
        </p:grpSpPr>
        <p:sp>
          <p:nvSpPr>
            <p:cNvPr id="43" name="AutoShape 213"/>
            <p:cNvSpPr>
              <a:spLocks noChangeArrowheads="1"/>
            </p:cNvSpPr>
            <p:nvPr/>
          </p:nvSpPr>
          <p:spPr bwMode="auto">
            <a:xfrm>
              <a:off x="5665674" y="1910409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6880823" y="1616722"/>
              <a:ext cx="1820127" cy="1114584"/>
              <a:chOff x="4747223" y="1616722"/>
              <a:chExt cx="1820127" cy="1114584"/>
            </a:xfrm>
          </p:grpSpPr>
          <p:sp>
            <p:nvSpPr>
              <p:cNvPr id="72" name="Text Box 260"/>
              <p:cNvSpPr txBox="1">
                <a:spLocks noChangeArrowheads="1"/>
              </p:cNvSpPr>
              <p:nvPr/>
            </p:nvSpPr>
            <p:spPr bwMode="auto">
              <a:xfrm>
                <a:off x="4773157" y="2485085"/>
                <a:ext cx="119481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+mn-lt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3" name="Line 262"/>
              <p:cNvSpPr>
                <a:spLocks noChangeShapeType="1"/>
              </p:cNvSpPr>
              <p:nvPr/>
            </p:nvSpPr>
            <p:spPr bwMode="auto">
              <a:xfrm>
                <a:off x="5012870" y="1616722"/>
                <a:ext cx="0" cy="8445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4" name="Line 263"/>
              <p:cNvSpPr>
                <a:spLocks noChangeShapeType="1"/>
              </p:cNvSpPr>
              <p:nvPr/>
            </p:nvSpPr>
            <p:spPr bwMode="auto">
              <a:xfrm>
                <a:off x="5012870" y="2461272"/>
                <a:ext cx="15544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5" name="Line 266"/>
              <p:cNvSpPr>
                <a:spLocks noChangeShapeType="1"/>
              </p:cNvSpPr>
              <p:nvPr/>
            </p:nvSpPr>
            <p:spPr bwMode="auto">
              <a:xfrm>
                <a:off x="5017632" y="2019947"/>
                <a:ext cx="10953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6" name="Line 267"/>
              <p:cNvSpPr>
                <a:spLocks noChangeShapeType="1"/>
              </p:cNvSpPr>
              <p:nvPr/>
            </p:nvSpPr>
            <p:spPr bwMode="auto">
              <a:xfrm flipV="1">
                <a:off x="5135107" y="1746897"/>
                <a:ext cx="0" cy="27305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7" name="Line 268"/>
              <p:cNvSpPr>
                <a:spLocks noChangeShapeType="1"/>
              </p:cNvSpPr>
              <p:nvPr/>
            </p:nvSpPr>
            <p:spPr bwMode="auto">
              <a:xfrm>
                <a:off x="5135106" y="1754835"/>
                <a:ext cx="9144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8" name="Line 269"/>
              <p:cNvSpPr>
                <a:spLocks noChangeShapeType="1"/>
              </p:cNvSpPr>
              <p:nvPr/>
            </p:nvSpPr>
            <p:spPr bwMode="auto">
              <a:xfrm>
                <a:off x="6052682" y="1754835"/>
                <a:ext cx="0" cy="55562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79" name="Line 270"/>
              <p:cNvSpPr>
                <a:spLocks noChangeShapeType="1"/>
              </p:cNvSpPr>
              <p:nvPr/>
            </p:nvSpPr>
            <p:spPr bwMode="auto">
              <a:xfrm>
                <a:off x="6060620" y="2310460"/>
                <a:ext cx="4699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0" name="Text Box 261"/>
              <p:cNvSpPr txBox="1">
                <a:spLocks noChangeArrowheads="1"/>
              </p:cNvSpPr>
              <p:nvPr/>
            </p:nvSpPr>
            <p:spPr bwMode="auto">
              <a:xfrm rot="16200000">
                <a:off x="4592052" y="1984020"/>
                <a:ext cx="55656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</p:grpSp>
      </p:grpSp>
      <p:grpSp>
        <p:nvGrpSpPr>
          <p:cNvPr id="119" name="Group 118"/>
          <p:cNvGrpSpPr/>
          <p:nvPr/>
        </p:nvGrpSpPr>
        <p:grpSpPr>
          <a:xfrm>
            <a:off x="3863397" y="4067308"/>
            <a:ext cx="1817767" cy="1397000"/>
            <a:chOff x="3566522" y="4324483"/>
            <a:chExt cx="1817767" cy="1397000"/>
          </a:xfrm>
        </p:grpSpPr>
        <p:grpSp>
          <p:nvGrpSpPr>
            <p:cNvPr id="82" name="Group 81"/>
            <p:cNvGrpSpPr/>
            <p:nvPr/>
          </p:nvGrpSpPr>
          <p:grpSpPr>
            <a:xfrm>
              <a:off x="3566522" y="4324483"/>
              <a:ext cx="1817767" cy="1397000"/>
              <a:chOff x="6854631" y="2510797"/>
              <a:chExt cx="1817767" cy="1397000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6854631" y="2510797"/>
                <a:ext cx="1817767" cy="1397000"/>
                <a:chOff x="2916045" y="1463120"/>
                <a:chExt cx="1817767" cy="1397000"/>
              </a:xfrm>
            </p:grpSpPr>
            <p:sp>
              <p:nvSpPr>
                <p:cNvPr id="85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2982799" y="2615645"/>
                  <a:ext cx="175101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+mn-lt"/>
                    </a:rPr>
                    <a:t>Possible Cache Configurations</a:t>
                  </a:r>
                </a:p>
              </p:txBody>
            </p:sp>
            <p:sp>
              <p:nvSpPr>
                <p:cNvPr id="86" name="Text Box 20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760874" y="1995647"/>
                  <a:ext cx="556563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+mn-lt"/>
                    </a:rPr>
                    <a:t>Energy</a:t>
                  </a:r>
                </a:p>
              </p:txBody>
            </p:sp>
            <p:sp>
              <p:nvSpPr>
                <p:cNvPr id="87" name="Line 211"/>
                <p:cNvSpPr>
                  <a:spLocks noChangeShapeType="1"/>
                </p:cNvSpPr>
                <p:nvPr/>
              </p:nvSpPr>
              <p:spPr bwMode="auto">
                <a:xfrm>
                  <a:off x="3190761" y="2591833"/>
                  <a:ext cx="12588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endParaRPr>
                </a:p>
              </p:txBody>
            </p:sp>
            <p:sp>
              <p:nvSpPr>
                <p:cNvPr id="89" name="Oval 224"/>
                <p:cNvSpPr>
                  <a:spLocks noChangeArrowheads="1"/>
                </p:cNvSpPr>
                <p:nvPr/>
              </p:nvSpPr>
              <p:spPr bwMode="auto">
                <a:xfrm>
                  <a:off x="3173299" y="1952070"/>
                  <a:ext cx="246062" cy="244342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endParaRPr>
                </a:p>
              </p:txBody>
            </p:sp>
            <p:sp>
              <p:nvSpPr>
                <p:cNvPr id="90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3205598" y="1463120"/>
                  <a:ext cx="133081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kern="0" dirty="0" smtClean="0">
                      <a:solidFill>
                        <a:sysClr val="windowText" lastClr="000000"/>
                      </a:solidFill>
                      <a:latin typeface="+mn-lt"/>
                    </a:rPr>
                    <a:t>Analytical</a:t>
                  </a: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+mn-lt"/>
                    </a:rPr>
                    <a:t> method</a:t>
                  </a:r>
                </a:p>
              </p:txBody>
            </p:sp>
          </p:grpSp>
          <p:cxnSp>
            <p:nvCxnSpPr>
              <p:cNvPr id="84" name="Straight Connector 83"/>
              <p:cNvCxnSpPr/>
              <p:nvPr/>
            </p:nvCxnSpPr>
            <p:spPr bwMode="auto">
              <a:xfrm>
                <a:off x="7119029" y="2733121"/>
                <a:ext cx="0" cy="9063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5" name="Straight Connector 104"/>
            <p:cNvCxnSpPr/>
            <p:nvPr/>
          </p:nvCxnSpPr>
          <p:spPr bwMode="auto">
            <a:xfrm>
              <a:off x="3839651" y="4931630"/>
              <a:ext cx="1828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8" name="Group 117"/>
          <p:cNvGrpSpPr/>
          <p:nvPr/>
        </p:nvGrpSpPr>
        <p:grpSpPr>
          <a:xfrm>
            <a:off x="5962549" y="4290278"/>
            <a:ext cx="2737529" cy="1114425"/>
            <a:chOff x="5665674" y="4547453"/>
            <a:chExt cx="2737529" cy="1114425"/>
          </a:xfrm>
        </p:grpSpPr>
        <p:grpSp>
          <p:nvGrpSpPr>
            <p:cNvPr id="92" name="Group 301"/>
            <p:cNvGrpSpPr>
              <a:grpSpLocks/>
            </p:cNvGrpSpPr>
            <p:nvPr/>
          </p:nvGrpSpPr>
          <p:grpSpPr bwMode="auto">
            <a:xfrm>
              <a:off x="6869677" y="4547453"/>
              <a:ext cx="1533526" cy="1114425"/>
              <a:chOff x="4242" y="3248"/>
              <a:chExt cx="966" cy="702"/>
            </a:xfrm>
          </p:grpSpPr>
          <p:sp>
            <p:nvSpPr>
              <p:cNvPr id="93" name="Text Box 285"/>
              <p:cNvSpPr txBox="1">
                <a:spLocks noChangeArrowheads="1"/>
              </p:cNvSpPr>
              <p:nvPr/>
            </p:nvSpPr>
            <p:spPr bwMode="auto">
              <a:xfrm>
                <a:off x="4264" y="3795"/>
                <a:ext cx="812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+mn-lt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4" name="Text Box 286"/>
              <p:cNvSpPr txBox="1">
                <a:spLocks noChangeArrowheads="1"/>
              </p:cNvSpPr>
              <p:nvPr/>
            </p:nvSpPr>
            <p:spPr bwMode="auto">
              <a:xfrm rot="16200000">
                <a:off x="4144" y="3404"/>
                <a:ext cx="351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lt"/>
                  </a:rPr>
                  <a:t>Energy</a:t>
                </a:r>
              </a:p>
            </p:txBody>
          </p:sp>
          <p:sp>
            <p:nvSpPr>
              <p:cNvPr id="95" name="Line 287"/>
              <p:cNvSpPr>
                <a:spLocks noChangeShapeType="1"/>
              </p:cNvSpPr>
              <p:nvPr/>
            </p:nvSpPr>
            <p:spPr bwMode="auto">
              <a:xfrm>
                <a:off x="4415" y="3248"/>
                <a:ext cx="0" cy="5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6" name="Line 288"/>
              <p:cNvSpPr>
                <a:spLocks noChangeShapeType="1"/>
              </p:cNvSpPr>
              <p:nvPr/>
            </p:nvSpPr>
            <p:spPr bwMode="auto">
              <a:xfrm>
                <a:off x="4415" y="3780"/>
                <a:ext cx="7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7" name="Line 291"/>
              <p:cNvSpPr>
                <a:spLocks noChangeShapeType="1"/>
              </p:cNvSpPr>
              <p:nvPr/>
            </p:nvSpPr>
            <p:spPr bwMode="auto">
              <a:xfrm>
                <a:off x="4418" y="3502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8" name="Line 292"/>
              <p:cNvSpPr>
                <a:spLocks noChangeShapeType="1"/>
              </p:cNvSpPr>
              <p:nvPr/>
            </p:nvSpPr>
            <p:spPr bwMode="auto">
              <a:xfrm flipV="1">
                <a:off x="4492" y="3330"/>
                <a:ext cx="0" cy="1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99" name="Line 293"/>
              <p:cNvSpPr>
                <a:spLocks noChangeShapeType="1"/>
              </p:cNvSpPr>
              <p:nvPr/>
            </p:nvSpPr>
            <p:spPr bwMode="auto">
              <a:xfrm>
                <a:off x="4492" y="3335"/>
                <a:ext cx="8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0" name="Line 294"/>
              <p:cNvSpPr>
                <a:spLocks noChangeShapeType="1"/>
              </p:cNvSpPr>
              <p:nvPr/>
            </p:nvSpPr>
            <p:spPr bwMode="auto">
              <a:xfrm>
                <a:off x="4579" y="3335"/>
                <a:ext cx="0" cy="34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101" name="Line 295"/>
              <p:cNvSpPr>
                <a:spLocks noChangeShapeType="1"/>
              </p:cNvSpPr>
              <p:nvPr/>
            </p:nvSpPr>
            <p:spPr bwMode="auto">
              <a:xfrm>
                <a:off x="4584" y="3680"/>
                <a:ext cx="29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p:grpSp>
        <p:sp>
          <p:nvSpPr>
            <p:cNvPr id="106" name="AutoShape 213"/>
            <p:cNvSpPr>
              <a:spLocks noChangeArrowheads="1"/>
            </p:cNvSpPr>
            <p:nvPr/>
          </p:nvSpPr>
          <p:spPr bwMode="auto">
            <a:xfrm>
              <a:off x="5665674" y="4890463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851094" y="1202771"/>
            <a:ext cx="1816180" cy="1395413"/>
            <a:chOff x="3554219" y="1459946"/>
            <a:chExt cx="1816180" cy="1395413"/>
          </a:xfrm>
        </p:grpSpPr>
        <p:sp>
          <p:nvSpPr>
            <p:cNvPr id="108" name="Freeform 196"/>
            <p:cNvSpPr>
              <a:spLocks/>
            </p:cNvSpPr>
            <p:nvPr/>
          </p:nvSpPr>
          <p:spPr bwMode="auto">
            <a:xfrm>
              <a:off x="3851161" y="1861271"/>
              <a:ext cx="350697" cy="491720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12" y="283"/>
                </a:cxn>
                <a:cxn ang="0">
                  <a:pos x="163" y="550"/>
                </a:cxn>
                <a:cxn ang="0">
                  <a:pos x="284" y="550"/>
                </a:cxn>
                <a:cxn ang="0">
                  <a:pos x="353" y="808"/>
                </a:cxn>
                <a:cxn ang="0">
                  <a:pos x="447" y="808"/>
                </a:cxn>
                <a:cxn ang="0">
                  <a:pos x="507" y="0"/>
                </a:cxn>
                <a:cxn ang="0">
                  <a:pos x="619" y="0"/>
                </a:cxn>
              </a:cxnLst>
              <a:rect l="0" t="0" r="r" b="b"/>
              <a:pathLst>
                <a:path w="619" h="808">
                  <a:moveTo>
                    <a:pt x="0" y="283"/>
                  </a:moveTo>
                  <a:lnTo>
                    <a:pt x="112" y="283"/>
                  </a:lnTo>
                  <a:lnTo>
                    <a:pt x="163" y="550"/>
                  </a:lnTo>
                  <a:lnTo>
                    <a:pt x="284" y="550"/>
                  </a:lnTo>
                  <a:lnTo>
                    <a:pt x="353" y="808"/>
                  </a:lnTo>
                  <a:lnTo>
                    <a:pt x="447" y="808"/>
                  </a:lnTo>
                  <a:lnTo>
                    <a:pt x="507" y="0"/>
                  </a:lnTo>
                  <a:lnTo>
                    <a:pt x="619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09" name="Freeform 197"/>
            <p:cNvSpPr>
              <a:spLocks/>
            </p:cNvSpPr>
            <p:nvPr/>
          </p:nvSpPr>
          <p:spPr bwMode="auto">
            <a:xfrm>
              <a:off x="4204125" y="1729821"/>
              <a:ext cx="745586" cy="738188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0" name="Text Box 200"/>
            <p:cNvSpPr txBox="1">
              <a:spLocks noChangeArrowheads="1"/>
            </p:cNvSpPr>
            <p:nvPr/>
          </p:nvSpPr>
          <p:spPr bwMode="auto">
            <a:xfrm>
              <a:off x="3619386" y="2610884"/>
              <a:ext cx="1751013" cy="244475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Possible Cache Configurations</a:t>
              </a:r>
            </a:p>
          </p:txBody>
        </p:sp>
        <p:sp>
          <p:nvSpPr>
            <p:cNvPr id="111" name="Text Box 202"/>
            <p:cNvSpPr txBox="1">
              <a:spLocks noChangeArrowheads="1"/>
            </p:cNvSpPr>
            <p:nvPr/>
          </p:nvSpPr>
          <p:spPr bwMode="auto">
            <a:xfrm rot="16200000">
              <a:off x="3399048" y="1978186"/>
              <a:ext cx="556563" cy="246221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Energy</a:t>
              </a:r>
            </a:p>
          </p:txBody>
        </p:sp>
        <p:sp>
          <p:nvSpPr>
            <p:cNvPr id="112" name="Line 203"/>
            <p:cNvSpPr>
              <a:spLocks noChangeShapeType="1"/>
            </p:cNvSpPr>
            <p:nvPr/>
          </p:nvSpPr>
          <p:spPr bwMode="auto">
            <a:xfrm>
              <a:off x="3827349" y="1742521"/>
              <a:ext cx="0" cy="844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3" name="Line 204"/>
            <p:cNvSpPr>
              <a:spLocks noChangeShapeType="1"/>
            </p:cNvSpPr>
            <p:nvPr/>
          </p:nvSpPr>
          <p:spPr bwMode="auto">
            <a:xfrm>
              <a:off x="3827349" y="2587071"/>
              <a:ext cx="12588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4" name="Oval 223"/>
            <p:cNvSpPr>
              <a:spLocks noChangeArrowheads="1"/>
            </p:cNvSpPr>
            <p:nvPr/>
          </p:nvSpPr>
          <p:spPr bwMode="auto">
            <a:xfrm>
              <a:off x="4311536" y="2360059"/>
              <a:ext cx="149225" cy="171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115" name="Text Box 226"/>
            <p:cNvSpPr txBox="1">
              <a:spLocks noChangeArrowheads="1"/>
            </p:cNvSpPr>
            <p:nvPr/>
          </p:nvSpPr>
          <p:spPr bwMode="auto">
            <a:xfrm>
              <a:off x="3772927" y="1459946"/>
              <a:ext cx="13724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Exhaustive method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897289" y="1162462"/>
            <a:ext cx="1464307" cy="1360305"/>
            <a:chOff x="5233986" y="3793054"/>
            <a:chExt cx="2085975" cy="2085975"/>
          </a:xfrm>
        </p:grpSpPr>
        <p:sp>
          <p:nvSpPr>
            <p:cNvPr id="200" name="Oval 199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2" name="Oval 201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7" name="Oval 206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8" name="Oval 207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0" name="Oval 209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1" name="Oval 210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3" name="Oval 212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4" name="Oval 213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7" name="Oval 216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8" name="Oval 217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3" name="Oval 222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7" name="Oval 226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8" name="Oval 227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9" name="Oval 228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3" name="Oval 232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Oval 233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Oval 235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9" name="Oval 238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0" name="Oval 239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5" name="Oval 244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6" name="Oval 245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7" name="Oval 246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0" name="Oval 249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1" name="Oval 250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4" name="Oval 253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5" name="Oval 254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6" name="Oval 255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1" name="Oval 260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1" name="Oval 270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2" name="Oval 271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7" name="Oval 276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8" name="Oval 277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9" name="Oval 278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2" name="Oval 281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87" name="Oval 286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420" name="Group 419"/>
          <p:cNvGrpSpPr/>
          <p:nvPr/>
        </p:nvGrpSpPr>
        <p:grpSpPr>
          <a:xfrm>
            <a:off x="1897289" y="2619788"/>
            <a:ext cx="1464307" cy="1360305"/>
            <a:chOff x="1438489" y="2876963"/>
            <a:chExt cx="1464307" cy="1360305"/>
          </a:xfrm>
        </p:grpSpPr>
        <p:sp>
          <p:nvSpPr>
            <p:cNvPr id="421" name="Oval 420"/>
            <p:cNvSpPr/>
            <p:nvPr/>
          </p:nvSpPr>
          <p:spPr bwMode="auto">
            <a:xfrm>
              <a:off x="1478608" y="340893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2" name="Oval 421"/>
            <p:cNvSpPr/>
            <p:nvPr/>
          </p:nvSpPr>
          <p:spPr bwMode="auto">
            <a:xfrm>
              <a:off x="1779493" y="339735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3" name="Oval 422"/>
            <p:cNvSpPr/>
            <p:nvPr/>
          </p:nvSpPr>
          <p:spPr bwMode="auto">
            <a:xfrm>
              <a:off x="1485365" y="3586493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4" name="Oval 423"/>
            <p:cNvSpPr/>
            <p:nvPr/>
          </p:nvSpPr>
          <p:spPr bwMode="auto">
            <a:xfrm>
              <a:off x="2289325" y="354021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5" name="Oval 424"/>
            <p:cNvSpPr/>
            <p:nvPr/>
          </p:nvSpPr>
          <p:spPr bwMode="auto">
            <a:xfrm>
              <a:off x="1682612" y="3715560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6" name="Oval 425"/>
            <p:cNvSpPr/>
            <p:nvPr/>
          </p:nvSpPr>
          <p:spPr bwMode="auto">
            <a:xfrm>
              <a:off x="1752747" y="354642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7" name="Oval 426"/>
            <p:cNvSpPr/>
            <p:nvPr/>
          </p:nvSpPr>
          <p:spPr bwMode="auto">
            <a:xfrm>
              <a:off x="1726001" y="394395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8" name="Oval 427"/>
            <p:cNvSpPr/>
            <p:nvPr/>
          </p:nvSpPr>
          <p:spPr bwMode="auto">
            <a:xfrm>
              <a:off x="1528756" y="374519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9" name="Oval 428"/>
            <p:cNvSpPr/>
            <p:nvPr/>
          </p:nvSpPr>
          <p:spPr bwMode="auto">
            <a:xfrm>
              <a:off x="2421381" y="4057189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0" name="Oval 429"/>
            <p:cNvSpPr/>
            <p:nvPr/>
          </p:nvSpPr>
          <p:spPr bwMode="auto">
            <a:xfrm>
              <a:off x="2535048" y="369071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1" name="Oval 430"/>
            <p:cNvSpPr/>
            <p:nvPr/>
          </p:nvSpPr>
          <p:spPr bwMode="auto">
            <a:xfrm>
              <a:off x="2392964" y="353848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2" name="Oval 431"/>
            <p:cNvSpPr/>
            <p:nvPr/>
          </p:nvSpPr>
          <p:spPr bwMode="auto">
            <a:xfrm>
              <a:off x="1854714" y="402023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3" name="Oval 432"/>
            <p:cNvSpPr/>
            <p:nvPr/>
          </p:nvSpPr>
          <p:spPr bwMode="auto">
            <a:xfrm>
              <a:off x="2648716" y="391743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4" name="Oval 433"/>
            <p:cNvSpPr/>
            <p:nvPr/>
          </p:nvSpPr>
          <p:spPr bwMode="auto">
            <a:xfrm>
              <a:off x="2660417" y="3737247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5" name="Oval 434"/>
            <p:cNvSpPr/>
            <p:nvPr/>
          </p:nvSpPr>
          <p:spPr bwMode="auto">
            <a:xfrm>
              <a:off x="1438489" y="2876963"/>
              <a:ext cx="1464307" cy="136030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6" name="Oval 435"/>
            <p:cNvSpPr/>
            <p:nvPr/>
          </p:nvSpPr>
          <p:spPr bwMode="auto">
            <a:xfrm>
              <a:off x="2402993" y="341598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7" name="Oval 436"/>
            <p:cNvSpPr/>
            <p:nvPr/>
          </p:nvSpPr>
          <p:spPr bwMode="auto">
            <a:xfrm>
              <a:off x="2757370" y="339735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8" name="Oval 437"/>
            <p:cNvSpPr/>
            <p:nvPr/>
          </p:nvSpPr>
          <p:spPr bwMode="auto">
            <a:xfrm>
              <a:off x="1620693" y="318616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39" name="Oval 438"/>
            <p:cNvSpPr/>
            <p:nvPr/>
          </p:nvSpPr>
          <p:spPr bwMode="auto">
            <a:xfrm>
              <a:off x="1732689" y="322343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0" name="Oval 439"/>
            <p:cNvSpPr/>
            <p:nvPr/>
          </p:nvSpPr>
          <p:spPr bwMode="auto">
            <a:xfrm>
              <a:off x="2280967" y="346710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1" name="Oval 440"/>
            <p:cNvSpPr/>
            <p:nvPr/>
          </p:nvSpPr>
          <p:spPr bwMode="auto">
            <a:xfrm>
              <a:off x="1881457" y="2993608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2" name="Oval 441"/>
            <p:cNvSpPr/>
            <p:nvPr/>
          </p:nvSpPr>
          <p:spPr bwMode="auto">
            <a:xfrm>
              <a:off x="1993453" y="3030878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3" name="Oval 442"/>
            <p:cNvSpPr/>
            <p:nvPr/>
          </p:nvSpPr>
          <p:spPr bwMode="auto">
            <a:xfrm>
              <a:off x="2750683" y="3291757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4" name="Oval 443"/>
            <p:cNvSpPr/>
            <p:nvPr/>
          </p:nvSpPr>
          <p:spPr bwMode="auto">
            <a:xfrm>
              <a:off x="2613615" y="3184430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5" name="Oval 444"/>
            <p:cNvSpPr/>
            <p:nvPr/>
          </p:nvSpPr>
          <p:spPr bwMode="auto">
            <a:xfrm>
              <a:off x="2496604" y="306814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6" name="Oval 445"/>
            <p:cNvSpPr/>
            <p:nvPr/>
          </p:nvSpPr>
          <p:spPr bwMode="auto">
            <a:xfrm>
              <a:off x="2160621" y="408598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7" name="Oval 446"/>
            <p:cNvSpPr/>
            <p:nvPr/>
          </p:nvSpPr>
          <p:spPr bwMode="auto">
            <a:xfrm>
              <a:off x="2001822" y="4125833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8" name="Oval 447"/>
            <p:cNvSpPr/>
            <p:nvPr/>
          </p:nvSpPr>
          <p:spPr bwMode="auto">
            <a:xfrm>
              <a:off x="2058657" y="293255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1897289" y="2619579"/>
            <a:ext cx="1464307" cy="1360305"/>
            <a:chOff x="5233986" y="3793054"/>
            <a:chExt cx="2085975" cy="2085975"/>
          </a:xfrm>
        </p:grpSpPr>
        <p:sp>
          <p:nvSpPr>
            <p:cNvPr id="450" name="Oval 449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1" name="Oval 450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2" name="Oval 451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3" name="Oval 452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4" name="Oval 453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5" name="Oval 454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6" name="Oval 455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7" name="Oval 456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8" name="Oval 457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9" name="Oval 458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0" name="Oval 459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1" name="Oval 460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2" name="Oval 461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3" name="Oval 462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4" name="Oval 463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5" name="Oval 464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6" name="Oval 465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7" name="Oval 466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8" name="Oval 467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69" name="Oval 468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0" name="Oval 469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1" name="Oval 470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2" name="Oval 471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3" name="Oval 472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4" name="Oval 473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5" name="Oval 474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6" name="Oval 475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7" name="Oval 476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8" name="Oval 477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79" name="Oval 478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0" name="Oval 479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" name="Oval 480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2" name="Oval 481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3" name="Oval 482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4" name="Oval 483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5" name="Oval 484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6" name="Oval 485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7" name="Oval 486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8" name="Oval 487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9" name="Oval 488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0" name="Oval 489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1" name="Oval 490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2" name="Oval 491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3" name="Oval 492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4" name="Oval 493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5" name="Oval 494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6" name="Oval 495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7" name="Oval 496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8" name="Oval 497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99" name="Oval 498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0" name="Oval 499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1" name="Oval 500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2" name="Oval 501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3" name="Oval 502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4" name="Oval 503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5" name="Oval 504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6" name="Oval 505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7" name="Oval 506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8" name="Oval 507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9" name="Oval 508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0" name="Oval 509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1" name="Oval 510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2" name="Oval 511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3" name="Oval 512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4" name="Oval 513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5" name="Oval 514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6" name="Oval 515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7" name="Oval 516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8" name="Oval 517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9" name="Oval 518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0" name="Oval 519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1" name="Oval 520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" name="Oval 521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3" name="Oval 522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4" name="Oval 523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5" name="Oval 524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6" name="Oval 525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7" name="Oval 526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8" name="Oval 527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9" name="Oval 528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0" name="Oval 529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1" name="Oval 530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2" name="Oval 531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3" name="Oval 532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4" name="Oval 533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5" name="Oval 534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6" name="Oval 535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7" name="Oval 536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541" name="Group 540"/>
          <p:cNvGrpSpPr/>
          <p:nvPr/>
        </p:nvGrpSpPr>
        <p:grpSpPr>
          <a:xfrm>
            <a:off x="1905647" y="4094788"/>
            <a:ext cx="1464307" cy="1360305"/>
            <a:chOff x="5233986" y="3793054"/>
            <a:chExt cx="2085975" cy="2085975"/>
          </a:xfrm>
        </p:grpSpPr>
        <p:sp>
          <p:nvSpPr>
            <p:cNvPr id="542" name="Oval 541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3" name="Oval 542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4" name="Oval 543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5" name="Oval 544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6" name="Oval 545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7" name="Oval 546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8" name="Oval 547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9" name="Oval 548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0" name="Oval 549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1" name="Oval 550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2" name="Oval 551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3" name="Oval 552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4" name="Oval 553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5" name="Oval 554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6" name="Oval 555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7" name="Oval 556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8" name="Oval 557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9" name="Oval 558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0" name="Oval 559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1" name="Oval 560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2" name="Oval 561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3" name="Oval 562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4" name="Oval 563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5" name="Oval 564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6" name="Oval 565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7" name="Oval 566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8" name="Oval 567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9" name="Oval 568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0" name="Oval 569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1" name="Oval 570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2" name="Oval 571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3" name="Oval 572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4" name="Oval 573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5" name="Oval 574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6" name="Oval 575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7" name="Oval 576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8" name="Oval 577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9" name="Oval 578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0" name="Oval 579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1" name="Oval 580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2" name="Oval 581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3" name="Oval 582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4" name="Oval 583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5" name="Oval 584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6" name="Oval 585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7" name="Oval 586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8" name="Oval 587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9" name="Oval 588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0" name="Oval 589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1" name="Oval 590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2" name="Oval 591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3" name="Oval 592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4" name="Oval 593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5" name="Oval 594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6" name="Oval 595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7" name="Oval 596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8" name="Oval 597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9" name="Oval 598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0" name="Oval 599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1" name="Oval 600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2" name="Oval 601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3" name="Oval 602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4" name="Oval 603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5" name="Oval 604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6" name="Oval 605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7" name="Oval 606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8" name="Oval 607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9" name="Oval 608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0" name="Oval 609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1" name="Oval 610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2" name="Oval 611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3" name="Oval 612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4" name="Oval 613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5" name="Oval 614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6" name="Oval 615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7" name="Oval 616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8" name="Oval 617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9" name="Oval 618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0" name="Oval 619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1" name="Oval 620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2" name="Oval 621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3" name="Oval 622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4" name="Oval 623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5" name="Oval 624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6" name="Oval 625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7" name="Oval 626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8" name="Oval 627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9" name="Oval 628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630" name="Group 629"/>
          <p:cNvGrpSpPr/>
          <p:nvPr/>
        </p:nvGrpSpPr>
        <p:grpSpPr>
          <a:xfrm>
            <a:off x="1910157" y="4095746"/>
            <a:ext cx="1464307" cy="1360305"/>
            <a:chOff x="2005185" y="4475059"/>
            <a:chExt cx="1464307" cy="1360305"/>
          </a:xfrm>
        </p:grpSpPr>
        <p:sp>
          <p:nvSpPr>
            <p:cNvPr id="631" name="Oval 630"/>
            <p:cNvSpPr/>
            <p:nvPr/>
          </p:nvSpPr>
          <p:spPr bwMode="auto">
            <a:xfrm>
              <a:off x="2588541" y="489600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32" name="Oval 631"/>
            <p:cNvSpPr/>
            <p:nvPr/>
          </p:nvSpPr>
          <p:spPr bwMode="auto">
            <a:xfrm>
              <a:off x="2005185" y="4475059"/>
              <a:ext cx="1464307" cy="136030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636" name="TextBox 635"/>
          <p:cNvSpPr txBox="1"/>
          <p:nvPr/>
        </p:nvSpPr>
        <p:spPr>
          <a:xfrm>
            <a:off x="420236" y="1573237"/>
            <a:ext cx="1235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A lot of tuning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overhead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7" name="TextBox 636"/>
          <p:cNvSpPr txBox="1"/>
          <p:nvPr/>
        </p:nvSpPr>
        <p:spPr>
          <a:xfrm>
            <a:off x="493486" y="3075599"/>
            <a:ext cx="1018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Less tuning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overhead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38" name="TextBox 637"/>
          <p:cNvSpPr txBox="1"/>
          <p:nvPr/>
        </p:nvSpPr>
        <p:spPr>
          <a:xfrm>
            <a:off x="111211" y="4457200"/>
            <a:ext cx="17459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No tuning overhead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but computationally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complex/not dynamic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3498" y="5793432"/>
            <a:ext cx="6761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Previous work proposed Phase Distance Mapping (PDM):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 low-overhead </a:t>
            </a:r>
            <a:r>
              <a:rPr lang="en-US" sz="2000" b="1" i="1" dirty="0" smtClean="0">
                <a:solidFill>
                  <a:srgbClr val="FF0000"/>
                </a:solidFill>
                <a:latin typeface="+mn-lt"/>
              </a:rPr>
              <a:t>and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 dynamic analytical method (ICCD ‘12).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2966409" y="5428454"/>
            <a:ext cx="360555" cy="51984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10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4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" grpId="0"/>
      <p:bldP spid="637" grpId="0"/>
      <p:bldP spid="638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 bwMode="auto">
          <a:xfrm>
            <a:off x="4503963" y="5077294"/>
            <a:ext cx="2442112" cy="1239126"/>
          </a:xfrm>
          <a:prstGeom prst="roundRect">
            <a:avLst/>
          </a:prstGeom>
          <a:solidFill>
            <a:schemeClr val="accent1"/>
          </a:solidFill>
          <a:ln w="22225" cap="flat" cmpd="sng" algn="ctr">
            <a:noFill/>
            <a:prstDash val="sysDash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109787" y="2152649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086350" y="2152650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"/>
              </a:rPr>
              <a:t>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hase P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35393"/>
              </p:ext>
            </p:extLst>
          </p:nvPr>
        </p:nvGraphicFramePr>
        <p:xfrm>
          <a:off x="1745669" y="2901950"/>
          <a:ext cx="2402406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894"/>
                <a:gridCol w="12785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err="1" smtClean="0"/>
                        <a:t>P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ConfigP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49863"/>
              </p:ext>
            </p:extLst>
          </p:nvPr>
        </p:nvGraphicFramePr>
        <p:xfrm>
          <a:off x="4485383" y="2901950"/>
          <a:ext cx="269743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19"/>
                <a:gridCol w="13487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/>
                        <a:t>P</a:t>
                      </a:r>
                      <a:r>
                        <a:rPr lang="en-US" i="1" baseline="-25000" dirty="0" smtClean="0"/>
                        <a:t>i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481386" y="1371600"/>
            <a:ext cx="1090363" cy="781049"/>
            <a:chOff x="6481386" y="1371600"/>
            <a:chExt cx="1090363" cy="781049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6581775" y="1657350"/>
              <a:ext cx="352425" cy="495299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6481386" y="1371600"/>
              <a:ext cx="109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New phase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 bwMode="auto">
          <a:xfrm>
            <a:off x="231457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314575" y="4143375"/>
            <a:ext cx="18097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34352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4505325" y="4143375"/>
            <a:ext cx="84772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Isosceles Triangle 27"/>
          <p:cNvSpPr/>
          <p:nvPr/>
        </p:nvSpPr>
        <p:spPr bwMode="auto">
          <a:xfrm>
            <a:off x="4181474" y="3962400"/>
            <a:ext cx="274320" cy="27432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280534" y="4333875"/>
            <a:ext cx="66675" cy="171450"/>
            <a:chOff x="4318634" y="4448175"/>
            <a:chExt cx="66675" cy="171450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318634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4385309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>
          <a:xfrm>
            <a:off x="3723681" y="4484043"/>
            <a:ext cx="108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/>
              <a:t>d</a:t>
            </a:r>
            <a:r>
              <a:rPr lang="en-US" sz="1800" i="1" dirty="0" smtClean="0"/>
              <a:t> (</a:t>
            </a:r>
            <a:r>
              <a:rPr lang="en-US" sz="1800" i="1" dirty="0" err="1" smtClean="0"/>
              <a:t>P</a:t>
            </a:r>
            <a:r>
              <a:rPr lang="en-US" sz="1800" i="1" baseline="-25000" dirty="0" err="1" smtClean="0"/>
              <a:t>b</a:t>
            </a:r>
            <a:r>
              <a:rPr lang="en-US" sz="1800" i="1" dirty="0" smtClean="0"/>
              <a:t>, P</a:t>
            </a:r>
            <a:r>
              <a:rPr lang="en-US" sz="1800" i="1" baseline="-25000" dirty="0" smtClean="0"/>
              <a:t>i</a:t>
            </a:r>
            <a:r>
              <a:rPr lang="en-US" sz="1800" i="1" dirty="0" smtClean="0"/>
              <a:t>)</a:t>
            </a:r>
            <a:endParaRPr lang="en-US" sz="1800" i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4855159" y="4502363"/>
            <a:ext cx="2066370" cy="338554"/>
            <a:chOff x="4855159" y="4502363"/>
            <a:chExt cx="2066370" cy="338554"/>
          </a:xfrm>
        </p:grpSpPr>
        <p:sp>
          <p:nvSpPr>
            <p:cNvPr id="35" name="TextBox 34"/>
            <p:cNvSpPr txBox="1"/>
            <p:nvPr/>
          </p:nvSpPr>
          <p:spPr>
            <a:xfrm>
              <a:off x="5531405" y="4502363"/>
              <a:ext cx="13901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Phase distance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36" name="AutoShape 213"/>
            <p:cNvSpPr>
              <a:spLocks noChangeArrowheads="1"/>
            </p:cNvSpPr>
            <p:nvPr/>
          </p:nvSpPr>
          <p:spPr bwMode="auto">
            <a:xfrm>
              <a:off x="4855159" y="4567966"/>
              <a:ext cx="478841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 bwMode="auto">
          <a:xfrm>
            <a:off x="3371850" y="3667125"/>
            <a:ext cx="0" cy="23907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ounded Rectangle 46"/>
          <p:cNvSpPr/>
          <p:nvPr/>
        </p:nvSpPr>
        <p:spPr bwMode="auto">
          <a:xfrm>
            <a:off x="4562474" y="5890985"/>
            <a:ext cx="2330743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Configuration </a:t>
            </a: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distance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893217" y="6057899"/>
            <a:ext cx="602958" cy="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4268658" y="5303075"/>
            <a:ext cx="45720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Connector 57"/>
          <p:cNvCxnSpPr>
            <a:stCxn id="33" idx="2"/>
          </p:cNvCxnSpPr>
          <p:nvPr/>
        </p:nvCxnSpPr>
        <p:spPr bwMode="auto">
          <a:xfrm>
            <a:off x="4266458" y="4853375"/>
            <a:ext cx="0" cy="4615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496175" y="3476626"/>
            <a:ext cx="0" cy="258127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H="1">
            <a:off x="7181850" y="3476625"/>
            <a:ext cx="323850" cy="369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5793936" y="3286125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ConfigP</a:t>
            </a:r>
            <a:r>
              <a:rPr lang="en-US" sz="1600" i="1" baseline="-25000" dirty="0" err="1" smtClean="0">
                <a:latin typeface="+mn-lt"/>
              </a:rPr>
              <a:t>i</a:t>
            </a:r>
            <a:r>
              <a:rPr lang="en-US" sz="1600" i="1" dirty="0" err="1" smtClean="0">
                <a:latin typeface="+mn-lt"/>
              </a:rPr>
              <a:t>_pdm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92508" y="329565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??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2619374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6" name="Down Arrow 65"/>
          <p:cNvSpPr/>
          <p:nvPr/>
        </p:nvSpPr>
        <p:spPr bwMode="auto">
          <a:xfrm>
            <a:off x="5595937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838200" y="4095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Phase Distance Mapping (PDM)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814159" y="1443454"/>
            <a:ext cx="2733441" cy="657224"/>
            <a:chOff x="5107397" y="1495425"/>
            <a:chExt cx="2733441" cy="657224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>
              <a:off x="6403025" y="1762125"/>
              <a:ext cx="178751" cy="39052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5107397" y="1495425"/>
              <a:ext cx="2733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Previously characterized phase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41" name="Rounded Rectangle 40"/>
          <p:cNvSpPr/>
          <p:nvPr/>
        </p:nvSpPr>
        <p:spPr bwMode="auto">
          <a:xfrm>
            <a:off x="4736275" y="5148035"/>
            <a:ext cx="1933575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Distance windows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2" name="Down Arrow 41"/>
          <p:cNvSpPr/>
          <p:nvPr/>
        </p:nvSpPr>
        <p:spPr bwMode="auto">
          <a:xfrm>
            <a:off x="5489720" y="5491389"/>
            <a:ext cx="476250" cy="37601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3" name="Straight Arrow Connector 42"/>
          <p:cNvCxnSpPr>
            <a:endCxn id="47" idx="1"/>
          </p:cNvCxnSpPr>
          <p:nvPr/>
        </p:nvCxnSpPr>
        <p:spPr bwMode="auto">
          <a:xfrm>
            <a:off x="3371850" y="6057899"/>
            <a:ext cx="1190624" cy="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6663934" y="4041487"/>
            <a:ext cx="2237744" cy="1159162"/>
            <a:chOff x="6581776" y="993487"/>
            <a:chExt cx="2237744" cy="1159162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 flipH="1">
              <a:off x="6581776" y="1519966"/>
              <a:ext cx="1308491" cy="63268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7429396" y="993487"/>
              <a:ext cx="13901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Phase distance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ranges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816334" y="4708237"/>
            <a:ext cx="2212096" cy="1159162"/>
            <a:chOff x="6581776" y="993487"/>
            <a:chExt cx="2212096" cy="1159162"/>
          </a:xfrm>
        </p:grpSpPr>
        <p:cxnSp>
          <p:nvCxnSpPr>
            <p:cNvPr id="52" name="Straight Arrow Connector 51"/>
            <p:cNvCxnSpPr/>
            <p:nvPr/>
          </p:nvCxnSpPr>
          <p:spPr bwMode="auto">
            <a:xfrm flipH="1">
              <a:off x="6581776" y="1519966"/>
              <a:ext cx="1308491" cy="632683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7455044" y="993487"/>
              <a:ext cx="133882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Configuration</a:t>
              </a:r>
            </a:p>
            <a:p>
              <a:r>
                <a:rPr lang="en-US" sz="1600" dirty="0">
                  <a:solidFill>
                    <a:srgbClr val="FF0000"/>
                  </a:solidFill>
                  <a:latin typeface="+mn-lt"/>
                </a:rPr>
                <a:t>c</a:t>
              </a:r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hange from</a:t>
              </a:r>
            </a:p>
            <a:p>
              <a:r>
                <a:rPr lang="en-US" sz="1600" i="1" dirty="0" err="1" smtClean="0">
                  <a:solidFill>
                    <a:srgbClr val="FF0000"/>
                  </a:solidFill>
                  <a:latin typeface="+mn-lt"/>
                </a:rPr>
                <a:t>ConfigP</a:t>
              </a:r>
              <a:r>
                <a:rPr lang="en-US" sz="1600" i="1" baseline="-25000" dirty="0" err="1" smtClean="0">
                  <a:solidFill>
                    <a:srgbClr val="FF0000"/>
                  </a:solidFill>
                  <a:latin typeface="+mn-lt"/>
                </a:rPr>
                <a:t>b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48142" y="4627900"/>
            <a:ext cx="3757183" cy="1122419"/>
            <a:chOff x="748142" y="4627900"/>
            <a:chExt cx="3757183" cy="1122419"/>
          </a:xfrm>
        </p:grpSpPr>
        <p:cxnSp>
          <p:nvCxnSpPr>
            <p:cNvPr id="56" name="Straight Arrow Connector 55"/>
            <p:cNvCxnSpPr/>
            <p:nvPr/>
          </p:nvCxnSpPr>
          <p:spPr bwMode="auto">
            <a:xfrm>
              <a:off x="3095624" y="5123735"/>
              <a:ext cx="1409701" cy="62658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Rounded Rectangle 15"/>
            <p:cNvSpPr/>
            <p:nvPr/>
          </p:nvSpPr>
          <p:spPr bwMode="auto">
            <a:xfrm>
              <a:off x="748142" y="4627900"/>
              <a:ext cx="2363190" cy="67614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reflection blurRad="6350" stA="50000" endA="300" endPos="90000" dir="5400000" sy="-100000" algn="bl" rotWithShape="0"/>
            </a:effec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</a:rPr>
                <a:t>Configuration estimation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algorithm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736677" y="2105875"/>
            <a:ext cx="1739580" cy="781049"/>
            <a:chOff x="6156777" y="1371600"/>
            <a:chExt cx="1739580" cy="781049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 flipH="1">
              <a:off x="6581775" y="1657350"/>
              <a:ext cx="352425" cy="495299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156777" y="1371600"/>
              <a:ext cx="17395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Phase history table</a:t>
              </a:r>
              <a:endParaRPr lang="en-US" sz="16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6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11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7" grpId="0" animBg="1"/>
      <p:bldP spid="28" grpId="0" animBg="1"/>
      <p:bldP spid="33" grpId="0"/>
      <p:bldP spid="47" grpId="0" animBg="1"/>
      <p:bldP spid="63" grpId="0"/>
      <p:bldP spid="64" grpId="0"/>
      <p:bldP spid="64" grpId="1"/>
      <p:bldP spid="65" grpId="0" animBg="1"/>
      <p:bldP spid="66" grpId="0" animBg="1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175"/>
            <a:ext cx="7772400" cy="1143000"/>
          </a:xfrm>
        </p:spPr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150" y="1128157"/>
            <a:ext cx="8737600" cy="5320146"/>
          </a:xfrm>
        </p:spPr>
        <p:txBody>
          <a:bodyPr/>
          <a:lstStyle/>
          <a:p>
            <a:r>
              <a:rPr lang="en-US" dirty="0" smtClean="0"/>
              <a:t>We present an approach to cache tuning for multimedia applications</a:t>
            </a:r>
          </a:p>
          <a:p>
            <a:pPr lvl="1"/>
            <a:r>
              <a:rPr lang="en-US" dirty="0" smtClean="0"/>
              <a:t>Leverages fundamental PDM concepts </a:t>
            </a:r>
          </a:p>
          <a:p>
            <a:pPr lvl="2"/>
            <a:r>
              <a:rPr lang="en-US" dirty="0" smtClean="0"/>
              <a:t>Reduces tuning overhead</a:t>
            </a:r>
          </a:p>
          <a:p>
            <a:r>
              <a:rPr lang="en-US" dirty="0" smtClean="0"/>
              <a:t>Achieves fine-grained energy optimization</a:t>
            </a:r>
          </a:p>
          <a:p>
            <a:pPr lvl="1"/>
            <a:r>
              <a:rPr lang="en-US" dirty="0" smtClean="0"/>
              <a:t>Use energy delay product (EDP) to take into account energy and execution time</a:t>
            </a:r>
          </a:p>
          <a:p>
            <a:pPr lvl="1"/>
            <a:r>
              <a:rPr lang="en-US" dirty="0" smtClean="0"/>
              <a:t>Minimal designer effort</a:t>
            </a:r>
          </a:p>
          <a:p>
            <a:pPr lvl="1"/>
            <a:r>
              <a:rPr lang="en-US" dirty="0" smtClean="0"/>
              <a:t>29% system EDP savings and 1% execution time overhead</a:t>
            </a:r>
          </a:p>
          <a:p>
            <a:r>
              <a:rPr lang="en-US" dirty="0"/>
              <a:t>Algorithm considers multimedia applications’ characteristics</a:t>
            </a:r>
          </a:p>
          <a:p>
            <a:pPr lvl="1"/>
            <a:r>
              <a:rPr lang="en-US" dirty="0"/>
              <a:t>Variable execution </a:t>
            </a:r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High </a:t>
            </a:r>
            <a:r>
              <a:rPr lang="en-US" dirty="0"/>
              <a:t>spatial </a:t>
            </a:r>
            <a:r>
              <a:rPr lang="en-US" dirty="0" smtClean="0"/>
              <a:t>locality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lock-partitioning algorithms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memory references to internal data structures (e.g., </a:t>
            </a:r>
            <a:r>
              <a:rPr lang="en-US" dirty="0" smtClean="0"/>
              <a:t>arrays)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rame deadlines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12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3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7671464" y="1977256"/>
            <a:ext cx="807522" cy="528439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Cache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008" y="162175"/>
            <a:ext cx="8550233" cy="1143000"/>
          </a:xfrm>
        </p:spPr>
        <p:txBody>
          <a:bodyPr/>
          <a:lstStyle/>
          <a:p>
            <a:r>
              <a:rPr lang="en-US" sz="4000" dirty="0" smtClean="0"/>
              <a:t>Multimedia Application Characteristics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24395" y="2054431"/>
            <a:ext cx="2861953" cy="403761"/>
          </a:xfrm>
          <a:prstGeom prst="rect">
            <a:avLst/>
          </a:prstGeom>
          <a:solidFill>
            <a:srgbClr val="D5E46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Trebuchet MS" pitchFamily="34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7" name="AutoShape 32"/>
          <p:cNvSpPr>
            <a:spLocks noChangeArrowheads="1"/>
          </p:cNvSpPr>
          <p:nvPr/>
        </p:nvSpPr>
        <p:spPr bwMode="auto">
          <a:xfrm>
            <a:off x="3689840" y="2116157"/>
            <a:ext cx="568779" cy="280307"/>
          </a:xfrm>
          <a:prstGeom prst="rightArrow">
            <a:avLst>
              <a:gd name="adj1" fmla="val 50000"/>
              <a:gd name="adj2" fmla="val 47279"/>
            </a:avLst>
          </a:pr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486795" y="2052456"/>
            <a:ext cx="2861953" cy="403761"/>
          </a:xfrm>
          <a:prstGeom prst="rect">
            <a:avLst/>
          </a:prstGeom>
          <a:solidFill>
            <a:srgbClr val="D5E46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Trebuchet MS" pitchFamily="34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486795" y="2054431"/>
            <a:ext cx="405839" cy="403761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A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71695" y="2052456"/>
            <a:ext cx="405839" cy="403761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468470" y="2050481"/>
            <a:ext cx="405839" cy="403761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65245" y="2048506"/>
            <a:ext cx="405839" cy="403761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450145" y="2058406"/>
            <a:ext cx="405839" cy="403761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946920" y="2056431"/>
            <a:ext cx="405839" cy="403761"/>
          </a:xfrm>
          <a:prstGeom prst="rect">
            <a:avLst/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55910" y="1448790"/>
            <a:ext cx="3523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rebuchet MS" pitchFamily="34" charset="0"/>
              </a:rPr>
              <a:t>Block-partitioning algorithms</a:t>
            </a:r>
            <a:endParaRPr lang="en-US" sz="20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23547" y="2551190"/>
            <a:ext cx="2465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rebuchet MS" pitchFamily="34" charset="0"/>
              </a:rPr>
              <a:t>High spatial locality</a:t>
            </a:r>
            <a:endParaRPr lang="en-US" sz="20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19" name="Cloud Callout 18"/>
          <p:cNvSpPr/>
          <p:nvPr/>
        </p:nvSpPr>
        <p:spPr bwMode="auto">
          <a:xfrm>
            <a:off x="7120689" y="3093808"/>
            <a:ext cx="1821911" cy="560968"/>
          </a:xfrm>
          <a:prstGeom prst="cloudCallout">
            <a:avLst>
              <a:gd name="adj1" fmla="val -16591"/>
              <a:gd name="adj2" fmla="val -8991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Benefits from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large line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 sizes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ebuchet MS" pitchFamily="34" charset="0"/>
            </a:endParaRPr>
          </a:p>
        </p:txBody>
      </p:sp>
      <p:sp>
        <p:nvSpPr>
          <p:cNvPr id="20" name="Cloud Callout 19"/>
          <p:cNvSpPr/>
          <p:nvPr/>
        </p:nvSpPr>
        <p:spPr bwMode="auto">
          <a:xfrm>
            <a:off x="1840675" y="1072351"/>
            <a:ext cx="2417944" cy="560968"/>
          </a:xfrm>
          <a:prstGeom prst="cloudCallout">
            <a:avLst>
              <a:gd name="adj1" fmla="val 83135"/>
              <a:gd name="adj2" fmla="val 2863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Save energy by </a:t>
            </a:r>
            <a:r>
              <a:rPr lang="en-US" sz="1400" dirty="0" smtClean="0">
                <a:solidFill>
                  <a:srgbClr val="FF0000"/>
                </a:solidFill>
                <a:latin typeface="Trebuchet MS" pitchFamily="34" charset="0"/>
              </a:rPr>
              <a:t>using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FF0000"/>
                </a:solidFill>
                <a:latin typeface="Trebuchet MS" pitchFamily="34" charset="0"/>
              </a:rPr>
              <a:t>s</a:t>
            </a:r>
            <a:r>
              <a:rPr lang="en-US" sz="1400" dirty="0" smtClean="0">
                <a:solidFill>
                  <a:srgbClr val="FF0000"/>
                </a:solidFill>
                <a:latin typeface="Trebuchet MS" pitchFamily="34" charset="0"/>
              </a:rPr>
              <a:t>maller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cache sizes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724395" y="4889810"/>
            <a:ext cx="807522" cy="528439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Cache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54" y="3030625"/>
            <a:ext cx="17049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14" y="2050494"/>
            <a:ext cx="517574" cy="4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44" y="3450927"/>
            <a:ext cx="517574" cy="4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2383356" y="3066250"/>
            <a:ext cx="3240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rebuchet MS" pitchFamily="34" charset="0"/>
              </a:rPr>
              <a:t>Data memory references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Trebuchet MS" pitchFamily="34" charset="0"/>
              </a:rPr>
              <a:t>to internal data structures</a:t>
            </a:r>
            <a:endParaRPr lang="en-US" sz="20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9" name="Cloud Callout 28"/>
          <p:cNvSpPr/>
          <p:nvPr/>
        </p:nvSpPr>
        <p:spPr bwMode="auto">
          <a:xfrm>
            <a:off x="2685422" y="4164321"/>
            <a:ext cx="2417944" cy="560968"/>
          </a:xfrm>
          <a:prstGeom prst="cloudCallout">
            <a:avLst>
              <a:gd name="adj1" fmla="val -9198"/>
              <a:gd name="adj2" fmla="val -1364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Save energy by </a:t>
            </a:r>
            <a:r>
              <a:rPr lang="en-US" sz="1400" dirty="0" smtClean="0">
                <a:solidFill>
                  <a:srgbClr val="FF0000"/>
                </a:solidFill>
                <a:latin typeface="Trebuchet MS" pitchFamily="34" charset="0"/>
              </a:rPr>
              <a:t>using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FF0000"/>
                </a:solidFill>
                <a:latin typeface="Trebuchet MS" pitchFamily="34" charset="0"/>
              </a:rPr>
              <a:t>s</a:t>
            </a:r>
            <a:r>
              <a:rPr lang="en-US" sz="1400" dirty="0" smtClean="0">
                <a:solidFill>
                  <a:srgbClr val="FF0000"/>
                </a:solidFill>
                <a:latin typeface="Trebuchet MS" pitchFamily="34" charset="0"/>
              </a:rPr>
              <a:t>maller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cache sizes</a:t>
            </a:r>
          </a:p>
        </p:txBody>
      </p:sp>
      <p:grpSp>
        <p:nvGrpSpPr>
          <p:cNvPr id="5128" name="Group 5127"/>
          <p:cNvGrpSpPr/>
          <p:nvPr/>
        </p:nvGrpSpPr>
        <p:grpSpPr>
          <a:xfrm>
            <a:off x="5648390" y="4452164"/>
            <a:ext cx="3000480" cy="1565400"/>
            <a:chOff x="4912140" y="4725289"/>
            <a:chExt cx="3000480" cy="1565400"/>
          </a:xfrm>
        </p:grpSpPr>
        <p:grpSp>
          <p:nvGrpSpPr>
            <p:cNvPr id="5127" name="Group 5126"/>
            <p:cNvGrpSpPr/>
            <p:nvPr/>
          </p:nvGrpSpPr>
          <p:grpSpPr>
            <a:xfrm>
              <a:off x="5174614" y="4725289"/>
              <a:ext cx="2738006" cy="1565400"/>
              <a:chOff x="5174614" y="4725289"/>
              <a:chExt cx="2738006" cy="1565400"/>
            </a:xfrm>
          </p:grpSpPr>
          <p:grpSp>
            <p:nvGrpSpPr>
              <p:cNvPr id="5126" name="Group 5125"/>
              <p:cNvGrpSpPr/>
              <p:nvPr/>
            </p:nvGrpSpPr>
            <p:grpSpPr>
              <a:xfrm>
                <a:off x="5174614" y="4725289"/>
                <a:ext cx="2738006" cy="1438365"/>
                <a:chOff x="5174614" y="4725289"/>
                <a:chExt cx="2738006" cy="1438365"/>
              </a:xfrm>
            </p:grpSpPr>
            <p:grpSp>
              <p:nvGrpSpPr>
                <p:cNvPr id="5124" name="Group 5123"/>
                <p:cNvGrpSpPr/>
                <p:nvPr/>
              </p:nvGrpSpPr>
              <p:grpSpPr>
                <a:xfrm>
                  <a:off x="5174614" y="4725289"/>
                  <a:ext cx="2734352" cy="1212373"/>
                  <a:chOff x="5174614" y="4725289"/>
                  <a:chExt cx="2734352" cy="1212373"/>
                </a:xfrm>
              </p:grpSpPr>
              <p:grpSp>
                <p:nvGrpSpPr>
                  <p:cNvPr id="5120" name="Group 5119"/>
                  <p:cNvGrpSpPr/>
                  <p:nvPr/>
                </p:nvGrpSpPr>
                <p:grpSpPr>
                  <a:xfrm>
                    <a:off x="5174614" y="4725289"/>
                    <a:ext cx="2734352" cy="1212373"/>
                    <a:chOff x="5174614" y="4725289"/>
                    <a:chExt cx="2734352" cy="1212373"/>
                  </a:xfrm>
                </p:grpSpPr>
                <p:cxnSp>
                  <p:nvCxnSpPr>
                    <p:cNvPr id="24" name="Straight Connector 23"/>
                    <p:cNvCxnSpPr/>
                    <p:nvPr/>
                  </p:nvCxnSpPr>
                  <p:spPr bwMode="auto">
                    <a:xfrm>
                      <a:off x="5174614" y="4725289"/>
                      <a:ext cx="0" cy="1212373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31" name="Straight Connector 30"/>
                    <p:cNvCxnSpPr/>
                    <p:nvPr/>
                  </p:nvCxnSpPr>
                  <p:spPr bwMode="auto">
                    <a:xfrm>
                      <a:off x="5174614" y="5937662"/>
                      <a:ext cx="2734352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35" name="Straight Connector 34"/>
                  <p:cNvCxnSpPr/>
                  <p:nvPr/>
                </p:nvCxnSpPr>
                <p:spPr bwMode="auto">
                  <a:xfrm>
                    <a:off x="5802014" y="5177100"/>
                    <a:ext cx="0" cy="758587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7" name="Straight Connector 36"/>
                  <p:cNvCxnSpPr/>
                  <p:nvPr/>
                </p:nvCxnSpPr>
                <p:spPr bwMode="auto">
                  <a:xfrm>
                    <a:off x="6453164" y="5175125"/>
                    <a:ext cx="0" cy="758587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>
                    <a:off x="7116189" y="5161275"/>
                    <a:ext cx="0" cy="758587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>
                    <a:off x="7719839" y="5171175"/>
                    <a:ext cx="0" cy="758587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5125" name="TextBox 5124"/>
                <p:cNvSpPr txBox="1"/>
                <p:nvPr/>
              </p:nvSpPr>
              <p:spPr>
                <a:xfrm>
                  <a:off x="5639479" y="5902044"/>
                  <a:ext cx="31771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i="1" dirty="0" smtClean="0">
                      <a:latin typeface="Trebuchet MS" pitchFamily="34" charset="0"/>
                    </a:rPr>
                    <a:t>t</a:t>
                  </a:r>
                  <a:r>
                    <a:rPr lang="en-US" sz="1100" dirty="0" smtClean="0">
                      <a:latin typeface="Trebuchet MS" pitchFamily="34" charset="0"/>
                    </a:rPr>
                    <a:t>1</a:t>
                  </a:r>
                  <a:endParaRPr lang="en-US" sz="1100" dirty="0">
                    <a:latin typeface="Trebuchet MS" pitchFamily="34" charset="0"/>
                  </a:endParaRP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6290629" y="5900069"/>
                  <a:ext cx="31771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i="1" dirty="0" smtClean="0">
                      <a:latin typeface="Trebuchet MS" pitchFamily="34" charset="0"/>
                    </a:rPr>
                    <a:t>t</a:t>
                  </a:r>
                  <a:r>
                    <a:rPr lang="en-US" sz="1100" dirty="0">
                      <a:latin typeface="Trebuchet MS" pitchFamily="34" charset="0"/>
                    </a:rPr>
                    <a:t>2</a:t>
                  </a: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965529" y="5886219"/>
                  <a:ext cx="31771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i="1" dirty="0" smtClean="0">
                      <a:latin typeface="Trebuchet MS" pitchFamily="34" charset="0"/>
                    </a:rPr>
                    <a:t>t</a:t>
                  </a:r>
                  <a:r>
                    <a:rPr lang="en-US" sz="1100" dirty="0" smtClean="0">
                      <a:latin typeface="Trebuchet MS" pitchFamily="34" charset="0"/>
                    </a:rPr>
                    <a:t>3</a:t>
                  </a:r>
                  <a:endParaRPr lang="en-US" sz="1100" dirty="0">
                    <a:latin typeface="Trebuchet MS" pitchFamily="34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7594904" y="5898094"/>
                  <a:ext cx="31771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i="1" dirty="0" smtClean="0">
                      <a:latin typeface="Trebuchet MS" pitchFamily="34" charset="0"/>
                    </a:rPr>
                    <a:t>t</a:t>
                  </a:r>
                  <a:r>
                    <a:rPr lang="en-US" sz="1100" dirty="0" smtClean="0">
                      <a:latin typeface="Trebuchet MS" pitchFamily="34" charset="0"/>
                    </a:rPr>
                    <a:t>4</a:t>
                  </a:r>
                  <a:endParaRPr lang="en-US" sz="1100" dirty="0">
                    <a:latin typeface="Trebuchet MS" pitchFamily="34" charset="0"/>
                  </a:endParaRPr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6408446" y="6029079"/>
                <a:ext cx="48923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i="1" dirty="0" smtClean="0">
                    <a:latin typeface="Trebuchet MS" pitchFamily="34" charset="0"/>
                  </a:rPr>
                  <a:t>time</a:t>
                </a:r>
                <a:endParaRPr lang="en-US" sz="1100" b="1" i="1" dirty="0">
                  <a:latin typeface="Trebuchet MS" pitchFamily="34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 rot="16200000">
              <a:off x="4718978" y="5287444"/>
              <a:ext cx="64793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i="1" dirty="0" smtClean="0">
                  <a:latin typeface="Trebuchet MS" pitchFamily="34" charset="0"/>
                </a:rPr>
                <a:t>frames</a:t>
              </a:r>
              <a:endParaRPr lang="en-US" sz="1100" b="1" i="1" dirty="0">
                <a:latin typeface="Trebuchet MS" pitchFamily="34" charset="0"/>
              </a:endParaRPr>
            </a:p>
          </p:txBody>
        </p:sp>
      </p:grpSp>
      <p:sp>
        <p:nvSpPr>
          <p:cNvPr id="5129" name="Rectangle 5128"/>
          <p:cNvSpPr/>
          <p:nvPr/>
        </p:nvSpPr>
        <p:spPr bwMode="auto">
          <a:xfrm>
            <a:off x="5910864" y="5355225"/>
            <a:ext cx="627400" cy="209093"/>
          </a:xfrm>
          <a:prstGeom prst="rect">
            <a:avLst/>
          </a:prstGeom>
          <a:solidFill>
            <a:srgbClr val="D5E46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526389" y="5145124"/>
            <a:ext cx="1053970" cy="210102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177538" y="4935022"/>
            <a:ext cx="1266675" cy="210102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988331" y="5846627"/>
            <a:ext cx="2074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rebuchet MS" pitchFamily="34" charset="0"/>
              </a:rPr>
              <a:t>Frame deadlines</a:t>
            </a:r>
            <a:endParaRPr lang="en-US" sz="20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54" name="Cloud Callout 53"/>
          <p:cNvSpPr/>
          <p:nvPr/>
        </p:nvSpPr>
        <p:spPr bwMode="auto">
          <a:xfrm>
            <a:off x="2480868" y="5119463"/>
            <a:ext cx="2417944" cy="560968"/>
          </a:xfrm>
          <a:prstGeom prst="cloudCallout">
            <a:avLst>
              <a:gd name="adj1" fmla="val 75768"/>
              <a:gd name="adj2" fmla="val 9425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Execution time must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F0000"/>
                </a:solidFill>
                <a:latin typeface="Trebuchet MS" pitchFamily="34" charset="0"/>
              </a:rPr>
              <a:t>not exceed deadline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ebuchet MS" pitchFamily="34" charset="0"/>
            </a:endParaRPr>
          </a:p>
        </p:txBody>
      </p:sp>
      <p:sp>
        <p:nvSpPr>
          <p:cNvPr id="4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13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7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8.97317E-7 L 0.37326 -8.97317E-7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028E-7 L 0.32292 -0.0032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46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63737E-6 L 0.26562 -0.0034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81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17206E-6 L 0.20573 -0.0018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7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69935E-6 L 0.15643 -0.00161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3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16466E-6 L 0.09931 -0.0053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5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028E-7 L -0.00121 0.20513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0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9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9362E-6 L -0.00121 0.21555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07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/>
      <p:bldP spid="18" grpId="0"/>
      <p:bldP spid="19" grpId="0" animBg="1"/>
      <p:bldP spid="20" grpId="0" animBg="1"/>
      <p:bldP spid="22" grpId="0" animBg="1"/>
      <p:bldP spid="28" grpId="0"/>
      <p:bldP spid="29" grpId="0" animBg="1"/>
      <p:bldP spid="5129" grpId="0" animBg="1"/>
      <p:bldP spid="51" grpId="0" animBg="1"/>
      <p:bldP spid="52" grpId="0" animBg="1"/>
      <p:bldP spid="53" grpId="0"/>
      <p:bldP spid="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 bwMode="auto">
          <a:xfrm>
            <a:off x="2541331" y="3046627"/>
            <a:ext cx="1721923" cy="2313021"/>
          </a:xfrm>
          <a:prstGeom prst="roundRect">
            <a:avLst/>
          </a:prstGeom>
          <a:solidFill>
            <a:schemeClr val="accent1"/>
          </a:solidFill>
          <a:ln w="22225" cap="flat" cmpd="sng" algn="ctr">
            <a:noFill/>
            <a:prstDash val="sysDash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4" y="454225"/>
            <a:ext cx="8002113" cy="1143000"/>
          </a:xfrm>
        </p:spPr>
        <p:txBody>
          <a:bodyPr/>
          <a:lstStyle/>
          <a:p>
            <a:r>
              <a:rPr lang="en-US" dirty="0" smtClean="0"/>
              <a:t>Phase-based Tuning Algorithm Overview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90975" y="1724900"/>
            <a:ext cx="1343025" cy="638175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Phase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Trebuchet MS" pitchFamily="34" charset="0"/>
              </a:rPr>
              <a:t>c</a:t>
            </a:r>
            <a:r>
              <a:rPr lang="en-US" sz="1400" dirty="0" smtClean="0">
                <a:latin typeface="Trebuchet MS" pitchFamily="34" charset="0"/>
              </a:rPr>
              <a:t>lassification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8" name="AutoShape 32"/>
          <p:cNvSpPr>
            <a:spLocks noChangeArrowheads="1"/>
          </p:cNvSpPr>
          <p:nvPr/>
        </p:nvSpPr>
        <p:spPr bwMode="auto">
          <a:xfrm>
            <a:off x="1884789" y="1898827"/>
            <a:ext cx="568779" cy="280307"/>
          </a:xfrm>
          <a:prstGeom prst="rightArrow">
            <a:avLst>
              <a:gd name="adj1" fmla="val 50000"/>
              <a:gd name="adj2" fmla="val 47279"/>
            </a:avLst>
          </a:pr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Flowchart: Decision 8"/>
          <p:cNvSpPr/>
          <p:nvPr/>
        </p:nvSpPr>
        <p:spPr bwMode="auto">
          <a:xfrm>
            <a:off x="2529456" y="1603164"/>
            <a:ext cx="1721923" cy="890648"/>
          </a:xfrm>
          <a:prstGeom prst="flowChartDecision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Phase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P</a:t>
            </a:r>
            <a:r>
              <a:rPr kumimoji="0" lang="en-US" sz="11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i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Trebuchet MS" pitchFamily="34" charset="0"/>
              </a:rPr>
              <a:t>p</a:t>
            </a:r>
            <a:r>
              <a:rPr lang="en-US" sz="1100" dirty="0" smtClean="0">
                <a:latin typeface="Trebuchet MS" pitchFamily="34" charset="0"/>
              </a:rPr>
              <a:t>reviously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Trebuchet MS" pitchFamily="34" charset="0"/>
              </a:rPr>
              <a:t>c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haracterized?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46223" y="1722925"/>
            <a:ext cx="1477328" cy="638175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Get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ConfigP</a:t>
            </a:r>
            <a:r>
              <a:rPr kumimoji="0" lang="en-US" sz="12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 from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rebuchet MS" pitchFamily="34" charset="0"/>
              </a:rPr>
              <a:t>phase history table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AutoShape 32"/>
          <p:cNvSpPr>
            <a:spLocks noChangeArrowheads="1"/>
          </p:cNvSpPr>
          <p:nvPr/>
        </p:nvSpPr>
        <p:spPr bwMode="auto">
          <a:xfrm>
            <a:off x="4310754" y="1905522"/>
            <a:ext cx="568779" cy="280307"/>
          </a:xfrm>
          <a:prstGeom prst="rightArrow">
            <a:avLst>
              <a:gd name="adj1" fmla="val 50000"/>
              <a:gd name="adj2" fmla="val 47279"/>
            </a:avLst>
          </a:pr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Yes</a:t>
            </a:r>
          </a:p>
        </p:txBody>
      </p:sp>
      <p:sp>
        <p:nvSpPr>
          <p:cNvPr id="13" name="AutoShape 32"/>
          <p:cNvSpPr>
            <a:spLocks noChangeArrowheads="1"/>
          </p:cNvSpPr>
          <p:nvPr/>
        </p:nvSpPr>
        <p:spPr bwMode="auto">
          <a:xfrm>
            <a:off x="6481904" y="1903547"/>
            <a:ext cx="568779" cy="280307"/>
          </a:xfrm>
          <a:prstGeom prst="rightArrow">
            <a:avLst>
              <a:gd name="adj1" fmla="val 50000"/>
              <a:gd name="adj2" fmla="val 47279"/>
            </a:avLst>
          </a:pr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110058" y="1693474"/>
            <a:ext cx="1645196" cy="704402"/>
          </a:xfrm>
          <a:prstGeom prst="ellipse">
            <a:avLst/>
          </a:prstGeom>
          <a:solidFill>
            <a:srgbClr val="D5E46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Trebuchet MS" pitchFamily="34" charset="0"/>
              </a:rPr>
              <a:t>Execute in </a:t>
            </a:r>
            <a:endParaRPr lang="en-US" sz="1400" b="1" dirty="0" smtClean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n-US" sz="1400" b="1" i="1" dirty="0" err="1" smtClean="0">
                <a:solidFill>
                  <a:srgbClr val="C00000"/>
                </a:solidFill>
                <a:latin typeface="Trebuchet MS" pitchFamily="34" charset="0"/>
              </a:rPr>
              <a:t>ConfigP</a:t>
            </a:r>
            <a:r>
              <a:rPr lang="en-US" sz="1400" b="1" i="1" baseline="-25000" dirty="0" err="1" smtClean="0">
                <a:solidFill>
                  <a:srgbClr val="C00000"/>
                </a:solidFill>
                <a:latin typeface="Trebuchet MS" pitchFamily="34" charset="0"/>
              </a:rPr>
              <a:t>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250263" y="2566842"/>
            <a:ext cx="293872" cy="479785"/>
            <a:chOff x="3250263" y="2341217"/>
            <a:chExt cx="293872" cy="568779"/>
          </a:xfrm>
        </p:grpSpPr>
        <p:sp>
          <p:nvSpPr>
            <p:cNvPr id="18" name="AutoShape 32"/>
            <p:cNvSpPr>
              <a:spLocks noChangeArrowheads="1"/>
            </p:cNvSpPr>
            <p:nvPr/>
          </p:nvSpPr>
          <p:spPr bwMode="auto">
            <a:xfrm rot="5400000">
              <a:off x="3106027" y="2485453"/>
              <a:ext cx="568779" cy="280307"/>
            </a:xfrm>
            <a:prstGeom prst="rightArrow">
              <a:avLst>
                <a:gd name="adj1" fmla="val 50000"/>
                <a:gd name="adj2" fmla="val 47279"/>
              </a:avLst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3218726" y="2412467"/>
              <a:ext cx="373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rebuchet MS" pitchFamily="34" charset="0"/>
                </a:rPr>
                <a:t>No</a:t>
              </a:r>
              <a:endParaRPr lang="en-US" sz="1200" b="1" dirty="0">
                <a:latin typeface="Trebuchet MS" pitchFamily="34" charset="0"/>
              </a:endParaRPr>
            </a:p>
          </p:txBody>
        </p:sp>
      </p:grpSp>
      <p:sp>
        <p:nvSpPr>
          <p:cNvPr id="20" name="Flowchart: Predefined Process 19"/>
          <p:cNvSpPr/>
          <p:nvPr/>
        </p:nvSpPr>
        <p:spPr bwMode="auto">
          <a:xfrm>
            <a:off x="2651753" y="3206871"/>
            <a:ext cx="1477328" cy="640107"/>
          </a:xfrm>
          <a:prstGeom prst="flowChartPredefinedProcess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Initialization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"/>
              </a:rPr>
              <a:t>stage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1" name="AutoShape 32"/>
          <p:cNvSpPr>
            <a:spLocks noChangeArrowheads="1"/>
          </p:cNvSpPr>
          <p:nvPr/>
        </p:nvSpPr>
        <p:spPr bwMode="auto">
          <a:xfrm rot="5400000">
            <a:off x="3104052" y="4050978"/>
            <a:ext cx="568779" cy="280307"/>
          </a:xfrm>
          <a:prstGeom prst="rightArrow">
            <a:avLst>
              <a:gd name="adj1" fmla="val 50000"/>
              <a:gd name="adj2" fmla="val 47279"/>
            </a:avLst>
          </a:pr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2" name="Flowchart: Predefined Process 21"/>
          <p:cNvSpPr/>
          <p:nvPr/>
        </p:nvSpPr>
        <p:spPr bwMode="auto">
          <a:xfrm>
            <a:off x="2649778" y="4534896"/>
            <a:ext cx="1477328" cy="640107"/>
          </a:xfrm>
          <a:prstGeom prst="flowChartPredefinedProcess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"/>
              </a:rPr>
              <a:t>Cache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"/>
              </a:rPr>
              <a:t>configuration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"/>
              </a:rPr>
              <a:t>adjustment stage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217201" y="3208803"/>
            <a:ext cx="1477328" cy="638175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Store best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ConfigP</a:t>
            </a:r>
            <a:r>
              <a:rPr kumimoji="0" lang="en-US" sz="12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 in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rebuchet MS" pitchFamily="34" charset="0"/>
              </a:rPr>
              <a:t>phase history table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24" name="AutoShape 32"/>
          <p:cNvSpPr>
            <a:spLocks noChangeArrowheads="1"/>
          </p:cNvSpPr>
          <p:nvPr/>
        </p:nvSpPr>
        <p:spPr bwMode="auto">
          <a:xfrm rot="16200000">
            <a:off x="7606012" y="2661510"/>
            <a:ext cx="667913" cy="280307"/>
          </a:xfrm>
          <a:prstGeom prst="rightArrow">
            <a:avLst>
              <a:gd name="adj1" fmla="val 50000"/>
              <a:gd name="adj2" fmla="val 47279"/>
            </a:avLst>
          </a:pr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Flowchart: Decision 24"/>
          <p:cNvSpPr/>
          <p:nvPr/>
        </p:nvSpPr>
        <p:spPr bwMode="auto">
          <a:xfrm>
            <a:off x="4961245" y="4385875"/>
            <a:ext cx="1721923" cy="890648"/>
          </a:xfrm>
          <a:prstGeom prst="flowChartDecision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Deadline met/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cannot m</a:t>
            </a:r>
            <a:r>
              <a:rPr lang="en-US" sz="1100" dirty="0" smtClean="0">
                <a:latin typeface="Trebuchet MS" pitchFamily="34" charset="0"/>
              </a:rPr>
              <a:t>eet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Trebuchet MS" pitchFamily="34" charset="0"/>
              </a:rPr>
              <a:t>deadline?</a:t>
            </a:r>
          </a:p>
        </p:txBody>
      </p:sp>
      <p:sp>
        <p:nvSpPr>
          <p:cNvPr id="26" name="AutoShape 32"/>
          <p:cNvSpPr>
            <a:spLocks noChangeArrowheads="1"/>
          </p:cNvSpPr>
          <p:nvPr/>
        </p:nvSpPr>
        <p:spPr bwMode="auto">
          <a:xfrm>
            <a:off x="4310754" y="4700915"/>
            <a:ext cx="587968" cy="258826"/>
          </a:xfrm>
          <a:prstGeom prst="rightArrow">
            <a:avLst>
              <a:gd name="adj1" fmla="val 50000"/>
              <a:gd name="adj2" fmla="val 47279"/>
            </a:avLst>
          </a:pr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766292" y="3906741"/>
            <a:ext cx="1361329" cy="1071173"/>
            <a:chOff x="6766292" y="3681116"/>
            <a:chExt cx="1361329" cy="1071173"/>
          </a:xfrm>
        </p:grpSpPr>
        <p:sp>
          <p:nvSpPr>
            <p:cNvPr id="28" name="Bent Arrow 27"/>
            <p:cNvSpPr/>
            <p:nvPr/>
          </p:nvSpPr>
          <p:spPr bwMode="auto">
            <a:xfrm rot="16200000" flipV="1">
              <a:off x="6948075" y="3499333"/>
              <a:ext cx="997764" cy="1361329"/>
            </a:xfrm>
            <a:prstGeom prst="bentArrow">
              <a:avLst>
                <a:gd name="adj1" fmla="val 15302"/>
                <a:gd name="adj2" fmla="val 15306"/>
                <a:gd name="adj3" fmla="val 17047"/>
                <a:gd name="adj4" fmla="val 37222"/>
              </a:avLst>
            </a:prstGeom>
            <a:solidFill>
              <a:srgbClr val="00E4A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39046" y="4475290"/>
              <a:ext cx="4190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rebuchet MS" pitchFamily="34" charset="0"/>
                </a:rPr>
                <a:t>Yes</a:t>
              </a:r>
              <a:endParaRPr lang="en-US" sz="1200" b="1" dirty="0">
                <a:latin typeface="Trebuchet MS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248288" y="5347773"/>
            <a:ext cx="2645168" cy="696942"/>
            <a:chOff x="3248288" y="5122148"/>
            <a:chExt cx="2645168" cy="696942"/>
          </a:xfrm>
        </p:grpSpPr>
        <p:sp>
          <p:nvSpPr>
            <p:cNvPr id="32" name="U-Turn Arrow 31"/>
            <p:cNvSpPr/>
            <p:nvPr/>
          </p:nvSpPr>
          <p:spPr bwMode="auto">
            <a:xfrm flipH="1" flipV="1">
              <a:off x="3248288" y="5122148"/>
              <a:ext cx="2645168" cy="625512"/>
            </a:xfrm>
            <a:prstGeom prst="uturnArrow">
              <a:avLst>
                <a:gd name="adj1" fmla="val 23101"/>
                <a:gd name="adj2" fmla="val 18355"/>
                <a:gd name="adj3" fmla="val 22826"/>
                <a:gd name="adj4" fmla="val 43750"/>
                <a:gd name="adj5" fmla="val 100000"/>
              </a:avLst>
            </a:prstGeom>
            <a:solidFill>
              <a:srgbClr val="00E4A8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33356" y="5542091"/>
              <a:ext cx="373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rebuchet MS" pitchFamily="34" charset="0"/>
                </a:rPr>
                <a:t>No</a:t>
              </a:r>
              <a:endParaRPr lang="en-US" sz="1200" b="1" dirty="0">
                <a:latin typeface="Trebuchet MS" pitchFamily="34" charset="0"/>
              </a:endParaRPr>
            </a:p>
          </p:txBody>
        </p:sp>
      </p:grpSp>
      <p:sp>
        <p:nvSpPr>
          <p:cNvPr id="39" name="Cloud Callout 38"/>
          <p:cNvSpPr/>
          <p:nvPr/>
        </p:nvSpPr>
        <p:spPr bwMode="auto">
          <a:xfrm>
            <a:off x="225631" y="2493812"/>
            <a:ext cx="2042556" cy="901363"/>
          </a:xfrm>
          <a:prstGeom prst="cloudCallout">
            <a:avLst>
              <a:gd name="adj1" fmla="val 65677"/>
              <a:gd name="adj2" fmla="val 451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Determines initial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cache configuration</a:t>
            </a:r>
          </a:p>
        </p:txBody>
      </p:sp>
      <p:sp>
        <p:nvSpPr>
          <p:cNvPr id="40" name="Cloud Callout 39"/>
          <p:cNvSpPr/>
          <p:nvPr/>
        </p:nvSpPr>
        <p:spPr bwMode="auto">
          <a:xfrm>
            <a:off x="376052" y="4917370"/>
            <a:ext cx="2042556" cy="901363"/>
          </a:xfrm>
          <a:prstGeom prst="cloudCallout">
            <a:avLst>
              <a:gd name="adj1" fmla="val 57537"/>
              <a:gd name="adj2" fmla="val -6023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rebuchet MS" pitchFamily="34" charset="0"/>
              </a:rPr>
              <a:t>Hones 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nitial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cache configuration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Trebuchet MS" pitchFamily="34" charset="0"/>
              </a:rPr>
              <a:t>c</a:t>
            </a:r>
            <a:r>
              <a:rPr lang="en-US" sz="1200" dirty="0" smtClean="0">
                <a:latin typeface="Trebuchet MS" pitchFamily="34" charset="0"/>
              </a:rPr>
              <a:t>loser to optimal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14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9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7772400" cy="1143000"/>
          </a:xfrm>
        </p:spPr>
        <p:txBody>
          <a:bodyPr/>
          <a:lstStyle/>
          <a:p>
            <a:r>
              <a:rPr lang="en-US" dirty="0" smtClean="0"/>
              <a:t>Initialization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34100"/>
            <a:ext cx="7772400" cy="1039093"/>
          </a:xfrm>
        </p:spPr>
        <p:txBody>
          <a:bodyPr/>
          <a:lstStyle/>
          <a:p>
            <a:r>
              <a:rPr lang="en-US" dirty="0" smtClean="0"/>
              <a:t>Minimize number of configurations explored/tuning overhead</a:t>
            </a:r>
          </a:p>
          <a:p>
            <a:pPr lvl="1"/>
            <a:r>
              <a:rPr lang="en-US" dirty="0" smtClean="0"/>
              <a:t>Determine initial configuration, </a:t>
            </a:r>
            <a:r>
              <a:rPr lang="en-US" i="1" dirty="0" err="1" smtClean="0"/>
              <a:t>ConfigP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_init</a:t>
            </a:r>
            <a:r>
              <a:rPr lang="en-US" i="1" dirty="0" smtClean="0"/>
              <a:t> </a:t>
            </a:r>
            <a:r>
              <a:rPr lang="en-US" dirty="0" smtClean="0"/>
              <a:t>for configuration adjustment stage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08288" y="2576944"/>
            <a:ext cx="2090410" cy="798984"/>
            <a:chOff x="608288" y="2576944"/>
            <a:chExt cx="2090410" cy="798984"/>
          </a:xfrm>
        </p:grpSpPr>
        <p:sp>
          <p:nvSpPr>
            <p:cNvPr id="9" name="TextBox 8"/>
            <p:cNvSpPr txBox="1"/>
            <p:nvPr/>
          </p:nvSpPr>
          <p:spPr>
            <a:xfrm>
              <a:off x="608288" y="2776996"/>
              <a:ext cx="16995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 err="1" smtClean="0">
                  <a:latin typeface="Trebuchet MS" pitchFamily="34" charset="0"/>
                </a:rPr>
                <a:t>ConfigP</a:t>
              </a:r>
              <a:r>
                <a:rPr lang="en-US" sz="1800" i="1" baseline="-25000" dirty="0" err="1" smtClean="0">
                  <a:latin typeface="Trebuchet MS" pitchFamily="34" charset="0"/>
                </a:rPr>
                <a:t>i</a:t>
              </a:r>
              <a:r>
                <a:rPr lang="en-US" sz="1800" i="1" dirty="0" err="1" smtClean="0">
                  <a:latin typeface="Trebuchet MS" pitchFamily="34" charset="0"/>
                </a:rPr>
                <a:t>_init</a:t>
              </a:r>
              <a:r>
                <a:rPr lang="en-US" sz="1800" i="1" dirty="0" smtClean="0">
                  <a:latin typeface="Trebuchet MS" pitchFamily="34" charset="0"/>
                </a:rPr>
                <a:t> =</a:t>
              </a:r>
              <a:endParaRPr lang="en-US" sz="1800" i="1" dirty="0">
                <a:latin typeface="Trebuchet MS" pitchFamily="34" charset="0"/>
              </a:endParaRPr>
            </a:p>
          </p:txBody>
        </p:sp>
        <p:sp>
          <p:nvSpPr>
            <p:cNvPr id="14" name="Left Brace 13"/>
            <p:cNvSpPr/>
            <p:nvPr/>
          </p:nvSpPr>
          <p:spPr bwMode="auto">
            <a:xfrm>
              <a:off x="2265215" y="2576944"/>
              <a:ext cx="433483" cy="798984"/>
            </a:xfrm>
            <a:prstGeom prst="leftBrace">
              <a:avLst>
                <a:gd name="adj1" fmla="val 64535"/>
                <a:gd name="adj2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615573" y="2380402"/>
            <a:ext cx="6195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i</a:t>
            </a:r>
            <a:r>
              <a:rPr lang="en-US" sz="1800" i="1" dirty="0" err="1" smtClean="0">
                <a:latin typeface="Trebuchet MS" pitchFamily="34" charset="0"/>
              </a:rPr>
              <a:t>_pdm</a:t>
            </a:r>
            <a:r>
              <a:rPr lang="en-US" sz="1800" i="1" dirty="0" smtClean="0">
                <a:latin typeface="Trebuchet MS" pitchFamily="34" charset="0"/>
              </a:rPr>
              <a:t>, if </a:t>
            </a:r>
            <a:r>
              <a:rPr lang="en-US" sz="1800" dirty="0" smtClean="0">
                <a:latin typeface="Trebuchet MS" pitchFamily="34" charset="0"/>
              </a:rPr>
              <a:t>EDP[</a:t>
            </a:r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i</a:t>
            </a:r>
            <a:r>
              <a:rPr lang="en-US" sz="1800" i="1" dirty="0" err="1" smtClean="0">
                <a:latin typeface="Trebuchet MS" pitchFamily="34" charset="0"/>
              </a:rPr>
              <a:t>_pdm</a:t>
            </a:r>
            <a:r>
              <a:rPr lang="en-US" sz="1800" dirty="0">
                <a:latin typeface="Trebuchet MS" pitchFamily="34" charset="0"/>
              </a:rPr>
              <a:t>]</a:t>
            </a:r>
            <a:r>
              <a:rPr lang="en-US" sz="1800" i="1" dirty="0" smtClean="0">
                <a:latin typeface="Trebuchet MS" pitchFamily="34" charset="0"/>
              </a:rPr>
              <a:t> &lt; </a:t>
            </a:r>
            <a:r>
              <a:rPr lang="en-US" sz="1800" dirty="0" smtClean="0">
                <a:latin typeface="Trebuchet MS" pitchFamily="34" charset="0"/>
              </a:rPr>
              <a:t>EDP[</a:t>
            </a:r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i</a:t>
            </a:r>
            <a:r>
              <a:rPr lang="en-US" sz="1800" i="1" dirty="0" err="1" smtClean="0">
                <a:latin typeface="Trebuchet MS" pitchFamily="34" charset="0"/>
              </a:rPr>
              <a:t>_msp</a:t>
            </a:r>
            <a:r>
              <a:rPr lang="en-US" sz="1800" dirty="0" smtClean="0">
                <a:latin typeface="Trebuchet MS" pitchFamily="34" charset="0"/>
              </a:rPr>
              <a:t>]</a:t>
            </a:r>
            <a:endParaRPr lang="en-US" sz="1800" dirty="0">
              <a:latin typeface="Trebuchet MS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07481" y="3185927"/>
            <a:ext cx="616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i</a:t>
            </a:r>
            <a:r>
              <a:rPr lang="en-US" sz="1800" i="1" dirty="0" err="1" smtClean="0">
                <a:latin typeface="Trebuchet MS" pitchFamily="34" charset="0"/>
              </a:rPr>
              <a:t>_msp</a:t>
            </a:r>
            <a:r>
              <a:rPr lang="en-US" sz="1800" i="1" dirty="0" smtClean="0">
                <a:latin typeface="Trebuchet MS" pitchFamily="34" charset="0"/>
              </a:rPr>
              <a:t>, if </a:t>
            </a:r>
            <a:r>
              <a:rPr lang="en-US" sz="1800" dirty="0" smtClean="0">
                <a:latin typeface="Trebuchet MS" pitchFamily="34" charset="0"/>
              </a:rPr>
              <a:t>EDP[</a:t>
            </a:r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i</a:t>
            </a:r>
            <a:r>
              <a:rPr lang="en-US" sz="1800" i="1" dirty="0" err="1" smtClean="0">
                <a:latin typeface="Trebuchet MS" pitchFamily="34" charset="0"/>
              </a:rPr>
              <a:t>_msp</a:t>
            </a:r>
            <a:r>
              <a:rPr lang="en-US" sz="1800" dirty="0" smtClean="0">
                <a:latin typeface="Trebuchet MS" pitchFamily="34" charset="0"/>
              </a:rPr>
              <a:t>]</a:t>
            </a:r>
            <a:r>
              <a:rPr lang="en-US" sz="1800" i="1" dirty="0" smtClean="0">
                <a:latin typeface="Trebuchet MS" pitchFamily="34" charset="0"/>
              </a:rPr>
              <a:t> &lt; </a:t>
            </a:r>
            <a:r>
              <a:rPr lang="en-US" sz="1800" dirty="0" smtClean="0">
                <a:latin typeface="Trebuchet MS" pitchFamily="34" charset="0"/>
              </a:rPr>
              <a:t>EDP[</a:t>
            </a:r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i</a:t>
            </a:r>
            <a:r>
              <a:rPr lang="en-US" sz="1800" i="1" dirty="0" err="1" smtClean="0">
                <a:latin typeface="Trebuchet MS" pitchFamily="34" charset="0"/>
              </a:rPr>
              <a:t>_pdm</a:t>
            </a:r>
            <a:r>
              <a:rPr lang="en-US" sz="1800" dirty="0" smtClean="0">
                <a:latin typeface="Trebuchet MS" pitchFamily="34" charset="0"/>
              </a:rPr>
              <a:t>]</a:t>
            </a:r>
            <a:endParaRPr lang="en-US" sz="1800" dirty="0">
              <a:latin typeface="Trebuchet MS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295953" y="3689775"/>
            <a:ext cx="4552094" cy="676142"/>
            <a:chOff x="1504238" y="3689775"/>
            <a:chExt cx="4552094" cy="676142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3693142" y="3689775"/>
              <a:ext cx="2363190" cy="67614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</a:rPr>
                <a:t>Configuration estimation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algorithm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44" name="AutoShape 32"/>
            <p:cNvSpPr>
              <a:spLocks noChangeArrowheads="1"/>
            </p:cNvSpPr>
            <p:nvPr/>
          </p:nvSpPr>
          <p:spPr bwMode="auto">
            <a:xfrm flipH="1">
              <a:off x="3036698" y="3899567"/>
              <a:ext cx="568779" cy="280307"/>
            </a:xfrm>
            <a:prstGeom prst="rightArrow">
              <a:avLst>
                <a:gd name="adj1" fmla="val 50000"/>
                <a:gd name="adj2" fmla="val 47279"/>
              </a:avLst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04238" y="3835499"/>
              <a:ext cx="1617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 err="1">
                  <a:latin typeface="Trebuchet MS" pitchFamily="34" charset="0"/>
                </a:rPr>
                <a:t>ConfigP</a:t>
              </a:r>
              <a:r>
                <a:rPr lang="en-US" sz="1800" i="1" baseline="-25000" dirty="0" err="1">
                  <a:latin typeface="Trebuchet MS" pitchFamily="34" charset="0"/>
                </a:rPr>
                <a:t>i</a:t>
              </a:r>
              <a:r>
                <a:rPr lang="en-US" sz="1800" i="1" dirty="0" err="1">
                  <a:latin typeface="Trebuchet MS" pitchFamily="34" charset="0"/>
                </a:rPr>
                <a:t>_pdm</a:t>
              </a:r>
              <a:endParaRPr lang="en-US" sz="1800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029203" y="4563261"/>
            <a:ext cx="7085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i</a:t>
            </a:r>
            <a:r>
              <a:rPr lang="en-US" sz="1800" i="1" dirty="0" err="1" smtClean="0">
                <a:latin typeface="Trebuchet MS" pitchFamily="34" charset="0"/>
              </a:rPr>
              <a:t>_msp</a:t>
            </a:r>
            <a:r>
              <a:rPr lang="en-US" sz="1800" i="1" dirty="0" smtClean="0">
                <a:latin typeface="Trebuchet MS" pitchFamily="34" charset="0"/>
              </a:rPr>
              <a:t> = </a:t>
            </a:r>
            <a:r>
              <a:rPr lang="en-US" sz="1800" i="1" dirty="0" err="1" smtClean="0">
                <a:latin typeface="Trebuchet MS" pitchFamily="34" charset="0"/>
              </a:rPr>
              <a:t>ConfigP</a:t>
            </a:r>
            <a:r>
              <a:rPr lang="en-US" sz="1800" i="1" baseline="-25000" dirty="0" err="1" smtClean="0">
                <a:latin typeface="Trebuchet MS" pitchFamily="34" charset="0"/>
              </a:rPr>
              <a:t>j</a:t>
            </a:r>
            <a:r>
              <a:rPr lang="en-US" sz="1800" i="1" dirty="0" smtClean="0">
                <a:latin typeface="Trebuchet MS" pitchFamily="34" charset="0"/>
              </a:rPr>
              <a:t>, | D = </a:t>
            </a:r>
            <a:r>
              <a:rPr lang="en-US" sz="1800" dirty="0" smtClean="0">
                <a:latin typeface="Trebuchet MS" pitchFamily="34" charset="0"/>
              </a:rPr>
              <a:t>min(</a:t>
            </a:r>
            <a:r>
              <a:rPr lang="en-US" sz="1800" i="1" dirty="0" smtClean="0">
                <a:latin typeface="Trebuchet MS" pitchFamily="34" charset="0"/>
              </a:rPr>
              <a:t>D</a:t>
            </a:r>
            <a:r>
              <a:rPr lang="en-US" sz="1800" dirty="0" smtClean="0">
                <a:latin typeface="Trebuchet MS" pitchFamily="34" charset="0"/>
              </a:rPr>
              <a:t>(</a:t>
            </a:r>
            <a:r>
              <a:rPr lang="en-US" sz="1800" i="1" dirty="0" smtClean="0">
                <a:latin typeface="Trebuchet MS" pitchFamily="34" charset="0"/>
              </a:rPr>
              <a:t>P</a:t>
            </a:r>
            <a:r>
              <a:rPr lang="en-US" sz="1800" i="1" baseline="-25000" dirty="0" smtClean="0">
                <a:latin typeface="Trebuchet MS" pitchFamily="34" charset="0"/>
              </a:rPr>
              <a:t>i</a:t>
            </a:r>
            <a:r>
              <a:rPr lang="en-US" sz="1800" i="1" dirty="0" smtClean="0">
                <a:latin typeface="Trebuchet MS" pitchFamily="34" charset="0"/>
              </a:rPr>
              <a:t>, </a:t>
            </a:r>
            <a:r>
              <a:rPr lang="en-US" sz="1800" i="1" dirty="0" err="1" smtClean="0">
                <a:latin typeface="Trebuchet MS" pitchFamily="34" charset="0"/>
              </a:rPr>
              <a:t>P</a:t>
            </a:r>
            <a:r>
              <a:rPr lang="en-US" sz="1800" i="1" baseline="-25000" dirty="0" err="1" smtClean="0">
                <a:latin typeface="Trebuchet MS" pitchFamily="34" charset="0"/>
              </a:rPr>
              <a:t>j</a:t>
            </a:r>
            <a:r>
              <a:rPr lang="en-US" sz="1800" dirty="0" smtClean="0">
                <a:latin typeface="Trebuchet MS" pitchFamily="34" charset="0"/>
              </a:rPr>
              <a:t>)), </a:t>
            </a:r>
            <a:r>
              <a:rPr lang="en-US" sz="1800" i="1" dirty="0" smtClean="0">
                <a:latin typeface="Trebuchet MS" pitchFamily="34" charset="0"/>
              </a:rPr>
              <a:t>j</a:t>
            </a:r>
            <a:r>
              <a:rPr lang="en-US" sz="1800" dirty="0" smtClean="0">
                <a:latin typeface="Trebuchet MS" pitchFamily="34" charset="0"/>
              </a:rPr>
              <a:t> = </a:t>
            </a:r>
            <a:r>
              <a:rPr lang="en-US" sz="1800" i="1" dirty="0" err="1" smtClean="0">
                <a:latin typeface="Trebuchet MS" pitchFamily="34" charset="0"/>
              </a:rPr>
              <a:t>i</a:t>
            </a:r>
            <a:r>
              <a:rPr lang="en-US" sz="1800" dirty="0" smtClean="0">
                <a:latin typeface="Trebuchet MS" pitchFamily="34" charset="0"/>
              </a:rPr>
              <a:t> – 1, </a:t>
            </a:r>
            <a:r>
              <a:rPr lang="en-US" sz="1800" i="1" dirty="0" err="1" smtClean="0">
                <a:latin typeface="Trebuchet MS" pitchFamily="34" charset="0"/>
              </a:rPr>
              <a:t>i</a:t>
            </a:r>
            <a:r>
              <a:rPr lang="en-US" sz="1800" dirty="0" smtClean="0">
                <a:latin typeface="Trebuchet MS" pitchFamily="34" charset="0"/>
              </a:rPr>
              <a:t> – 2, … </a:t>
            </a:r>
            <a:r>
              <a:rPr lang="en-US" sz="1800" i="1" dirty="0" err="1" smtClean="0">
                <a:latin typeface="Trebuchet MS" pitchFamily="34" charset="0"/>
              </a:rPr>
              <a:t>i</a:t>
            </a:r>
            <a:r>
              <a:rPr lang="en-US" sz="1800" dirty="0" smtClean="0">
                <a:latin typeface="Trebuchet MS" pitchFamily="34" charset="0"/>
              </a:rPr>
              <a:t> - </a:t>
            </a:r>
            <a:r>
              <a:rPr lang="en-US" sz="1800" i="1" dirty="0" smtClean="0">
                <a:latin typeface="Trebuchet MS" pitchFamily="34" charset="0"/>
              </a:rPr>
              <a:t>n</a:t>
            </a:r>
            <a:endParaRPr lang="en-US" sz="1800" i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6727513" y="1745687"/>
            <a:ext cx="2167581" cy="634715"/>
            <a:chOff x="6727513" y="1745687"/>
            <a:chExt cx="2167581" cy="634715"/>
          </a:xfrm>
        </p:grpSpPr>
        <p:sp>
          <p:nvSpPr>
            <p:cNvPr id="23" name="TextBox 22"/>
            <p:cNvSpPr txBox="1"/>
            <p:nvPr/>
          </p:nvSpPr>
          <p:spPr>
            <a:xfrm>
              <a:off x="6727513" y="1745687"/>
              <a:ext cx="21675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  <a:latin typeface="Trebuchet MS" pitchFamily="34" charset="0"/>
                </a:rPr>
                <a:t>Most similar phase’s </a:t>
              </a:r>
            </a:p>
            <a:p>
              <a:r>
                <a:rPr lang="en-US" sz="1400" dirty="0">
                  <a:solidFill>
                    <a:srgbClr val="FF0000"/>
                  </a:solidFill>
                  <a:latin typeface="Trebuchet MS" pitchFamily="34" charset="0"/>
                </a:rPr>
                <a:t>b</a:t>
              </a:r>
              <a:r>
                <a:rPr lang="en-US" sz="1400" dirty="0" smtClean="0">
                  <a:solidFill>
                    <a:srgbClr val="FF0000"/>
                  </a:solidFill>
                  <a:latin typeface="Trebuchet MS" pitchFamily="34" charset="0"/>
                </a:rPr>
                <a:t>est cache configuration</a:t>
              </a:r>
              <a:endParaRPr lang="en-US" sz="1400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7897091" y="2185060"/>
              <a:ext cx="11875" cy="1953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3301241" y="4842927"/>
            <a:ext cx="1372492" cy="678114"/>
            <a:chOff x="3241866" y="4842927"/>
            <a:chExt cx="1372492" cy="678114"/>
          </a:xfrm>
        </p:grpSpPr>
        <p:sp>
          <p:nvSpPr>
            <p:cNvPr id="49" name="TextBox 48"/>
            <p:cNvSpPr txBox="1"/>
            <p:nvPr/>
          </p:nvSpPr>
          <p:spPr>
            <a:xfrm>
              <a:off x="3241866" y="5213264"/>
              <a:ext cx="1372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  <a:latin typeface="Trebuchet MS" pitchFamily="34" charset="0"/>
                </a:rPr>
                <a:t>phase distance</a:t>
              </a:r>
              <a:endParaRPr lang="en-US" sz="1400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 bwMode="auto">
            <a:xfrm flipV="1">
              <a:off x="3928112" y="4842927"/>
              <a:ext cx="56000" cy="4415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6951720" y="4842928"/>
            <a:ext cx="1952778" cy="902469"/>
            <a:chOff x="6892345" y="4842928"/>
            <a:chExt cx="1952778" cy="902469"/>
          </a:xfrm>
        </p:grpSpPr>
        <p:sp>
          <p:nvSpPr>
            <p:cNvPr id="51" name="TextBox 50"/>
            <p:cNvSpPr txBox="1"/>
            <p:nvPr/>
          </p:nvSpPr>
          <p:spPr>
            <a:xfrm>
              <a:off x="6892345" y="5222177"/>
              <a:ext cx="19527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Trebuchet MS" pitchFamily="34" charset="0"/>
                </a:rPr>
                <a:t>n</a:t>
              </a:r>
              <a:r>
                <a:rPr lang="en-US" sz="1400" dirty="0" smtClean="0">
                  <a:solidFill>
                    <a:srgbClr val="FF0000"/>
                  </a:solidFill>
                  <a:latin typeface="Trebuchet MS" pitchFamily="34" charset="0"/>
                </a:rPr>
                <a:t>umber of previously </a:t>
              </a:r>
            </a:p>
            <a:p>
              <a:r>
                <a:rPr lang="en-US" sz="1400" dirty="0">
                  <a:solidFill>
                    <a:srgbClr val="FF0000"/>
                  </a:solidFill>
                  <a:latin typeface="Trebuchet MS" pitchFamily="34" charset="0"/>
                </a:rPr>
                <a:t>c</a:t>
              </a:r>
              <a:r>
                <a:rPr lang="en-US" sz="1400" dirty="0" smtClean="0">
                  <a:solidFill>
                    <a:srgbClr val="FF0000"/>
                  </a:solidFill>
                  <a:latin typeface="Trebuchet MS" pitchFamily="34" charset="0"/>
                </a:rPr>
                <a:t>haracterized phases</a:t>
              </a:r>
              <a:endParaRPr lang="en-US" sz="1400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 bwMode="auto">
            <a:xfrm flipH="1" flipV="1">
              <a:off x="7872990" y="4842928"/>
              <a:ext cx="35976" cy="44158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15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5" grpId="0"/>
      <p:bldP spid="42" grpId="0"/>
      <p:bldP spid="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384" y="240475"/>
            <a:ext cx="8598210" cy="1006432"/>
          </a:xfrm>
        </p:spPr>
        <p:txBody>
          <a:bodyPr/>
          <a:lstStyle/>
          <a:p>
            <a:r>
              <a:rPr lang="en-US" sz="4000" dirty="0" smtClean="0"/>
              <a:t>Cache Configuration Adjustment Stage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34100"/>
            <a:ext cx="7772400" cy="611573"/>
          </a:xfrm>
        </p:spPr>
        <p:txBody>
          <a:bodyPr/>
          <a:lstStyle/>
          <a:p>
            <a:r>
              <a:rPr lang="en-US" dirty="0" smtClean="0"/>
              <a:t>Iteratively tunes </a:t>
            </a:r>
            <a:r>
              <a:rPr lang="en-US" i="1" dirty="0" err="1" smtClean="0"/>
              <a:t>ConfigP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_init’</a:t>
            </a:r>
            <a:r>
              <a:rPr lang="en-US" dirty="0" err="1" smtClean="0"/>
              <a:t>s</a:t>
            </a:r>
            <a:r>
              <a:rPr lang="en-US" dirty="0" smtClean="0"/>
              <a:t> parameter values until best configuration is determined</a:t>
            </a:r>
          </a:p>
        </p:txBody>
      </p:sp>
      <p:sp>
        <p:nvSpPr>
          <p:cNvPr id="56" name="Rounded Rectangle 55"/>
          <p:cNvSpPr/>
          <p:nvPr/>
        </p:nvSpPr>
        <p:spPr bwMode="auto">
          <a:xfrm>
            <a:off x="2544314" y="2279566"/>
            <a:ext cx="1152524" cy="246908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Tune associativity</a:t>
            </a:r>
          </a:p>
        </p:txBody>
      </p:sp>
      <p:sp>
        <p:nvSpPr>
          <p:cNvPr id="57" name="Flowchart: Decision 56"/>
          <p:cNvSpPr/>
          <p:nvPr/>
        </p:nvSpPr>
        <p:spPr bwMode="auto">
          <a:xfrm>
            <a:off x="4656950" y="2061551"/>
            <a:ext cx="1852536" cy="682938"/>
          </a:xfrm>
          <a:prstGeom prst="flowChartDecision">
            <a:avLst/>
          </a:prstGeom>
          <a:solidFill>
            <a:srgbClr val="D5E46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EDP increased or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Trebuchet MS" pitchFamily="34" charset="0"/>
              </a:rPr>
              <a:t>all associativities?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45323" y="2866304"/>
            <a:ext cx="2754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rebuchet MS" pitchFamily="34" charset="0"/>
              </a:rPr>
              <a:t>EDP[</a:t>
            </a:r>
            <a:r>
              <a:rPr lang="en-US" sz="1100" i="1" dirty="0" err="1" smtClean="0">
                <a:latin typeface="Trebuchet MS" pitchFamily="34" charset="0"/>
              </a:rPr>
              <a:t>ConfigP</a:t>
            </a:r>
            <a:r>
              <a:rPr lang="en-US" sz="1100" i="1" baseline="-25000" dirty="0" err="1" smtClean="0">
                <a:latin typeface="Trebuchet MS" pitchFamily="34" charset="0"/>
              </a:rPr>
              <a:t>i</a:t>
            </a:r>
            <a:r>
              <a:rPr lang="en-US" sz="1100" dirty="0" smtClean="0">
                <a:latin typeface="Trebuchet MS" pitchFamily="34" charset="0"/>
              </a:rPr>
              <a:t>] &gt; 0.25*EDP[</a:t>
            </a:r>
            <a:r>
              <a:rPr lang="en-US" sz="1100" i="1" dirty="0" err="1" smtClean="0">
                <a:latin typeface="Trebuchet MS" pitchFamily="34" charset="0"/>
              </a:rPr>
              <a:t>ConfigP</a:t>
            </a:r>
            <a:r>
              <a:rPr lang="en-US" sz="1100" i="1" baseline="-25000" dirty="0" err="1" smtClean="0">
                <a:latin typeface="Trebuchet MS" pitchFamily="34" charset="0"/>
              </a:rPr>
              <a:t>i</a:t>
            </a:r>
            <a:r>
              <a:rPr lang="en-US" sz="1100" i="1" dirty="0" err="1" smtClean="0">
                <a:latin typeface="Trebuchet MS" pitchFamily="34" charset="0"/>
              </a:rPr>
              <a:t>_base</a:t>
            </a:r>
            <a:r>
              <a:rPr lang="en-US" sz="1100" dirty="0" smtClean="0">
                <a:latin typeface="Trebuchet MS" pitchFamily="34" charset="0"/>
              </a:rPr>
              <a:t>]</a:t>
            </a:r>
            <a:endParaRPr lang="en-US" sz="1100" dirty="0">
              <a:latin typeface="Trebuchet MS" pitchFamily="34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 bwMode="auto">
          <a:xfrm>
            <a:off x="3696838" y="2405926"/>
            <a:ext cx="9719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Connector 59"/>
          <p:cNvCxnSpPr>
            <a:stCxn id="57" idx="2"/>
          </p:cNvCxnSpPr>
          <p:nvPr/>
        </p:nvCxnSpPr>
        <p:spPr bwMode="auto">
          <a:xfrm>
            <a:off x="5583218" y="2744489"/>
            <a:ext cx="0" cy="2526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H="1">
            <a:off x="5216477" y="2997109"/>
            <a:ext cx="3667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2376871" y="2997109"/>
            <a:ext cx="25157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2376871" y="2997109"/>
            <a:ext cx="0" cy="7466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7" idx="0"/>
          </p:cNvCxnSpPr>
          <p:nvPr/>
        </p:nvCxnSpPr>
        <p:spPr bwMode="auto">
          <a:xfrm>
            <a:off x="5583218" y="1859726"/>
            <a:ext cx="0" cy="2018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H="1">
            <a:off x="4514429" y="1859726"/>
            <a:ext cx="106878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4235903" y="1728921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rebuchet MS" pitchFamily="34" charset="0"/>
              </a:rPr>
              <a:t>No</a:t>
            </a:r>
            <a:endParaRPr lang="en-US" sz="1100" dirty="0">
              <a:latin typeface="Trebuchet MS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 bwMode="auto">
          <a:xfrm flipH="1">
            <a:off x="3134954" y="1857751"/>
            <a:ext cx="1163790" cy="19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3134954" y="1857751"/>
            <a:ext cx="0" cy="4218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Rounded Rectangle 71"/>
          <p:cNvSpPr/>
          <p:nvPr/>
        </p:nvSpPr>
        <p:spPr bwMode="auto">
          <a:xfrm>
            <a:off x="2544311" y="3622258"/>
            <a:ext cx="1152524" cy="246908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Tune line size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2374893" y="3071613"/>
            <a:ext cx="4134590" cy="2061499"/>
            <a:chOff x="1054926" y="3206942"/>
            <a:chExt cx="4134590" cy="2061499"/>
          </a:xfrm>
        </p:grpSpPr>
        <p:sp>
          <p:nvSpPr>
            <p:cNvPr id="75" name="Flowchart: Decision 74"/>
            <p:cNvSpPr/>
            <p:nvPr/>
          </p:nvSpPr>
          <p:spPr bwMode="auto">
            <a:xfrm>
              <a:off x="3336980" y="3539572"/>
              <a:ext cx="1852536" cy="682938"/>
            </a:xfrm>
            <a:prstGeom prst="flowChartDecision">
              <a:avLst/>
            </a:prstGeom>
            <a:solidFill>
              <a:srgbClr val="D5E46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</a:rPr>
                <a:t>EDP increased or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Trebuchet MS" pitchFamily="34" charset="0"/>
                </a:rPr>
                <a:t>all </a:t>
              </a:r>
              <a:r>
                <a:rPr lang="en-US" sz="1100" dirty="0" smtClean="0">
                  <a:latin typeface="Trebuchet MS" pitchFamily="34" charset="0"/>
                </a:rPr>
                <a:t>line sizes</a:t>
              </a:r>
              <a:r>
                <a:rPr lang="en-US" sz="1100" dirty="0" smtClean="0">
                  <a:latin typeface="Trebuchet MS" pitchFamily="34" charset="0"/>
                </a:rPr>
                <a:t>?</a:t>
              </a:r>
              <a:endPara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225353" y="4344325"/>
              <a:ext cx="27542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Trebuchet MS" pitchFamily="34" charset="0"/>
                </a:rPr>
                <a:t>EDP[</a:t>
              </a:r>
              <a:r>
                <a:rPr lang="en-US" sz="1100" i="1" dirty="0" err="1" smtClean="0">
                  <a:latin typeface="Trebuchet MS" pitchFamily="34" charset="0"/>
                </a:rPr>
                <a:t>ConfigP</a:t>
              </a:r>
              <a:r>
                <a:rPr lang="en-US" sz="1100" i="1" baseline="-25000" dirty="0" err="1" smtClean="0">
                  <a:latin typeface="Trebuchet MS" pitchFamily="34" charset="0"/>
                </a:rPr>
                <a:t>i</a:t>
              </a:r>
              <a:r>
                <a:rPr lang="en-US" sz="1100" dirty="0" smtClean="0">
                  <a:latin typeface="Trebuchet MS" pitchFamily="34" charset="0"/>
                </a:rPr>
                <a:t>] &gt; 0.25*EDP[</a:t>
              </a:r>
              <a:r>
                <a:rPr lang="en-US" sz="1100" i="1" dirty="0" err="1" smtClean="0">
                  <a:latin typeface="Trebuchet MS" pitchFamily="34" charset="0"/>
                </a:rPr>
                <a:t>ConfigP</a:t>
              </a:r>
              <a:r>
                <a:rPr lang="en-US" sz="1100" i="1" baseline="-25000" dirty="0" err="1" smtClean="0">
                  <a:latin typeface="Trebuchet MS" pitchFamily="34" charset="0"/>
                </a:rPr>
                <a:t>i</a:t>
              </a:r>
              <a:r>
                <a:rPr lang="en-US" sz="1100" i="1" dirty="0" err="1" smtClean="0">
                  <a:latin typeface="Trebuchet MS" pitchFamily="34" charset="0"/>
                </a:rPr>
                <a:t>_base</a:t>
              </a:r>
              <a:r>
                <a:rPr lang="en-US" sz="1100" dirty="0" smtClean="0">
                  <a:latin typeface="Trebuchet MS" pitchFamily="34" charset="0"/>
                </a:rPr>
                <a:t>]</a:t>
              </a:r>
              <a:endParaRPr lang="en-US" sz="1100" dirty="0">
                <a:latin typeface="Trebuchet MS" pitchFamily="34" charset="0"/>
              </a:endParaRPr>
            </a:p>
          </p:txBody>
        </p:sp>
        <p:cxnSp>
          <p:nvCxnSpPr>
            <p:cNvPr id="78" name="Straight Arrow Connector 77"/>
            <p:cNvCxnSpPr/>
            <p:nvPr/>
          </p:nvCxnSpPr>
          <p:spPr bwMode="auto">
            <a:xfrm>
              <a:off x="2376868" y="3883947"/>
              <a:ext cx="971987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" name="Straight Connector 78"/>
            <p:cNvCxnSpPr>
              <a:stCxn id="75" idx="2"/>
            </p:cNvCxnSpPr>
            <p:nvPr/>
          </p:nvCxnSpPr>
          <p:spPr bwMode="auto">
            <a:xfrm>
              <a:off x="4263248" y="4222510"/>
              <a:ext cx="0" cy="2526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flipH="1">
              <a:off x="3896507" y="4475130"/>
              <a:ext cx="36674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flipH="1">
              <a:off x="1056901" y="4475130"/>
              <a:ext cx="25157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H="1">
              <a:off x="1054926" y="4475130"/>
              <a:ext cx="1975" cy="79331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>
              <a:off x="1056901" y="5268441"/>
              <a:ext cx="177343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6" name="Straight Connector 85"/>
            <p:cNvCxnSpPr>
              <a:endCxn id="75" idx="0"/>
            </p:cNvCxnSpPr>
            <p:nvPr/>
          </p:nvCxnSpPr>
          <p:spPr bwMode="auto">
            <a:xfrm>
              <a:off x="4263248" y="3337747"/>
              <a:ext cx="0" cy="20182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>
              <a:off x="3194459" y="3337747"/>
              <a:ext cx="1068789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>
              <a:off x="2915933" y="3206942"/>
              <a:ext cx="34977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Trebuchet MS" pitchFamily="34" charset="0"/>
                </a:rPr>
                <a:t>No</a:t>
              </a:r>
              <a:endParaRPr lang="en-US" sz="1100" dirty="0">
                <a:latin typeface="Trebuchet MS" pitchFamily="34" charset="0"/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 bwMode="auto">
            <a:xfrm flipH="1">
              <a:off x="1814984" y="3335772"/>
              <a:ext cx="1163790" cy="197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>
              <a:off x="1814984" y="3335772"/>
              <a:ext cx="0" cy="42181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08" name="Straight Arrow Connector 107"/>
          <p:cNvCxnSpPr/>
          <p:nvPr/>
        </p:nvCxnSpPr>
        <p:spPr bwMode="auto">
          <a:xfrm>
            <a:off x="2376868" y="3743737"/>
            <a:ext cx="17734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2554211" y="4447138"/>
            <a:ext cx="3953297" cy="1469925"/>
            <a:chOff x="1234244" y="4582467"/>
            <a:chExt cx="3953297" cy="1469925"/>
          </a:xfrm>
        </p:grpSpPr>
        <p:sp>
          <p:nvSpPr>
            <p:cNvPr id="110" name="Rounded Rectangle 109"/>
            <p:cNvSpPr/>
            <p:nvPr/>
          </p:nvSpPr>
          <p:spPr bwMode="auto">
            <a:xfrm>
              <a:off x="1234244" y="5144987"/>
              <a:ext cx="1152524" cy="246908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</a:rPr>
                <a:t>Tune cache size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1813009" y="4582467"/>
              <a:ext cx="3374532" cy="1469925"/>
              <a:chOff x="1813009" y="4582467"/>
              <a:chExt cx="3374532" cy="1469925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1813009" y="4582467"/>
                <a:ext cx="3374532" cy="1198448"/>
                <a:chOff x="1814984" y="3206942"/>
                <a:chExt cx="3374532" cy="1198448"/>
              </a:xfrm>
            </p:grpSpPr>
            <p:sp>
              <p:nvSpPr>
                <p:cNvPr id="114" name="Flowchart: Decision 113"/>
                <p:cNvSpPr/>
                <p:nvPr/>
              </p:nvSpPr>
              <p:spPr bwMode="auto">
                <a:xfrm>
                  <a:off x="3336980" y="3539572"/>
                  <a:ext cx="1852536" cy="682938"/>
                </a:xfrm>
                <a:prstGeom prst="flowChartDecision">
                  <a:avLst/>
                </a:prstGeom>
                <a:solidFill>
                  <a:srgbClr val="D5E46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rebuchet MS" pitchFamily="34" charset="0"/>
                    </a:rPr>
                    <a:t>EDP increased or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100" dirty="0" smtClean="0">
                      <a:latin typeface="Trebuchet MS" pitchFamily="34" charset="0"/>
                    </a:rPr>
                    <a:t>all </a:t>
                  </a:r>
                  <a:r>
                    <a:rPr lang="en-US" sz="1100" dirty="0" smtClean="0">
                      <a:latin typeface="Trebuchet MS" pitchFamily="34" charset="0"/>
                    </a:rPr>
                    <a:t>cache sizes</a:t>
                  </a:r>
                  <a:r>
                    <a:rPr lang="en-US" sz="1100" dirty="0" smtClean="0">
                      <a:latin typeface="Trebuchet MS" pitchFamily="34" charset="0"/>
                    </a:rPr>
                    <a:t>?</a:t>
                  </a:r>
                  <a:endParaRPr kumimoji="0" lang="en-US" sz="11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rebuchet MS" pitchFamily="34" charset="0"/>
                  </a:endParaRPr>
                </a:p>
              </p:txBody>
            </p:sp>
            <p:cxnSp>
              <p:nvCxnSpPr>
                <p:cNvPr id="115" name="Straight Arrow Connector 114"/>
                <p:cNvCxnSpPr/>
                <p:nvPr/>
              </p:nvCxnSpPr>
              <p:spPr bwMode="auto">
                <a:xfrm>
                  <a:off x="2376868" y="3883947"/>
                  <a:ext cx="971987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116" name="Straight Connector 115"/>
                <p:cNvCxnSpPr>
                  <a:stCxn id="114" idx="2"/>
                </p:cNvCxnSpPr>
                <p:nvPr/>
              </p:nvCxnSpPr>
              <p:spPr bwMode="auto">
                <a:xfrm>
                  <a:off x="4263248" y="4222510"/>
                  <a:ext cx="0" cy="18288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7" name="Straight Connector 116"/>
                <p:cNvCxnSpPr/>
                <p:nvPr/>
              </p:nvCxnSpPr>
              <p:spPr bwMode="auto">
                <a:xfrm flipH="1">
                  <a:off x="1828834" y="4403880"/>
                  <a:ext cx="2434415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8" name="Straight Connector 117"/>
                <p:cNvCxnSpPr>
                  <a:endCxn id="114" idx="0"/>
                </p:cNvCxnSpPr>
                <p:nvPr/>
              </p:nvCxnSpPr>
              <p:spPr bwMode="auto">
                <a:xfrm>
                  <a:off x="4263248" y="3337747"/>
                  <a:ext cx="0" cy="201825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9" name="Straight Connector 118"/>
                <p:cNvCxnSpPr/>
                <p:nvPr/>
              </p:nvCxnSpPr>
              <p:spPr bwMode="auto">
                <a:xfrm flipH="1">
                  <a:off x="3194459" y="3337747"/>
                  <a:ext cx="106878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20" name="TextBox 119"/>
                <p:cNvSpPr txBox="1"/>
                <p:nvPr/>
              </p:nvSpPr>
              <p:spPr>
                <a:xfrm>
                  <a:off x="2915933" y="3206942"/>
                  <a:ext cx="34977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>
                      <a:latin typeface="Trebuchet MS" pitchFamily="34" charset="0"/>
                    </a:rPr>
                    <a:t>No</a:t>
                  </a:r>
                  <a:endParaRPr lang="en-US" sz="1100" dirty="0">
                    <a:latin typeface="Trebuchet MS" pitchFamily="34" charset="0"/>
                  </a:endParaRPr>
                </a:p>
              </p:txBody>
            </p:sp>
            <p:cxnSp>
              <p:nvCxnSpPr>
                <p:cNvPr id="121" name="Straight Connector 120"/>
                <p:cNvCxnSpPr/>
                <p:nvPr/>
              </p:nvCxnSpPr>
              <p:spPr bwMode="auto">
                <a:xfrm flipH="1">
                  <a:off x="1814984" y="3335772"/>
                  <a:ext cx="1163790" cy="1975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22" name="Straight Arrow Connector 121"/>
                <p:cNvCxnSpPr/>
                <p:nvPr/>
              </p:nvCxnSpPr>
              <p:spPr bwMode="auto">
                <a:xfrm>
                  <a:off x="1826859" y="3335772"/>
                  <a:ext cx="0" cy="421815"/>
                </a:xfrm>
                <a:prstGeom prst="straightConnector1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</p:grpSp>
          <p:cxnSp>
            <p:nvCxnSpPr>
              <p:cNvPr id="113" name="Straight Arrow Connector 112"/>
              <p:cNvCxnSpPr/>
              <p:nvPr/>
            </p:nvCxnSpPr>
            <p:spPr bwMode="auto">
              <a:xfrm>
                <a:off x="1822909" y="5778072"/>
                <a:ext cx="0" cy="27432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sp>
        <p:nvSpPr>
          <p:cNvPr id="123" name="Rounded Rectangle 122"/>
          <p:cNvSpPr/>
          <p:nvPr/>
        </p:nvSpPr>
        <p:spPr bwMode="auto">
          <a:xfrm>
            <a:off x="2554591" y="5917063"/>
            <a:ext cx="1152144" cy="246888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Stop tuning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633179" y="5924859"/>
            <a:ext cx="2754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Trebuchet MS" pitchFamily="34" charset="0"/>
              </a:rPr>
              <a:t>EDP[</a:t>
            </a:r>
            <a:r>
              <a:rPr lang="en-US" sz="1100" i="1" dirty="0" err="1" smtClean="0">
                <a:latin typeface="Trebuchet MS" pitchFamily="34" charset="0"/>
              </a:rPr>
              <a:t>ConfigP</a:t>
            </a:r>
            <a:r>
              <a:rPr lang="en-US" sz="1100" i="1" baseline="-25000" dirty="0" err="1" smtClean="0">
                <a:latin typeface="Trebuchet MS" pitchFamily="34" charset="0"/>
              </a:rPr>
              <a:t>i</a:t>
            </a:r>
            <a:r>
              <a:rPr lang="en-US" sz="1100" dirty="0" smtClean="0">
                <a:latin typeface="Trebuchet MS" pitchFamily="34" charset="0"/>
              </a:rPr>
              <a:t>] ≤ 0.25*EDP[</a:t>
            </a:r>
            <a:r>
              <a:rPr lang="en-US" sz="1100" i="1" dirty="0" err="1" smtClean="0">
                <a:latin typeface="Trebuchet MS" pitchFamily="34" charset="0"/>
              </a:rPr>
              <a:t>ConfigP</a:t>
            </a:r>
            <a:r>
              <a:rPr lang="en-US" sz="1100" i="1" baseline="-25000" dirty="0" err="1" smtClean="0">
                <a:latin typeface="Trebuchet MS" pitchFamily="34" charset="0"/>
              </a:rPr>
              <a:t>i</a:t>
            </a:r>
            <a:r>
              <a:rPr lang="en-US" sz="1100" i="1" dirty="0" err="1" smtClean="0">
                <a:latin typeface="Trebuchet MS" pitchFamily="34" charset="0"/>
              </a:rPr>
              <a:t>_base</a:t>
            </a:r>
            <a:r>
              <a:rPr lang="en-US" sz="1100" dirty="0" smtClean="0">
                <a:latin typeface="Trebuchet MS" pitchFamily="34" charset="0"/>
              </a:rPr>
              <a:t>]</a:t>
            </a:r>
            <a:endParaRPr lang="en-US" sz="1100" dirty="0">
              <a:latin typeface="Trebuchet MS" pitchFamily="34" charset="0"/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6505536" y="2405926"/>
            <a:ext cx="338299" cy="3518933"/>
            <a:chOff x="5185569" y="2541255"/>
            <a:chExt cx="338299" cy="3518933"/>
          </a:xfrm>
        </p:grpSpPr>
        <p:cxnSp>
          <p:nvCxnSpPr>
            <p:cNvPr id="133" name="Straight Connector 132"/>
            <p:cNvCxnSpPr/>
            <p:nvPr/>
          </p:nvCxnSpPr>
          <p:spPr bwMode="auto">
            <a:xfrm>
              <a:off x="5191361" y="2545520"/>
              <a:ext cx="332507" cy="290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>
              <a:off x="5187544" y="3878249"/>
              <a:ext cx="332507" cy="290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5185569" y="5265649"/>
              <a:ext cx="332507" cy="290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5518076" y="2541255"/>
              <a:ext cx="3950" cy="351893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3" name="Straight Arrow Connector 142"/>
          <p:cNvCxnSpPr/>
          <p:nvPr/>
        </p:nvCxnSpPr>
        <p:spPr bwMode="auto">
          <a:xfrm flipH="1">
            <a:off x="3706910" y="6043789"/>
            <a:ext cx="10058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63138" y="2068658"/>
            <a:ext cx="1567543" cy="67583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Explored from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  <a:latin typeface="Trebuchet MS" pitchFamily="34" charset="0"/>
              </a:rPr>
              <a:t>smallest to largest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ebuchet MS" pitchFamily="34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461163" y="3337308"/>
            <a:ext cx="1567543" cy="67583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Explored from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  <a:latin typeface="Trebuchet MS" pitchFamily="34" charset="0"/>
              </a:rPr>
              <a:t>largest to smallest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ebuchet MS" pitchFamily="34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459188" y="4724708"/>
            <a:ext cx="1567543" cy="67583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</a:rPr>
              <a:t>Explored from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  <a:latin typeface="Trebuchet MS" pitchFamily="34" charset="0"/>
              </a:rPr>
              <a:t>largest to smallest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rebuchet MS" pitchFamily="34" charset="0"/>
            </a:endParaRP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16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9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6" grpId="0" animBg="1"/>
      <p:bldP spid="57" grpId="0" animBg="1"/>
      <p:bldP spid="58" grpId="0"/>
      <p:bldP spid="67" grpId="0"/>
      <p:bldP spid="72" grpId="0" animBg="1"/>
      <p:bldP spid="123" grpId="0" animBg="1"/>
      <p:bldP spid="125" grpId="0"/>
      <p:bldP spid="16" grpId="0" animBg="1"/>
      <p:bldP spid="145" grpId="0" animBg="1"/>
      <p:bldP spid="1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507" y="2632668"/>
            <a:ext cx="7772400" cy="704606"/>
          </a:xfrm>
        </p:spPr>
        <p:txBody>
          <a:bodyPr/>
          <a:lstStyle/>
          <a:p>
            <a:pPr algn="ctr"/>
            <a:r>
              <a:rPr lang="en-US" cap="none" dirty="0" smtClean="0"/>
              <a:t>Experimental Results</a:t>
            </a:r>
            <a:endParaRPr lang="en-US" cap="none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17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5474"/>
            <a:ext cx="7772400" cy="3889665"/>
          </a:xfrm>
        </p:spPr>
        <p:txBody>
          <a:bodyPr/>
          <a:lstStyle/>
          <a:p>
            <a:r>
              <a:rPr lang="en-US" dirty="0" smtClean="0"/>
              <a:t>Design </a:t>
            </a:r>
            <a:r>
              <a:rPr lang="en-US" dirty="0"/>
              <a:t>space</a:t>
            </a:r>
          </a:p>
          <a:p>
            <a:pPr lvl="1"/>
            <a:r>
              <a:rPr lang="en-US" dirty="0" smtClean="0"/>
              <a:t>Level 1 (L1) instruction and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caches: cache size (2kB 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8kB); line size (16B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64B); associativity (direct-mapped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4-way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Base cache configuration:</a:t>
            </a:r>
          </a:p>
          <a:p>
            <a:pPr lvl="2"/>
            <a:r>
              <a:rPr lang="en-US" dirty="0" smtClean="0"/>
              <a:t>L1 instruction and </a:t>
            </a:r>
            <a:r>
              <a:rPr lang="en-US" dirty="0"/>
              <a:t>d</a:t>
            </a:r>
            <a:r>
              <a:rPr lang="en-US" dirty="0" smtClean="0"/>
              <a:t>ata caches: cache size (8kB); line size (64B); associativity (4-way)</a:t>
            </a:r>
          </a:p>
          <a:p>
            <a:r>
              <a:rPr lang="en-US" dirty="0" smtClean="0"/>
              <a:t>13 benchmarks from </a:t>
            </a:r>
            <a:r>
              <a:rPr lang="en-US" dirty="0" err="1" smtClean="0"/>
              <a:t>Mediabench</a:t>
            </a:r>
            <a:r>
              <a:rPr lang="en-US" dirty="0" smtClean="0"/>
              <a:t> and </a:t>
            </a:r>
            <a:r>
              <a:rPr lang="en-US" dirty="0" err="1" smtClean="0"/>
              <a:t>Mibench</a:t>
            </a:r>
            <a:r>
              <a:rPr lang="en-US" dirty="0" smtClean="0"/>
              <a:t> suites</a:t>
            </a:r>
          </a:p>
          <a:p>
            <a:pPr lvl="1"/>
            <a:r>
              <a:rPr lang="en-US" dirty="0" smtClean="0"/>
              <a:t>Specific compute kernels</a:t>
            </a:r>
          </a:p>
          <a:p>
            <a:pPr lvl="2"/>
            <a:r>
              <a:rPr lang="en-US" dirty="0" smtClean="0"/>
              <a:t>E.g., JPEG compression and decompression, audio encoding and decoding, etc.</a:t>
            </a:r>
          </a:p>
          <a:p>
            <a:pPr lvl="1"/>
            <a:r>
              <a:rPr lang="en-US" dirty="0" smtClean="0"/>
              <a:t>Each workload represented a phase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18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7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1099"/>
            <a:ext cx="7772400" cy="5210176"/>
          </a:xfrm>
        </p:spPr>
        <p:txBody>
          <a:bodyPr/>
          <a:lstStyle/>
          <a:p>
            <a:r>
              <a:rPr lang="en-US" dirty="0"/>
              <a:t>Simulations</a:t>
            </a:r>
          </a:p>
          <a:p>
            <a:pPr lvl="1"/>
            <a:r>
              <a:rPr lang="en-US" dirty="0"/>
              <a:t>GEM5 generated cache miss rates</a:t>
            </a:r>
          </a:p>
          <a:p>
            <a:pPr lvl="1"/>
            <a:r>
              <a:rPr lang="en-US" dirty="0" err="1"/>
              <a:t>McPAT</a:t>
            </a:r>
            <a:r>
              <a:rPr lang="en-US" dirty="0"/>
              <a:t> calculated power consumption</a:t>
            </a:r>
          </a:p>
          <a:p>
            <a:pPr lvl="2"/>
            <a:r>
              <a:rPr lang="en-US" dirty="0"/>
              <a:t>Energy delay product (EDP) as evaluation metric</a:t>
            </a:r>
          </a:p>
          <a:p>
            <a:pPr marL="1371600" lvl="3" indent="0">
              <a:buNone/>
            </a:pPr>
            <a:r>
              <a:rPr lang="en-US" i="1" dirty="0"/>
              <a:t>=  </a:t>
            </a:r>
            <a:r>
              <a:rPr lang="en-US" i="1" dirty="0" err="1"/>
              <a:t>system_power</a:t>
            </a:r>
            <a:r>
              <a:rPr lang="en-US" i="1" dirty="0"/>
              <a:t> * (</a:t>
            </a:r>
            <a:r>
              <a:rPr lang="en-US" i="1" dirty="0" err="1" smtClean="0"/>
              <a:t>total_phase_cycles</a:t>
            </a:r>
            <a:r>
              <a:rPr lang="en-US" i="1" dirty="0" smtClean="0"/>
              <a:t>/</a:t>
            </a:r>
            <a:r>
              <a:rPr lang="en-US" i="1" dirty="0" err="1" smtClean="0"/>
              <a:t>system_frequency</a:t>
            </a:r>
            <a:r>
              <a:rPr lang="en-US" i="1" dirty="0" smtClean="0"/>
              <a:t>)</a:t>
            </a:r>
            <a:r>
              <a:rPr lang="en-US" i="1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Determined optimal cache configurations using exhaustive search</a:t>
            </a:r>
          </a:p>
          <a:p>
            <a:pPr lvl="1"/>
            <a:r>
              <a:rPr lang="en-US" dirty="0" smtClean="0"/>
              <a:t>Used lowest EDP cache configuration as optimal</a:t>
            </a:r>
          </a:p>
          <a:p>
            <a:r>
              <a:rPr lang="en-US" dirty="0" smtClean="0"/>
              <a:t>Defined deadlines to represent different timing constraints</a:t>
            </a:r>
            <a:endParaRPr lang="en-US" dirty="0"/>
          </a:p>
          <a:p>
            <a:pPr lvl="1"/>
            <a:r>
              <a:rPr lang="en-US" dirty="0" smtClean="0"/>
              <a:t>Deadline-1: loose timing constraints, no specified deadline</a:t>
            </a:r>
          </a:p>
          <a:p>
            <a:pPr lvl="1"/>
            <a:r>
              <a:rPr lang="en-US" dirty="0" smtClean="0"/>
              <a:t>Deadline-2: stringent timing constraints, shortest execution time</a:t>
            </a:r>
          </a:p>
          <a:p>
            <a:pPr lvl="1"/>
            <a:r>
              <a:rPr lang="en-US" dirty="0" smtClean="0"/>
              <a:t>Deadline-3: 5% longer than shortest execution time</a:t>
            </a:r>
          </a:p>
          <a:p>
            <a:pPr lvl="1"/>
            <a:r>
              <a:rPr lang="en-US" dirty="0" smtClean="0"/>
              <a:t>Deadline-4: 10% longer than shortest execution time</a:t>
            </a:r>
            <a:endParaRPr lang="en-US" i="1" baseline="30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19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4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Introduction and Motivation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1190418"/>
            <a:ext cx="8447313" cy="5339274"/>
          </a:xfrm>
        </p:spPr>
        <p:txBody>
          <a:bodyPr/>
          <a:lstStyle/>
          <a:p>
            <a:r>
              <a:rPr lang="en-US" dirty="0" smtClean="0"/>
              <a:t>Embedded systems are prevalent and have several design challenges</a:t>
            </a:r>
          </a:p>
          <a:p>
            <a:pPr lvl="1"/>
            <a:r>
              <a:rPr lang="en-US" dirty="0" smtClean="0"/>
              <a:t>Design goals for optimization: reduce cost, energy consumption, time to market, increase performance,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Design constraints: </a:t>
            </a:r>
            <a:r>
              <a:rPr lang="en-US" dirty="0" smtClean="0">
                <a:solidFill>
                  <a:srgbClr val="FF0000"/>
                </a:solidFill>
              </a:rPr>
              <a:t>energy</a:t>
            </a:r>
            <a:r>
              <a:rPr lang="en-US" dirty="0" smtClean="0"/>
              <a:t>, area, real time, cost,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>
                <a:cs typeface="Arial" pitchFamily="34" charset="0"/>
              </a:rPr>
              <a:t>Multimedia applications very common in embedded systems</a:t>
            </a:r>
          </a:p>
          <a:p>
            <a:pPr lvl="1"/>
            <a:r>
              <a:rPr lang="en-US" dirty="0" smtClean="0"/>
              <a:t>Consumers demand advanced functionality and performance</a:t>
            </a:r>
          </a:p>
          <a:p>
            <a:pPr lvl="2"/>
            <a:r>
              <a:rPr lang="en-US" dirty="0" smtClean="0"/>
              <a:t>More energy and computational capabilities</a:t>
            </a:r>
          </a:p>
          <a:p>
            <a:pPr lvl="1"/>
            <a:r>
              <a:rPr lang="en-US" dirty="0" smtClean="0">
                <a:cs typeface="Arial" pitchFamily="34" charset="0"/>
              </a:rPr>
              <a:t>Multimedia applications have data-intensive bandwidth requirements</a:t>
            </a:r>
          </a:p>
          <a:p>
            <a:pPr lvl="1"/>
            <a:r>
              <a:rPr lang="en-US" dirty="0" smtClean="0"/>
              <a:t>Caches used to bridge processor-memory performance gap</a:t>
            </a:r>
            <a:endParaRPr lang="en-US" dirty="0" smtClean="0">
              <a:cs typeface="Arial" pitchFamily="34" charset="0"/>
            </a:endParaRPr>
          </a:p>
          <a:p>
            <a:r>
              <a:rPr lang="en-US" dirty="0" smtClean="0"/>
              <a:t>Multimedia applications increase pressure on design challenges in embedded systems</a:t>
            </a:r>
            <a:endParaRPr lang="en-US" dirty="0"/>
          </a:p>
          <a:p>
            <a:pPr marL="457200" lvl="1" indent="0">
              <a:buNone/>
            </a:pPr>
            <a:endParaRPr lang="en-US" sz="1800" dirty="0" smtClean="0">
              <a:cs typeface="Arial" pitchFamily="34" charset="0"/>
            </a:endParaRPr>
          </a:p>
          <a:p>
            <a:pPr lvl="1"/>
            <a:endParaRPr lang="en-US" sz="2000" dirty="0" smtClean="0">
              <a:cs typeface="Arial" pitchFamily="34" charset="0"/>
            </a:endParaRPr>
          </a:p>
        </p:txBody>
      </p:sp>
      <p:pic>
        <p:nvPicPr>
          <p:cNvPr id="23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264" y="4875943"/>
            <a:ext cx="1731108" cy="160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598" y="4982824"/>
            <a:ext cx="1390402" cy="1355642"/>
          </a:xfrm>
          <a:prstGeom prst="rect">
            <a:avLst/>
          </a:prstGeom>
        </p:spPr>
      </p:pic>
      <p:sp>
        <p:nvSpPr>
          <p:cNvPr id="6" name="AutoShape 2" descr="data:image/jpeg;base64,/9j/4AAQSkZJRgABAQAAAQABAAD/2wCEAAkGBhQSERUUEhMVFRQUFxwWFxcXFxQXHBcYFxgWFRgXGBoYHiYgGBokHBQXHy8gIygpLCwsFx4xNTAqNSYrLCkBCQoKDgwOGg8PGiwkHyUuKSwsLDQpLCwtLiwsLCwpKSwtLCwsKSkpKSwpKSwsKSwsLCwsLCwsLCksLCksKSksKf/AABEIAL4BCgMBIgACEQEDEQH/xAAcAAABBAMBAAAAAAAAAAAAAAAABAUGBwECAwj/xABKEAACAQIEAwUFBQQGCAYDAQABAgMAEQQSITEFBkETIlFhcQcygZGxFEJSocEVI2LRcoKSorLwM1NUk8LS4fEWFyRDRHM0Y4MI/8QAGgEAAgMBAQAAAAAAAAAAAAAAAAMBAgQFBv/EACwRAAICAQQBAwMDBQEAAAAAAAABAhEDBBIhMRMiQVFhobEFMpFCcYHR4RT/2gAMAwEAAhEDEQA/ALwooooAKKKKACiiigAooooAKKxesZqCTaitc9GegKNqKxmrVnoIN6KRtxNO0EecZyL5bi9vG3z+Rpn4lzKwBEWQOHAIk7RroCc9ggvfQW6a71Fk0ySXpPiMcie8wH110233qKcQ5iLHKA5zMCASRcKToVTdTsQSAdL1phMHO4PdMYOoucm+tzYl9wNCegotBTJThOKLIbWKnUZXGVja3eC3vl31pbUb4ZwgQkM0lyDfRVUbWt1JG9SNTpUkGaKKKACiiigAooooAKKKKACisE034jmLDRusb4iJZHIVUMiZmJNgAt7nU0AONFFFABRRRQAUUUUAFFFFABRRRQAVgms1pI4A1oA5vJaufa0ixnE0Vcwu4JsMneuRoRpp4/I01Y7i72GQqhOpzjMR4Ws1j/1rNOdD4xsfzPSTFcaSMgEkkgkBVZibegqN4mVZMom1Avqe7v8Aw3BOwG1ay8QS9g+g2BIHoNaX5S7gPXEePOubIEAADBmJYnWzdxdTbTqN6ZcVx1pv3epZb5rdoL30sUjPTwzGuEmLiLZj2bNlyX/hOpXYki/TzpbFxFAlxkA8SQo9Mu1MWXgpsEkMM8pvJYAAL3n6C9gQg1AvsT186URcEiW3aMX8B7i/BV3tYUx8wc7QwHKzPmdSQUVgANgb+o6HpUdh9oUNwWdxpqFja5JAuM+a5FwenhVLm+Ui3pRZwxscXugL+R/5jXL9tZjZAznwA0/U/Sq/w3tCwQPeDnxLKx/Ifyp7w/tTwVrB8v8AVZR9KLn8BUfkl+HwuIc3ukY69W62tqfLQ058vY7tIRoQVJQg2uLHypPwTiazJmU114dhDHiJtRkkswGtwxve/lfNWrE90W32Z8ialx0O9FFJ8RjVTc1YgUUXqIcw84lIpBCwEmRslwG71iVuOutVfPzBxDGiExYnEEMuaUFkgTQrcIYgGIHeF9TqKAL1xvFIoReWVIx4uyr/AIjUdx/tQwEasyytME1YwxvIF6d5wMq/E1U37DaPGrKTHGJELJcHEKDlHdLS2u5318678O5cjRXGeQpJfOufIrEXsLC2mp6nagCW8Y9tWSATQ4RijkqjSSRrci97omZraHe1M2M9pWPlnjjikQxMAWfCws5W97qDNcEjTXbWoNicUuDxYkjjRlCmyODlN8ynzGwN/Gl+E9paWIlgI2sYmGotrmDelOxQi3U3QnJKUf2okmH4VjZpJmxJeaFwyxCfEumS57rskGZbgdNr1pJynLhOHSZJBIYnGKuuHCnNGVb/AErG9gEJsAOvjTfH7VSLDDYWVy34mIvuPdhW58L36Vx41zRxfEIobCywwGwdY4pRnW/eDM93ykdNBVpwjHoIyk1yegsFihLGki+7IocejAMPyNd6i/szx/a8Mw1/ejUwt5GFjH9FHzqUVnHBRRRQAUUE1xxOKWNWZjZVBYnewAuTpr0oA7UXplbmYMP3MUkn8RUxqOurSAfkDScY+aQsDKkZVQzRxZXdQwupzNoQbXvl69LXIA/T4hUUszBQNySAPzpJPxYDJlVpA+oKWIA8Sb6b00RpJ30UNY5WEkj9pm2JDKT+7Op6WFvSibCLMWUsWjfKCqFrKykd7Mh09LjTe9AHfiXG2Qv341VAGNgzyZW0By6ak3AGta4jDK7sxGZtCAWYrpYEBb6e6PWlRjW5KgFjoSBe9joLi3946U14riwAIszG5WxUDa4PdIGh11Aa9DA445RZlzNlYBQqAXUqSSQUBsTcb22pFj8WscbvexClietwM2pHXTxrji8dIwsqhBr+YNrCw1vY6rUb5okIw2IcnUoxsNrkFRbNew71tLVmnik+aHxmipcRxmZ9Xmla+pu7/wA6Smcncn5muZorUlQk6rLVvcpxucHFiI8rsynOn3lyEoGUn3gQoJ9aptjoasjlfEFMHHY27h/PMaHBT4YKW3kjPMXFWxGIkkLEi/cub2WwsB4bk/GmynHhvLWLmH7rCzvtqIpLbW3tapBhPZJxKT/44QeMkka/kCT+VTwiCFVirRwvsExJ1lxMEY/hEkh/MKKe8J7CcMv+lxMz+SKkY/PMaLAfPZ/ilEQuQLheoGthUl4nxVY8r3GhAO21x1+fzppwvLOHgXLGrHT7zMSemtreFbMibWAt00pcY7SzdnTiHNB2T5Covj8fK+5IHlenzEMo2FMuMmXqfgP1qbKkdxSnzJpn4A7r2kIjzBJGsBKsenv21U37v0p24lOTcKPl/Oo5hYz9oZWcpmCyXsSBa6sTbY2t3vIeNRd9Ekp/aeGeNrmQoCofNHmUXzEFWFgzXFtbeg3pLwEM4kCj92T+7L5RtqAhYZG0Pu39Ka8fxpFIyTK6HR7oFc2DAG4BNtvDakmP5sMmGWMlgiEqioLKd++xJuWvrsfK1LeOTdIG0cueSMyqWXOlwUBUlQ1j0VbajY33FMECRQsTdZW2BK3UbHQHc9NdKcJ8UZisdr5jmZkBZug1CgA2t4dac+C8kTPK3/pZJIyCFLMIddLMc2tt9LVswy8bt8ickd6pCDD82zD77kbFQzKDvbRLAemtdk5lxWmVjHn0QhQMx0FlYgkm5Gt+oqc8F9jmJaBoppMOodgxcRtJILW7qsSoA08Duak7+zPBxwxLi5p8QuHUiNWfIqjQnKsQU9BuTsKZk1bq3SKx0/sjX2TtLEcXhcQpSVJEnKsQTadBmPdJGrox/rVYdNfBeXsNhrth4lQuBmYXLN1GZmJZtzuetOlZbvkeFFFFAGrrcWIv600TO4lsdUt5DUkeeul+nSnmmniuMEbqCCS4sLaAka2vVZzUFciUMvD+Ix4l2UNIxRcjXGQEMT3re8CCoGpG167wYeQytGpRI1VQuWxfJYAbnS2tifAb0gWV2Cs8Rw12Y5bMQ1hY5gLXBza3tcg71zGJijPeLNYW1sote9sotcet+lEGpK7pfUGqJCWQZlzFixuVBMp2A22UaA2ta9YuxGiAAfj71h5Img+YphxfOqqmWCPQbknKo9LA/IU1Sc94i1o+zQDwBYn4v/KrOUF7leWTIKWtnct/CpyD5Jrb1NIsZKFuqoF9Bb/vUFxHME4BbtmDHc3+lgLD4VHuJ8Zdr5mdvIkm466fzqyzxXSIcWWDOhZgCQC217Aab0x+0VETh02WxYhVvvfM63tb0qAYnEGwuTf9PjTbjuIXhdQCBdT62YfCk5MjySXsNhUUxgNFSvkXkscQaUNKYhEqm6pnuWLC24t7tZ515LTAyRokrS9opY3TJaxAAFib31p65KERl2NelfZ/weHCYCB3AMrRIzMRfLmAIVfC2YDTc3rz/huF5iqnuhmAJOlgTYnWrq5g40kmH7OJ0YEqO6wJyrrqBsO6B8asoSfsXeOe26f8Ewn5ygW95Bp0uPC/U0lfnZD7oJ+evxtaq6wsIFPWHW9qd4F8mXyv4JJiecTl0jO/kNPPX9KRvzPKy6Ko16m/0AprxB6VpBICjD40eOIb2KJuMyndx8AP+K9JBjWJ1dvgbfS1JpJK459aNqJUmOjN+dJpEUe8b+QraOQsunTwpVhOEM+p0/L86VKFjkyPcRdjooy+mp/6VG5uWppXUqo3I71ze/12q4IOAoo1t9aU4DhSdqvXW/yBpaio9ktFVYH2YOQczmx3CgKPTrTlF7N41eJQuYsx3udB66dauNcNGo0AptZb4uMDZULfFif5VG4KEHBuR0j2UKPS35VJsNw9Ix3R8aUXrDOALnYC9Q2QcMbMVAtuSB86Z+McLLRO0j7IxCjqQCdT1+FaYzjqTNGkea/aob2sCAdbVnHcsvJKzGTuk9b3A8ANttK5WTJ578a3Lhd8GqKeOt3A/wCH91fQfSulaxrYAeGlZvXUjwjKZoooqQCmnmXhZnhKqzKQc3dvdgL3Xcb+vhTtWGFAEE41hgmGZFYZ1XtAbtmYxk9qTrl1BkNgRtsaheGxGb7zWI6k/p4+dWTjMQI1lQKSIhfIgLs6kG6hNNSW3HU671WfFIuxleIm3ZsVta22xI8xY/GkZeOQNcbOGItZQCdNr7+em/8AOkvbBRYksfKm3iM9wpANlNvgdDTVwfHPmyE37tvS2u2506Utc8k2O+I4owlCt94aW8en+fKuM8wIOv8AnypC4DkPezA3P5AW+dd5m+X86tQdjfMNep/Sk7QZgQdBcWPja+n018qlPBuAQy4d5p8QY0RsmVQCzHKDoT622qPSSC+l8uw8bV0tHpt/qn0dHR6RZHun1+Rx4JhpYUJjl+zpJuzSZO0yk7Ad57XPui1PvDuUZ8WTlxEchG9nzMB5hrMB8KgfMONf7RKbkZXCC33YwO4F8FtanTheNMSrJG7K66qwJuD866OPKuYxSVHW08t7lHHSosLAclwRE9vJ2vQg3GU+QGh+N61xnKeEcgxmS4OygKLb9Br612h4+J0jlC3ldBJJmayA3ym3lodPSueK5+iRghOUE/dsPW22nrWpKbSkaVCbipP8qhf/AOH4ciq0chbxMji3n3SCaaOHY9kxE+GYlxEFZGYd6zD3T42J0O5FOOI5xgIPYlWY6BmZdP6v86SYIqWaW4LvbM2hJsLC9vAVly2lyjhfqDjGOzZz3dG+NxB+dY4dJv5g0mxc1zc6Vyw05LACsdHB6FEprCLrrXSdAhNyATrqfnauUT5tEsxsT7ygaaHU+Zpcpxirkwuh44dLlPrTzh5Lmw061FFxRQ98ADTUMrAX0721htrTzhcaLjXfrVPJGcHLG7GQmmPn2oAb/OlvBzmcney/XSmMvTvy/FcOfQD5E/yrlZLq2aVKx5Y0jwusznwAHyFKJL7XptQy5JGhAZy/3iLAXOvS9Zm9qsuueBZPiWYtd1RFbLckakdNdKVcLkvCmbW6/OmuDg+eP/1A7+cv3Taxa2mnpTvDEFAVdABYDyqMU8ilufVFp7apGcNwuJDmRFB8QKV0nBttXZJL1uwzh+1KhLt9muKmyIzfhUn5C9NHDsZK04EjpqjHs0N8pBTVvPU0u4pw9pVCrK0Y1zWAOYHS2u1dYOHojFlRQzbkDU+pq04zlNVwl9eyU0kKaKKK0FAooooAaOLxNfuXuysugFrkaMx3PgLbZiarbn7h+SWOVgqmWMBgtyoeOykA+SlB8KtLjIPYsw3UZhdgg7ve1Y7DTU1Cuc4BNhWYFSVCYgZAStmGWQhz7wIYEaDRB1qk1cQKwxV2BVR+nnSTA8NYamwv0H0Jp2GDL/eAXxLBR9b10ThYUe9cdAqOR/a7v1rLGTolDWsCpm0OvU+VM2L4hIWIARLaDPc5vlpenbF45dunkAP8/Om37IjNmuSRsLA77mwrfp/Dt9fdm7AsO31Pm/sIeJcSYhFBPd94+JpPDiCW+NOQwoYyXOXs4TLqB3rMFA8r338qk49m6BEeOZs7KCcygg5gDYAWItfzrovNFyu+DTPUx8l7uBDg+EpiYlLZlYLlMirm7uZgFkU6MAFFtQR4nQDrw/lKJZEVptGYLaNGJuTYe+bL/e9K5cC45HC2R2ylSerAEGx38RrvbepRHxWJ3Q9qndZWuXj6EE3N77CuhGGCSUk1f9zqwWCcd8ZK6+RRzXw2LDxoAbM4yRoNAFUXLMfvG3zJqv8AC8P7TGRKmrsRoSANDm1J2FherH5+4PLKjzhcscSqqu9194gHKpsSSSNbeNQLhUJgnSQHtCotqSCTYqPHSxHyqJT34Nnb/H0MebWY9scU5K+/7fQm/NeWOP8A0iqzd5SyXunghIuLHQkgb7a0hw0kM8bzZIQFci8mRc5VQcoGW33gem9qbuOYpsVLJJIiWeERRrmY9kRqHU5d76kadNaxwuZosM+HKo6NmsSWurMLX2sbEXtp61xFo8t/9OGpx4Tl9zlwNy0IPizb38enlXNeNLHiHWRyFWwsuYE9Tqu1dg/YwWBuUXfz/wC5qFCcnMSLk63v18fOj9Qu9qMGoksuSTXTZMcBPHi5pn7NWSKMHM6gnQn46i/9mtkeNMOr95XmzOqxN2do75FBC6ZSVJtXD2fjNhccBuYxb+zJTJCxZQ8h7igIB0sqj/v8a40Y7ptX1QvHBXQvjx5DXbPbqBKwv6gHUeVPnBuJI7kBmQk3Iue6TfVRfUX167+lRiPjKMLdkmXa5Rfnca386BZSHTYdN9/8/lT8mNL9rpmicVXBZXDOKsAY57CRDlJtYMPuvboGGvrcdKnfLY/c3/ExPysP0qpMJiHbDRzSWzKcjEG94yRlYnyJvr0LVcHK+Gtg4B4oG/tXb/iqYxWbFafKdMMGS20xXM1hfwB/nXLg6ERg+Otc+LHIjm/T66frSjAqRGunTz/61neOUe0arQpIrWTQaVkPWQ1LoDRXvsa6x7isBfKu0cXjTMcJOSaBs60UUV0hYUUUUAFFYJrm0lQ3RKVm0guLVGpQXzJIC4DspEYI7kgdRmBtmChtQOoBtoLvj4m1QHmxcU2NgEU2WAjNJGbgHKe/7qkm6sBroCBUwcZOm0u+y6gyI4vDxQlgWzOjFWAJurIbajSw39elR+XGtMxys1re8xa1/n+Wu9Leeph9rbI1wQCSCD3hdbm33iEUnzqOds34j8zSY4rVlOjlxHRgC2Y9QARba2+/WlOAxyKCpINze99tBppXPtz4n5mhcURrmOgvuau8Tqky8ZJdqx14jw4NhzKoOZwYd1sQWUiwHUk+O1Whw3gMsoUZSIxlBc6aCwNvHQdKgfKPG4Oz7KRlz9pnCsAoN7EZTtceVvSrN4PipZs00jZYY9LDQG2vXUhRWbUZsmDFcY3S55IlTnwN3PHJC4jDiHBjD4dQQzsYwuYKDYFlF7X1JO9qqLlPgT4nGQqFLxCeNZHUEqFLFrnwDKjWvRzDzhiJ8TM6TSrHKSBGJHC5CMoXKDb3d9OpqW+xXOmJnsDlaEBrdCHGX6tScXl0mGeXM796X3I4k6RNva/j8uFjjG8st7eSAk/3mWqoherZ565Unx0sRjyZI4yO8+XvMbtpY9FWmPD+zKZWUs0QAIOhY7a/hr0WmzwjjVvvkzTg3IhH2g1uhborfI1Yzcqy585mCkJlstwP6Vsvvedb/sRwWHbLdgVPdOgY3NrnfpTP/YirxMq3jIdYWzKwBsNVYfUVGAO7Vp+1DANFh4YzJnDEttY9xVUXPXeqzaHSuPqM/kyWxbajJxJT7LMQEM19jkHw71/rTPxDCkRsvRXZf8P+fhT7yRyPjZojLDGOzdrBmcJfLoSBuRe+tqXcyck4rCJ20yqY3Nn7Ns+UgaObgeJ23ufKsOySyOa6IW6M3KuCAxSmNHFveFvhe+v5fKt+EYvvWOovqPEG4P1pbiOF5gCuoIvp3h+WxrEXDxEMzd38IOhY7WUbnem700OeVPgk3LmLBw5jYXGZlPoQND6hjtVxcmY4yYOLN70f7pvPs+6D8VCn41EeQfZxE2ESTEiTPJ3wodkAU2y3Asbka/GrBwPD44IxHEuVFubXJ1OpJJ1J86nBhlCTlfDKYcUozcvZjZzNNaO34nVfzv8A8NOkGLAUDwFQ32iccTDiHOTqzPYC5sijp/WqpY/aFjXFzOdzsqj00tpWp726RuW2uT0muKFdBIK82rz3jB/8hvkn8q6R+0HGg6Yhviqn9KlJ+5Dr2PSIatgahPI/MDzQhpDclVPxIF/zqVpiarvQbWLKK5JLW+arJ2VNqKKKkDRzSSU0rekcppUxkBLM1Vl7ZIZOwikR3CByjqGYKcwupYDQ6oRr+KrJmNRzm/hn2jCTRAashK/017y/mLfGs0J7MibHbbi0UUgsijbu/Uk/rWL0dB/RH5gH9aBXTfZlM3rSV+63oayTXOc90+Yt89KgBOReRB4uo/MCr/g5vgjjCFJMoGospHn97W9zVB4JL4mEf/tX/EDVn9ne5PhWTU6THqUlkvj4dEp0NmJ4UmPxxbCQpGhVQi5Ui0AuzsPxEkjS+gFWPyVy0MCHJZZHewOUEBQt9LnU+9fYVXHDzlII0ItY+HpVpctQZcOl92Bc+rEm/wArUnNgmseyEqil8W/5f+i9Id5JCbdK5zymsobithEDcX71tB40rSY4YcfklJ+qrt+4PkbppbA/58qZDijnPrT7iUFiPA/Tf6UwCHvfGtuLLHLHfB2irH6fgUGMjjTEJmANxYlSDa2hGtcoPZXw9TfsM1ujO5HyvS/hhsg8qfb1dwi3bQpwjJ20aQwqihUAVVFgAAAANgANhRIgYEMAQdCCLgjzHWtqKsXIDxf2QYeRy+Hd8Mx3CElT8Lgj500cj8rYaXF43CzAYmPDrEAZADd3MxZhqSpPdGh+6KtKVSVIBsSCAd7edV3wPl/G8LxOJnWJcbHicubsnCSpkzWskmj+/sG6VRQSdooscU7GDnvjU/BsSiYKZxCVv2MpMyDb3c5LKNfukVOW5nxWHUnH4MhFGs+GYTR+FyhtIg+DVVPti4yuJnRlV0sozLIpRlJy6FT6Vd/Nn/4c39D9RVy5T3tM5jgxkkX2eVZUWBycvRmJ0IOoNkGhHWqy4e3d+NTj2X8vQYyfEpiI84WJSurKVJcglSpFtKQ8+8qxYB17Etka9w1jawU7gDxqUwGANXQGlOM4BiYQGlgkRSAwbLmUgi98y3G1JI2vtVgLf9muI/cqP4R+RIqfwvVY+zOXuKPIj5MasmFq5cuJs2r9tjjE9K4zSGI0sirTBmeQoFFYFZrQKOchpHKaVyUjmNKmMiI5qbpmpdO1N0xvWCZpgUTx+JVxUyoLKJGAHgAbWrrheVMXIiyR4WZ0cXVlRiCPEWrTjiE4qY2/91/8Rq/ORorcNwgH+oXbz1/WuqnwjG+zzti8I8TlJEZHXRlYFSNL6g7aEUmn90+o+oqT+0Z78TxX/wBgHyRB+lRhwLa7XBPwNSQKOX8NmxUJOwe487XP6VZDmyn0P0qI8J4YI3jkMsbd0OArA2zL7rX2YX1HQ0/TcTUiwNydBYH60yMJS6RDdDdgpLkC+5Av+tXXDEFVVGygAegFqpTDYJvnT4nGcWqBBO6gCwta/wDaOv505aPJLtUR5YotQkKt2IA8SQB8zpTb+3MPMxjilSSRQWIQ5soGlyV0GptvrVSY/CPLrKXkPiXYn5OSPzqZcHSPAcLeSJf3si9o5t192NdPuqWv63rm/qOnjg0/ifcvTFfX2/gtCe52iVfaVCXLKBqL5ha+q2uet7j4UhSK5uNR41ScjyiPsjOQhbtcmYvdgCM9hf8AEb9OtcIuOSxN+6kYgdQSmvllIpuj0EtNi8UpXXXHsRKdvg9HcOW62p5TYVQHAfaHjc1g7kbXKrIPjcXHzNTD/wAz3hQnEkG2oEWTOfRHOvz+FanppqO5dFd6ui0KKiHLvNX23DieJ3CEstmVAwKmxvlJHn8aXtj3/wBY3yX+VZi5IKxao7+03/1jf2VpPjOYTGyAs5z3Gipa4F9STp1oAfuKcIhxCZJ4o5V8HUNb0vqPhUZxfIWSJ48JiZoY3FuxdjNENQe6HOaP+qfhSji3NH2aFp5e0KJa9kQnvMFFhmHU1G//ADgSeRIMHC7zysETtcqRqzbFrEsR5AfGgCE8scRHB8fiY5lMuixM0RBylTmuA1sw18tq4e1LjUWJCNESVysdQVIuqjUHbUWqPS8UDyOzyXkZyXJuLsSbnXzvTXGhDupvY3IvsQToRfofGpoD0bIL4IX/ANSmn9Vap3kLlmLG4uaKUsAsRdShykN2iqDtYixOhpbydzLjJJFwiTZ1kUoolOYLZSRZiCy6Lbe3lS7lbCScIxkkmNjkWKWPs1kRRIoYur6lT4Kel/KigO/EWfgciWIxETE6N+7cdTqLg7+FTXhvPeHbKJhJhXYAhcQhjDAgEFXPcYa+NQD2vcVinjjaGRXUgm63/D1vqD5Gre7JW4YoZQw+ypoRf/2lpM8cW79xscjSHCBwQCCCDsQbg+hG9LI6oL2U4WWXHSwRYqbDqsbyL2ZVlzLIigNG4KsLMfA+dWFx3nqfhTxrjUTEJJoJIAY33t3onJUk/wALChY9rIcrLEWs1pE1wDYjyO48j51vTRZwlpJNSyQUklWlTGR7G6em+YU5ypSVoqxzRpjwVPzxjsTPeOLCuEBvnK3Y2O4H3R63NQuSbGCwLTaCwF20HQAdBXodsED0HypuwnKOGjIKwqWB95u+dfNtqdDNtVULlj3O7KBmwmLcHMsxB11VtfMmunDuDSk/vQwU9G69bV6Hbhy+AqsuL40TTMy+4DlUeQJ1+O/xrforzzprhCM0VBdjNh48pFxcDT09Ke8GqsLrr4+XrSFo6TlyjXU2t/m1d+PoMT5JEq1pIwpL9pvu3yrYEeHzp9i6Ms19takPLfFgi9jNbsz7pOwvurfwm9R7tj429K0aQVi1ujxazE8eXr2+U/lF4ScHaF3FOR43Tt0skeYtkuV/dk2BvsSb3A9B1qN8w8sYqB0SHC27RliR3MbZnfYJdjbzNtADtrTnjOLyoiKrkr2isEOqkqc40PS4BttpUXx/PPEJpY2LKrxZshWJBYuMrNrcZraX6XPjXInHWYfR6WueebSrhfV/LNENr5HDiXCsXw3s2llTtJSbQqe0Wy6kk7AEkDu3166WrI5eixLnEFn/AHnfCggAG1rHS51qO4jGvI+aWVpWW+Z2YuSTplUnoNtNLk1NeDxFIUU7qov5EjMR8zW/RQnKGzM7/H+CmSlyiTeyLByRYB1kUr+/YqD1BSMXHlcGphLGaiXLuNk7MqguFPnS+TiUw3UfOubOLjJocnaHRsMfGmPnHEtBhHmVQzQ2axvY3IU7eTU2txvGy8QXCYfse9H2pZ1chFAuc2U662G25FcufcPjIMGwxMuGdZLKVjWYEi4O7N5VQkivHPavLisM+HaCNVcKMwLkjKytoCbfdrThCQQ9nicGZ8XiISsjL2axJEb2UOCxeTvdVNtrnW1OHJns3kx+H7dEw0aZyi9p9pJbJYFhle1r3HqDSDi3Czg8cmGijgklLKile295zltq+1/yFRbJojv/AIZnY3+yTC5vcW38bGteKQzRMolTVUVVJFjkFyoIGmm1/wCVXXi+CY7CYd5HlwRWNb2Ec5JPhqwFRblfF4vjEkiiHBWgUEvJFIbFiQFFmJubMfhVFOfui9R9mQblvjDQzpIFAZTcNcgrfTTXwNXVJwlMfArGfMCQ3Zy2ZcwB+I3OvnUO5xjl4ZkDpgnZ9wkUgt82HSpDy9y7j58PFiCcFEsqCTKUnzKrDML2a22vxqZSb4r7kJJe4lxHJeFkBjliMZtYFDYfAi6n4inqOLHwwmFJo8VF2eRRIojlUAWUB1sj2AHvC/nULwPNeLkxy4OFMKZGkKByktgFBZmNnJsACalvMmI4hgcO08smDbLayrHPc+PvOKSozixjcKIj7On/AGZxR3x4OHSSF0VpFYKWaRGAzAFbWU63tpU45kwqY7i3D1RlkiiVsU5UhlKxtaPUaG8hHyNNXJ3F+JcTgeQLgViV+ztLHMwcgAtoGIsM1tet6euQOGrDi8epjw6yRmGNmgWRVIKGS2V2OWxPS16fbrkTXwT9Nq2rVK2qUQc3FJpFpWy1qY6rKNlk6G5oK1+z05GKtexpfjGbxv8As9Bgpw7KjsqPGG8aMRh+42hPdOgtc6HQX61RmDdsozxvG34XBBFja2u/rXonsRUX515QWeAtGoEqXZbfe8VPrb51u0eTwz+jEZvUiqaTdjdr1tn3B0PUeFbowte4+dd1tMyI6KPCth+VJ2xS+N/8/Gg4lui/E6fXWi6ChTkoy23I+tcVhkYE30AucoJsBqSSaR8LxgkGhzs7NkGmYqNtN+lQ8kerDazbiUqgoSw94X0H4WHwFMk3Cc5PZlspv3e9lF/yq1OD+z4zqrtpfW1gLVKcD7O4V1bX8/rXPy6jHddjlBlI8N5ZfMCBqDcaEgfAbn1NS3AcnSuPdJvuWJ+dhVv4fgESbIPrS5cOBsAKzPVyXEFRZY1/URrgfLQhiCgsviAbUql4Gje9dvU3p8MdamKsLTfuOsgHLC4eDHY6aaaGNyy4eNZJI1YRRqGLWYg2Z2/uVBfbPzGJ51hhYMqDQgjKTsNdrXJ1pt9rij9pSaDbw8zUNLXpiXBU9I8F4ng8DgI4Y8TA5w8QFkljYs4F2IAN9XJPxqr/AGfzRYjjL4rEyxokIZ07R0TM7XRAMxF7DM3raq9XTbSgipoC6/bBzbEcMsUEiSdodSjKwtqN1Ntr0o9jcuFwvDwXxECzYhzK6mWIMB7iKRe4IVb28WNUbesCigJzznj14jxZIjIqwmRULswVVj3c5ibDuLYedWzzVzfhocFIYZoXIXIqxyI1hbayk2FhavNp13rINFAWV7FuwXE4jF4maJGVeyjEkkaEl+/IwDEHYKt/4jSr2180pIEhhdXUDMSpDA9dxoenyqqrVkmigPRvKGOweB4dDCMTh2aKLM4WWJi0h78lgGue8xHypm9kPEftE3Epfx4hD/cYD6VRS6baVcn/APnsfu8b/wDbH/gah9AW8orasCs1ABRRRQAUWoooAxai1ZooAxagrWaKAKi9p3J0iSdvhoywk98KCbN+IgdDv/3pg4fyZPJbuH+sT9BV9SRBhYgEedYjhVdgBWmOqmlRRwTZVnDvZbIffOX0AH/WpLgfZvCmran5/WpjRS5Zpy7ZKikNkfLkAUrkBBFiDrcHQ1FOC+yLC4bEGWJbam1yxyg9FvsKn1FLtljSOIKLAWFbWrNFQAUUUUAFBoooAoT2m8qYyfiEjw4Sd0OgZUuDqToah8nJ2OXfBYkf/wAZD9BXqui1TYHkvEcv4mNcz4adF8WikA+ZWuEPDJn9yGVuvdjdvoK9d2oqbA8lfsHE/wCzT/7mX/lo/YOJ/wBmn/3Mv/LXrWiosDyV+wMT/s0/+5l/5aSzYZ099GX+krL9RXr+1atGDuL+utTYHjwMPGly8EnK5xBLl/Fke3ztXrP7Mv4V+QrcCiwPKPBeVsXi3KYfDySEe8bBVX+kzkAfO/lV5+ynkWbhsUwnaMtMyPZCxy5VIsSQLnXpU7C1mqgFFFF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1" y="4568072"/>
            <a:ext cx="1519052" cy="18969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021" y="4789542"/>
            <a:ext cx="2086470" cy="1564853"/>
          </a:xfrm>
          <a:prstGeom prst="rect">
            <a:avLst/>
          </a:prstGeom>
        </p:spPr>
      </p:pic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8763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7" y="4467724"/>
            <a:ext cx="7772400" cy="2039954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Deadline-1: loose timing constraints, no deadline specified</a:t>
            </a:r>
          </a:p>
          <a:p>
            <a:pPr lvl="1">
              <a:buFontTx/>
              <a:buChar char="-"/>
            </a:pPr>
            <a:r>
              <a:rPr lang="en-US" dirty="0" smtClean="0"/>
              <a:t>Savings calculated with respect to base configuration</a:t>
            </a:r>
          </a:p>
          <a:p>
            <a:pPr lvl="1">
              <a:buFontTx/>
              <a:buChar char="-"/>
            </a:pPr>
            <a:r>
              <a:rPr lang="en-US" dirty="0" smtClean="0"/>
              <a:t>29% average energy and EDP savings overall</a:t>
            </a:r>
          </a:p>
          <a:p>
            <a:pPr lvl="1">
              <a:buFontTx/>
              <a:buChar char="-"/>
            </a:pPr>
            <a:r>
              <a:rPr lang="en-US" dirty="0" smtClean="0"/>
              <a:t>1% average execution time degradation</a:t>
            </a:r>
          </a:p>
          <a:p>
            <a:pPr lvl="1">
              <a:buFontTx/>
              <a:buChar char="-"/>
            </a:pPr>
            <a:r>
              <a:rPr lang="en-US" dirty="0" smtClean="0"/>
              <a:t>Optimal configurations determined for ten out of thirteen phases, remaining three within 1% of optimal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6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138879"/>
              </p:ext>
            </p:extLst>
          </p:nvPr>
        </p:nvGraphicFramePr>
        <p:xfrm>
          <a:off x="880776" y="1163782"/>
          <a:ext cx="7382448" cy="340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7695078" y="926271"/>
            <a:ext cx="470001" cy="1282537"/>
            <a:chOff x="7742578" y="855021"/>
            <a:chExt cx="470001" cy="128253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>
              <a:off x="7956468" y="1045029"/>
              <a:ext cx="23750" cy="10925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7742578" y="855021"/>
              <a:ext cx="4700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Trebuchet MS" pitchFamily="34" charset="0"/>
                </a:rPr>
                <a:t>29%</a:t>
              </a:r>
              <a:endParaRPr lang="en-US" sz="1200" b="1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001993" y="999554"/>
            <a:ext cx="470001" cy="1207903"/>
            <a:chOff x="7956468" y="1025279"/>
            <a:chExt cx="470001" cy="1207903"/>
          </a:xfrm>
        </p:grpSpPr>
        <p:cxnSp>
          <p:nvCxnSpPr>
            <p:cNvPr id="25" name="Straight Arrow Connector 24"/>
            <p:cNvCxnSpPr>
              <a:stCxn id="26" idx="2"/>
            </p:cNvCxnSpPr>
            <p:nvPr/>
          </p:nvCxnSpPr>
          <p:spPr bwMode="auto">
            <a:xfrm flipH="1">
              <a:off x="7956468" y="1302278"/>
              <a:ext cx="235001" cy="93090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7956468" y="1025279"/>
              <a:ext cx="4700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92D050"/>
                  </a:solidFill>
                  <a:latin typeface="Trebuchet MS" pitchFamily="34" charset="0"/>
                </a:rPr>
                <a:t>29%</a:t>
              </a:r>
              <a:endParaRPr lang="en-US" sz="1200" b="1" dirty="0">
                <a:solidFill>
                  <a:srgbClr val="92D050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136229" y="884795"/>
            <a:ext cx="667060" cy="789627"/>
            <a:chOff x="7289408" y="1130410"/>
            <a:chExt cx="667060" cy="1007148"/>
          </a:xfrm>
        </p:grpSpPr>
        <p:cxnSp>
          <p:nvCxnSpPr>
            <p:cNvPr id="28" name="Straight Arrow Connector 27"/>
            <p:cNvCxnSpPr/>
            <p:nvPr/>
          </p:nvCxnSpPr>
          <p:spPr bwMode="auto">
            <a:xfrm>
              <a:off x="7551506" y="1445739"/>
              <a:ext cx="404962" cy="69181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7289408" y="1130410"/>
              <a:ext cx="436338" cy="353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66FF"/>
                  </a:solidFill>
                  <a:latin typeface="Trebuchet MS" pitchFamily="34" charset="0"/>
                </a:rPr>
                <a:t>-1%</a:t>
              </a:r>
              <a:endParaRPr lang="en-US" sz="1200" b="1" dirty="0">
                <a:solidFill>
                  <a:srgbClr val="0066FF"/>
                </a:solidFill>
                <a:latin typeface="Trebuchet MS" pitchFamily="34" charset="0"/>
              </a:endParaRPr>
            </a:p>
          </p:txBody>
        </p:sp>
      </p:grpSp>
      <p:sp>
        <p:nvSpPr>
          <p:cNvPr id="32" name="AutoShape 2" descr="data:image/jpeg;base64,/9j/4AAQSkZJRgABAQAAAQABAAD/2wCEAAkGBg8ODw4QDhAPDQ8SFhEQEBAPDQ4ODhcQFBAYGBMQExIXGyYeFxsjGRgeIDsgLycsLCwsGB4xQTAqNSYrLCkBCQoKDgwOGg8PGjIiHyQ0Ly81MiwsLCoyLCwsLCwsLDMyNCwpLCwyMSwsLCw0LDAsLCk0Mi4tLC0tLC80LCwsMv/AABEIANUA7QMBIgACEQEDEQH/xAAcAAEAAgMBAQEAAAAAAAAAAAAAAgcBBQYEAwj/xAA7EAACAQIEAwQIBQQABwAAAAAAAQIDEQQGITEFQVESIjJhExRSYnGBsdEHkaHB8CMzQkMkNFNyksLh/8QAGwEBAAIDAQEAAAAAAAAAAAAAAAUGAQMEAgf/xAAwEQABAwIFAQYGAgMAAAAAAAAAAQIDBBEFEiExQWETUaGx0fAiMnGBweEUI0KR8f/aAAwDAQACEQMRAD8AvEAAAAAAAAAAAAAAAAAAAAAAAAAAAAAAAAAAAA5rMma1RvSoNSq7Slo4w+8vp+h5cz5tt2qGGlrtOrF7dYwfXz5fHbjLkVVVn+Ef+/QquK4zkvDTrryvd9OvU73JXF3VpzpVJOVSDck5NuThJ63b1bUvqjpSqOEcSeGr06qu1F2klzg/FH8v1SLUpVYzjGUWpRklKLWzTV0zdQzZ2ZV3TyO3A6zt4Mjl+Jun249CYAO8nQAAAAAAAAAAAAAAAAAAAAAAAAAAAAAAAYbtvoAZOIzPm/t9qjhpdzadVPxdYwfTz5/Df45qzZ6btUMO7UtpzX+fur3fr8N+VuQ9VV5vgj27yoYti+a8MC6cr+E9SdzFyNzFyNKrYnc7XIvG7p4Wo9VeVK73jvKHy3+F+hw9yeHxMqU4zg+zOLUovzRthlWJ6OQ7qCqdSTJIm3PVC5QeHgvFYYujCrHRvScb37M1vH+cmj3Fja5HJdNj6Qx7XtRzVuigAHo9gAAAAAAAAAAAAAAAAAAAAAAAAAw3YAN21ei5vkcBmvNnp+1Qw7tR2nNbz8l7v1+G+M25s9O5UMO/6K0nNf5vovd+vw35W5D1dVn+Bm3n+vMqGLYrnvBAunK9/ROhK4uQuLkcVixK4uQuLgzYlcXI3MXBmxvMr8feDrd5v0M7Kot7dJpdV9L+RaMZJpNNNPVNO6a6opG5YWR8VivV3GdKU6UWvQzlJRbi94q+8VyfnbkSVDMqL2a7eXv3uWjA6xyL/Hdqm6dP1+fqdaACXLYAAAAAAAAAAAAAAAAAAAAAAAACv835u9N2sPh5f0tqlRPx9Yxfs+fP4b/bOebL9rDYeWmsa1RPfrTi+nV/LqcTciKuqzf1s25Kpi+J3vBCv1X8epO5i5G5i5GlXsTuYuRuLgzYlcxcjcXMmbEriKbaSTbbSSSu23skuZPCYWpWnGnSi6k5bRjv8fJeZZmWco08GlOpariOc7XjG61jC/13flsb4YHSrZNu8kKHD5Kt2mjeV98mry1kVK1XGJN7xobxXnU6v3dvjsu0SttoZBORQtiSzS8U1LHTMyRp6qAAbTpAAAAAAAAAAAAAAAAAAAAABxudc2eivhsPL+o9KtRPWK9iL9p9eXx29mcs1eqQ9FRaeImt9/Rxf+b8+i+fk6ylNttttt6tt3bb3bZGVdTb+tn3K7i2JdmiwRLryvd0+pm4uRuYuRRUrEri5G5i4FiVxcjcxcGbErnq4Zw2riqsaVGPak93tGMecpPkv5uS4NwerjKqpUl5yk/DGPtS+3MtjgnA6WCpKnSV29ZzfjlLq/tyOqnpllW/BLYfhrqpcztG+f0Pll/LlLA07Q79R/3KrXeb6LpHyNsATjWoxMrdi6xxtjajGJZEAAPR7AAAB4+LcWpYSk6tVvsqySVnKUntGKe7+zPVOaim5NJJNtt2SS3bZVOa8xPG1u62qELqktr9ajXV/oreZy1M/ZN03UjsQrUpYrp8y7e+haOCxtOvTjUpSU4S2a+jXJ+R9yn+BZirYKfap96D8dJvuyX7Pz+pafCeL0sXSVWjK62lF6TjLnGS5MxT1KSpZdFPNBiLKtttnJunoe0AHWSYAAAAAAAAANNmfMUcDR7Wkq07qlB837UvdX/zme3i3FaeEozrVXaMdkvFKT2hHzZT3FuLVMXWnWqvvS2V+7GK2hHyX3fM4qqo7NMrd18CJxOv/jMys+ZfDr6HyxGJnVnKdSTnOTcpSe7Z8rkbi5ClKW6rdSVzFyNxcGLErmLkbi4M2JXPdwXg1XGVVSpLznN+GMfaf25nz4Rwqri60aNFXk9W34Yx5zk+hb/A+CUsFSVKkr85za70pe0/tyOqnp1lW67Eth2HLUuzO0anj0M8F4LSwdJUqS85SfilL2pP+WPeATjWo1LIXNrUYiNalkQAAyegAAAAc3nPM6wdP0dJr1iou7z7EdnUa+nn8DxI9I2q5xqmmbCxXv2Q02fszXbwlGWi/vyXN/8AST+v5dUcPcjKbbbbu3q23d36sxcr8siyOzKUGrqX1MiyO+3RCVz3cH41VwdVVKT8pQfglH2ZL9+Rrri5rRVRboaGOdG5HNWyoXRwPjlLG0lUpOzWk4PxRl0f35mxKS4TxerhKsatGVpLRp+GUecZLmi2+A8epY6kqlN2krKpTb70JdH1XR8/zJumqUlTK7fzLrh+ItqW5XaOTx+hsgAdhKgAAAjVqxhGUpNRjFOUpN2SildtvkrEivPxDzR2m8HRl3V/fkucuVJPot352XJmmaVIm5lOaqqW08avd/1TSZszLLHVu62qELqlHa/Wo11f6L530VyNzFyAc5XKrl3KJLI6Z6vfupK4uQuLnk12JXFyNzFzIsSuenh3D6uJqwpUY9qctuSS5yk+SR8MNh51Zxp04uc5NRjFbtst/KeV4YClradeetWa28oR91frv5LoggWV3QkaGhWpfr8qbr+D0Zcy9SwFLsQ705WdWo1aUpftFcl+7be1AJxrUalk2LoxjY2o1qWRAAD0ewAAAAADVZizBTwNFzn3pyuqVO+spfslzf7tFQ43Gzr1J1asu1ObvJ/RLoktPkbvPODxccTKpie/CTcaM4X9EobqCX+Lty+O5zVyDqpXPfZdEQpmK1UksuRUsicfn0J3MXI3MXOQibE7mLkbmLgWJ3PZwfjNXB1Y1aLs1pKL8Mo84yXQ8FzFzKKqLdD2xzmORzVsqF38D45SxtFVaT8pwfijLnF/fmbEpDgXHauCrKrSd1tODdozj7L/AGfL9C4uD8XpYyjGtRd4vRp+KMlvCS5NfZ7Mm6aoSVLLuXOgrkqW2do5Pdz2gHyxWJhShOpUfZhBOUm+SSuzr2JNVtqppM55kWBw/cf9epeNJaaaa1Gui+rXmVBKbbbbbb1bbu23u2z3cf43PG4idaeifdpx9mmm+zH463fm2a65A1EyyvvxwUrEKpamXT5U29fuSuYuRuLnOR9iVzFyNxcGbEriKbaSTbeiSV229kkQuWP+H2T+z2cZiI95q9Cm1sn/ALWur5dFr0ttiiWR2VDqpaV1Q/I37r3GzyPlH1OHpqyTxM1tv6OD/wAF73V/Lld9WAT0caRtytLrDC2FiMZsgAB7NoAAAAAAAAB8cXhKdaEqdWEakJaSjJXT/nUq7NmSqmDbq0b1cNu3vOn5T6r3vz6u1zEopppq6ejT1VuhomgbKmu/ecdXRx1LbO34UoC4udxnDILp9rEYKN4b1KCV3HrKn1j7vLlpouEuQkkTo1s4p1RSvp35Xp+yVxchcXNZz2JXFyFxcGbErm4yxmWpgK3bjeVKVlVp33j1XvLl+RpbmLnprlat0Nkb3RuR7VsqF/4HHU8RThVoyU6c1eMl+qfRp6W5NHA/ibmK7jgqb0Vp17dd4U//AG/8Tn8p5wqcPc4tOrRmm/R3tap2e7JdL6J+XwNDicTKrOdSo+1ObcpN85N3Z3TVeeNGpuu/vqTdViSS06Nbo5d/fUjcXI3MXOAgrEri5G5i4M2JXFyNzd5Ty1PiFfsaxowtKtNco8or3nb6vkemtVy2Tc2RxOkcjGpqpt8g5R9bn6xXjfDwfdi1pUmuXnFc+r06lrnyw2GhShGnTioQglGMVsktkfUnIYUibZNy50lM2njypvyveAAbzqAAAAAAAAAAAAAAABwmdMhel7WJwcUqmsqlFaKfWcOkvLn8d+7BrlibI3K40TwMnZkeh+eZXTad01o01Z36GLlqZ2yKsUpV8MlHELWUNFGp9p+fPn1VVTi4txknGSbUotNSTTs009mQksLonWUqFVSPp3Wdtwpm5i5G4uaTlsSuYuRuLgzYlcxcjcXMixK4uQuLgzYlcxcjczFNtJJtvRJK7beySBmx6+F8Nq4qtCjRXanN2V9Ipc5SfJJal48B4HSwNCFGly1nO1pTm95v+aJJcjUZEymsBR7dVL1qqk6j37Ed1ST+vV9bI6gmKWDs0zO3XwLTh9H2Dc7vmXw98gAHYSgAAAAAAAAAAAAAAAAAAAAAOPzxkdYxOvh0o4pLVaRjVSXhb5S6S+T0s12APEkbZG5XGqaFkzFY9ND86VIuLlGScZRbjKMk1JSTs009ncjctzPWRljYuvh0o4qK1WijVilpFvlJLaXyelmqiqRcW4yTjJNxlGSakmnZpp7O5BywuidZSpVVI6ndZduFFxcjcxc1HLYlcXI3MXBmxK4uRuYuDNiVyxfwyyj2msdXjov+Wi+b51mv0XzfRnNZJytLiOISkmsPTtKtK7V1ypp9X+iv5F306cYxjGKUYxSjGKVkklZJLkjvpIMy53bEzhtJmXtX7JsSABKlhAAAAAAAAAAAAAAAAAAAAAAAAAAABxWfsjLFxeJw0UsTFd+K0VWKW3/els+e3S3ag8PYj25XGqWJsrVY7Y/Nsk02mmmtGmrNNbpojctP8RcjemUsZhIXrLWtSitZxX+yK9tdOa896quQksSxuspVaimdA/KpK5i5G4uajnsSuejhvD6mJrU6FFdqpUfZiuXVt9EldvyR5Llx/hrlL1Sj6zWjbEVkrJqzp0nqo+Te7+S5M3QxLI6x10tMs77ccnR5e4FTwGHhQpa21nO1nOo/FN/zRJLkbIAnERESyFra1GpZNgADJkAAAAAAAAAAAAAAAAAAAAAAAAAAAAAAFW/iVkf0fbxuFj3HeWIpxXhfOtFdOvTfa9rSMNJpp6p6NPaxqljSRtlNE8DZmZXH5nuYudj+ImSXganp8PH/AISo9l/qqP8Awfuvk/l0vzXA+D1cbiKWHpeKb1la6jBeKcvJL89FzIZ0bmuyruVl8D2P7NU1Oo/DTKfrlf1itG+HoNWT2nWVnGNuaW7+S1uy5jycJ4XTwlClQors06a7K6t85Pzb1fmz1kxDEkbbFkpoEgZl55AANx0gAAAAAAAAAAAAAAAAAAAAAAAAAAAAAAAAAAAHxxmDp16c6VWKqU5pxnF7NM5zJGTqPDvWJQk6s5zlBTlFKSpRfdp6eerel9NNEAeVaiqirueFY1XI5U1Q6kAHo9g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37"/>
          <p:cNvSpPr/>
          <p:nvPr/>
        </p:nvSpPr>
        <p:spPr bwMode="auto">
          <a:xfrm rot="18505205">
            <a:off x="6265859" y="3822322"/>
            <a:ext cx="963036" cy="350047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9" name="Oval 38"/>
          <p:cNvSpPr/>
          <p:nvPr/>
        </p:nvSpPr>
        <p:spPr bwMode="auto">
          <a:xfrm rot="18505205">
            <a:off x="6727009" y="3820347"/>
            <a:ext cx="963036" cy="350047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0" name="Oval 39"/>
          <p:cNvSpPr/>
          <p:nvPr/>
        </p:nvSpPr>
        <p:spPr bwMode="auto">
          <a:xfrm rot="18505205">
            <a:off x="1696806" y="3667135"/>
            <a:ext cx="575990" cy="266555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1" name="Oval 40"/>
          <p:cNvSpPr/>
          <p:nvPr/>
        </p:nvSpPr>
        <p:spPr bwMode="auto">
          <a:xfrm rot="18505205">
            <a:off x="2146081" y="3665160"/>
            <a:ext cx="575990" cy="266555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2" name="Oval 41"/>
          <p:cNvSpPr/>
          <p:nvPr/>
        </p:nvSpPr>
        <p:spPr bwMode="auto">
          <a:xfrm rot="18505205">
            <a:off x="2448202" y="3734203"/>
            <a:ext cx="714979" cy="302215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3" name="Oval 42"/>
          <p:cNvSpPr/>
          <p:nvPr/>
        </p:nvSpPr>
        <p:spPr bwMode="auto">
          <a:xfrm rot="18505205">
            <a:off x="2832050" y="3778253"/>
            <a:ext cx="824071" cy="295263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4" name="Oval 43"/>
          <p:cNvSpPr/>
          <p:nvPr/>
        </p:nvSpPr>
        <p:spPr bwMode="auto">
          <a:xfrm rot="18505205">
            <a:off x="3257575" y="3788153"/>
            <a:ext cx="824071" cy="295263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5" name="Oval 44"/>
          <p:cNvSpPr/>
          <p:nvPr/>
        </p:nvSpPr>
        <p:spPr bwMode="auto">
          <a:xfrm rot="18505205">
            <a:off x="4411998" y="3656781"/>
            <a:ext cx="491270" cy="253341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6" name="Oval 45"/>
          <p:cNvSpPr/>
          <p:nvPr/>
        </p:nvSpPr>
        <p:spPr bwMode="auto">
          <a:xfrm rot="18505205">
            <a:off x="4830016" y="3884296"/>
            <a:ext cx="1091547" cy="340900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7" name="Oval 46"/>
          <p:cNvSpPr/>
          <p:nvPr/>
        </p:nvSpPr>
        <p:spPr bwMode="auto">
          <a:xfrm rot="18505205">
            <a:off x="6107714" y="3718468"/>
            <a:ext cx="639294" cy="241402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20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16" grpId="0" uiExpand="1">
        <p:bldSub>
          <a:bldChart bld="series"/>
        </p:bldSub>
      </p:bldGraphic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8763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761" y="4218348"/>
            <a:ext cx="8455231" cy="165994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Deadline-2: stringent timing constraints, shortest execution time</a:t>
            </a:r>
          </a:p>
          <a:p>
            <a:pPr lvl="1">
              <a:buFontTx/>
              <a:buChar char="-"/>
            </a:pPr>
            <a:r>
              <a:rPr lang="en-US" dirty="0" smtClean="0"/>
              <a:t>Savings calculated with respect to base configuration</a:t>
            </a:r>
          </a:p>
          <a:p>
            <a:pPr lvl="1">
              <a:buFontTx/>
              <a:buChar char="-"/>
            </a:pPr>
            <a:r>
              <a:rPr lang="en-US" dirty="0" smtClean="0"/>
              <a:t>1%, 11% and 12% average execution time, energy and EDP savings, respectively</a:t>
            </a:r>
          </a:p>
          <a:p>
            <a:pPr lvl="1">
              <a:buFontTx/>
              <a:buChar char="-"/>
            </a:pPr>
            <a:r>
              <a:rPr lang="en-US" dirty="0" smtClean="0"/>
              <a:t>Energy and EDP savings as high as 32% and 35%, respectively, for </a:t>
            </a:r>
            <a:r>
              <a:rPr lang="en-US" i="1" dirty="0" smtClean="0"/>
              <a:t>g721encode</a:t>
            </a:r>
          </a:p>
          <a:p>
            <a:pPr lvl="1">
              <a:buFontTx/>
              <a:buChar char="-"/>
            </a:pPr>
            <a:r>
              <a:rPr lang="en-US" dirty="0" smtClean="0"/>
              <a:t>Deadlines met for all phases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6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683203" y="332521"/>
            <a:ext cx="470001" cy="1282537"/>
            <a:chOff x="7742578" y="855021"/>
            <a:chExt cx="470001" cy="128253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>
              <a:off x="7956468" y="1045029"/>
              <a:ext cx="23750" cy="10925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7742578" y="855021"/>
              <a:ext cx="4700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Trebuchet MS" pitchFamily="34" charset="0"/>
                </a:rPr>
                <a:t>11%</a:t>
              </a:r>
              <a:endParaRPr lang="en-US" sz="1200" b="1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025743" y="441429"/>
            <a:ext cx="470001" cy="1207903"/>
            <a:chOff x="7956468" y="1025279"/>
            <a:chExt cx="470001" cy="1207903"/>
          </a:xfrm>
        </p:grpSpPr>
        <p:cxnSp>
          <p:nvCxnSpPr>
            <p:cNvPr id="25" name="Straight Arrow Connector 24"/>
            <p:cNvCxnSpPr>
              <a:stCxn id="26" idx="2"/>
            </p:cNvCxnSpPr>
            <p:nvPr/>
          </p:nvCxnSpPr>
          <p:spPr bwMode="auto">
            <a:xfrm flipH="1">
              <a:off x="7956471" y="1302278"/>
              <a:ext cx="234998" cy="93090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7956468" y="1025279"/>
              <a:ext cx="4700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92D050"/>
                  </a:solidFill>
                  <a:latin typeface="Trebuchet MS" pitchFamily="34" charset="0"/>
                </a:rPr>
                <a:t>12%</a:t>
              </a:r>
              <a:endParaRPr lang="en-US" sz="1200" b="1" dirty="0">
                <a:solidFill>
                  <a:srgbClr val="92D050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128657" y="635420"/>
            <a:ext cx="639007" cy="789627"/>
            <a:chOff x="7317461" y="1130410"/>
            <a:chExt cx="639007" cy="1007148"/>
          </a:xfrm>
        </p:grpSpPr>
        <p:cxnSp>
          <p:nvCxnSpPr>
            <p:cNvPr id="28" name="Straight Arrow Connector 27"/>
            <p:cNvCxnSpPr/>
            <p:nvPr/>
          </p:nvCxnSpPr>
          <p:spPr bwMode="auto">
            <a:xfrm>
              <a:off x="7551506" y="1445739"/>
              <a:ext cx="404962" cy="69181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7317461" y="1130410"/>
              <a:ext cx="380232" cy="353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66FF"/>
                  </a:solidFill>
                  <a:latin typeface="Trebuchet MS" pitchFamily="34" charset="0"/>
                </a:rPr>
                <a:t>1%</a:t>
              </a:r>
              <a:endParaRPr lang="en-US" sz="1200" b="1" dirty="0">
                <a:solidFill>
                  <a:srgbClr val="0066FF"/>
                </a:solidFill>
                <a:latin typeface="Trebuchet MS" pitchFamily="34" charset="0"/>
              </a:endParaRPr>
            </a:p>
          </p:txBody>
        </p:sp>
      </p:grp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081173"/>
              </p:ext>
            </p:extLst>
          </p:nvPr>
        </p:nvGraphicFramePr>
        <p:xfrm>
          <a:off x="882396" y="906395"/>
          <a:ext cx="7379208" cy="341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 bwMode="auto">
          <a:xfrm rot="18505205">
            <a:off x="6186476" y="3526978"/>
            <a:ext cx="1128156" cy="439387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868" y="5997034"/>
            <a:ext cx="7990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Trebuchet MS" pitchFamily="34" charset="0"/>
              </a:rPr>
              <a:t>Deadline-3 and -4 did NOT degrade energy and EDP savings from Deadline-1 results!!</a:t>
            </a:r>
            <a:endParaRPr lang="en-US" sz="16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8" name="AutoShape 2" descr="data:image/jpeg;base64,/9j/4AAQSkZJRgABAQAAAQABAAD/2wCEAAkGBg8ODw4QDhAPDQ8SFhEQEBAPDQ4ODhcQFBAYGBMQExIXGyYeFxsjGRgeIDsgLycsLCwsGB4xQTAqNSYrLCkBCQoKDgwOGg8PGjIiHyQ0Ly81MiwsLCoyLCwsLCwsLDMyNCwpLCwyMSwsLCw0LDAsLCk0Mi4tLC0tLC80LCwsMv/AABEIANUA7QMBIgACEQEDEQH/xAAcAAEAAgMBAQEAAAAAAAAAAAAAAgcBBQYEAwj/xAA7EAACAQIEAwQIBQQABwAAAAAAAQIDEQQGITEFQVESIjJhExRSYnGBsdEHkaHB8CMzQkMkNFNyksLh/8QAGwEBAAIDAQEAAAAAAAAAAAAAAAUGAQMEAgf/xAAwEQABAwIFAQYGAgMAAAAAAAAAAQIDBBEFEiExQWETUaGx0fAiMnGBweEUI0KR8f/aAAwDAQACEQMRAD8AvEAAAAAAAAAAAAAAAAAAAAAAAAAAAAAAAAAAAA5rMma1RvSoNSq7Slo4w+8vp+h5cz5tt2qGGlrtOrF7dYwfXz5fHbjLkVVVn+Ef+/QquK4zkvDTrryvd9OvU73JXF3VpzpVJOVSDck5NuThJ63b1bUvqjpSqOEcSeGr06qu1F2klzg/FH8v1SLUpVYzjGUWpRklKLWzTV0zdQzZ2ZV3TyO3A6zt4Mjl+Jun249CYAO8nQAAAAAAAAAAAAAAAAAAAAAAAAAAAAAAAYbtvoAZOIzPm/t9qjhpdzadVPxdYwfTz5/Df45qzZ6btUMO7UtpzX+fur3fr8N+VuQ9VV5vgj27yoYti+a8MC6cr+E9SdzFyNzFyNKrYnc7XIvG7p4Wo9VeVK73jvKHy3+F+hw9yeHxMqU4zg+zOLUovzRthlWJ6OQ7qCqdSTJIm3PVC5QeHgvFYYujCrHRvScb37M1vH+cmj3Fja5HJdNj6Qx7XtRzVuigAHo9gAAAAAAAAAAAAAAAAAAAAAAAAAw3YAN21ei5vkcBmvNnp+1Qw7tR2nNbz8l7v1+G+M25s9O5UMO/6K0nNf5vovd+vw35W5D1dVn+Bm3n+vMqGLYrnvBAunK9/ROhK4uQuLkcVixK4uQuLgzYlcXI3MXBmxvMr8feDrd5v0M7Kot7dJpdV9L+RaMZJpNNNPVNO6a6opG5YWR8VivV3GdKU6UWvQzlJRbi94q+8VyfnbkSVDMqL2a7eXv3uWjA6xyL/Hdqm6dP1+fqdaACXLYAAAAAAAAAAAAAAAAAAAAAAAACv835u9N2sPh5f0tqlRPx9Yxfs+fP4b/bOebL9rDYeWmsa1RPfrTi+nV/LqcTciKuqzf1s25Kpi+J3vBCv1X8epO5i5G5i5GlXsTuYuRuLgzYlcxcjcXMmbEriKbaSTbbSSSu23skuZPCYWpWnGnSi6k5bRjv8fJeZZmWco08GlOpariOc7XjG61jC/13flsb4YHSrZNu8kKHD5Kt2mjeV98mry1kVK1XGJN7xobxXnU6v3dvjsu0SttoZBORQtiSzS8U1LHTMyRp6qAAbTpAAAAAAAAAAAAAAAAAAAAABxudc2eivhsPL+o9KtRPWK9iL9p9eXx29mcs1eqQ9FRaeImt9/Rxf+b8+i+fk6ylNttttt6tt3bb3bZGVdTb+tn3K7i2JdmiwRLryvd0+pm4uRuYuRRUrEri5G5i4FiVxcjcxcGbErnq4Zw2riqsaVGPak93tGMecpPkv5uS4NwerjKqpUl5yk/DGPtS+3MtjgnA6WCpKnSV29ZzfjlLq/tyOqnpllW/BLYfhrqpcztG+f0Pll/LlLA07Q79R/3KrXeb6LpHyNsATjWoxMrdi6xxtjajGJZEAAPR7AAAB4+LcWpYSk6tVvsqySVnKUntGKe7+zPVOaim5NJJNtt2SS3bZVOa8xPG1u62qELqktr9ajXV/oreZy1M/ZN03UjsQrUpYrp8y7e+haOCxtOvTjUpSU4S2a+jXJ+R9yn+BZirYKfap96D8dJvuyX7Pz+pafCeL0sXSVWjK62lF6TjLnGS5MxT1KSpZdFPNBiLKtttnJunoe0AHWSYAAAAAAAAANNmfMUcDR7Wkq07qlB837UvdX/zme3i3FaeEozrVXaMdkvFKT2hHzZT3FuLVMXWnWqvvS2V+7GK2hHyX3fM4qqo7NMrd18CJxOv/jMys+ZfDr6HyxGJnVnKdSTnOTcpSe7Z8rkbi5ClKW6rdSVzFyNxcGLErmLkbi4M2JXPdwXg1XGVVSpLznN+GMfaf25nz4Rwqri60aNFXk9W34Yx5zk+hb/A+CUsFSVKkr85za70pe0/tyOqnp1lW67Eth2HLUuzO0anj0M8F4LSwdJUqS85SfilL2pP+WPeATjWo1LIXNrUYiNalkQAAyegAAAAc3nPM6wdP0dJr1iou7z7EdnUa+nn8DxI9I2q5xqmmbCxXv2Q02fszXbwlGWi/vyXN/8AST+v5dUcPcjKbbbbu3q23d36sxcr8siyOzKUGrqX1MiyO+3RCVz3cH41VwdVVKT8pQfglH2ZL9+Rrri5rRVRboaGOdG5HNWyoXRwPjlLG0lUpOzWk4PxRl0f35mxKS4TxerhKsatGVpLRp+GUecZLmi2+A8epY6kqlN2krKpTb70JdH1XR8/zJumqUlTK7fzLrh+ItqW5XaOTx+hsgAdhKgAAAjVqxhGUpNRjFOUpN2SildtvkrEivPxDzR2m8HRl3V/fkucuVJPot352XJmmaVIm5lOaqqW08avd/1TSZszLLHVu62qELqlHa/Wo11f6L530VyNzFyAc5XKrl3KJLI6Z6vfupK4uQuLnk12JXFyNzFzIsSuenh3D6uJqwpUY9qctuSS5yk+SR8MNh51Zxp04uc5NRjFbtst/KeV4YClradeetWa28oR91frv5LoggWV3QkaGhWpfr8qbr+D0Zcy9SwFLsQ705WdWo1aUpftFcl+7be1AJxrUalk2LoxjY2o1qWRAAD0ewAAAAADVZizBTwNFzn3pyuqVO+spfslzf7tFQ43Gzr1J1asu1ObvJ/RLoktPkbvPODxccTKpie/CTcaM4X9EobqCX+Lty+O5zVyDqpXPfZdEQpmK1UksuRUsicfn0J3MXI3MXOQibE7mLkbmLgWJ3PZwfjNXB1Y1aLs1pKL8Mo84yXQ8FzFzKKqLdD2xzmORzVsqF38D45SxtFVaT8pwfijLnF/fmbEpDgXHauCrKrSd1tODdozj7L/AGfL9C4uD8XpYyjGtRd4vRp+KMlvCS5NfZ7Mm6aoSVLLuXOgrkqW2do5Pdz2gHyxWJhShOpUfZhBOUm+SSuzr2JNVtqppM55kWBw/cf9epeNJaaaa1Gui+rXmVBKbbbbbb1bbu23u2z3cf43PG4idaeifdpx9mmm+zH463fm2a65A1EyyvvxwUrEKpamXT5U29fuSuYuRuLnOR9iVzFyNxcGbEriKbaSTbeiSV229kkQuWP+H2T+z2cZiI95q9Cm1sn/ALWur5dFr0ttiiWR2VDqpaV1Q/I37r3GzyPlH1OHpqyTxM1tv6OD/wAF73V/Lld9WAT0caRtytLrDC2FiMZsgAB7NoAAAAAAAAB8cXhKdaEqdWEakJaSjJXT/nUq7NmSqmDbq0b1cNu3vOn5T6r3vz6u1zEopppq6ejT1VuhomgbKmu/ecdXRx1LbO34UoC4udxnDILp9rEYKN4b1KCV3HrKn1j7vLlpouEuQkkTo1s4p1RSvp35Xp+yVxchcXNZz2JXFyFxcGbErm4yxmWpgK3bjeVKVlVp33j1XvLl+RpbmLnprlat0Nkb3RuR7VsqF/4HHU8RThVoyU6c1eMl+qfRp6W5NHA/ibmK7jgqb0Vp17dd4U//AG/8Tn8p5wqcPc4tOrRmm/R3tap2e7JdL6J+XwNDicTKrOdSo+1ObcpN85N3Z3TVeeNGpuu/vqTdViSS06Nbo5d/fUjcXI3MXOAgrEri5G5i4M2JXFyNzd5Ty1PiFfsaxowtKtNco8or3nb6vkemtVy2Tc2RxOkcjGpqpt8g5R9bn6xXjfDwfdi1pUmuXnFc+r06lrnyw2GhShGnTioQglGMVsktkfUnIYUibZNy50lM2njypvyveAAbzqAAAAAAAAAAAAAAABwmdMhel7WJwcUqmsqlFaKfWcOkvLn8d+7BrlibI3K40TwMnZkeh+eZXTad01o01Z36GLlqZ2yKsUpV8MlHELWUNFGp9p+fPn1VVTi4txknGSbUotNSTTs009mQksLonWUqFVSPp3Wdtwpm5i5G4uaTlsSuYuRuLgzYlcxcjcXMixK4uQuLgzYlcxcjczFNtJJtvRJK7beySBmx6+F8Nq4qtCjRXanN2V9Ipc5SfJJal48B4HSwNCFGly1nO1pTm95v+aJJcjUZEymsBR7dVL1qqk6j37Ed1ST+vV9bI6gmKWDs0zO3XwLTh9H2Dc7vmXw98gAHYSgAAAAAAAAAAAAAAAAAAAAAOPzxkdYxOvh0o4pLVaRjVSXhb5S6S+T0s12APEkbZG5XGqaFkzFY9ND86VIuLlGScZRbjKMk1JSTs009ncjctzPWRljYuvh0o4qK1WijVilpFvlJLaXyelmqiqRcW4yTjJNxlGSakmnZpp7O5BywuidZSpVVI6ndZduFFxcjcxc1HLYlcXI3MXBmxK4uRuYuDNiVyxfwyyj2msdXjov+Wi+b51mv0XzfRnNZJytLiOISkmsPTtKtK7V1ypp9X+iv5F306cYxjGKUYxSjGKVkklZJLkjvpIMy53bEzhtJmXtX7JsSABKlhAAAAAAAAAAAAAAAAAAAAAAAAAAABxWfsjLFxeJw0UsTFd+K0VWKW3/els+e3S3ag8PYj25XGqWJsrVY7Y/Nsk02mmmtGmrNNbpojctP8RcjemUsZhIXrLWtSitZxX+yK9tdOa896quQksSxuspVaimdA/KpK5i5G4uajnsSuejhvD6mJrU6FFdqpUfZiuXVt9EldvyR5Llx/hrlL1Sj6zWjbEVkrJqzp0nqo+Te7+S5M3QxLI6x10tMs77ccnR5e4FTwGHhQpa21nO1nOo/FN/zRJLkbIAnERESyFra1GpZNgADJkAAAAAAAAAAAAAAAAAAAAAAAAAAAAAAFW/iVkf0fbxuFj3HeWIpxXhfOtFdOvTfa9rSMNJpp6p6NPaxqljSRtlNE8DZmZXH5nuYudj+ImSXganp8PH/AISo9l/qqP8Awfuvk/l0vzXA+D1cbiKWHpeKb1la6jBeKcvJL89FzIZ0bmuyruVl8D2P7NU1Oo/DTKfrlf1itG+HoNWT2nWVnGNuaW7+S1uy5jycJ4XTwlClQors06a7K6t85Pzb1fmz1kxDEkbbFkpoEgZl55AANx0gAAAAAAAAAAAAAAAAAAAAAAAAAAAAAAAAAAAHxxmDp16c6VWKqU5pxnF7NM5zJGTqPDvWJQk6s5zlBTlFKSpRfdp6eerel9NNEAeVaiqirueFY1XI5U1Q6kAHo9gAAAAAAAAAAAAAAAAA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g8ODw4QDhAPDQ8SFhEQEBAPDQ4ODhcQFBAYGBMQExIXGyYeFxsjGRgeIDsgLycsLCwsGB4xQTAqNSYrLCkBCQoKDgwOGg8PGjIiHyQ0Ly81MiwsLCoyLCwsLCwsLDMyNCwpLCwyMSwsLCw0LDAsLCk0Mi4tLC0tLC80LCwsMv/AABEIANUA7QMBIgACEQEDEQH/xAAcAAEAAgMBAQEAAAAAAAAAAAAAAgcBBQYEAwj/xAA7EAACAQIEAwQIBQQABwAAAAAAAQIDEQQGITEFQVESIjJhExRSYnGBsdEHkaHB8CMzQkMkNFNyksLh/8QAGwEBAAIDAQEAAAAAAAAAAAAAAAUGAQMEAgf/xAAwEQABAwIFAQYGAgMAAAAAAAAAAQIDBBEFEiExQWETUaGx0fAiMnGBweEUI0KR8f/aAAwDAQACEQMRAD8AvEAAAAAAAAAAAAAAAAAAAAAAAAAAAAAAAAAAAA5rMma1RvSoNSq7Slo4w+8vp+h5cz5tt2qGGlrtOrF7dYwfXz5fHbjLkVVVn+Ef+/QquK4zkvDTrryvd9OvU73JXF3VpzpVJOVSDck5NuThJ63b1bUvqjpSqOEcSeGr06qu1F2klzg/FH8v1SLUpVYzjGUWpRklKLWzTV0zdQzZ2ZV3TyO3A6zt4Mjl+Jun249CYAO8nQAAAAAAAAAAAAAAAAAAAAAAAAAAAAAAAYbtvoAZOIzPm/t9qjhpdzadVPxdYwfTz5/Df45qzZ6btUMO7UtpzX+fur3fr8N+VuQ9VV5vgj27yoYti+a8MC6cr+E9SdzFyNzFyNKrYnc7XIvG7p4Wo9VeVK73jvKHy3+F+hw9yeHxMqU4zg+zOLUovzRthlWJ6OQ7qCqdSTJIm3PVC5QeHgvFYYujCrHRvScb37M1vH+cmj3Fja5HJdNj6Qx7XtRzVuigAHo9gAAAAAAAAAAAAAAAAAAAAAAAAAw3YAN21ei5vkcBmvNnp+1Qw7tR2nNbz8l7v1+G+M25s9O5UMO/6K0nNf5vovd+vw35W5D1dVn+Bm3n+vMqGLYrnvBAunK9/ROhK4uQuLkcVixK4uQuLgzYlcXI3MXBmxvMr8feDrd5v0M7Kot7dJpdV9L+RaMZJpNNNPVNO6a6opG5YWR8VivV3GdKU6UWvQzlJRbi94q+8VyfnbkSVDMqL2a7eXv3uWjA6xyL/Hdqm6dP1+fqdaACXLYAAAAAAAAAAAAAAAAAAAAAAAACv835u9N2sPh5f0tqlRPx9Yxfs+fP4b/bOebL9rDYeWmsa1RPfrTi+nV/LqcTciKuqzf1s25Kpi+J3vBCv1X8epO5i5G5i5GlXsTuYuRuLgzYlcxcjcXMmbEriKbaSTbbSSSu23skuZPCYWpWnGnSi6k5bRjv8fJeZZmWco08GlOpariOc7XjG61jC/13flsb4YHSrZNu8kKHD5Kt2mjeV98mry1kVK1XGJN7xobxXnU6v3dvjsu0SttoZBORQtiSzS8U1LHTMyRp6qAAbTpAAAAAAAAAAAAAAAAAAAAABxudc2eivhsPL+o9KtRPWK9iL9p9eXx29mcs1eqQ9FRaeImt9/Rxf+b8+i+fk6ylNttttt6tt3bb3bZGVdTb+tn3K7i2JdmiwRLryvd0+pm4uRuYuRRUrEri5G5i4FiVxcjcxcGbErnq4Zw2riqsaVGPak93tGMecpPkv5uS4NwerjKqpUl5yk/DGPtS+3MtjgnA6WCpKnSV29ZzfjlLq/tyOqnpllW/BLYfhrqpcztG+f0Pll/LlLA07Q79R/3KrXeb6LpHyNsATjWoxMrdi6xxtjajGJZEAAPR7AAAB4+LcWpYSk6tVvsqySVnKUntGKe7+zPVOaim5NJJNtt2SS3bZVOa8xPG1u62qELqktr9ajXV/oreZy1M/ZN03UjsQrUpYrp8y7e+haOCxtOvTjUpSU4S2a+jXJ+R9yn+BZirYKfap96D8dJvuyX7Pz+pafCeL0sXSVWjK62lF6TjLnGS5MxT1KSpZdFPNBiLKtttnJunoe0AHWSYAAAAAAAAANNmfMUcDR7Wkq07qlB837UvdX/zme3i3FaeEozrVXaMdkvFKT2hHzZT3FuLVMXWnWqvvS2V+7GK2hHyX3fM4qqo7NMrd18CJxOv/jMys+ZfDr6HyxGJnVnKdSTnOTcpSe7Z8rkbi5ClKW6rdSVzFyNxcGLErmLkbi4M2JXPdwXg1XGVVSpLznN+GMfaf25nz4Rwqri60aNFXk9W34Yx5zk+hb/A+CUsFSVKkr85za70pe0/tyOqnp1lW67Eth2HLUuzO0anj0M8F4LSwdJUqS85SfilL2pP+WPeATjWo1LIXNrUYiNalkQAAyegAAAAc3nPM6wdP0dJr1iou7z7EdnUa+nn8DxI9I2q5xqmmbCxXv2Q02fszXbwlGWi/vyXN/8AST+v5dUcPcjKbbbbu3q23d36sxcr8siyOzKUGrqX1MiyO+3RCVz3cH41VwdVVKT8pQfglH2ZL9+Rrri5rRVRboaGOdG5HNWyoXRwPjlLG0lUpOzWk4PxRl0f35mxKS4TxerhKsatGVpLRp+GUecZLmi2+A8epY6kqlN2krKpTb70JdH1XR8/zJumqUlTK7fzLrh+ItqW5XaOTx+hsgAdhKgAAAjVqxhGUpNRjFOUpN2SildtvkrEivPxDzR2m8HRl3V/fkucuVJPot352XJmmaVIm5lOaqqW08avd/1TSZszLLHVu62qELqlHa/Wo11f6L530VyNzFyAc5XKrl3KJLI6Z6vfupK4uQuLnk12JXFyNzFzIsSuenh3D6uJqwpUY9qctuSS5yk+SR8MNh51Zxp04uc5NRjFbtst/KeV4YClradeetWa28oR91frv5LoggWV3QkaGhWpfr8qbr+D0Zcy9SwFLsQ705WdWo1aUpftFcl+7be1AJxrUalk2LoxjY2o1qWRAAD0ewAAAAADVZizBTwNFzn3pyuqVO+spfslzf7tFQ43Gzr1J1asu1ObvJ/RLoktPkbvPODxccTKpie/CTcaM4X9EobqCX+Lty+O5zVyDqpXPfZdEQpmK1UksuRUsicfn0J3MXI3MXOQibE7mLkbmLgWJ3PZwfjNXB1Y1aLs1pKL8Mo84yXQ8FzFzKKqLdD2xzmORzVsqF38D45SxtFVaT8pwfijLnF/fmbEpDgXHauCrKrSd1tODdozj7L/AGfL9C4uD8XpYyjGtRd4vRp+KMlvCS5NfZ7Mm6aoSVLLuXOgrkqW2do5Pdz2gHyxWJhShOpUfZhBOUm+SSuzr2JNVtqppM55kWBw/cf9epeNJaaaa1Gui+rXmVBKbbbbbb1bbu23u2z3cf43PG4idaeifdpx9mmm+zH463fm2a65A1EyyvvxwUrEKpamXT5U29fuSuYuRuLnOR9iVzFyNxcGbEriKbaSTbeiSV229kkQuWP+H2T+z2cZiI95q9Cm1sn/ALWur5dFr0ttiiWR2VDqpaV1Q/I37r3GzyPlH1OHpqyTxM1tv6OD/wAF73V/Lld9WAT0caRtytLrDC2FiMZsgAB7NoAAAAAAAAB8cXhKdaEqdWEakJaSjJXT/nUq7NmSqmDbq0b1cNu3vOn5T6r3vz6u1zEopppq6ejT1VuhomgbKmu/ecdXRx1LbO34UoC4udxnDILp9rEYKN4b1KCV3HrKn1j7vLlpouEuQkkTo1s4p1RSvp35Xp+yVxchcXNZz2JXFyFxcGbErm4yxmWpgK3bjeVKVlVp33j1XvLl+RpbmLnprlat0Nkb3RuR7VsqF/4HHU8RThVoyU6c1eMl+qfRp6W5NHA/ibmK7jgqb0Vp17dd4U//AG/8Tn8p5wqcPc4tOrRmm/R3tap2e7JdL6J+XwNDicTKrOdSo+1ObcpN85N3Z3TVeeNGpuu/vqTdViSS06Nbo5d/fUjcXI3MXOAgrEri5G5i4M2JXFyNzd5Ty1PiFfsaxowtKtNco8or3nb6vkemtVy2Tc2RxOkcjGpqpt8g5R9bn6xXjfDwfdi1pUmuXnFc+r06lrnyw2GhShGnTioQglGMVsktkfUnIYUibZNy50lM2njypvyveAAbzqAAAAAAAAAAAAAAABwmdMhel7WJwcUqmsqlFaKfWcOkvLn8d+7BrlibI3K40TwMnZkeh+eZXTad01o01Z36GLlqZ2yKsUpV8MlHELWUNFGp9p+fPn1VVTi4txknGSbUotNSTTs009mQksLonWUqFVSPp3Wdtwpm5i5G4uaTlsSuYuRuLgzYlcxcjcXMixK4uQuLgzYlcxcjczFNtJJtvRJK7beySBmx6+F8Nq4qtCjRXanN2V9Ipc5SfJJal48B4HSwNCFGly1nO1pTm95v+aJJcjUZEymsBR7dVL1qqk6j37Ed1ST+vV9bI6gmKWDs0zO3XwLTh9H2Dc7vmXw98gAHYSgAAAAAAAAAAAAAAAAAAAAAOPzxkdYxOvh0o4pLVaRjVSXhb5S6S+T0s12APEkbZG5XGqaFkzFY9ND86VIuLlGScZRbjKMk1JSTs009ncjctzPWRljYuvh0o4qK1WijVilpFvlJLaXyelmqiqRcW4yTjJNxlGSakmnZpp7O5BywuidZSpVVI6ndZduFFxcjcxc1HLYlcXI3MXBmxK4uRuYuDNiVyxfwyyj2msdXjov+Wi+b51mv0XzfRnNZJytLiOISkmsPTtKtK7V1ypp9X+iv5F306cYxjGKUYxSjGKVkklZJLkjvpIMy53bEzhtJmXtX7JsSABKlhAAAAAAAAAAAAAAAAAAAAAAAAAAABxWfsjLFxeJw0UsTFd+K0VWKW3/els+e3S3ag8PYj25XGqWJsrVY7Y/Nsk02mmmtGmrNNbpojctP8RcjemUsZhIXrLWtSitZxX+yK9tdOa896quQksSxuspVaimdA/KpK5i5G4uajnsSuejhvD6mJrU6FFdqpUfZiuXVt9EldvyR5Llx/hrlL1Sj6zWjbEVkrJqzp0nqo+Te7+S5M3QxLI6x10tMs77ccnR5e4FTwGHhQpa21nO1nOo/FN/zRJLkbIAnERESyFra1GpZNgADJkAAAAAAAAAAAAAAAAAAAAAAAAAAAAAAFW/iVkf0fbxuFj3HeWIpxXhfOtFdOvTfa9rSMNJpp6p6NPaxqljSRtlNE8DZmZXH5nuYudj+ImSXganp8PH/AISo9l/qqP8Awfuvk/l0vzXA+D1cbiKWHpeKb1la6jBeKcvJL89FzIZ0bmuyruVl8D2P7NU1Oo/DTKfrlf1itG+HoNWT2nWVnGNuaW7+S1uy5jycJ4XTwlClQors06a7K6t85Pzb1fmz1kxDEkbbFkpoEgZl55AANx0gAAAAAAAAAAAAAAAAAAAAAAAAAAAAAAAAAAAHxxmDp16c6VWKqU5pxnF7NM5zJGTqPDvWJQk6s5zlBTlFKSpRfdp6eerel9NNEAeVaiqirueFY1XI5U1Q6kAHo9gAAAAAAAAAAAAAAAAAAAAAAA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21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17" grpId="0" uiExpand="1">
        <p:bldSub>
          <a:bldChart bld="series"/>
        </p:bldSub>
      </p:bldGraphic>
      <p:bldP spid="5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8763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761" y="4301473"/>
            <a:ext cx="8455231" cy="148180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EDP comparison to prior work (PDM) with Deadline-1</a:t>
            </a:r>
          </a:p>
          <a:p>
            <a:pPr lvl="1">
              <a:buFontTx/>
              <a:buChar char="-"/>
            </a:pPr>
            <a:r>
              <a:rPr lang="en-US" dirty="0" smtClean="0"/>
              <a:t>Savings calculated with respect to base configuration</a:t>
            </a:r>
          </a:p>
          <a:p>
            <a:pPr lvl="1">
              <a:buFontTx/>
              <a:buChar char="-"/>
            </a:pPr>
            <a:r>
              <a:rPr lang="en-US" dirty="0" smtClean="0"/>
              <a:t>PDM’s and our algorithm’s average EDP of 11% and 29%, respectively</a:t>
            </a:r>
          </a:p>
          <a:p>
            <a:pPr lvl="1">
              <a:buFontTx/>
              <a:buChar char="-"/>
            </a:pPr>
            <a:r>
              <a:rPr lang="en-US" dirty="0" smtClean="0"/>
              <a:t>EDP savings increase as high as 62% for </a:t>
            </a:r>
            <a:r>
              <a:rPr lang="en-US" i="1" dirty="0" err="1" smtClean="0"/>
              <a:t>wrjpgcom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286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189424"/>
              </p:ext>
            </p:extLst>
          </p:nvPr>
        </p:nvGraphicFramePr>
        <p:xfrm>
          <a:off x="1429538" y="1068779"/>
          <a:ext cx="6284924" cy="308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7231953" y="641271"/>
            <a:ext cx="470001" cy="1306287"/>
            <a:chOff x="7742578" y="831271"/>
            <a:chExt cx="470001" cy="1306287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flipH="1">
              <a:off x="7956468" y="1045029"/>
              <a:ext cx="23750" cy="10925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7742578" y="831271"/>
              <a:ext cx="4700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Trebuchet MS" pitchFamily="34" charset="0"/>
                </a:rPr>
                <a:t>29%</a:t>
              </a:r>
              <a:endParaRPr lang="en-US" sz="1200" b="1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66847" y="892529"/>
            <a:ext cx="530753" cy="822451"/>
            <a:chOff x="7406901" y="1034254"/>
            <a:chExt cx="530753" cy="1049015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7678879" y="1283068"/>
              <a:ext cx="258775" cy="80020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7406901" y="1034254"/>
              <a:ext cx="470001" cy="3533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66FF"/>
                  </a:solidFill>
                  <a:latin typeface="Trebuchet MS" pitchFamily="34" charset="0"/>
                </a:rPr>
                <a:t>11%</a:t>
              </a:r>
              <a:endParaRPr lang="en-US" sz="1200" b="1" dirty="0">
                <a:solidFill>
                  <a:srgbClr val="0066FF"/>
                </a:solidFill>
                <a:latin typeface="Trebuchet MS" pitchFamily="34" charset="0"/>
              </a:endParaRPr>
            </a:p>
          </p:txBody>
        </p:sp>
      </p:grpSp>
      <p:sp>
        <p:nvSpPr>
          <p:cNvPr id="13" name="Up Arrow 12"/>
          <p:cNvSpPr/>
          <p:nvPr/>
        </p:nvSpPr>
        <p:spPr bwMode="auto">
          <a:xfrm>
            <a:off x="7761329" y="641261"/>
            <a:ext cx="112010" cy="237510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85082" y="62727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Trebuchet MS" pitchFamily="34" charset="0"/>
              </a:rPr>
              <a:t>18%</a:t>
            </a:r>
            <a:endParaRPr lang="en-US" sz="12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 rot="18505205">
            <a:off x="3268961" y="3369771"/>
            <a:ext cx="1067513" cy="328881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64716" y="5949534"/>
            <a:ext cx="3614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Trebuchet MS" pitchFamily="34" charset="0"/>
              </a:rPr>
              <a:t>18% average EDP increase over PDM!!</a:t>
            </a:r>
            <a:endParaRPr lang="en-US" sz="16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22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9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18" grpId="0" uiExpand="1">
        <p:bldSub>
          <a:bldChart bld="series"/>
        </p:bldSub>
      </p:bldGraphic>
      <p:bldP spid="13" grpId="0" animBg="1"/>
      <p:bldP spid="31" grpId="0"/>
      <p:bldP spid="32" grpId="0" animBg="1"/>
      <p:bldP spid="3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6349"/>
            <a:ext cx="7772400" cy="5076826"/>
          </a:xfrm>
        </p:spPr>
        <p:txBody>
          <a:bodyPr/>
          <a:lstStyle/>
          <a:p>
            <a:r>
              <a:rPr lang="en-US" dirty="0" smtClean="0"/>
              <a:t>We presented a phase-based </a:t>
            </a:r>
            <a:r>
              <a:rPr lang="en-US" dirty="0"/>
              <a:t>c</a:t>
            </a:r>
            <a:r>
              <a:rPr lang="en-US" dirty="0" smtClean="0"/>
              <a:t>ache </a:t>
            </a:r>
            <a:r>
              <a:rPr lang="en-US" dirty="0"/>
              <a:t>t</a:t>
            </a:r>
            <a:r>
              <a:rPr lang="en-US" dirty="0" smtClean="0"/>
              <a:t>uning algorithm for </a:t>
            </a:r>
            <a:r>
              <a:rPr lang="en-US" dirty="0"/>
              <a:t>m</a:t>
            </a:r>
            <a:r>
              <a:rPr lang="en-US" dirty="0" smtClean="0"/>
              <a:t>ultimedia </a:t>
            </a:r>
            <a:r>
              <a:rPr lang="en-US" dirty="0"/>
              <a:t>a</a:t>
            </a:r>
            <a:r>
              <a:rPr lang="en-US" dirty="0" smtClean="0"/>
              <a:t>pplications in embedded </a:t>
            </a:r>
            <a:r>
              <a:rPr lang="en-US" dirty="0"/>
              <a:t>s</a:t>
            </a:r>
            <a:r>
              <a:rPr lang="en-US" dirty="0" smtClean="0"/>
              <a:t>ystems</a:t>
            </a:r>
          </a:p>
          <a:p>
            <a:pPr lvl="1"/>
            <a:r>
              <a:rPr lang="en-US" dirty="0" smtClean="0"/>
              <a:t>Leverages analytical phase based tuning methodology – Phase Distance Mapping (PDM)</a:t>
            </a:r>
          </a:p>
          <a:p>
            <a:pPr lvl="2"/>
            <a:r>
              <a:rPr lang="en-US" dirty="0" smtClean="0"/>
              <a:t>Fine-grained, low-overhead tuning</a:t>
            </a:r>
          </a:p>
          <a:p>
            <a:pPr lvl="1"/>
            <a:r>
              <a:rPr lang="en-US" dirty="0" smtClean="0"/>
              <a:t>Leverages multimedia applications’ characteristics</a:t>
            </a:r>
          </a:p>
          <a:p>
            <a:pPr lvl="1"/>
            <a:r>
              <a:rPr lang="en-US" dirty="0" smtClean="0"/>
              <a:t>Average EDP savings of 29%, execution time degradation of only 1% compared with default base configuration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Evaluate algorithm in multilevel caches</a:t>
            </a:r>
          </a:p>
          <a:p>
            <a:pPr lvl="1"/>
            <a:r>
              <a:rPr lang="en-US" dirty="0" smtClean="0"/>
              <a:t>Tune other hardware that have significant impact on multimedia applications, e.g., clock frequency, instruction issue width, etc.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i="1" dirty="0" smtClean="0"/>
          </a:p>
          <a:p>
            <a:pPr marL="914400" lvl="2" indent="0">
              <a:buNone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23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8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33" descr="MPj04331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913" y="2505481"/>
            <a:ext cx="292258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24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6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Introduction and Motivation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1190418"/>
            <a:ext cx="8447313" cy="5339274"/>
          </a:xfrm>
        </p:spPr>
        <p:txBody>
          <a:bodyPr/>
          <a:lstStyle/>
          <a:p>
            <a:r>
              <a:rPr lang="en-US" dirty="0"/>
              <a:t>Caches account for up to 50% of embedded system processor’s </a:t>
            </a:r>
            <a:r>
              <a:rPr lang="en-US" dirty="0" smtClean="0"/>
              <a:t>power</a:t>
            </a:r>
          </a:p>
          <a:p>
            <a:r>
              <a:rPr lang="en-US" dirty="0" smtClean="0">
                <a:cs typeface="Arial" pitchFamily="34" charset="0"/>
              </a:rPr>
              <a:t>Thus, caches are good candidates for optimization</a:t>
            </a:r>
          </a:p>
          <a:p>
            <a:r>
              <a:rPr lang="en-US" dirty="0"/>
              <a:t>Different applications have vastly different cache parameter value requirements</a:t>
            </a:r>
          </a:p>
          <a:p>
            <a:pPr lvl="1"/>
            <a:r>
              <a:rPr lang="en-US" dirty="0"/>
              <a:t>Configurable parameters: size, line size, associativity</a:t>
            </a:r>
          </a:p>
          <a:p>
            <a:pPr lvl="1"/>
            <a:r>
              <a:rPr lang="en-US" dirty="0"/>
              <a:t>Parameter values that do not match an application’s needs can waste over 60% of energy (Gordon-Ross ‘05)</a:t>
            </a:r>
          </a:p>
          <a:p>
            <a:r>
              <a:rPr lang="en-US" sz="2000" b="1" i="1" dirty="0" smtClean="0">
                <a:solidFill>
                  <a:srgbClr val="FF0000"/>
                </a:solidFill>
                <a:cs typeface="Arial" pitchFamily="34" charset="0"/>
              </a:rPr>
              <a:t>Cache tuning</a:t>
            </a:r>
            <a:r>
              <a:rPr lang="en-US" sz="2000" dirty="0" smtClean="0">
                <a:cs typeface="Arial" pitchFamily="34" charset="0"/>
              </a:rPr>
              <a:t> determines the </a:t>
            </a:r>
            <a:r>
              <a:rPr lang="en-US" sz="2000" b="1" i="1" dirty="0" smtClean="0">
                <a:solidFill>
                  <a:srgbClr val="FF0000"/>
                </a:solidFill>
                <a:cs typeface="Arial" pitchFamily="34" charset="0"/>
              </a:rPr>
              <a:t>best configuration</a:t>
            </a:r>
            <a:r>
              <a:rPr lang="en-US" sz="2000" dirty="0" smtClean="0"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000" dirty="0" smtClean="0">
                <a:cs typeface="Arial" pitchFamily="34" charset="0"/>
              </a:rPr>
              <a:t>(combination of configurable parameters) that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000" dirty="0" smtClean="0">
                <a:cs typeface="Arial" pitchFamily="34" charset="0"/>
              </a:rPr>
              <a:t>meets optimization goals (e.g., lowest energy) </a:t>
            </a:r>
          </a:p>
          <a:p>
            <a:r>
              <a:rPr lang="en-US" dirty="0" smtClean="0"/>
              <a:t>However, cache tuning</a:t>
            </a:r>
            <a:r>
              <a:rPr lang="en-US" sz="2000" dirty="0" smtClean="0">
                <a:cs typeface="Arial" pitchFamily="34" charset="0"/>
              </a:rPr>
              <a:t> is challenging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2000" dirty="0" smtClean="0">
                <a:cs typeface="Arial" pitchFamily="34" charset="0"/>
              </a:rPr>
              <a:t>due to </a:t>
            </a:r>
            <a:r>
              <a:rPr lang="en-US" dirty="0" smtClean="0"/>
              <a:t>potentially large design spaces</a:t>
            </a:r>
          </a:p>
          <a:p>
            <a:pPr lvl="1"/>
            <a:endParaRPr lang="en-US" sz="1800" dirty="0" smtClean="0">
              <a:cs typeface="Arial" pitchFamily="34" charset="0"/>
            </a:endParaRPr>
          </a:p>
          <a:p>
            <a:pPr marL="457200" lvl="1" indent="0">
              <a:buNone/>
            </a:pPr>
            <a:endParaRPr lang="en-US" sz="2000" dirty="0" smtClean="0">
              <a:cs typeface="Arial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6081668" y="4008722"/>
            <a:ext cx="1535113" cy="2381250"/>
            <a:chOff x="6388283" y="3845780"/>
            <a:chExt cx="1535113" cy="2381250"/>
          </a:xfrm>
        </p:grpSpPr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6440671" y="3845780"/>
              <a:ext cx="136525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Design space</a:t>
              </a:r>
            </a:p>
          </p:txBody>
        </p:sp>
        <p:sp>
          <p:nvSpPr>
            <p:cNvPr id="60" name="AutoShape 8"/>
            <p:cNvSpPr>
              <a:spLocks noChangeArrowheads="1"/>
            </p:cNvSpPr>
            <p:nvPr/>
          </p:nvSpPr>
          <p:spPr bwMode="auto">
            <a:xfrm>
              <a:off x="6524808" y="42648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AutoShape 9"/>
            <p:cNvSpPr>
              <a:spLocks noChangeArrowheads="1"/>
            </p:cNvSpPr>
            <p:nvPr/>
          </p:nvSpPr>
          <p:spPr bwMode="auto">
            <a:xfrm>
              <a:off x="6834371" y="429186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10"/>
            <p:cNvSpPr>
              <a:spLocks noChangeArrowheads="1"/>
            </p:cNvSpPr>
            <p:nvPr/>
          </p:nvSpPr>
          <p:spPr bwMode="auto">
            <a:xfrm>
              <a:off x="6524808" y="45696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AutoShape 11"/>
            <p:cNvSpPr>
              <a:spLocks noChangeArrowheads="1"/>
            </p:cNvSpPr>
            <p:nvPr/>
          </p:nvSpPr>
          <p:spPr bwMode="auto">
            <a:xfrm>
              <a:off x="6488296" y="486336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AutoShape 12"/>
            <p:cNvSpPr>
              <a:spLocks noChangeArrowheads="1"/>
            </p:cNvSpPr>
            <p:nvPr/>
          </p:nvSpPr>
          <p:spPr bwMode="auto">
            <a:xfrm>
              <a:off x="6720071" y="45299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AutoShape 13"/>
            <p:cNvSpPr>
              <a:spLocks noChangeArrowheads="1"/>
            </p:cNvSpPr>
            <p:nvPr/>
          </p:nvSpPr>
          <p:spPr bwMode="auto">
            <a:xfrm>
              <a:off x="7005821" y="44791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14"/>
            <p:cNvSpPr>
              <a:spLocks noChangeArrowheads="1"/>
            </p:cNvSpPr>
            <p:nvPr/>
          </p:nvSpPr>
          <p:spPr bwMode="auto">
            <a:xfrm>
              <a:off x="6829608" y="47030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AutoShape 15"/>
            <p:cNvSpPr>
              <a:spLocks noChangeArrowheads="1"/>
            </p:cNvSpPr>
            <p:nvPr/>
          </p:nvSpPr>
          <p:spPr bwMode="auto">
            <a:xfrm>
              <a:off x="6685146" y="46284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AutoShape 16"/>
            <p:cNvSpPr>
              <a:spLocks noChangeArrowheads="1"/>
            </p:cNvSpPr>
            <p:nvPr/>
          </p:nvSpPr>
          <p:spPr bwMode="auto">
            <a:xfrm>
              <a:off x="6829608" y="45696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AutoShape 17"/>
            <p:cNvSpPr>
              <a:spLocks noChangeArrowheads="1"/>
            </p:cNvSpPr>
            <p:nvPr/>
          </p:nvSpPr>
          <p:spPr bwMode="auto">
            <a:xfrm>
              <a:off x="6982008" y="47220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AutoShape 18"/>
            <p:cNvSpPr>
              <a:spLocks noChangeArrowheads="1"/>
            </p:cNvSpPr>
            <p:nvPr/>
          </p:nvSpPr>
          <p:spPr bwMode="auto">
            <a:xfrm>
              <a:off x="7315383" y="45934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19"/>
            <p:cNvSpPr>
              <a:spLocks noChangeArrowheads="1"/>
            </p:cNvSpPr>
            <p:nvPr/>
          </p:nvSpPr>
          <p:spPr bwMode="auto">
            <a:xfrm>
              <a:off x="7169333" y="47220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AutoShape 20"/>
            <p:cNvSpPr>
              <a:spLocks noChangeArrowheads="1"/>
            </p:cNvSpPr>
            <p:nvPr/>
          </p:nvSpPr>
          <p:spPr bwMode="auto">
            <a:xfrm>
              <a:off x="7188383" y="438076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AutoShape 21"/>
            <p:cNvSpPr>
              <a:spLocks noChangeArrowheads="1"/>
            </p:cNvSpPr>
            <p:nvPr/>
          </p:nvSpPr>
          <p:spPr bwMode="auto">
            <a:xfrm>
              <a:off x="6872471" y="50887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AutoShape 22"/>
            <p:cNvSpPr>
              <a:spLocks noChangeArrowheads="1"/>
            </p:cNvSpPr>
            <p:nvPr/>
          </p:nvSpPr>
          <p:spPr bwMode="auto">
            <a:xfrm>
              <a:off x="7182033" y="51157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AutoShape 23"/>
            <p:cNvSpPr>
              <a:spLocks noChangeArrowheads="1"/>
            </p:cNvSpPr>
            <p:nvPr/>
          </p:nvSpPr>
          <p:spPr bwMode="auto">
            <a:xfrm>
              <a:off x="6872471" y="53935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AutoShape 24"/>
            <p:cNvSpPr>
              <a:spLocks noChangeArrowheads="1"/>
            </p:cNvSpPr>
            <p:nvPr/>
          </p:nvSpPr>
          <p:spPr bwMode="auto">
            <a:xfrm>
              <a:off x="6835958" y="56872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AutoShape 25"/>
            <p:cNvSpPr>
              <a:spLocks noChangeArrowheads="1"/>
            </p:cNvSpPr>
            <p:nvPr/>
          </p:nvSpPr>
          <p:spPr bwMode="auto">
            <a:xfrm>
              <a:off x="7067733" y="53539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AutoShape 26"/>
            <p:cNvSpPr>
              <a:spLocks noChangeArrowheads="1"/>
            </p:cNvSpPr>
            <p:nvPr/>
          </p:nvSpPr>
          <p:spPr bwMode="auto">
            <a:xfrm>
              <a:off x="7353483" y="53031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AutoShape 27"/>
            <p:cNvSpPr>
              <a:spLocks noChangeArrowheads="1"/>
            </p:cNvSpPr>
            <p:nvPr/>
          </p:nvSpPr>
          <p:spPr bwMode="auto">
            <a:xfrm>
              <a:off x="7177271" y="55269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AutoShape 28"/>
            <p:cNvSpPr>
              <a:spLocks noChangeArrowheads="1"/>
            </p:cNvSpPr>
            <p:nvPr/>
          </p:nvSpPr>
          <p:spPr bwMode="auto">
            <a:xfrm>
              <a:off x="7032808" y="54523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AutoShape 29"/>
            <p:cNvSpPr>
              <a:spLocks noChangeArrowheads="1"/>
            </p:cNvSpPr>
            <p:nvPr/>
          </p:nvSpPr>
          <p:spPr bwMode="auto">
            <a:xfrm>
              <a:off x="7177271" y="53935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30"/>
            <p:cNvSpPr>
              <a:spLocks noChangeArrowheads="1"/>
            </p:cNvSpPr>
            <p:nvPr/>
          </p:nvSpPr>
          <p:spPr bwMode="auto">
            <a:xfrm>
              <a:off x="7329671" y="55459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AutoShape 31"/>
            <p:cNvSpPr>
              <a:spLocks noChangeArrowheads="1"/>
            </p:cNvSpPr>
            <p:nvPr/>
          </p:nvSpPr>
          <p:spPr bwMode="auto">
            <a:xfrm>
              <a:off x="7663046" y="54174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AutoShape 32"/>
            <p:cNvSpPr>
              <a:spLocks noChangeArrowheads="1"/>
            </p:cNvSpPr>
            <p:nvPr/>
          </p:nvSpPr>
          <p:spPr bwMode="auto">
            <a:xfrm>
              <a:off x="7516996" y="55459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AutoShape 33"/>
            <p:cNvSpPr>
              <a:spLocks noChangeArrowheads="1"/>
            </p:cNvSpPr>
            <p:nvPr/>
          </p:nvSpPr>
          <p:spPr bwMode="auto">
            <a:xfrm>
              <a:off x="7536046" y="52046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AutoShape 34"/>
            <p:cNvSpPr>
              <a:spLocks noChangeArrowheads="1"/>
            </p:cNvSpPr>
            <p:nvPr/>
          </p:nvSpPr>
          <p:spPr bwMode="auto">
            <a:xfrm>
              <a:off x="6991533" y="45696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AutoShape 35"/>
            <p:cNvSpPr>
              <a:spLocks noChangeArrowheads="1"/>
            </p:cNvSpPr>
            <p:nvPr/>
          </p:nvSpPr>
          <p:spPr bwMode="auto">
            <a:xfrm>
              <a:off x="7332846" y="44093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AutoShape 36"/>
            <p:cNvSpPr>
              <a:spLocks noChangeArrowheads="1"/>
            </p:cNvSpPr>
            <p:nvPr/>
          </p:nvSpPr>
          <p:spPr bwMode="auto">
            <a:xfrm>
              <a:off x="7188383" y="43347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AutoShape 37"/>
            <p:cNvSpPr>
              <a:spLocks noChangeArrowheads="1"/>
            </p:cNvSpPr>
            <p:nvPr/>
          </p:nvSpPr>
          <p:spPr bwMode="auto">
            <a:xfrm>
              <a:off x="7485246" y="44283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AutoShape 38"/>
            <p:cNvSpPr>
              <a:spLocks noChangeArrowheads="1"/>
            </p:cNvSpPr>
            <p:nvPr/>
          </p:nvSpPr>
          <p:spPr bwMode="auto">
            <a:xfrm>
              <a:off x="7672571" y="44283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AutoShape 39"/>
            <p:cNvSpPr>
              <a:spLocks noChangeArrowheads="1"/>
            </p:cNvSpPr>
            <p:nvPr/>
          </p:nvSpPr>
          <p:spPr bwMode="auto">
            <a:xfrm>
              <a:off x="7375708" y="47951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AutoShape 40"/>
            <p:cNvSpPr>
              <a:spLocks noChangeArrowheads="1"/>
            </p:cNvSpPr>
            <p:nvPr/>
          </p:nvSpPr>
          <p:spPr bwMode="auto">
            <a:xfrm>
              <a:off x="7685271" y="48220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AutoShape 41"/>
            <p:cNvSpPr>
              <a:spLocks noChangeArrowheads="1"/>
            </p:cNvSpPr>
            <p:nvPr/>
          </p:nvSpPr>
          <p:spPr bwMode="auto">
            <a:xfrm>
              <a:off x="6572433" y="49633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AutoShape 42"/>
            <p:cNvSpPr>
              <a:spLocks noChangeArrowheads="1"/>
            </p:cNvSpPr>
            <p:nvPr/>
          </p:nvSpPr>
          <p:spPr bwMode="auto">
            <a:xfrm>
              <a:off x="6913746" y="48030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AutoShape 43"/>
            <p:cNvSpPr>
              <a:spLocks noChangeArrowheads="1"/>
            </p:cNvSpPr>
            <p:nvPr/>
          </p:nvSpPr>
          <p:spPr bwMode="auto">
            <a:xfrm>
              <a:off x="6769283" y="47284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AutoShape 44"/>
            <p:cNvSpPr>
              <a:spLocks noChangeArrowheads="1"/>
            </p:cNvSpPr>
            <p:nvPr/>
          </p:nvSpPr>
          <p:spPr bwMode="auto">
            <a:xfrm>
              <a:off x="7066146" y="48220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AutoShape 45"/>
            <p:cNvSpPr>
              <a:spLocks noChangeArrowheads="1"/>
            </p:cNvSpPr>
            <p:nvPr/>
          </p:nvSpPr>
          <p:spPr bwMode="auto">
            <a:xfrm>
              <a:off x="7253471" y="48220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AutoShape 46"/>
            <p:cNvSpPr>
              <a:spLocks noChangeArrowheads="1"/>
            </p:cNvSpPr>
            <p:nvPr/>
          </p:nvSpPr>
          <p:spPr bwMode="auto">
            <a:xfrm>
              <a:off x="6956608" y="51888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AutoShape 47"/>
            <p:cNvSpPr>
              <a:spLocks noChangeArrowheads="1"/>
            </p:cNvSpPr>
            <p:nvPr/>
          </p:nvSpPr>
          <p:spPr bwMode="auto">
            <a:xfrm>
              <a:off x="7266171" y="52157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AutoShape 48"/>
            <p:cNvSpPr>
              <a:spLocks noChangeArrowheads="1"/>
            </p:cNvSpPr>
            <p:nvPr/>
          </p:nvSpPr>
          <p:spPr bwMode="auto">
            <a:xfrm>
              <a:off x="6454958" y="52427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AutoShape 49"/>
            <p:cNvSpPr>
              <a:spLocks noChangeArrowheads="1"/>
            </p:cNvSpPr>
            <p:nvPr/>
          </p:nvSpPr>
          <p:spPr bwMode="auto">
            <a:xfrm>
              <a:off x="6454958" y="51094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AutoShape 50"/>
            <p:cNvSpPr>
              <a:spLocks noChangeArrowheads="1"/>
            </p:cNvSpPr>
            <p:nvPr/>
          </p:nvSpPr>
          <p:spPr bwMode="auto">
            <a:xfrm>
              <a:off x="6607358" y="52618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AutoShape 51"/>
            <p:cNvSpPr>
              <a:spLocks noChangeArrowheads="1"/>
            </p:cNvSpPr>
            <p:nvPr/>
          </p:nvSpPr>
          <p:spPr bwMode="auto">
            <a:xfrm>
              <a:off x="6940733" y="51332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AutoShape 52"/>
            <p:cNvSpPr>
              <a:spLocks noChangeArrowheads="1"/>
            </p:cNvSpPr>
            <p:nvPr/>
          </p:nvSpPr>
          <p:spPr bwMode="auto">
            <a:xfrm>
              <a:off x="6794683" y="52618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AutoShape 53"/>
            <p:cNvSpPr>
              <a:spLocks noChangeArrowheads="1"/>
            </p:cNvSpPr>
            <p:nvPr/>
          </p:nvSpPr>
          <p:spPr bwMode="auto">
            <a:xfrm>
              <a:off x="6572433" y="47030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AutoShape 54"/>
            <p:cNvSpPr>
              <a:spLocks noChangeArrowheads="1"/>
            </p:cNvSpPr>
            <p:nvPr/>
          </p:nvSpPr>
          <p:spPr bwMode="auto">
            <a:xfrm>
              <a:off x="6548621" y="49459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AutoShape 55"/>
            <p:cNvSpPr>
              <a:spLocks noChangeArrowheads="1"/>
            </p:cNvSpPr>
            <p:nvPr/>
          </p:nvSpPr>
          <p:spPr bwMode="auto">
            <a:xfrm>
              <a:off x="6881996" y="48173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AutoShape 56"/>
            <p:cNvSpPr>
              <a:spLocks noChangeArrowheads="1"/>
            </p:cNvSpPr>
            <p:nvPr/>
          </p:nvSpPr>
          <p:spPr bwMode="auto">
            <a:xfrm>
              <a:off x="6735946" y="49459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AutoShape 57"/>
            <p:cNvSpPr>
              <a:spLocks noChangeArrowheads="1"/>
            </p:cNvSpPr>
            <p:nvPr/>
          </p:nvSpPr>
          <p:spPr bwMode="auto">
            <a:xfrm>
              <a:off x="6748646" y="53396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AutoShape 58"/>
            <p:cNvSpPr>
              <a:spLocks noChangeArrowheads="1"/>
            </p:cNvSpPr>
            <p:nvPr/>
          </p:nvSpPr>
          <p:spPr bwMode="auto">
            <a:xfrm>
              <a:off x="6634346" y="55777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1" name="AutoShape 59"/>
            <p:cNvSpPr>
              <a:spLocks noChangeArrowheads="1"/>
            </p:cNvSpPr>
            <p:nvPr/>
          </p:nvSpPr>
          <p:spPr bwMode="auto">
            <a:xfrm>
              <a:off x="6920096" y="55269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2" name="AutoShape 60"/>
            <p:cNvSpPr>
              <a:spLocks noChangeArrowheads="1"/>
            </p:cNvSpPr>
            <p:nvPr/>
          </p:nvSpPr>
          <p:spPr bwMode="auto">
            <a:xfrm>
              <a:off x="6743883" y="57507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3" name="AutoShape 61"/>
            <p:cNvSpPr>
              <a:spLocks noChangeArrowheads="1"/>
            </p:cNvSpPr>
            <p:nvPr/>
          </p:nvSpPr>
          <p:spPr bwMode="auto">
            <a:xfrm>
              <a:off x="6599421" y="567616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4" name="AutoShape 62"/>
            <p:cNvSpPr>
              <a:spLocks noChangeArrowheads="1"/>
            </p:cNvSpPr>
            <p:nvPr/>
          </p:nvSpPr>
          <p:spPr bwMode="auto">
            <a:xfrm>
              <a:off x="6743883" y="56174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5" name="AutoShape 63"/>
            <p:cNvSpPr>
              <a:spLocks noChangeArrowheads="1"/>
            </p:cNvSpPr>
            <p:nvPr/>
          </p:nvSpPr>
          <p:spPr bwMode="auto">
            <a:xfrm>
              <a:off x="6896283" y="57698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AutoShape 64"/>
            <p:cNvSpPr>
              <a:spLocks noChangeArrowheads="1"/>
            </p:cNvSpPr>
            <p:nvPr/>
          </p:nvSpPr>
          <p:spPr bwMode="auto">
            <a:xfrm>
              <a:off x="7229658" y="56412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AutoShape 65"/>
            <p:cNvSpPr>
              <a:spLocks noChangeArrowheads="1"/>
            </p:cNvSpPr>
            <p:nvPr/>
          </p:nvSpPr>
          <p:spPr bwMode="auto">
            <a:xfrm>
              <a:off x="7083608" y="57698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AutoShape 66"/>
            <p:cNvSpPr>
              <a:spLocks noChangeArrowheads="1"/>
            </p:cNvSpPr>
            <p:nvPr/>
          </p:nvSpPr>
          <p:spPr bwMode="auto">
            <a:xfrm>
              <a:off x="7102658" y="54285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9" name="AutoShape 67"/>
            <p:cNvSpPr>
              <a:spLocks noChangeArrowheads="1"/>
            </p:cNvSpPr>
            <p:nvPr/>
          </p:nvSpPr>
          <p:spPr bwMode="auto">
            <a:xfrm>
              <a:off x="6558146" y="47935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0" name="AutoShape 68"/>
            <p:cNvSpPr>
              <a:spLocks noChangeArrowheads="1"/>
            </p:cNvSpPr>
            <p:nvPr/>
          </p:nvSpPr>
          <p:spPr bwMode="auto">
            <a:xfrm>
              <a:off x="6942321" y="50189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AutoShape 69"/>
            <p:cNvSpPr>
              <a:spLocks noChangeArrowheads="1"/>
            </p:cNvSpPr>
            <p:nvPr/>
          </p:nvSpPr>
          <p:spPr bwMode="auto">
            <a:xfrm>
              <a:off x="7251883" y="50459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AutoShape 70"/>
            <p:cNvSpPr>
              <a:spLocks noChangeArrowheads="1"/>
            </p:cNvSpPr>
            <p:nvPr/>
          </p:nvSpPr>
          <p:spPr bwMode="auto">
            <a:xfrm>
              <a:off x="6480358" y="50268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AutoShape 71"/>
            <p:cNvSpPr>
              <a:spLocks noChangeArrowheads="1"/>
            </p:cNvSpPr>
            <p:nvPr/>
          </p:nvSpPr>
          <p:spPr bwMode="auto">
            <a:xfrm>
              <a:off x="6632758" y="50459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AutoShape 72"/>
            <p:cNvSpPr>
              <a:spLocks noChangeArrowheads="1"/>
            </p:cNvSpPr>
            <p:nvPr/>
          </p:nvSpPr>
          <p:spPr bwMode="auto">
            <a:xfrm>
              <a:off x="6820083" y="50459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AutoShape 73"/>
            <p:cNvSpPr>
              <a:spLocks noChangeArrowheads="1"/>
            </p:cNvSpPr>
            <p:nvPr/>
          </p:nvSpPr>
          <p:spPr bwMode="auto">
            <a:xfrm>
              <a:off x="6523221" y="54126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AutoShape 74"/>
            <p:cNvSpPr>
              <a:spLocks noChangeArrowheads="1"/>
            </p:cNvSpPr>
            <p:nvPr/>
          </p:nvSpPr>
          <p:spPr bwMode="auto">
            <a:xfrm>
              <a:off x="6832783" y="54396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AutoShape 75"/>
            <p:cNvSpPr>
              <a:spLocks noChangeArrowheads="1"/>
            </p:cNvSpPr>
            <p:nvPr/>
          </p:nvSpPr>
          <p:spPr bwMode="auto">
            <a:xfrm>
              <a:off x="6507346" y="53570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AutoShape 76"/>
            <p:cNvSpPr>
              <a:spLocks noChangeArrowheads="1"/>
            </p:cNvSpPr>
            <p:nvPr/>
          </p:nvSpPr>
          <p:spPr bwMode="auto">
            <a:xfrm>
              <a:off x="6747058" y="49871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AutoShape 77"/>
            <p:cNvSpPr>
              <a:spLocks noChangeArrowheads="1"/>
            </p:cNvSpPr>
            <p:nvPr/>
          </p:nvSpPr>
          <p:spPr bwMode="auto">
            <a:xfrm>
              <a:off x="7032808" y="49363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0" name="AutoShape 78"/>
            <p:cNvSpPr>
              <a:spLocks noChangeArrowheads="1"/>
            </p:cNvSpPr>
            <p:nvPr/>
          </p:nvSpPr>
          <p:spPr bwMode="auto">
            <a:xfrm>
              <a:off x="6856596" y="51602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1" name="AutoShape 79"/>
            <p:cNvSpPr>
              <a:spLocks noChangeArrowheads="1"/>
            </p:cNvSpPr>
            <p:nvPr/>
          </p:nvSpPr>
          <p:spPr bwMode="auto">
            <a:xfrm>
              <a:off x="6856596" y="50268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AutoShape 80"/>
            <p:cNvSpPr>
              <a:spLocks noChangeArrowheads="1"/>
            </p:cNvSpPr>
            <p:nvPr/>
          </p:nvSpPr>
          <p:spPr bwMode="auto">
            <a:xfrm>
              <a:off x="7008996" y="51792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AutoShape 81"/>
            <p:cNvSpPr>
              <a:spLocks noChangeArrowheads="1"/>
            </p:cNvSpPr>
            <p:nvPr/>
          </p:nvSpPr>
          <p:spPr bwMode="auto">
            <a:xfrm>
              <a:off x="7342371" y="50506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AutoShape 82"/>
            <p:cNvSpPr>
              <a:spLocks noChangeArrowheads="1"/>
            </p:cNvSpPr>
            <p:nvPr/>
          </p:nvSpPr>
          <p:spPr bwMode="auto">
            <a:xfrm>
              <a:off x="7196321" y="51792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AutoShape 83"/>
            <p:cNvSpPr>
              <a:spLocks noChangeArrowheads="1"/>
            </p:cNvSpPr>
            <p:nvPr/>
          </p:nvSpPr>
          <p:spPr bwMode="auto">
            <a:xfrm>
              <a:off x="7215371" y="483796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AutoShape 84"/>
            <p:cNvSpPr>
              <a:spLocks noChangeArrowheads="1"/>
            </p:cNvSpPr>
            <p:nvPr/>
          </p:nvSpPr>
          <p:spPr bwMode="auto">
            <a:xfrm>
              <a:off x="6899458" y="55459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AutoShape 85"/>
            <p:cNvSpPr>
              <a:spLocks noChangeArrowheads="1"/>
            </p:cNvSpPr>
            <p:nvPr/>
          </p:nvSpPr>
          <p:spPr bwMode="auto">
            <a:xfrm>
              <a:off x="7209021" y="55729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AutoShape 86"/>
            <p:cNvSpPr>
              <a:spLocks noChangeArrowheads="1"/>
            </p:cNvSpPr>
            <p:nvPr/>
          </p:nvSpPr>
          <p:spPr bwMode="auto">
            <a:xfrm>
              <a:off x="7018521" y="50268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AutoShape 87"/>
            <p:cNvSpPr>
              <a:spLocks noChangeArrowheads="1"/>
            </p:cNvSpPr>
            <p:nvPr/>
          </p:nvSpPr>
          <p:spPr bwMode="auto">
            <a:xfrm>
              <a:off x="7359833" y="48665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AutoShape 88"/>
            <p:cNvSpPr>
              <a:spLocks noChangeArrowheads="1"/>
            </p:cNvSpPr>
            <p:nvPr/>
          </p:nvSpPr>
          <p:spPr bwMode="auto">
            <a:xfrm>
              <a:off x="7215371" y="47919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AutoShape 89"/>
            <p:cNvSpPr>
              <a:spLocks noChangeArrowheads="1"/>
            </p:cNvSpPr>
            <p:nvPr/>
          </p:nvSpPr>
          <p:spPr bwMode="auto">
            <a:xfrm>
              <a:off x="7512233" y="48855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AutoShape 90"/>
            <p:cNvSpPr>
              <a:spLocks noChangeArrowheads="1"/>
            </p:cNvSpPr>
            <p:nvPr/>
          </p:nvSpPr>
          <p:spPr bwMode="auto">
            <a:xfrm>
              <a:off x="7699558" y="48855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AutoShape 91"/>
            <p:cNvSpPr>
              <a:spLocks noChangeArrowheads="1"/>
            </p:cNvSpPr>
            <p:nvPr/>
          </p:nvSpPr>
          <p:spPr bwMode="auto">
            <a:xfrm>
              <a:off x="7402696" y="52523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AutoShape 92"/>
            <p:cNvSpPr>
              <a:spLocks noChangeArrowheads="1"/>
            </p:cNvSpPr>
            <p:nvPr/>
          </p:nvSpPr>
          <p:spPr bwMode="auto">
            <a:xfrm>
              <a:off x="7712258" y="52792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AutoShape 93"/>
            <p:cNvSpPr>
              <a:spLocks noChangeArrowheads="1"/>
            </p:cNvSpPr>
            <p:nvPr/>
          </p:nvSpPr>
          <p:spPr bwMode="auto">
            <a:xfrm>
              <a:off x="6940733" y="52602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AutoShape 94"/>
            <p:cNvSpPr>
              <a:spLocks noChangeArrowheads="1"/>
            </p:cNvSpPr>
            <p:nvPr/>
          </p:nvSpPr>
          <p:spPr bwMode="auto">
            <a:xfrm>
              <a:off x="6796271" y="51856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AutoShape 95"/>
            <p:cNvSpPr>
              <a:spLocks noChangeArrowheads="1"/>
            </p:cNvSpPr>
            <p:nvPr/>
          </p:nvSpPr>
          <p:spPr bwMode="auto">
            <a:xfrm>
              <a:off x="7093133" y="52792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AutoShape 96"/>
            <p:cNvSpPr>
              <a:spLocks noChangeArrowheads="1"/>
            </p:cNvSpPr>
            <p:nvPr/>
          </p:nvSpPr>
          <p:spPr bwMode="auto">
            <a:xfrm>
              <a:off x="7280458" y="52792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AutoShape 97"/>
            <p:cNvSpPr>
              <a:spLocks noChangeArrowheads="1"/>
            </p:cNvSpPr>
            <p:nvPr/>
          </p:nvSpPr>
          <p:spPr bwMode="auto">
            <a:xfrm>
              <a:off x="6983596" y="56460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AutoShape 98"/>
            <p:cNvSpPr>
              <a:spLocks noChangeArrowheads="1"/>
            </p:cNvSpPr>
            <p:nvPr/>
          </p:nvSpPr>
          <p:spPr bwMode="auto">
            <a:xfrm>
              <a:off x="6967721" y="55904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AutoShape 99"/>
            <p:cNvSpPr>
              <a:spLocks noChangeArrowheads="1"/>
            </p:cNvSpPr>
            <p:nvPr/>
          </p:nvSpPr>
          <p:spPr bwMode="auto">
            <a:xfrm>
              <a:off x="6908983" y="52745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2" name="AutoShape 100"/>
            <p:cNvSpPr>
              <a:spLocks noChangeArrowheads="1"/>
            </p:cNvSpPr>
            <p:nvPr/>
          </p:nvSpPr>
          <p:spPr bwMode="auto">
            <a:xfrm>
              <a:off x="6762933" y="54031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3" name="AutoShape 101"/>
            <p:cNvSpPr>
              <a:spLocks noChangeArrowheads="1"/>
            </p:cNvSpPr>
            <p:nvPr/>
          </p:nvSpPr>
          <p:spPr bwMode="auto">
            <a:xfrm>
              <a:off x="6969308" y="54761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AutoShape 102"/>
            <p:cNvSpPr>
              <a:spLocks noChangeArrowheads="1"/>
            </p:cNvSpPr>
            <p:nvPr/>
          </p:nvSpPr>
          <p:spPr bwMode="auto">
            <a:xfrm>
              <a:off x="7278871" y="55031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AutoShape 103"/>
            <p:cNvSpPr>
              <a:spLocks noChangeArrowheads="1"/>
            </p:cNvSpPr>
            <p:nvPr/>
          </p:nvSpPr>
          <p:spPr bwMode="auto">
            <a:xfrm>
              <a:off x="6847071" y="55031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AutoShape 104"/>
            <p:cNvSpPr>
              <a:spLocks noChangeArrowheads="1"/>
            </p:cNvSpPr>
            <p:nvPr/>
          </p:nvSpPr>
          <p:spPr bwMode="auto">
            <a:xfrm>
              <a:off x="7158221" y="46315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AutoShape 105"/>
            <p:cNvSpPr>
              <a:spLocks noChangeArrowheads="1"/>
            </p:cNvSpPr>
            <p:nvPr/>
          </p:nvSpPr>
          <p:spPr bwMode="auto">
            <a:xfrm>
              <a:off x="7467783" y="47458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AutoShape 106"/>
            <p:cNvSpPr>
              <a:spLocks noChangeArrowheads="1"/>
            </p:cNvSpPr>
            <p:nvPr/>
          </p:nvSpPr>
          <p:spPr bwMode="auto">
            <a:xfrm>
              <a:off x="7340783" y="453316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AutoShape 107"/>
            <p:cNvSpPr>
              <a:spLocks noChangeArrowheads="1"/>
            </p:cNvSpPr>
            <p:nvPr/>
          </p:nvSpPr>
          <p:spPr bwMode="auto">
            <a:xfrm>
              <a:off x="7143933" y="47220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AutoShape 108"/>
            <p:cNvSpPr>
              <a:spLocks noChangeArrowheads="1"/>
            </p:cNvSpPr>
            <p:nvPr/>
          </p:nvSpPr>
          <p:spPr bwMode="auto">
            <a:xfrm>
              <a:off x="7485246" y="45617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AutoShape 109"/>
            <p:cNvSpPr>
              <a:spLocks noChangeArrowheads="1"/>
            </p:cNvSpPr>
            <p:nvPr/>
          </p:nvSpPr>
          <p:spPr bwMode="auto">
            <a:xfrm>
              <a:off x="7340783" y="44871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AutoShape 110"/>
            <p:cNvSpPr>
              <a:spLocks noChangeArrowheads="1"/>
            </p:cNvSpPr>
            <p:nvPr/>
          </p:nvSpPr>
          <p:spPr bwMode="auto">
            <a:xfrm>
              <a:off x="7637646" y="45807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AutoShape 111"/>
            <p:cNvSpPr>
              <a:spLocks noChangeArrowheads="1"/>
            </p:cNvSpPr>
            <p:nvPr/>
          </p:nvSpPr>
          <p:spPr bwMode="auto">
            <a:xfrm>
              <a:off x="7707496" y="46744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AutoShape 112"/>
            <p:cNvSpPr>
              <a:spLocks noChangeArrowheads="1"/>
            </p:cNvSpPr>
            <p:nvPr/>
          </p:nvSpPr>
          <p:spPr bwMode="auto">
            <a:xfrm>
              <a:off x="6853421" y="47792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AutoShape 113"/>
            <p:cNvSpPr>
              <a:spLocks noChangeArrowheads="1"/>
            </p:cNvSpPr>
            <p:nvPr/>
          </p:nvSpPr>
          <p:spPr bwMode="auto">
            <a:xfrm>
              <a:off x="6739121" y="50173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AutoShape 114"/>
            <p:cNvSpPr>
              <a:spLocks noChangeArrowheads="1"/>
            </p:cNvSpPr>
            <p:nvPr/>
          </p:nvSpPr>
          <p:spPr bwMode="auto">
            <a:xfrm>
              <a:off x="7024871" y="49665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AutoShape 115"/>
            <p:cNvSpPr>
              <a:spLocks noChangeArrowheads="1"/>
            </p:cNvSpPr>
            <p:nvPr/>
          </p:nvSpPr>
          <p:spPr bwMode="auto">
            <a:xfrm>
              <a:off x="6704196" y="51157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AutoShape 116"/>
            <p:cNvSpPr>
              <a:spLocks noChangeArrowheads="1"/>
            </p:cNvSpPr>
            <p:nvPr/>
          </p:nvSpPr>
          <p:spPr bwMode="auto">
            <a:xfrm>
              <a:off x="6848658" y="50570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AutoShape 117"/>
            <p:cNvSpPr>
              <a:spLocks noChangeArrowheads="1"/>
            </p:cNvSpPr>
            <p:nvPr/>
          </p:nvSpPr>
          <p:spPr bwMode="auto">
            <a:xfrm>
              <a:off x="7334433" y="50808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AutoShape 118"/>
            <p:cNvSpPr>
              <a:spLocks noChangeArrowheads="1"/>
            </p:cNvSpPr>
            <p:nvPr/>
          </p:nvSpPr>
          <p:spPr bwMode="auto">
            <a:xfrm>
              <a:off x="7207433" y="48681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AutoShape 119"/>
            <p:cNvSpPr>
              <a:spLocks noChangeArrowheads="1"/>
            </p:cNvSpPr>
            <p:nvPr/>
          </p:nvSpPr>
          <p:spPr bwMode="auto">
            <a:xfrm>
              <a:off x="7010583" y="50570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AutoShape 120"/>
            <p:cNvSpPr>
              <a:spLocks noChangeArrowheads="1"/>
            </p:cNvSpPr>
            <p:nvPr/>
          </p:nvSpPr>
          <p:spPr bwMode="auto">
            <a:xfrm>
              <a:off x="7351896" y="48967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AutoShape 121"/>
            <p:cNvSpPr>
              <a:spLocks noChangeArrowheads="1"/>
            </p:cNvSpPr>
            <p:nvPr/>
          </p:nvSpPr>
          <p:spPr bwMode="auto">
            <a:xfrm>
              <a:off x="7207433" y="48220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AutoShape 122"/>
            <p:cNvSpPr>
              <a:spLocks noChangeArrowheads="1"/>
            </p:cNvSpPr>
            <p:nvPr/>
          </p:nvSpPr>
          <p:spPr bwMode="auto">
            <a:xfrm>
              <a:off x="7504296" y="49157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AutoShape 123"/>
            <p:cNvSpPr>
              <a:spLocks noChangeArrowheads="1"/>
            </p:cNvSpPr>
            <p:nvPr/>
          </p:nvSpPr>
          <p:spPr bwMode="auto">
            <a:xfrm>
              <a:off x="7691621" y="49157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AutoShape 124"/>
            <p:cNvSpPr>
              <a:spLocks noChangeArrowheads="1"/>
            </p:cNvSpPr>
            <p:nvPr/>
          </p:nvSpPr>
          <p:spPr bwMode="auto">
            <a:xfrm>
              <a:off x="7177271" y="51189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AutoShape 125"/>
            <p:cNvSpPr>
              <a:spLocks noChangeArrowheads="1"/>
            </p:cNvSpPr>
            <p:nvPr/>
          </p:nvSpPr>
          <p:spPr bwMode="auto">
            <a:xfrm>
              <a:off x="7359833" y="50205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AutoShape 126"/>
            <p:cNvSpPr>
              <a:spLocks noChangeArrowheads="1"/>
            </p:cNvSpPr>
            <p:nvPr/>
          </p:nvSpPr>
          <p:spPr bwMode="auto">
            <a:xfrm>
              <a:off x="7504296" y="50491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AutoShape 127"/>
            <p:cNvSpPr>
              <a:spLocks noChangeArrowheads="1"/>
            </p:cNvSpPr>
            <p:nvPr/>
          </p:nvSpPr>
          <p:spPr bwMode="auto">
            <a:xfrm>
              <a:off x="7359833" y="49744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AutoShape 128"/>
            <p:cNvSpPr>
              <a:spLocks noChangeArrowheads="1"/>
            </p:cNvSpPr>
            <p:nvPr/>
          </p:nvSpPr>
          <p:spPr bwMode="auto">
            <a:xfrm>
              <a:off x="7656696" y="50681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AutoShape 129"/>
            <p:cNvSpPr>
              <a:spLocks noChangeArrowheads="1"/>
            </p:cNvSpPr>
            <p:nvPr/>
          </p:nvSpPr>
          <p:spPr bwMode="auto">
            <a:xfrm>
              <a:off x="7726546" y="51618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2" name="AutoShape 130"/>
            <p:cNvSpPr>
              <a:spLocks noChangeArrowheads="1"/>
            </p:cNvSpPr>
            <p:nvPr/>
          </p:nvSpPr>
          <p:spPr bwMode="auto">
            <a:xfrm>
              <a:off x="6821671" y="42490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3" name="AutoShape 131"/>
            <p:cNvSpPr>
              <a:spLocks noChangeArrowheads="1"/>
            </p:cNvSpPr>
            <p:nvPr/>
          </p:nvSpPr>
          <p:spPr bwMode="auto">
            <a:xfrm>
              <a:off x="6785158" y="45426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4" name="AutoShape 132"/>
            <p:cNvSpPr>
              <a:spLocks noChangeArrowheads="1"/>
            </p:cNvSpPr>
            <p:nvPr/>
          </p:nvSpPr>
          <p:spPr bwMode="auto">
            <a:xfrm>
              <a:off x="7126471" y="43823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5" name="AutoShape 133"/>
            <p:cNvSpPr>
              <a:spLocks noChangeArrowheads="1"/>
            </p:cNvSpPr>
            <p:nvPr/>
          </p:nvSpPr>
          <p:spPr bwMode="auto">
            <a:xfrm>
              <a:off x="6982008" y="43077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6" name="AutoShape 134"/>
            <p:cNvSpPr>
              <a:spLocks noChangeArrowheads="1"/>
            </p:cNvSpPr>
            <p:nvPr/>
          </p:nvSpPr>
          <p:spPr bwMode="auto">
            <a:xfrm>
              <a:off x="7126471" y="42490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7" name="AutoShape 135"/>
            <p:cNvSpPr>
              <a:spLocks noChangeArrowheads="1"/>
            </p:cNvSpPr>
            <p:nvPr/>
          </p:nvSpPr>
          <p:spPr bwMode="auto">
            <a:xfrm>
              <a:off x="7278871" y="44014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8" name="AutoShape 136"/>
            <p:cNvSpPr>
              <a:spLocks noChangeArrowheads="1"/>
            </p:cNvSpPr>
            <p:nvPr/>
          </p:nvSpPr>
          <p:spPr bwMode="auto">
            <a:xfrm>
              <a:off x="6583546" y="44331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9" name="AutoShape 137"/>
            <p:cNvSpPr>
              <a:spLocks noChangeArrowheads="1"/>
            </p:cNvSpPr>
            <p:nvPr/>
          </p:nvSpPr>
          <p:spPr bwMode="auto">
            <a:xfrm>
              <a:off x="6869296" y="43823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0" name="AutoShape 138"/>
            <p:cNvSpPr>
              <a:spLocks noChangeArrowheads="1"/>
            </p:cNvSpPr>
            <p:nvPr/>
          </p:nvSpPr>
          <p:spPr bwMode="auto">
            <a:xfrm>
              <a:off x="6693083" y="46061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2" name="AutoShape 139"/>
            <p:cNvSpPr>
              <a:spLocks noChangeArrowheads="1"/>
            </p:cNvSpPr>
            <p:nvPr/>
          </p:nvSpPr>
          <p:spPr bwMode="auto">
            <a:xfrm>
              <a:off x="6548621" y="45315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3" name="AutoShape 140"/>
            <p:cNvSpPr>
              <a:spLocks noChangeArrowheads="1"/>
            </p:cNvSpPr>
            <p:nvPr/>
          </p:nvSpPr>
          <p:spPr bwMode="auto">
            <a:xfrm>
              <a:off x="6693083" y="44728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4" name="AutoShape 141"/>
            <p:cNvSpPr>
              <a:spLocks noChangeArrowheads="1"/>
            </p:cNvSpPr>
            <p:nvPr/>
          </p:nvSpPr>
          <p:spPr bwMode="auto">
            <a:xfrm>
              <a:off x="6845483" y="46252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AutoShape 142"/>
            <p:cNvSpPr>
              <a:spLocks noChangeArrowheads="1"/>
            </p:cNvSpPr>
            <p:nvPr/>
          </p:nvSpPr>
          <p:spPr bwMode="auto">
            <a:xfrm>
              <a:off x="7178858" y="44966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6" name="AutoShape 143"/>
            <p:cNvSpPr>
              <a:spLocks noChangeArrowheads="1"/>
            </p:cNvSpPr>
            <p:nvPr/>
          </p:nvSpPr>
          <p:spPr bwMode="auto">
            <a:xfrm>
              <a:off x="7032808" y="46252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7" name="AutoShape 144"/>
            <p:cNvSpPr>
              <a:spLocks noChangeArrowheads="1"/>
            </p:cNvSpPr>
            <p:nvPr/>
          </p:nvSpPr>
          <p:spPr bwMode="auto">
            <a:xfrm>
              <a:off x="7051858" y="42839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8" name="AutoShape 145"/>
            <p:cNvSpPr>
              <a:spLocks noChangeArrowheads="1"/>
            </p:cNvSpPr>
            <p:nvPr/>
          </p:nvSpPr>
          <p:spPr bwMode="auto">
            <a:xfrm>
              <a:off x="6472421" y="42680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9" name="AutoShape 146"/>
            <p:cNvSpPr>
              <a:spLocks noChangeArrowheads="1"/>
            </p:cNvSpPr>
            <p:nvPr/>
          </p:nvSpPr>
          <p:spPr bwMode="auto">
            <a:xfrm>
              <a:off x="6781983" y="42950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0" name="AutoShape 147"/>
            <p:cNvSpPr>
              <a:spLocks noChangeArrowheads="1"/>
            </p:cNvSpPr>
            <p:nvPr/>
          </p:nvSpPr>
          <p:spPr bwMode="auto">
            <a:xfrm>
              <a:off x="6848658" y="44014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1" name="AutoShape 148"/>
            <p:cNvSpPr>
              <a:spLocks noChangeArrowheads="1"/>
            </p:cNvSpPr>
            <p:nvPr/>
          </p:nvSpPr>
          <p:spPr bwMode="auto">
            <a:xfrm>
              <a:off x="7158221" y="44283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2" name="AutoShape 149"/>
            <p:cNvSpPr>
              <a:spLocks noChangeArrowheads="1"/>
            </p:cNvSpPr>
            <p:nvPr/>
          </p:nvSpPr>
          <p:spPr bwMode="auto">
            <a:xfrm>
              <a:off x="6932796" y="45014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3" name="AutoShape 150"/>
            <p:cNvSpPr>
              <a:spLocks noChangeArrowheads="1"/>
            </p:cNvSpPr>
            <p:nvPr/>
          </p:nvSpPr>
          <p:spPr bwMode="auto">
            <a:xfrm>
              <a:off x="6916921" y="44458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4" name="AutoShape 151"/>
            <p:cNvSpPr>
              <a:spLocks noChangeArrowheads="1"/>
            </p:cNvSpPr>
            <p:nvPr/>
          </p:nvSpPr>
          <p:spPr bwMode="auto">
            <a:xfrm>
              <a:off x="6712133" y="42585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5" name="AutoShape 152"/>
            <p:cNvSpPr>
              <a:spLocks noChangeArrowheads="1"/>
            </p:cNvSpPr>
            <p:nvPr/>
          </p:nvSpPr>
          <p:spPr bwMode="auto">
            <a:xfrm>
              <a:off x="6918508" y="433155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AutoShape 153"/>
            <p:cNvSpPr>
              <a:spLocks noChangeArrowheads="1"/>
            </p:cNvSpPr>
            <p:nvPr/>
          </p:nvSpPr>
          <p:spPr bwMode="auto">
            <a:xfrm>
              <a:off x="7228071" y="43585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AutoShape 154"/>
            <p:cNvSpPr>
              <a:spLocks noChangeArrowheads="1"/>
            </p:cNvSpPr>
            <p:nvPr/>
          </p:nvSpPr>
          <p:spPr bwMode="auto">
            <a:xfrm>
              <a:off x="6796271" y="43585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Text Box 155"/>
            <p:cNvSpPr txBox="1">
              <a:spLocks noChangeArrowheads="1"/>
            </p:cNvSpPr>
            <p:nvPr/>
          </p:nvSpPr>
          <p:spPr bwMode="auto">
            <a:xfrm>
              <a:off x="6451783" y="5952393"/>
              <a:ext cx="1274763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100’s – 10,000’s</a:t>
              </a:r>
            </a:p>
          </p:txBody>
        </p:sp>
        <p:sp>
          <p:nvSpPr>
            <p:cNvPr id="209" name="AutoShape 156"/>
            <p:cNvSpPr>
              <a:spLocks noChangeArrowheads="1"/>
            </p:cNvSpPr>
            <p:nvPr/>
          </p:nvSpPr>
          <p:spPr bwMode="auto">
            <a:xfrm>
              <a:off x="7456671" y="56555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AutoShape 157"/>
            <p:cNvSpPr>
              <a:spLocks noChangeArrowheads="1"/>
            </p:cNvSpPr>
            <p:nvPr/>
          </p:nvSpPr>
          <p:spPr bwMode="auto">
            <a:xfrm>
              <a:off x="7310621" y="57841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1" name="AutoShape 158"/>
            <p:cNvSpPr>
              <a:spLocks noChangeArrowheads="1"/>
            </p:cNvSpPr>
            <p:nvPr/>
          </p:nvSpPr>
          <p:spPr bwMode="auto">
            <a:xfrm>
              <a:off x="7329671" y="5442805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2" name="AutoShape 159"/>
            <p:cNvSpPr>
              <a:spLocks noChangeArrowheads="1"/>
            </p:cNvSpPr>
            <p:nvPr/>
          </p:nvSpPr>
          <p:spPr bwMode="auto">
            <a:xfrm>
              <a:off x="7196321" y="54904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3" name="AutoShape 160"/>
            <p:cNvSpPr>
              <a:spLocks noChangeArrowheads="1"/>
            </p:cNvSpPr>
            <p:nvPr/>
          </p:nvSpPr>
          <p:spPr bwMode="auto">
            <a:xfrm>
              <a:off x="7505883" y="5517418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4" name="AutoShape 161"/>
            <p:cNvSpPr>
              <a:spLocks noChangeArrowheads="1"/>
            </p:cNvSpPr>
            <p:nvPr/>
          </p:nvSpPr>
          <p:spPr bwMode="auto">
            <a:xfrm>
              <a:off x="7297921" y="51538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5" name="AutoShape 162"/>
            <p:cNvSpPr>
              <a:spLocks noChangeArrowheads="1"/>
            </p:cNvSpPr>
            <p:nvPr/>
          </p:nvSpPr>
          <p:spPr bwMode="auto">
            <a:xfrm>
              <a:off x="7485246" y="51538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6" name="AutoShape 163"/>
            <p:cNvSpPr>
              <a:spLocks noChangeArrowheads="1"/>
            </p:cNvSpPr>
            <p:nvPr/>
          </p:nvSpPr>
          <p:spPr bwMode="auto">
            <a:xfrm>
              <a:off x="7297921" y="528723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7" name="AutoShape 164"/>
            <p:cNvSpPr>
              <a:spLocks noChangeArrowheads="1"/>
            </p:cNvSpPr>
            <p:nvPr/>
          </p:nvSpPr>
          <p:spPr bwMode="auto">
            <a:xfrm>
              <a:off x="7450321" y="53062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8" name="AutoShape 165"/>
            <p:cNvSpPr>
              <a:spLocks noChangeArrowheads="1"/>
            </p:cNvSpPr>
            <p:nvPr/>
          </p:nvSpPr>
          <p:spPr bwMode="auto">
            <a:xfrm>
              <a:off x="7520171" y="53999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9" name="AutoShape 166"/>
            <p:cNvSpPr>
              <a:spLocks noChangeArrowheads="1"/>
            </p:cNvSpPr>
            <p:nvPr/>
          </p:nvSpPr>
          <p:spPr bwMode="auto">
            <a:xfrm>
              <a:off x="6388283" y="44728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0" name="AutoShape 167"/>
            <p:cNvSpPr>
              <a:spLocks noChangeArrowheads="1"/>
            </p:cNvSpPr>
            <p:nvPr/>
          </p:nvSpPr>
          <p:spPr bwMode="auto">
            <a:xfrm>
              <a:off x="6435908" y="460619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1" name="AutoShape 168"/>
            <p:cNvSpPr>
              <a:spLocks noChangeArrowheads="1"/>
            </p:cNvSpPr>
            <p:nvPr/>
          </p:nvSpPr>
          <p:spPr bwMode="auto">
            <a:xfrm>
              <a:off x="6421621" y="4696680"/>
              <a:ext cx="196850" cy="157163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2" name="AutoShape 169"/>
            <p:cNvSpPr>
              <a:spLocks noChangeArrowheads="1"/>
            </p:cNvSpPr>
            <p:nvPr/>
          </p:nvSpPr>
          <p:spPr bwMode="auto">
            <a:xfrm>
              <a:off x="6412096" y="4434743"/>
              <a:ext cx="196850" cy="157162"/>
            </a:xfrm>
            <a:prstGeom prst="irregularSeal2">
              <a:avLst/>
            </a:pr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23" name="AutoShape 175"/>
          <p:cNvSpPr>
            <a:spLocks noChangeArrowheads="1"/>
          </p:cNvSpPr>
          <p:nvPr/>
        </p:nvSpPr>
        <p:spPr bwMode="auto">
          <a:xfrm>
            <a:off x="6546275" y="4770724"/>
            <a:ext cx="196850" cy="157162"/>
          </a:xfrm>
          <a:prstGeom prst="irregularSeal2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24" name="Group 184"/>
          <p:cNvGrpSpPr>
            <a:grpSpLocks/>
          </p:cNvGrpSpPr>
          <p:nvPr/>
        </p:nvGrpSpPr>
        <p:grpSpPr bwMode="auto">
          <a:xfrm>
            <a:off x="6471663" y="4661186"/>
            <a:ext cx="2589212" cy="1143000"/>
            <a:chOff x="625" y="2185"/>
            <a:chExt cx="1631" cy="720"/>
          </a:xfrm>
        </p:grpSpPr>
        <p:sp>
          <p:nvSpPr>
            <p:cNvPr id="225" name="Line 179"/>
            <p:cNvSpPr>
              <a:spLocks noChangeShapeType="1"/>
            </p:cNvSpPr>
            <p:nvPr/>
          </p:nvSpPr>
          <p:spPr bwMode="auto">
            <a:xfrm>
              <a:off x="625" y="2186"/>
              <a:ext cx="1088" cy="7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6" name="Line 180"/>
            <p:cNvSpPr>
              <a:spLocks noChangeShapeType="1"/>
            </p:cNvSpPr>
            <p:nvPr/>
          </p:nvSpPr>
          <p:spPr bwMode="auto">
            <a:xfrm flipV="1">
              <a:off x="640" y="2521"/>
              <a:ext cx="1024" cy="38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7" name="AutoShape 182"/>
            <p:cNvSpPr>
              <a:spLocks noChangeArrowheads="1"/>
            </p:cNvSpPr>
            <p:nvPr/>
          </p:nvSpPr>
          <p:spPr bwMode="auto">
            <a:xfrm>
              <a:off x="1654" y="2185"/>
              <a:ext cx="602" cy="414"/>
            </a:xfrm>
            <a:prstGeom prst="irregularSeal2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8" name="Text Box 183"/>
            <p:cNvSpPr txBox="1">
              <a:spLocks noChangeArrowheads="1"/>
            </p:cNvSpPr>
            <p:nvPr/>
          </p:nvSpPr>
          <p:spPr bwMode="auto">
            <a:xfrm>
              <a:off x="1719" y="2269"/>
              <a:ext cx="4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Lowest energy</a:t>
              </a:r>
            </a:p>
          </p:txBody>
        </p:sp>
      </p:grpSp>
      <p:sp>
        <p:nvSpPr>
          <p:cNvPr id="229" name="AutoShape 230"/>
          <p:cNvSpPr>
            <a:spLocks noChangeArrowheads="1"/>
          </p:cNvSpPr>
          <p:nvPr/>
        </p:nvSpPr>
        <p:spPr bwMode="auto">
          <a:xfrm>
            <a:off x="6851075" y="5075524"/>
            <a:ext cx="196850" cy="157162"/>
          </a:xfrm>
          <a:prstGeom prst="irregularSeal2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0" name="AutoShape 231"/>
          <p:cNvSpPr>
            <a:spLocks noChangeArrowheads="1"/>
          </p:cNvSpPr>
          <p:nvPr/>
        </p:nvSpPr>
        <p:spPr bwMode="auto">
          <a:xfrm>
            <a:off x="6417688" y="5150136"/>
            <a:ext cx="196850" cy="157163"/>
          </a:xfrm>
          <a:prstGeom prst="irregularSeal2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1" name="AutoShape 232"/>
          <p:cNvSpPr>
            <a:spLocks noChangeArrowheads="1"/>
          </p:cNvSpPr>
          <p:nvPr/>
        </p:nvSpPr>
        <p:spPr bwMode="auto">
          <a:xfrm>
            <a:off x="6687563" y="5459699"/>
            <a:ext cx="196850" cy="157162"/>
          </a:xfrm>
          <a:prstGeom prst="irregularSeal2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2" name="AutoShape 233"/>
          <p:cNvSpPr>
            <a:spLocks noChangeArrowheads="1"/>
          </p:cNvSpPr>
          <p:nvPr/>
        </p:nvSpPr>
        <p:spPr bwMode="auto">
          <a:xfrm>
            <a:off x="7051100" y="5346986"/>
            <a:ext cx="196850" cy="157163"/>
          </a:xfrm>
          <a:prstGeom prst="irregularSeal2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3" name="AutoShape 234"/>
          <p:cNvSpPr>
            <a:spLocks noChangeArrowheads="1"/>
          </p:cNvSpPr>
          <p:nvPr/>
        </p:nvSpPr>
        <p:spPr bwMode="auto">
          <a:xfrm>
            <a:off x="6976488" y="4804061"/>
            <a:ext cx="196850" cy="157163"/>
          </a:xfrm>
          <a:prstGeom prst="irregularSeal2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3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09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animBg="1"/>
      <p:bldP spid="229" grpId="0" animBg="1"/>
      <p:bldP spid="230" grpId="0" animBg="1"/>
      <p:bldP spid="231" grpId="0" animBg="1"/>
      <p:bldP spid="232" grpId="0" animBg="1"/>
      <p:bldP spid="2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1" y="309563"/>
            <a:ext cx="8397874" cy="790348"/>
          </a:xfrm>
        </p:spPr>
        <p:txBody>
          <a:bodyPr/>
          <a:lstStyle/>
          <a:p>
            <a:r>
              <a:rPr lang="en-US" dirty="0" smtClean="0"/>
              <a:t>Configurable Caches</a:t>
            </a:r>
          </a:p>
        </p:txBody>
      </p:sp>
      <p:sp>
        <p:nvSpPr>
          <p:cNvPr id="394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413" y="1133475"/>
            <a:ext cx="8891587" cy="5135564"/>
          </a:xfrm>
          <a:noFill/>
          <a:ln/>
        </p:spPr>
        <p:txBody>
          <a:bodyPr/>
          <a:lstStyle/>
          <a:p>
            <a:r>
              <a:rPr lang="en-US" dirty="0" smtClean="0"/>
              <a:t>Configurable caches enable cache tuning</a:t>
            </a:r>
          </a:p>
          <a:p>
            <a:pPr lvl="1"/>
            <a:r>
              <a:rPr lang="en-US" dirty="0"/>
              <a:t>Specialized hardware enables the cache to be configured at startup or </a:t>
            </a:r>
            <a:r>
              <a:rPr lang="en-US" dirty="0" smtClean="0"/>
              <a:t>dynamically </a:t>
            </a:r>
            <a:r>
              <a:rPr lang="en-US" dirty="0"/>
              <a:t>during runtime</a:t>
            </a:r>
            <a:endParaRPr lang="en-US" dirty="0" smtClean="0"/>
          </a:p>
        </p:txBody>
      </p:sp>
      <p:grpSp>
        <p:nvGrpSpPr>
          <p:cNvPr id="273" name="Group 272"/>
          <p:cNvGrpSpPr/>
          <p:nvPr/>
        </p:nvGrpSpPr>
        <p:grpSpPr>
          <a:xfrm>
            <a:off x="139700" y="2265155"/>
            <a:ext cx="9004300" cy="4026931"/>
            <a:chOff x="139700" y="2279005"/>
            <a:chExt cx="9004300" cy="4026931"/>
          </a:xfrm>
        </p:grpSpPr>
        <p:grpSp>
          <p:nvGrpSpPr>
            <p:cNvPr id="274" name="Group 273"/>
            <p:cNvGrpSpPr>
              <a:grpSpLocks/>
            </p:cNvGrpSpPr>
            <p:nvPr/>
          </p:nvGrpSpPr>
          <p:grpSpPr bwMode="auto">
            <a:xfrm>
              <a:off x="139700" y="2759312"/>
              <a:ext cx="3822700" cy="3133725"/>
              <a:chOff x="88" y="2267"/>
              <a:chExt cx="2408" cy="1974"/>
            </a:xfrm>
          </p:grpSpPr>
          <p:grpSp>
            <p:nvGrpSpPr>
              <p:cNvPr id="319" name="Group 6"/>
              <p:cNvGrpSpPr>
                <a:grpSpLocks/>
              </p:cNvGrpSpPr>
              <p:nvPr/>
            </p:nvGrpSpPr>
            <p:grpSpPr bwMode="auto">
              <a:xfrm>
                <a:off x="88" y="2803"/>
                <a:ext cx="1048" cy="1014"/>
                <a:chOff x="88" y="2803"/>
                <a:chExt cx="1048" cy="1014"/>
              </a:xfrm>
            </p:grpSpPr>
            <p:grpSp>
              <p:nvGrpSpPr>
                <p:cNvPr id="348" name="Group 7"/>
                <p:cNvGrpSpPr>
                  <a:grpSpLocks/>
                </p:cNvGrpSpPr>
                <p:nvPr/>
              </p:nvGrpSpPr>
              <p:grpSpPr bwMode="auto">
                <a:xfrm>
                  <a:off x="149" y="2852"/>
                  <a:ext cx="212" cy="483"/>
                  <a:chOff x="641" y="1548"/>
                  <a:chExt cx="212" cy="483"/>
                </a:xfrm>
              </p:grpSpPr>
              <p:sp>
                <p:nvSpPr>
                  <p:cNvPr id="360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69" y="1548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" name="Text Box 9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578" y="1682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49" name="Group 10"/>
                <p:cNvGrpSpPr>
                  <a:grpSpLocks/>
                </p:cNvGrpSpPr>
                <p:nvPr/>
              </p:nvGrpSpPr>
              <p:grpSpPr bwMode="auto">
                <a:xfrm>
                  <a:off x="382" y="2855"/>
                  <a:ext cx="212" cy="483"/>
                  <a:chOff x="806" y="1551"/>
                  <a:chExt cx="212" cy="483"/>
                </a:xfrm>
              </p:grpSpPr>
              <p:sp>
                <p:nvSpPr>
                  <p:cNvPr id="358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834" y="1551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9" name="Text Box 12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743" y="1685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50" name="Group 13"/>
                <p:cNvGrpSpPr>
                  <a:grpSpLocks/>
                </p:cNvGrpSpPr>
                <p:nvPr/>
              </p:nvGrpSpPr>
              <p:grpSpPr bwMode="auto">
                <a:xfrm>
                  <a:off x="609" y="2849"/>
                  <a:ext cx="212" cy="483"/>
                  <a:chOff x="1214" y="1514"/>
                  <a:chExt cx="212" cy="483"/>
                </a:xfrm>
              </p:grpSpPr>
              <p:sp>
                <p:nvSpPr>
                  <p:cNvPr id="35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242" y="1514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7" name="Text Box 15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1151" y="1648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 dirty="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51" name="Group 16"/>
                <p:cNvGrpSpPr>
                  <a:grpSpLocks/>
                </p:cNvGrpSpPr>
                <p:nvPr/>
              </p:nvGrpSpPr>
              <p:grpSpPr bwMode="auto">
                <a:xfrm>
                  <a:off x="843" y="2849"/>
                  <a:ext cx="212" cy="483"/>
                  <a:chOff x="1895" y="1570"/>
                  <a:chExt cx="212" cy="483"/>
                </a:xfrm>
              </p:grpSpPr>
              <p:sp>
                <p:nvSpPr>
                  <p:cNvPr id="354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923" y="1570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Text Box 18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1832" y="1704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sp>
              <p:nvSpPr>
                <p:cNvPr id="35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88" y="3451"/>
                  <a:ext cx="1048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600">
                      <a:latin typeface="Tahoma" pitchFamily="16" charset="0"/>
                    </a:rPr>
                    <a:t>8 KB, 4-way base cache</a:t>
                  </a:r>
                </a:p>
              </p:txBody>
            </p:sp>
            <p:sp>
              <p:nvSpPr>
                <p:cNvPr id="35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5" y="2803"/>
                  <a:ext cx="985" cy="5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20" name="Rectangle 21"/>
              <p:cNvSpPr>
                <a:spLocks noChangeArrowheads="1"/>
              </p:cNvSpPr>
              <p:nvPr/>
            </p:nvSpPr>
            <p:spPr bwMode="auto">
              <a:xfrm>
                <a:off x="1542" y="2393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" name="Text Box 22"/>
              <p:cNvSpPr txBox="1">
                <a:spLocks noChangeArrowheads="1"/>
              </p:cNvSpPr>
              <p:nvPr/>
            </p:nvSpPr>
            <p:spPr bwMode="auto">
              <a:xfrm rot="-5400000">
                <a:off x="1451" y="2527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2" name="Rectangle 23"/>
              <p:cNvSpPr>
                <a:spLocks noChangeArrowheads="1"/>
              </p:cNvSpPr>
              <p:nvPr/>
            </p:nvSpPr>
            <p:spPr bwMode="auto">
              <a:xfrm>
                <a:off x="1775" y="2396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3" name="Text Box 24"/>
              <p:cNvSpPr txBox="1">
                <a:spLocks noChangeArrowheads="1"/>
              </p:cNvSpPr>
              <p:nvPr/>
            </p:nvSpPr>
            <p:spPr bwMode="auto">
              <a:xfrm rot="-5400000">
                <a:off x="1684" y="2530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4" name="Rectangle 25"/>
              <p:cNvSpPr>
                <a:spLocks noChangeArrowheads="1"/>
              </p:cNvSpPr>
              <p:nvPr/>
            </p:nvSpPr>
            <p:spPr bwMode="auto">
              <a:xfrm>
                <a:off x="2002" y="2390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Text Box 26"/>
              <p:cNvSpPr txBox="1">
                <a:spLocks noChangeArrowheads="1"/>
              </p:cNvSpPr>
              <p:nvPr/>
            </p:nvSpPr>
            <p:spPr bwMode="auto">
              <a:xfrm rot="-5400000">
                <a:off x="1911" y="2524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6" name="Rectangle 27"/>
              <p:cNvSpPr>
                <a:spLocks noChangeArrowheads="1"/>
              </p:cNvSpPr>
              <p:nvPr/>
            </p:nvSpPr>
            <p:spPr bwMode="auto">
              <a:xfrm>
                <a:off x="2236" y="2390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Text Box 28"/>
              <p:cNvSpPr txBox="1">
                <a:spLocks noChangeArrowheads="1"/>
              </p:cNvSpPr>
              <p:nvPr/>
            </p:nvSpPr>
            <p:spPr bwMode="auto">
              <a:xfrm rot="-5400000">
                <a:off x="2145" y="2524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8" name="Rectangle 29"/>
              <p:cNvSpPr>
                <a:spLocks noChangeArrowheads="1"/>
              </p:cNvSpPr>
              <p:nvPr/>
            </p:nvSpPr>
            <p:spPr bwMode="auto">
              <a:xfrm>
                <a:off x="1480" y="2344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Text Box 30"/>
              <p:cNvSpPr txBox="1">
                <a:spLocks noChangeArrowheads="1"/>
              </p:cNvSpPr>
              <p:nvPr/>
            </p:nvSpPr>
            <p:spPr bwMode="auto">
              <a:xfrm>
                <a:off x="1440" y="2964"/>
                <a:ext cx="10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8 KB, 2-way</a:t>
                </a:r>
              </a:p>
            </p:txBody>
          </p:sp>
          <p:sp>
            <p:nvSpPr>
              <p:cNvPr id="330" name="Rectangle 31"/>
              <p:cNvSpPr>
                <a:spLocks noChangeArrowheads="1"/>
              </p:cNvSpPr>
              <p:nvPr/>
            </p:nvSpPr>
            <p:spPr bwMode="auto">
              <a:xfrm>
                <a:off x="1550" y="3304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1459" y="3438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2" name="Rectangle 33"/>
              <p:cNvSpPr>
                <a:spLocks noChangeArrowheads="1"/>
              </p:cNvSpPr>
              <p:nvPr/>
            </p:nvSpPr>
            <p:spPr bwMode="auto">
              <a:xfrm>
                <a:off x="1783" y="3307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3" name="Text Box 34"/>
              <p:cNvSpPr txBox="1">
                <a:spLocks noChangeArrowheads="1"/>
              </p:cNvSpPr>
              <p:nvPr/>
            </p:nvSpPr>
            <p:spPr bwMode="auto">
              <a:xfrm rot="-5400000">
                <a:off x="1692" y="3441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4" name="Rectangle 35"/>
              <p:cNvSpPr>
                <a:spLocks noChangeArrowheads="1"/>
              </p:cNvSpPr>
              <p:nvPr/>
            </p:nvSpPr>
            <p:spPr bwMode="auto">
              <a:xfrm>
                <a:off x="2010" y="3301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Text Box 36"/>
              <p:cNvSpPr txBox="1">
                <a:spLocks noChangeArrowheads="1"/>
              </p:cNvSpPr>
              <p:nvPr/>
            </p:nvSpPr>
            <p:spPr bwMode="auto">
              <a:xfrm rot="-5400000">
                <a:off x="1919" y="3435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6" name="Rectangle 37"/>
              <p:cNvSpPr>
                <a:spLocks noChangeArrowheads="1"/>
              </p:cNvSpPr>
              <p:nvPr/>
            </p:nvSpPr>
            <p:spPr bwMode="auto">
              <a:xfrm>
                <a:off x="2244" y="3301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Text Box 38"/>
              <p:cNvSpPr txBox="1">
                <a:spLocks noChangeArrowheads="1"/>
              </p:cNvSpPr>
              <p:nvPr/>
            </p:nvSpPr>
            <p:spPr bwMode="auto">
              <a:xfrm rot="-5400000">
                <a:off x="2153" y="3435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8" name="Rectangle 39"/>
              <p:cNvSpPr>
                <a:spLocks noChangeArrowheads="1"/>
              </p:cNvSpPr>
              <p:nvPr/>
            </p:nvSpPr>
            <p:spPr bwMode="auto">
              <a:xfrm>
                <a:off x="1488" y="3255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Text Box 40"/>
              <p:cNvSpPr txBox="1">
                <a:spLocks noChangeArrowheads="1"/>
              </p:cNvSpPr>
              <p:nvPr/>
            </p:nvSpPr>
            <p:spPr bwMode="auto">
              <a:xfrm>
                <a:off x="1448" y="3875"/>
                <a:ext cx="10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8 KB, direct-mapped</a:t>
                </a:r>
              </a:p>
            </p:txBody>
          </p:sp>
          <p:sp>
            <p:nvSpPr>
              <p:cNvPr id="340" name="Line 41"/>
              <p:cNvSpPr>
                <a:spLocks noChangeShapeType="1"/>
              </p:cNvSpPr>
              <p:nvPr/>
            </p:nvSpPr>
            <p:spPr bwMode="auto">
              <a:xfrm flipV="1">
                <a:off x="1169" y="2673"/>
                <a:ext cx="223" cy="2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1" name="Line 42"/>
              <p:cNvSpPr>
                <a:spLocks noChangeShapeType="1"/>
              </p:cNvSpPr>
              <p:nvPr/>
            </p:nvSpPr>
            <p:spPr bwMode="auto">
              <a:xfrm>
                <a:off x="1187" y="3261"/>
                <a:ext cx="229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2" name="Text Box 43"/>
              <p:cNvSpPr txBox="1">
                <a:spLocks noChangeArrowheads="1"/>
              </p:cNvSpPr>
              <p:nvPr/>
            </p:nvSpPr>
            <p:spPr bwMode="auto">
              <a:xfrm>
                <a:off x="107" y="2356"/>
                <a:ext cx="13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b="1" dirty="0">
                    <a:solidFill>
                      <a:schemeClr val="hlink"/>
                    </a:solidFill>
                    <a:latin typeface="Tahoma" pitchFamily="16" charset="0"/>
                  </a:rPr>
                  <a:t>Way concatenation</a:t>
                </a:r>
              </a:p>
            </p:txBody>
          </p:sp>
          <p:sp>
            <p:nvSpPr>
              <p:cNvPr id="343" name="Freeform 44"/>
              <p:cNvSpPr>
                <a:spLocks/>
              </p:cNvSpPr>
              <p:nvPr/>
            </p:nvSpPr>
            <p:spPr bwMode="auto">
              <a:xfrm>
                <a:off x="1602" y="2877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33CCFF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4" name="Freeform 45"/>
              <p:cNvSpPr>
                <a:spLocks/>
              </p:cNvSpPr>
              <p:nvPr/>
            </p:nvSpPr>
            <p:spPr bwMode="auto">
              <a:xfrm rot="10800000" flipH="1">
                <a:off x="2076" y="2267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5" name="Freeform 46"/>
              <p:cNvSpPr>
                <a:spLocks/>
              </p:cNvSpPr>
              <p:nvPr/>
            </p:nvSpPr>
            <p:spPr bwMode="auto">
              <a:xfrm rot="10800000" flipH="1">
                <a:off x="1614" y="3178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6" name="Freeform 47"/>
              <p:cNvSpPr>
                <a:spLocks/>
              </p:cNvSpPr>
              <p:nvPr/>
            </p:nvSpPr>
            <p:spPr bwMode="auto">
              <a:xfrm rot="10800000" flipH="1">
                <a:off x="2106" y="3181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7" name="Freeform 48"/>
              <p:cNvSpPr>
                <a:spLocks/>
              </p:cNvSpPr>
              <p:nvPr/>
            </p:nvSpPr>
            <p:spPr bwMode="auto">
              <a:xfrm rot="-10800000" flipH="1" flipV="1">
                <a:off x="1854" y="3786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75" name="Group 49"/>
            <p:cNvGrpSpPr>
              <a:grpSpLocks/>
            </p:cNvGrpSpPr>
            <p:nvPr/>
          </p:nvGrpSpPr>
          <p:grpSpPr bwMode="auto">
            <a:xfrm>
              <a:off x="4483100" y="2683112"/>
              <a:ext cx="1712913" cy="3248025"/>
              <a:chOff x="2824" y="2219"/>
              <a:chExt cx="1079" cy="2046"/>
            </a:xfrm>
          </p:grpSpPr>
          <p:sp>
            <p:nvSpPr>
              <p:cNvPr id="298" name="Rectangle 50"/>
              <p:cNvSpPr>
                <a:spLocks noChangeArrowheads="1"/>
              </p:cNvSpPr>
              <p:nvPr/>
            </p:nvSpPr>
            <p:spPr bwMode="auto">
              <a:xfrm>
                <a:off x="2949" y="2555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9" name="Text Box 51"/>
              <p:cNvSpPr txBox="1">
                <a:spLocks noChangeArrowheads="1"/>
              </p:cNvSpPr>
              <p:nvPr/>
            </p:nvSpPr>
            <p:spPr bwMode="auto">
              <a:xfrm rot="-5400000">
                <a:off x="2858" y="268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0" name="Rectangle 52"/>
              <p:cNvSpPr>
                <a:spLocks noChangeArrowheads="1"/>
              </p:cNvSpPr>
              <p:nvPr/>
            </p:nvSpPr>
            <p:spPr bwMode="auto">
              <a:xfrm>
                <a:off x="3182" y="2558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" name="Text Box 53"/>
              <p:cNvSpPr txBox="1">
                <a:spLocks noChangeArrowheads="1"/>
              </p:cNvSpPr>
              <p:nvPr/>
            </p:nvSpPr>
            <p:spPr bwMode="auto">
              <a:xfrm rot="-5400000">
                <a:off x="3091" y="2692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2" name="Rectangle 54"/>
              <p:cNvSpPr>
                <a:spLocks noChangeArrowheads="1"/>
              </p:cNvSpPr>
              <p:nvPr/>
            </p:nvSpPr>
            <p:spPr bwMode="auto">
              <a:xfrm>
                <a:off x="3409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" name="Text Box 55"/>
              <p:cNvSpPr txBox="1">
                <a:spLocks noChangeArrowheads="1"/>
              </p:cNvSpPr>
              <p:nvPr/>
            </p:nvSpPr>
            <p:spPr bwMode="auto">
              <a:xfrm rot="-5400000">
                <a:off x="3318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4" name="Rectangle 56"/>
              <p:cNvSpPr>
                <a:spLocks noChangeArrowheads="1"/>
              </p:cNvSpPr>
              <p:nvPr/>
            </p:nvSpPr>
            <p:spPr bwMode="auto">
              <a:xfrm>
                <a:off x="3643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5" name="Text Box 57"/>
              <p:cNvSpPr txBox="1">
                <a:spLocks noChangeArrowheads="1"/>
              </p:cNvSpPr>
              <p:nvPr/>
            </p:nvSpPr>
            <p:spPr bwMode="auto">
              <a:xfrm rot="-5400000">
                <a:off x="3552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6" name="Rectangle 58"/>
              <p:cNvSpPr>
                <a:spLocks noChangeArrowheads="1"/>
              </p:cNvSpPr>
              <p:nvPr/>
            </p:nvSpPr>
            <p:spPr bwMode="auto">
              <a:xfrm>
                <a:off x="2887" y="2506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" name="Text Box 59"/>
              <p:cNvSpPr txBox="1">
                <a:spLocks noChangeArrowheads="1"/>
              </p:cNvSpPr>
              <p:nvPr/>
            </p:nvSpPr>
            <p:spPr bwMode="auto">
              <a:xfrm>
                <a:off x="2852" y="3057"/>
                <a:ext cx="10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 dirty="0">
                    <a:latin typeface="Tahoma" pitchFamily="16" charset="0"/>
                  </a:rPr>
                  <a:t>4 KB, 2-way</a:t>
                </a:r>
              </a:p>
            </p:txBody>
          </p:sp>
          <p:sp>
            <p:nvSpPr>
              <p:cNvPr id="308" name="Rectangle 60"/>
              <p:cNvSpPr>
                <a:spLocks noChangeArrowheads="1"/>
              </p:cNvSpPr>
              <p:nvPr/>
            </p:nvSpPr>
            <p:spPr bwMode="auto">
              <a:xfrm>
                <a:off x="2957" y="3392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" name="Text Box 61"/>
              <p:cNvSpPr txBox="1">
                <a:spLocks noChangeArrowheads="1"/>
              </p:cNvSpPr>
              <p:nvPr/>
            </p:nvSpPr>
            <p:spPr bwMode="auto">
              <a:xfrm rot="-5400000">
                <a:off x="2866" y="352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0" name="Rectangle 62"/>
              <p:cNvSpPr>
                <a:spLocks noChangeArrowheads="1"/>
              </p:cNvSpPr>
              <p:nvPr/>
            </p:nvSpPr>
            <p:spPr bwMode="auto">
              <a:xfrm>
                <a:off x="3190" y="3395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" name="Text Box 63"/>
              <p:cNvSpPr txBox="1">
                <a:spLocks noChangeArrowheads="1"/>
              </p:cNvSpPr>
              <p:nvPr/>
            </p:nvSpPr>
            <p:spPr bwMode="auto">
              <a:xfrm rot="-5400000">
                <a:off x="3099" y="352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2" name="Rectangle 64"/>
              <p:cNvSpPr>
                <a:spLocks noChangeArrowheads="1"/>
              </p:cNvSpPr>
              <p:nvPr/>
            </p:nvSpPr>
            <p:spPr bwMode="auto">
              <a:xfrm>
                <a:off x="3417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Text Box 65"/>
              <p:cNvSpPr txBox="1">
                <a:spLocks noChangeArrowheads="1"/>
              </p:cNvSpPr>
              <p:nvPr/>
            </p:nvSpPr>
            <p:spPr bwMode="auto">
              <a:xfrm rot="-5400000">
                <a:off x="3326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4" name="Rectangle 66"/>
              <p:cNvSpPr>
                <a:spLocks noChangeArrowheads="1"/>
              </p:cNvSpPr>
              <p:nvPr/>
            </p:nvSpPr>
            <p:spPr bwMode="auto">
              <a:xfrm>
                <a:off x="3651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Text Box 67"/>
              <p:cNvSpPr txBox="1">
                <a:spLocks noChangeArrowheads="1"/>
              </p:cNvSpPr>
              <p:nvPr/>
            </p:nvSpPr>
            <p:spPr bwMode="auto">
              <a:xfrm rot="-5400000">
                <a:off x="3560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6" name="Rectangle 68"/>
              <p:cNvSpPr>
                <a:spLocks noChangeArrowheads="1"/>
              </p:cNvSpPr>
              <p:nvPr/>
            </p:nvSpPr>
            <p:spPr bwMode="auto">
              <a:xfrm>
                <a:off x="2895" y="3343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" name="Text Box 69"/>
              <p:cNvSpPr txBox="1">
                <a:spLocks noChangeArrowheads="1"/>
              </p:cNvSpPr>
              <p:nvPr/>
            </p:nvSpPr>
            <p:spPr bwMode="auto">
              <a:xfrm>
                <a:off x="2855" y="3899"/>
                <a:ext cx="10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2 KB, direct-mapped</a:t>
                </a:r>
              </a:p>
            </p:txBody>
          </p:sp>
          <p:sp>
            <p:nvSpPr>
              <p:cNvPr id="318" name="Text Box 70"/>
              <p:cNvSpPr txBox="1">
                <a:spLocks noChangeArrowheads="1"/>
              </p:cNvSpPr>
              <p:nvPr/>
            </p:nvSpPr>
            <p:spPr bwMode="auto">
              <a:xfrm>
                <a:off x="2824" y="2219"/>
                <a:ext cx="107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b="1">
                    <a:solidFill>
                      <a:schemeClr val="hlink"/>
                    </a:solidFill>
                    <a:latin typeface="Tahoma" pitchFamily="16" charset="0"/>
                  </a:rPr>
                  <a:t>Way shutdown</a:t>
                </a:r>
              </a:p>
            </p:txBody>
          </p:sp>
        </p:grpSp>
        <p:sp>
          <p:nvSpPr>
            <p:cNvPr id="276" name="Line 71"/>
            <p:cNvSpPr>
              <a:spLocks noChangeShapeType="1"/>
            </p:cNvSpPr>
            <p:nvPr/>
          </p:nvSpPr>
          <p:spPr bwMode="auto">
            <a:xfrm flipH="1">
              <a:off x="4194629" y="2711687"/>
              <a:ext cx="2721" cy="35439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Line 72"/>
            <p:cNvSpPr>
              <a:spLocks noChangeShapeType="1"/>
            </p:cNvSpPr>
            <p:nvPr/>
          </p:nvSpPr>
          <p:spPr bwMode="auto">
            <a:xfrm>
              <a:off x="6442075" y="2725974"/>
              <a:ext cx="2268" cy="3486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78" name="Group 73"/>
            <p:cNvGrpSpPr>
              <a:grpSpLocks/>
            </p:cNvGrpSpPr>
            <p:nvPr/>
          </p:nvGrpSpPr>
          <p:grpSpPr bwMode="auto">
            <a:xfrm>
              <a:off x="6575425" y="3102212"/>
              <a:ext cx="2568575" cy="2054225"/>
              <a:chOff x="4142" y="2601"/>
              <a:chExt cx="1618" cy="1294"/>
            </a:xfrm>
          </p:grpSpPr>
          <p:sp>
            <p:nvSpPr>
              <p:cNvPr id="283" name="Rectangle 74"/>
              <p:cNvSpPr>
                <a:spLocks noChangeArrowheads="1"/>
              </p:cNvSpPr>
              <p:nvPr/>
            </p:nvSpPr>
            <p:spPr bwMode="auto">
              <a:xfrm>
                <a:off x="4446" y="2880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Rectangle 75"/>
              <p:cNvSpPr>
                <a:spLocks noChangeArrowheads="1"/>
              </p:cNvSpPr>
              <p:nvPr/>
            </p:nvSpPr>
            <p:spPr bwMode="auto">
              <a:xfrm>
                <a:off x="4679" y="2883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Rectangle 76"/>
              <p:cNvSpPr>
                <a:spLocks noChangeArrowheads="1"/>
              </p:cNvSpPr>
              <p:nvPr/>
            </p:nvSpPr>
            <p:spPr bwMode="auto">
              <a:xfrm>
                <a:off x="4906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" name="Rectangle 77"/>
              <p:cNvSpPr>
                <a:spLocks noChangeArrowheads="1"/>
              </p:cNvSpPr>
              <p:nvPr/>
            </p:nvSpPr>
            <p:spPr bwMode="auto">
              <a:xfrm>
                <a:off x="5140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Rectangle 78"/>
              <p:cNvSpPr>
                <a:spLocks noChangeArrowheads="1"/>
              </p:cNvSpPr>
              <p:nvPr/>
            </p:nvSpPr>
            <p:spPr bwMode="auto">
              <a:xfrm>
                <a:off x="4384" y="2831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Line 79"/>
              <p:cNvSpPr>
                <a:spLocks noChangeShapeType="1"/>
              </p:cNvSpPr>
              <p:nvPr/>
            </p:nvSpPr>
            <p:spPr bwMode="auto">
              <a:xfrm>
                <a:off x="4441" y="295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9" name="Line 80"/>
              <p:cNvSpPr>
                <a:spLocks noChangeShapeType="1"/>
              </p:cNvSpPr>
              <p:nvPr/>
            </p:nvSpPr>
            <p:spPr bwMode="auto">
              <a:xfrm>
                <a:off x="4453" y="3031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0" name="Line 81"/>
              <p:cNvSpPr>
                <a:spLocks noChangeShapeType="1"/>
              </p:cNvSpPr>
              <p:nvPr/>
            </p:nvSpPr>
            <p:spPr bwMode="auto">
              <a:xfrm>
                <a:off x="4453" y="3115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1" name="Line 82"/>
              <p:cNvSpPr>
                <a:spLocks noChangeShapeType="1"/>
              </p:cNvSpPr>
              <p:nvPr/>
            </p:nvSpPr>
            <p:spPr bwMode="auto">
              <a:xfrm>
                <a:off x="4447" y="3199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2" name="Line 83"/>
              <p:cNvSpPr>
                <a:spLocks noChangeShapeType="1"/>
              </p:cNvSpPr>
              <p:nvPr/>
            </p:nvSpPr>
            <p:spPr bwMode="auto">
              <a:xfrm>
                <a:off x="4453" y="328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3" name="Text Box 84"/>
              <p:cNvSpPr txBox="1">
                <a:spLocks noChangeArrowheads="1"/>
              </p:cNvSpPr>
              <p:nvPr/>
            </p:nvSpPr>
            <p:spPr bwMode="auto">
              <a:xfrm>
                <a:off x="4152" y="2601"/>
                <a:ext cx="160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1600" b="1">
                    <a:solidFill>
                      <a:schemeClr val="hlink"/>
                    </a:solidFill>
                    <a:latin typeface="Tahoma" pitchFamily="16" charset="0"/>
                  </a:rPr>
                  <a:t>Configurable Line size</a:t>
                </a:r>
              </a:p>
              <a:p>
                <a:pPr algn="l" eaLnBrk="1" hangingPunct="1"/>
                <a:endParaRPr lang="en-US" sz="1600">
                  <a:latin typeface="Tahoma" pitchFamily="16" charset="0"/>
                </a:endParaRPr>
              </a:p>
            </p:txBody>
          </p:sp>
          <p:sp>
            <p:nvSpPr>
              <p:cNvPr id="294" name="Text Box 85"/>
              <p:cNvSpPr txBox="1">
                <a:spLocks noChangeArrowheads="1"/>
              </p:cNvSpPr>
              <p:nvPr/>
            </p:nvSpPr>
            <p:spPr bwMode="auto">
              <a:xfrm>
                <a:off x="4142" y="3529"/>
                <a:ext cx="151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16 byte physical line size</a:t>
                </a:r>
              </a:p>
              <a:p>
                <a:pPr algn="l" eaLnBrk="1" hangingPunct="1"/>
                <a:endParaRPr lang="en-US" sz="1600" dirty="0">
                  <a:latin typeface="Tahoma" pitchFamily="16" charset="0"/>
                </a:endParaRPr>
              </a:p>
            </p:txBody>
          </p:sp>
          <p:grpSp>
            <p:nvGrpSpPr>
              <p:cNvPr id="295" name="Group 86"/>
              <p:cNvGrpSpPr>
                <a:grpSpLocks/>
              </p:cNvGrpSpPr>
              <p:nvPr/>
            </p:nvGrpSpPr>
            <p:grpSpPr bwMode="auto">
              <a:xfrm>
                <a:off x="4339" y="2941"/>
                <a:ext cx="361" cy="177"/>
                <a:chOff x="4353" y="3072"/>
                <a:chExt cx="323" cy="152"/>
              </a:xfrm>
            </p:grpSpPr>
            <p:sp>
              <p:nvSpPr>
                <p:cNvPr id="296" name="Freeform 87"/>
                <p:cNvSpPr>
                  <a:spLocks/>
                </p:cNvSpPr>
                <p:nvPr/>
              </p:nvSpPr>
              <p:spPr bwMode="auto">
                <a:xfrm>
                  <a:off x="4353" y="3072"/>
                  <a:ext cx="313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" name="Freeform 88"/>
                <p:cNvSpPr>
                  <a:spLocks/>
                </p:cNvSpPr>
                <p:nvPr/>
              </p:nvSpPr>
              <p:spPr bwMode="auto">
                <a:xfrm>
                  <a:off x="4358" y="3150"/>
                  <a:ext cx="318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79" name="Rectangle 186"/>
            <p:cNvSpPr>
              <a:spLocks noChangeArrowheads="1"/>
            </p:cNvSpPr>
            <p:nvPr/>
          </p:nvSpPr>
          <p:spPr bwMode="auto">
            <a:xfrm>
              <a:off x="2075531" y="2279005"/>
              <a:ext cx="494937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rebuchet MS" pitchFamily="34" charset="0"/>
                </a:rPr>
                <a:t>A Highly Configurable Cache </a:t>
              </a:r>
              <a:r>
                <a:rPr kumimoji="0" lang="pt-B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rebuchet MS" pitchFamily="34" charset="0"/>
                </a:rPr>
                <a:t>(Zhang ‘03)</a:t>
              </a:r>
            </a:p>
          </p:txBody>
        </p:sp>
        <p:sp>
          <p:nvSpPr>
            <p:cNvPr id="280" name="Rectangle 186"/>
            <p:cNvSpPr>
              <a:spLocks noChangeArrowheads="1"/>
            </p:cNvSpPr>
            <p:nvPr/>
          </p:nvSpPr>
          <p:spPr bwMode="auto">
            <a:xfrm>
              <a:off x="1008731" y="5929347"/>
              <a:ext cx="24601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</a:t>
              </a: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Associativity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81" name="Rectangle 186"/>
            <p:cNvSpPr>
              <a:spLocks noChangeArrowheads="1"/>
            </p:cNvSpPr>
            <p:nvPr/>
          </p:nvSpPr>
          <p:spPr bwMode="auto">
            <a:xfrm>
              <a:off x="4180042" y="5936604"/>
              <a:ext cx="200304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82" name="Rectangle 186"/>
            <p:cNvSpPr>
              <a:spLocks noChangeArrowheads="1"/>
            </p:cNvSpPr>
            <p:nvPr/>
          </p:nvSpPr>
          <p:spPr bwMode="auto">
            <a:xfrm>
              <a:off x="6524056" y="5929350"/>
              <a:ext cx="22716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Line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</p:grpSp>
      <p:sp>
        <p:nvSpPr>
          <p:cNvPr id="9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4</a:t>
            </a:fld>
            <a:r>
              <a:rPr lang="en-US" dirty="0" smtClean="0"/>
              <a:t> of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16" dur="indefinite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150"/>
            <a:ext cx="7772400" cy="1143000"/>
          </a:xfrm>
        </p:spPr>
        <p:txBody>
          <a:bodyPr/>
          <a:lstStyle/>
          <a:p>
            <a:r>
              <a:rPr lang="en-US" dirty="0" smtClean="0"/>
              <a:t>Dynamic Cache Tuning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816350" y="3743326"/>
            <a:ext cx="4551363" cy="2430463"/>
            <a:chOff x="2713" y="2095"/>
            <a:chExt cx="2867" cy="1531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972" y="3616"/>
              <a:ext cx="26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975" y="2095"/>
              <a:ext cx="0" cy="15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 rot="-5400000">
              <a:off x="2576" y="2739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dirty="0">
                  <a:latin typeface="Times New Roman" pitchFamily="16" charset="0"/>
                </a:rPr>
                <a:t>Energy</a:t>
              </a:r>
            </a:p>
          </p:txBody>
        </p:sp>
      </p:grp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244975" y="5073650"/>
            <a:ext cx="454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108450" y="3371850"/>
            <a:ext cx="1989138" cy="1905000"/>
            <a:chOff x="2905" y="1714"/>
            <a:chExt cx="1253" cy="1200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905" y="2669"/>
              <a:ext cx="480" cy="24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982" y="1714"/>
              <a:ext cx="11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Executing in base </a:t>
              </a:r>
            </a:p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configuration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091" y="2094"/>
              <a:ext cx="16" cy="57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36625" y="4727575"/>
            <a:ext cx="1939925" cy="1555750"/>
            <a:chOff x="809" y="2884"/>
            <a:chExt cx="1222" cy="980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879" y="3355"/>
              <a:ext cx="392" cy="26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1363" y="2884"/>
              <a:ext cx="588" cy="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>
              <a:off x="1847" y="2903"/>
              <a:ext cx="184" cy="6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830" y="3306"/>
              <a:ext cx="888" cy="5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809" y="3341"/>
              <a:ext cx="5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200" b="1">
                  <a:latin typeface="Tahoma" pitchFamily="16" charset="0"/>
                </a:rPr>
                <a:t>Tunable cache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87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92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96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101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107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111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116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120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125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130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134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 flipV="1">
              <a:off x="139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 flipV="1">
              <a:off x="144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49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V="1">
              <a:off x="153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158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V="1">
              <a:off x="163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V="1">
              <a:off x="167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172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1731" y="329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 flipV="1">
              <a:off x="1731" y="335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1719" y="341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V="1">
              <a:off x="1719" y="347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1731" y="352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 flipV="1">
              <a:off x="1731" y="358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1725" y="364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 flipV="1">
              <a:off x="1725" y="370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V="1">
              <a:off x="1731" y="376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222" y="3539"/>
              <a:ext cx="453" cy="264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51"/>
            <p:cNvSpPr txBox="1">
              <a:spLocks noChangeArrowheads="1"/>
            </p:cNvSpPr>
            <p:nvPr/>
          </p:nvSpPr>
          <p:spPr bwMode="auto">
            <a:xfrm>
              <a:off x="1156" y="3523"/>
              <a:ext cx="5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1" dirty="0">
                  <a:latin typeface="Tahoma" pitchFamily="16" charset="0"/>
                </a:rPr>
                <a:t>Tuning </a:t>
              </a:r>
              <a:r>
                <a:rPr lang="en-US" sz="1200" b="1" dirty="0" smtClean="0">
                  <a:latin typeface="Tahoma" pitchFamily="16" charset="0"/>
                </a:rPr>
                <a:t>hardware</a:t>
              </a:r>
              <a:endParaRPr lang="en-US" sz="1200" b="1" dirty="0">
                <a:latin typeface="Tahoma" pitchFamily="16" charset="0"/>
              </a:endParaRPr>
            </a:p>
          </p:txBody>
        </p: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817563" y="5429250"/>
            <a:ext cx="896937" cy="576263"/>
            <a:chOff x="734" y="3326"/>
            <a:chExt cx="565" cy="363"/>
          </a:xfrm>
        </p:grpSpPr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863" y="3326"/>
              <a:ext cx="436" cy="337"/>
              <a:chOff x="863" y="3326"/>
              <a:chExt cx="436" cy="337"/>
            </a:xfrm>
          </p:grpSpPr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863" y="3326"/>
                <a:ext cx="436" cy="20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873" y="3500"/>
                <a:ext cx="345" cy="1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" name="Group 56"/>
            <p:cNvGrpSpPr>
              <a:grpSpLocks/>
            </p:cNvGrpSpPr>
            <p:nvPr/>
          </p:nvGrpSpPr>
          <p:grpSpPr bwMode="auto">
            <a:xfrm>
              <a:off x="734" y="3353"/>
              <a:ext cx="539" cy="336"/>
              <a:chOff x="2261" y="3525"/>
              <a:chExt cx="539" cy="336"/>
            </a:xfrm>
          </p:grpSpPr>
          <p:sp>
            <p:nvSpPr>
              <p:cNvPr id="56" name="Rectangle 57"/>
              <p:cNvSpPr>
                <a:spLocks noChangeArrowheads="1"/>
              </p:cNvSpPr>
              <p:nvPr/>
            </p:nvSpPr>
            <p:spPr bwMode="auto">
              <a:xfrm>
                <a:off x="2412" y="3525"/>
                <a:ext cx="238" cy="33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Text Box 58"/>
              <p:cNvSpPr txBox="1">
                <a:spLocks noChangeArrowheads="1"/>
              </p:cNvSpPr>
              <p:nvPr/>
            </p:nvSpPr>
            <p:spPr bwMode="auto">
              <a:xfrm>
                <a:off x="2261" y="3530"/>
                <a:ext cx="53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4705350" y="4557713"/>
            <a:ext cx="173038" cy="519112"/>
            <a:chOff x="3009" y="2627"/>
            <a:chExt cx="109" cy="327"/>
          </a:xfrm>
        </p:grpSpPr>
        <p:sp>
          <p:nvSpPr>
            <p:cNvPr id="61" name="Line 60"/>
            <p:cNvSpPr>
              <a:spLocks noChangeShapeType="1"/>
            </p:cNvSpPr>
            <p:nvPr/>
          </p:nvSpPr>
          <p:spPr bwMode="auto">
            <a:xfrm flipV="1">
              <a:off x="3009" y="2627"/>
              <a:ext cx="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3018" y="2627"/>
              <a:ext cx="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705350" y="5029200"/>
            <a:ext cx="1654175" cy="1530350"/>
            <a:chOff x="3009" y="2954"/>
            <a:chExt cx="1042" cy="964"/>
          </a:xfrm>
        </p:grpSpPr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3009" y="2954"/>
              <a:ext cx="0" cy="9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3033" y="3275"/>
              <a:ext cx="10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i="1" dirty="0">
                  <a:latin typeface="Times New Roman" pitchFamily="16" charset="0"/>
                </a:rPr>
                <a:t>Cache Tuning</a:t>
              </a:r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3054" y="3527"/>
              <a:ext cx="9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811213" y="5438775"/>
            <a:ext cx="896937" cy="623888"/>
            <a:chOff x="730" y="3322"/>
            <a:chExt cx="565" cy="393"/>
          </a:xfrm>
        </p:grpSpPr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859" y="3322"/>
              <a:ext cx="436" cy="393"/>
              <a:chOff x="859" y="3322"/>
              <a:chExt cx="436" cy="393"/>
            </a:xfrm>
          </p:grpSpPr>
          <p:sp>
            <p:nvSpPr>
              <p:cNvPr id="72" name="Rectangle 68"/>
              <p:cNvSpPr>
                <a:spLocks noChangeArrowheads="1"/>
              </p:cNvSpPr>
              <p:nvPr/>
            </p:nvSpPr>
            <p:spPr bwMode="auto">
              <a:xfrm>
                <a:off x="859" y="332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69"/>
              <p:cNvSpPr>
                <a:spLocks noChangeArrowheads="1"/>
              </p:cNvSpPr>
              <p:nvPr/>
            </p:nvSpPr>
            <p:spPr bwMode="auto">
              <a:xfrm>
                <a:off x="869" y="3525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" name="Group 70"/>
            <p:cNvGrpSpPr>
              <a:grpSpLocks/>
            </p:cNvGrpSpPr>
            <p:nvPr/>
          </p:nvGrpSpPr>
          <p:grpSpPr bwMode="auto">
            <a:xfrm>
              <a:off x="730" y="3352"/>
              <a:ext cx="539" cy="184"/>
              <a:chOff x="1866" y="3776"/>
              <a:chExt cx="539" cy="190"/>
            </a:xfrm>
          </p:grpSpPr>
          <p:sp>
            <p:nvSpPr>
              <p:cNvPr id="70" name="Rectangle 71"/>
              <p:cNvSpPr>
                <a:spLocks noChangeArrowheads="1"/>
              </p:cNvSpPr>
              <p:nvPr/>
            </p:nvSpPr>
            <p:spPr bwMode="auto">
              <a:xfrm>
                <a:off x="2017" y="3776"/>
                <a:ext cx="238" cy="19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72"/>
              <p:cNvSpPr txBox="1">
                <a:spLocks noChangeArrowheads="1"/>
              </p:cNvSpPr>
              <p:nvPr/>
            </p:nvSpPr>
            <p:spPr bwMode="auto">
              <a:xfrm>
                <a:off x="1866" y="3777"/>
                <a:ext cx="53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74" name="Group 73"/>
          <p:cNvGrpSpPr>
            <a:grpSpLocks/>
          </p:cNvGrpSpPr>
          <p:nvPr/>
        </p:nvGrpSpPr>
        <p:grpSpPr bwMode="auto">
          <a:xfrm>
            <a:off x="4878388" y="4557713"/>
            <a:ext cx="201612" cy="879475"/>
            <a:chOff x="3127" y="2627"/>
            <a:chExt cx="127" cy="554"/>
          </a:xfrm>
        </p:grpSpPr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3127" y="2627"/>
              <a:ext cx="0" cy="5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3136" y="3181"/>
              <a:ext cx="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" name="Group 76"/>
          <p:cNvGrpSpPr>
            <a:grpSpLocks/>
          </p:cNvGrpSpPr>
          <p:nvPr/>
        </p:nvGrpSpPr>
        <p:grpSpPr bwMode="auto">
          <a:xfrm>
            <a:off x="947738" y="5432425"/>
            <a:ext cx="855662" cy="623888"/>
            <a:chOff x="2034" y="3727"/>
            <a:chExt cx="539" cy="393"/>
          </a:xfrm>
        </p:grpSpPr>
        <p:grpSp>
          <p:nvGrpSpPr>
            <p:cNvPr id="78" name="Group 77"/>
            <p:cNvGrpSpPr>
              <a:grpSpLocks/>
            </p:cNvGrpSpPr>
            <p:nvPr/>
          </p:nvGrpSpPr>
          <p:grpSpPr bwMode="auto">
            <a:xfrm>
              <a:off x="2082" y="3727"/>
              <a:ext cx="436" cy="393"/>
              <a:chOff x="2082" y="3727"/>
              <a:chExt cx="436" cy="393"/>
            </a:xfrm>
          </p:grpSpPr>
          <p:sp>
            <p:nvSpPr>
              <p:cNvPr id="82" name="Rectangle 78"/>
              <p:cNvSpPr>
                <a:spLocks noChangeArrowheads="1"/>
              </p:cNvSpPr>
              <p:nvPr/>
            </p:nvSpPr>
            <p:spPr bwMode="auto">
              <a:xfrm>
                <a:off x="2082" y="37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79"/>
              <p:cNvSpPr>
                <a:spLocks noChangeArrowheads="1"/>
              </p:cNvSpPr>
              <p:nvPr/>
            </p:nvSpPr>
            <p:spPr bwMode="auto">
              <a:xfrm>
                <a:off x="2092" y="3930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9" name="Group 80"/>
            <p:cNvGrpSpPr>
              <a:grpSpLocks/>
            </p:cNvGrpSpPr>
            <p:nvPr/>
          </p:nvGrpSpPr>
          <p:grpSpPr bwMode="auto">
            <a:xfrm>
              <a:off x="2034" y="3740"/>
              <a:ext cx="539" cy="173"/>
              <a:chOff x="2034" y="3740"/>
              <a:chExt cx="539" cy="173"/>
            </a:xfrm>
          </p:grpSpPr>
          <p:sp>
            <p:nvSpPr>
              <p:cNvPr id="80" name="Rectangle 81"/>
              <p:cNvSpPr>
                <a:spLocks noChangeArrowheads="1"/>
              </p:cNvSpPr>
              <p:nvPr/>
            </p:nvSpPr>
            <p:spPr bwMode="auto">
              <a:xfrm>
                <a:off x="2104" y="3757"/>
                <a:ext cx="393" cy="138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Text Box 82"/>
              <p:cNvSpPr txBox="1">
                <a:spLocks noChangeArrowheads="1"/>
              </p:cNvSpPr>
              <p:nvPr/>
            </p:nvSpPr>
            <p:spPr bwMode="auto">
              <a:xfrm>
                <a:off x="2034" y="3740"/>
                <a:ext cx="53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5094288" y="4283075"/>
            <a:ext cx="73025" cy="1155700"/>
            <a:chOff x="3254" y="2454"/>
            <a:chExt cx="46" cy="728"/>
          </a:xfrm>
        </p:grpSpPr>
        <p:sp>
          <p:nvSpPr>
            <p:cNvPr id="85" name="Line 84"/>
            <p:cNvSpPr>
              <a:spLocks noChangeShapeType="1"/>
            </p:cNvSpPr>
            <p:nvPr/>
          </p:nvSpPr>
          <p:spPr bwMode="auto">
            <a:xfrm flipV="1">
              <a:off x="3254" y="2454"/>
              <a:ext cx="0" cy="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3264" y="2454"/>
              <a:ext cx="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911225" y="5438775"/>
            <a:ext cx="800100" cy="714375"/>
            <a:chOff x="2001" y="3760"/>
            <a:chExt cx="504" cy="450"/>
          </a:xfrm>
        </p:grpSpPr>
        <p:grpSp>
          <p:nvGrpSpPr>
            <p:cNvPr id="88" name="Group 87"/>
            <p:cNvGrpSpPr>
              <a:grpSpLocks/>
            </p:cNvGrpSpPr>
            <p:nvPr/>
          </p:nvGrpSpPr>
          <p:grpSpPr bwMode="auto">
            <a:xfrm>
              <a:off x="2069" y="3760"/>
              <a:ext cx="436" cy="393"/>
              <a:chOff x="2069" y="3760"/>
              <a:chExt cx="436" cy="393"/>
            </a:xfrm>
          </p:grpSpPr>
          <p:sp>
            <p:nvSpPr>
              <p:cNvPr id="92" name="Rectangle 88"/>
              <p:cNvSpPr>
                <a:spLocks noChangeArrowheads="1"/>
              </p:cNvSpPr>
              <p:nvPr/>
            </p:nvSpPr>
            <p:spPr bwMode="auto">
              <a:xfrm>
                <a:off x="2069" y="3760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89"/>
              <p:cNvSpPr>
                <a:spLocks noChangeArrowheads="1"/>
              </p:cNvSpPr>
              <p:nvPr/>
            </p:nvSpPr>
            <p:spPr bwMode="auto">
              <a:xfrm>
                <a:off x="2079" y="3963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" name="Group 90"/>
            <p:cNvGrpSpPr>
              <a:grpSpLocks/>
            </p:cNvGrpSpPr>
            <p:nvPr/>
          </p:nvGrpSpPr>
          <p:grpSpPr bwMode="auto">
            <a:xfrm>
              <a:off x="2001" y="3790"/>
              <a:ext cx="357" cy="420"/>
              <a:chOff x="2001" y="3790"/>
              <a:chExt cx="357" cy="420"/>
            </a:xfrm>
          </p:grpSpPr>
          <p:sp>
            <p:nvSpPr>
              <p:cNvPr id="90" name="Rectangle 91"/>
              <p:cNvSpPr>
                <a:spLocks noChangeArrowheads="1"/>
              </p:cNvSpPr>
              <p:nvPr/>
            </p:nvSpPr>
            <p:spPr bwMode="auto">
              <a:xfrm>
                <a:off x="2091" y="3790"/>
                <a:ext cx="165" cy="4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Text Box 92"/>
              <p:cNvSpPr txBox="1">
                <a:spLocks noChangeArrowheads="1"/>
              </p:cNvSpPr>
              <p:nvPr/>
            </p:nvSpPr>
            <p:spPr bwMode="auto">
              <a:xfrm>
                <a:off x="2001" y="3891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94" name="Group 93"/>
          <p:cNvGrpSpPr>
            <a:grpSpLocks/>
          </p:cNvGrpSpPr>
          <p:nvPr/>
        </p:nvGrpSpPr>
        <p:grpSpPr bwMode="auto">
          <a:xfrm>
            <a:off x="5181600" y="4283075"/>
            <a:ext cx="187325" cy="461963"/>
            <a:chOff x="3309" y="2454"/>
            <a:chExt cx="118" cy="291"/>
          </a:xfrm>
        </p:grpSpPr>
        <p:sp>
          <p:nvSpPr>
            <p:cNvPr id="95" name="Line 94"/>
            <p:cNvSpPr>
              <a:spLocks noChangeShapeType="1"/>
            </p:cNvSpPr>
            <p:nvPr/>
          </p:nvSpPr>
          <p:spPr bwMode="auto">
            <a:xfrm>
              <a:off x="3309" y="2454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95"/>
            <p:cNvSpPr>
              <a:spLocks noChangeShapeType="1"/>
            </p:cNvSpPr>
            <p:nvPr/>
          </p:nvSpPr>
          <p:spPr bwMode="auto">
            <a:xfrm>
              <a:off x="3318" y="2745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1012825" y="5430838"/>
            <a:ext cx="692150" cy="755650"/>
            <a:chOff x="857" y="3327"/>
            <a:chExt cx="436" cy="476"/>
          </a:xfrm>
        </p:grpSpPr>
        <p:grpSp>
          <p:nvGrpSpPr>
            <p:cNvPr id="98" name="Group 97"/>
            <p:cNvGrpSpPr>
              <a:grpSpLocks/>
            </p:cNvGrpSpPr>
            <p:nvPr/>
          </p:nvGrpSpPr>
          <p:grpSpPr bwMode="auto">
            <a:xfrm>
              <a:off x="857" y="3327"/>
              <a:ext cx="436" cy="476"/>
              <a:chOff x="857" y="3327"/>
              <a:chExt cx="436" cy="476"/>
            </a:xfrm>
          </p:grpSpPr>
          <p:sp>
            <p:nvSpPr>
              <p:cNvPr id="102" name="Rectangle 98"/>
              <p:cNvSpPr>
                <a:spLocks noChangeArrowheads="1"/>
              </p:cNvSpPr>
              <p:nvPr/>
            </p:nvSpPr>
            <p:spPr bwMode="auto">
              <a:xfrm>
                <a:off x="857" y="33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99"/>
              <p:cNvSpPr>
                <a:spLocks noChangeArrowheads="1"/>
              </p:cNvSpPr>
              <p:nvPr/>
            </p:nvSpPr>
            <p:spPr bwMode="auto">
              <a:xfrm>
                <a:off x="867" y="3539"/>
                <a:ext cx="345" cy="26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" name="Group 100"/>
            <p:cNvGrpSpPr>
              <a:grpSpLocks/>
            </p:cNvGrpSpPr>
            <p:nvPr/>
          </p:nvGrpSpPr>
          <p:grpSpPr bwMode="auto">
            <a:xfrm>
              <a:off x="861" y="3348"/>
              <a:ext cx="357" cy="229"/>
              <a:chOff x="1970" y="3721"/>
              <a:chExt cx="357" cy="229"/>
            </a:xfrm>
          </p:grpSpPr>
          <p:sp>
            <p:nvSpPr>
              <p:cNvPr id="100" name="Rectangle 101"/>
              <p:cNvSpPr>
                <a:spLocks noChangeArrowheads="1"/>
              </p:cNvSpPr>
              <p:nvPr/>
            </p:nvSpPr>
            <p:spPr bwMode="auto">
              <a:xfrm>
                <a:off x="1988" y="3721"/>
                <a:ext cx="292" cy="229"/>
              </a:xfrm>
              <a:prstGeom prst="rect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Text Box 102"/>
              <p:cNvSpPr txBox="1">
                <a:spLocks noChangeArrowheads="1"/>
              </p:cNvSpPr>
              <p:nvPr/>
            </p:nvSpPr>
            <p:spPr bwMode="auto">
              <a:xfrm>
                <a:off x="1970" y="3758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04" name="Group 103"/>
          <p:cNvGrpSpPr>
            <a:grpSpLocks/>
          </p:cNvGrpSpPr>
          <p:nvPr/>
        </p:nvGrpSpPr>
        <p:grpSpPr bwMode="auto">
          <a:xfrm>
            <a:off x="5368925" y="4730750"/>
            <a:ext cx="144463" cy="404813"/>
            <a:chOff x="3427" y="2736"/>
            <a:chExt cx="91" cy="255"/>
          </a:xfrm>
        </p:grpSpPr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3427" y="2736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05"/>
            <p:cNvSpPr>
              <a:spLocks noChangeShapeType="1"/>
            </p:cNvSpPr>
            <p:nvPr/>
          </p:nvSpPr>
          <p:spPr bwMode="auto">
            <a:xfrm>
              <a:off x="3436" y="2991"/>
              <a:ext cx="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>
            <a:grpSpLocks/>
          </p:cNvGrpSpPr>
          <p:nvPr/>
        </p:nvGrpSpPr>
        <p:grpSpPr bwMode="auto">
          <a:xfrm>
            <a:off x="928688" y="5438775"/>
            <a:ext cx="800100" cy="755650"/>
            <a:chOff x="813" y="3332"/>
            <a:chExt cx="504" cy="476"/>
          </a:xfrm>
        </p:grpSpPr>
        <p:grpSp>
          <p:nvGrpSpPr>
            <p:cNvPr id="108" name="Group 107"/>
            <p:cNvGrpSpPr>
              <a:grpSpLocks/>
            </p:cNvGrpSpPr>
            <p:nvPr/>
          </p:nvGrpSpPr>
          <p:grpSpPr bwMode="auto">
            <a:xfrm>
              <a:off x="873" y="3332"/>
              <a:ext cx="444" cy="476"/>
              <a:chOff x="873" y="3332"/>
              <a:chExt cx="444" cy="476"/>
            </a:xfrm>
          </p:grpSpPr>
          <p:sp>
            <p:nvSpPr>
              <p:cNvPr id="112" name="Rectangle 108"/>
              <p:cNvSpPr>
                <a:spLocks noChangeArrowheads="1"/>
              </p:cNvSpPr>
              <p:nvPr/>
            </p:nvSpPr>
            <p:spPr bwMode="auto">
              <a:xfrm>
                <a:off x="881" y="333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09"/>
              <p:cNvSpPr>
                <a:spLocks noChangeArrowheads="1"/>
              </p:cNvSpPr>
              <p:nvPr/>
            </p:nvSpPr>
            <p:spPr bwMode="auto">
              <a:xfrm>
                <a:off x="873" y="351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" name="Group 110"/>
            <p:cNvGrpSpPr>
              <a:grpSpLocks/>
            </p:cNvGrpSpPr>
            <p:nvPr/>
          </p:nvGrpSpPr>
          <p:grpSpPr bwMode="auto">
            <a:xfrm>
              <a:off x="813" y="3353"/>
              <a:ext cx="357" cy="174"/>
              <a:chOff x="1867" y="3689"/>
              <a:chExt cx="357" cy="174"/>
            </a:xfrm>
          </p:grpSpPr>
          <p:sp>
            <p:nvSpPr>
              <p:cNvPr id="110" name="Rectangle 111"/>
              <p:cNvSpPr>
                <a:spLocks noChangeArrowheads="1"/>
              </p:cNvSpPr>
              <p:nvPr/>
            </p:nvSpPr>
            <p:spPr bwMode="auto">
              <a:xfrm>
                <a:off x="1957" y="3689"/>
                <a:ext cx="174" cy="147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Text Box 112"/>
              <p:cNvSpPr txBox="1">
                <a:spLocks noChangeArrowheads="1"/>
              </p:cNvSpPr>
              <p:nvPr/>
            </p:nvSpPr>
            <p:spPr bwMode="auto">
              <a:xfrm>
                <a:off x="1867" y="3690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14" name="Group 113"/>
          <p:cNvGrpSpPr>
            <a:grpSpLocks/>
          </p:cNvGrpSpPr>
          <p:nvPr/>
        </p:nvGrpSpPr>
        <p:grpSpPr bwMode="auto">
          <a:xfrm>
            <a:off x="5513388" y="4441825"/>
            <a:ext cx="158750" cy="679450"/>
            <a:chOff x="3518" y="2554"/>
            <a:chExt cx="100" cy="428"/>
          </a:xfrm>
        </p:grpSpPr>
        <p:sp>
          <p:nvSpPr>
            <p:cNvPr id="115" name="Line 114"/>
            <p:cNvSpPr>
              <a:spLocks noChangeShapeType="1"/>
            </p:cNvSpPr>
            <p:nvPr/>
          </p:nvSpPr>
          <p:spPr bwMode="auto">
            <a:xfrm flipV="1">
              <a:off x="3518" y="2563"/>
              <a:ext cx="0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15"/>
            <p:cNvSpPr>
              <a:spLocks noChangeShapeType="1"/>
            </p:cNvSpPr>
            <p:nvPr/>
          </p:nvSpPr>
          <p:spPr bwMode="auto">
            <a:xfrm>
              <a:off x="3527" y="25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" name="Group 116"/>
          <p:cNvGrpSpPr>
            <a:grpSpLocks/>
          </p:cNvGrpSpPr>
          <p:nvPr/>
        </p:nvGrpSpPr>
        <p:grpSpPr bwMode="auto">
          <a:xfrm>
            <a:off x="1031875" y="5434013"/>
            <a:ext cx="704850" cy="755650"/>
            <a:chOff x="2087" y="3656"/>
            <a:chExt cx="444" cy="476"/>
          </a:xfrm>
        </p:grpSpPr>
        <p:grpSp>
          <p:nvGrpSpPr>
            <p:cNvPr id="118" name="Group 117"/>
            <p:cNvGrpSpPr>
              <a:grpSpLocks/>
            </p:cNvGrpSpPr>
            <p:nvPr/>
          </p:nvGrpSpPr>
          <p:grpSpPr bwMode="auto">
            <a:xfrm>
              <a:off x="2087" y="3656"/>
              <a:ext cx="444" cy="476"/>
              <a:chOff x="873" y="3332"/>
              <a:chExt cx="444" cy="476"/>
            </a:xfrm>
          </p:grpSpPr>
          <p:sp>
            <p:nvSpPr>
              <p:cNvPr id="122" name="Rectangle 118"/>
              <p:cNvSpPr>
                <a:spLocks noChangeArrowheads="1"/>
              </p:cNvSpPr>
              <p:nvPr/>
            </p:nvSpPr>
            <p:spPr bwMode="auto">
              <a:xfrm>
                <a:off x="881" y="333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19"/>
              <p:cNvSpPr>
                <a:spLocks noChangeArrowheads="1"/>
              </p:cNvSpPr>
              <p:nvPr/>
            </p:nvSpPr>
            <p:spPr bwMode="auto">
              <a:xfrm>
                <a:off x="873" y="351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" name="Group 120"/>
            <p:cNvGrpSpPr>
              <a:grpSpLocks/>
            </p:cNvGrpSpPr>
            <p:nvPr/>
          </p:nvGrpSpPr>
          <p:grpSpPr bwMode="auto">
            <a:xfrm>
              <a:off x="2099" y="3669"/>
              <a:ext cx="357" cy="173"/>
              <a:chOff x="2099" y="3669"/>
              <a:chExt cx="357" cy="173"/>
            </a:xfrm>
          </p:grpSpPr>
          <p:sp>
            <p:nvSpPr>
              <p:cNvPr id="120" name="Rectangle 121"/>
              <p:cNvSpPr>
                <a:spLocks noChangeArrowheads="1"/>
              </p:cNvSpPr>
              <p:nvPr/>
            </p:nvSpPr>
            <p:spPr bwMode="auto">
              <a:xfrm>
                <a:off x="2117" y="3677"/>
                <a:ext cx="319" cy="13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Text Box 122"/>
              <p:cNvSpPr txBox="1">
                <a:spLocks noChangeArrowheads="1"/>
              </p:cNvSpPr>
              <p:nvPr/>
            </p:nvSpPr>
            <p:spPr bwMode="auto">
              <a:xfrm>
                <a:off x="2099" y="3669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24" name="Group 123"/>
          <p:cNvGrpSpPr>
            <a:grpSpLocks/>
          </p:cNvGrpSpPr>
          <p:nvPr/>
        </p:nvGrpSpPr>
        <p:grpSpPr bwMode="auto">
          <a:xfrm>
            <a:off x="5672138" y="3979863"/>
            <a:ext cx="115887" cy="461962"/>
            <a:chOff x="3618" y="2263"/>
            <a:chExt cx="73" cy="291"/>
          </a:xfrm>
        </p:grpSpPr>
        <p:sp>
          <p:nvSpPr>
            <p:cNvPr id="125" name="Line 124"/>
            <p:cNvSpPr>
              <a:spLocks noChangeShapeType="1"/>
            </p:cNvSpPr>
            <p:nvPr/>
          </p:nvSpPr>
          <p:spPr bwMode="auto">
            <a:xfrm flipV="1">
              <a:off x="3618" y="2263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25"/>
            <p:cNvSpPr>
              <a:spLocks noChangeShapeType="1"/>
            </p:cNvSpPr>
            <p:nvPr/>
          </p:nvSpPr>
          <p:spPr bwMode="auto">
            <a:xfrm>
              <a:off x="3618" y="2263"/>
              <a:ext cx="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7" name="Group 126"/>
          <p:cNvGrpSpPr>
            <a:grpSpLocks/>
          </p:cNvGrpSpPr>
          <p:nvPr/>
        </p:nvGrpSpPr>
        <p:grpSpPr bwMode="auto">
          <a:xfrm>
            <a:off x="1039813" y="5421313"/>
            <a:ext cx="1044575" cy="763587"/>
            <a:chOff x="2038" y="3629"/>
            <a:chExt cx="658" cy="481"/>
          </a:xfrm>
        </p:grpSpPr>
        <p:grpSp>
          <p:nvGrpSpPr>
            <p:cNvPr id="128" name="Group 127"/>
            <p:cNvGrpSpPr>
              <a:grpSpLocks/>
            </p:cNvGrpSpPr>
            <p:nvPr/>
          </p:nvGrpSpPr>
          <p:grpSpPr bwMode="auto">
            <a:xfrm>
              <a:off x="2038" y="3634"/>
              <a:ext cx="444" cy="476"/>
              <a:chOff x="2038" y="3634"/>
              <a:chExt cx="444" cy="476"/>
            </a:xfrm>
          </p:grpSpPr>
          <p:sp>
            <p:nvSpPr>
              <p:cNvPr id="132" name="Rectangle 128"/>
              <p:cNvSpPr>
                <a:spLocks noChangeArrowheads="1"/>
              </p:cNvSpPr>
              <p:nvPr/>
            </p:nvSpPr>
            <p:spPr bwMode="auto">
              <a:xfrm>
                <a:off x="2046" y="3634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Rectangle 129"/>
              <p:cNvSpPr>
                <a:spLocks noChangeArrowheads="1"/>
              </p:cNvSpPr>
              <p:nvPr/>
            </p:nvSpPr>
            <p:spPr bwMode="auto">
              <a:xfrm>
                <a:off x="2038" y="3819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130"/>
            <p:cNvGrpSpPr>
              <a:grpSpLocks/>
            </p:cNvGrpSpPr>
            <p:nvPr/>
          </p:nvGrpSpPr>
          <p:grpSpPr bwMode="auto">
            <a:xfrm>
              <a:off x="2068" y="3629"/>
              <a:ext cx="628" cy="173"/>
              <a:chOff x="2068" y="3629"/>
              <a:chExt cx="628" cy="173"/>
            </a:xfrm>
          </p:grpSpPr>
          <p:sp>
            <p:nvSpPr>
              <p:cNvPr id="130" name="Rectangle 131"/>
              <p:cNvSpPr>
                <a:spLocks noChangeArrowheads="1"/>
              </p:cNvSpPr>
              <p:nvPr/>
            </p:nvSpPr>
            <p:spPr bwMode="auto">
              <a:xfrm>
                <a:off x="2068" y="3655"/>
                <a:ext cx="628" cy="111"/>
              </a:xfrm>
              <a:prstGeom prst="rect">
                <a:avLst/>
              </a:prstGeom>
              <a:solidFill>
                <a:srgbClr val="B847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Text Box 132"/>
              <p:cNvSpPr txBox="1">
                <a:spLocks noChangeArrowheads="1"/>
              </p:cNvSpPr>
              <p:nvPr/>
            </p:nvSpPr>
            <p:spPr bwMode="auto">
              <a:xfrm>
                <a:off x="2196" y="3629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34" name="Group 133"/>
          <p:cNvGrpSpPr>
            <a:grpSpLocks/>
          </p:cNvGrpSpPr>
          <p:nvPr/>
        </p:nvGrpSpPr>
        <p:grpSpPr bwMode="auto">
          <a:xfrm>
            <a:off x="5773738" y="3979863"/>
            <a:ext cx="158750" cy="1255712"/>
            <a:chOff x="3682" y="2263"/>
            <a:chExt cx="100" cy="791"/>
          </a:xfrm>
        </p:grpSpPr>
        <p:sp>
          <p:nvSpPr>
            <p:cNvPr id="135" name="Line 134"/>
            <p:cNvSpPr>
              <a:spLocks noChangeShapeType="1"/>
            </p:cNvSpPr>
            <p:nvPr/>
          </p:nvSpPr>
          <p:spPr bwMode="auto">
            <a:xfrm>
              <a:off x="3682" y="2263"/>
              <a:ext cx="0" cy="7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135"/>
            <p:cNvSpPr>
              <a:spLocks noChangeShapeType="1"/>
            </p:cNvSpPr>
            <p:nvPr/>
          </p:nvSpPr>
          <p:spPr bwMode="auto">
            <a:xfrm>
              <a:off x="3691" y="30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" name="Group 136"/>
          <p:cNvGrpSpPr>
            <a:grpSpLocks/>
          </p:cNvGrpSpPr>
          <p:nvPr/>
        </p:nvGrpSpPr>
        <p:grpSpPr bwMode="auto">
          <a:xfrm>
            <a:off x="1035050" y="5437188"/>
            <a:ext cx="1138238" cy="755650"/>
            <a:chOff x="871" y="3331"/>
            <a:chExt cx="717" cy="476"/>
          </a:xfrm>
        </p:grpSpPr>
        <p:grpSp>
          <p:nvGrpSpPr>
            <p:cNvPr id="138" name="Group 137"/>
            <p:cNvGrpSpPr>
              <a:grpSpLocks/>
            </p:cNvGrpSpPr>
            <p:nvPr/>
          </p:nvGrpSpPr>
          <p:grpSpPr bwMode="auto">
            <a:xfrm>
              <a:off x="871" y="3331"/>
              <a:ext cx="717" cy="476"/>
              <a:chOff x="871" y="3331"/>
              <a:chExt cx="717" cy="476"/>
            </a:xfrm>
          </p:grpSpPr>
          <p:sp>
            <p:nvSpPr>
              <p:cNvPr id="142" name="Rectangle 138"/>
              <p:cNvSpPr>
                <a:spLocks noChangeArrowheads="1"/>
              </p:cNvSpPr>
              <p:nvPr/>
            </p:nvSpPr>
            <p:spPr bwMode="auto">
              <a:xfrm>
                <a:off x="879" y="3331"/>
                <a:ext cx="709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Rectangle 139"/>
              <p:cNvSpPr>
                <a:spLocks noChangeArrowheads="1"/>
              </p:cNvSpPr>
              <p:nvPr/>
            </p:nvSpPr>
            <p:spPr bwMode="auto">
              <a:xfrm>
                <a:off x="871" y="3516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9" name="Group 140"/>
            <p:cNvGrpSpPr>
              <a:grpSpLocks/>
            </p:cNvGrpSpPr>
            <p:nvPr/>
          </p:nvGrpSpPr>
          <p:grpSpPr bwMode="auto">
            <a:xfrm>
              <a:off x="875" y="3352"/>
              <a:ext cx="357" cy="293"/>
              <a:chOff x="875" y="3352"/>
              <a:chExt cx="357" cy="293"/>
            </a:xfrm>
          </p:grpSpPr>
          <p:sp>
            <p:nvSpPr>
              <p:cNvPr id="140" name="Rectangle 141"/>
              <p:cNvSpPr>
                <a:spLocks noChangeArrowheads="1"/>
              </p:cNvSpPr>
              <p:nvPr/>
            </p:nvSpPr>
            <p:spPr bwMode="auto">
              <a:xfrm>
                <a:off x="901" y="3352"/>
                <a:ext cx="274" cy="293"/>
              </a:xfrm>
              <a:prstGeom prst="rect">
                <a:avLst/>
              </a:prstGeom>
              <a:solidFill>
                <a:srgbClr val="FF163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Text Box 142"/>
              <p:cNvSpPr txBox="1">
                <a:spLocks noChangeArrowheads="1"/>
              </p:cNvSpPr>
              <p:nvPr/>
            </p:nvSpPr>
            <p:spPr bwMode="auto">
              <a:xfrm>
                <a:off x="875" y="3417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44" name="Group 143"/>
          <p:cNvGrpSpPr>
            <a:grpSpLocks/>
          </p:cNvGrpSpPr>
          <p:nvPr/>
        </p:nvGrpSpPr>
        <p:grpSpPr bwMode="auto">
          <a:xfrm>
            <a:off x="5932488" y="4557713"/>
            <a:ext cx="173037" cy="677862"/>
            <a:chOff x="3782" y="2627"/>
            <a:chExt cx="109" cy="427"/>
          </a:xfrm>
        </p:grpSpPr>
        <p:sp>
          <p:nvSpPr>
            <p:cNvPr id="145" name="Line 144"/>
            <p:cNvSpPr>
              <a:spLocks noChangeShapeType="1"/>
            </p:cNvSpPr>
            <p:nvPr/>
          </p:nvSpPr>
          <p:spPr bwMode="auto">
            <a:xfrm flipV="1">
              <a:off x="3782" y="2636"/>
              <a:ext cx="0" cy="4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45"/>
            <p:cNvSpPr>
              <a:spLocks noChangeShapeType="1"/>
            </p:cNvSpPr>
            <p:nvPr/>
          </p:nvSpPr>
          <p:spPr bwMode="auto">
            <a:xfrm>
              <a:off x="3782" y="2627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" name="Group 146"/>
          <p:cNvGrpSpPr>
            <a:grpSpLocks/>
          </p:cNvGrpSpPr>
          <p:nvPr/>
        </p:nvGrpSpPr>
        <p:grpSpPr bwMode="auto">
          <a:xfrm>
            <a:off x="1014413" y="5430838"/>
            <a:ext cx="1138237" cy="787400"/>
            <a:chOff x="1958" y="3672"/>
            <a:chExt cx="717" cy="496"/>
          </a:xfrm>
        </p:grpSpPr>
        <p:grpSp>
          <p:nvGrpSpPr>
            <p:cNvPr id="148" name="Group 147"/>
            <p:cNvGrpSpPr>
              <a:grpSpLocks/>
            </p:cNvGrpSpPr>
            <p:nvPr/>
          </p:nvGrpSpPr>
          <p:grpSpPr bwMode="auto">
            <a:xfrm>
              <a:off x="1958" y="3672"/>
              <a:ext cx="717" cy="476"/>
              <a:chOff x="1958" y="3672"/>
              <a:chExt cx="717" cy="476"/>
            </a:xfrm>
          </p:grpSpPr>
          <p:sp>
            <p:nvSpPr>
              <p:cNvPr id="152" name="Rectangle 148"/>
              <p:cNvSpPr>
                <a:spLocks noChangeArrowheads="1"/>
              </p:cNvSpPr>
              <p:nvPr/>
            </p:nvSpPr>
            <p:spPr bwMode="auto">
              <a:xfrm>
                <a:off x="1966" y="3672"/>
                <a:ext cx="709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149"/>
              <p:cNvSpPr>
                <a:spLocks noChangeArrowheads="1"/>
              </p:cNvSpPr>
              <p:nvPr/>
            </p:nvSpPr>
            <p:spPr bwMode="auto">
              <a:xfrm>
                <a:off x="1958" y="385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" name="Group 150"/>
            <p:cNvGrpSpPr>
              <a:grpSpLocks/>
            </p:cNvGrpSpPr>
            <p:nvPr/>
          </p:nvGrpSpPr>
          <p:grpSpPr bwMode="auto">
            <a:xfrm>
              <a:off x="1962" y="3693"/>
              <a:ext cx="357" cy="475"/>
              <a:chOff x="1962" y="3693"/>
              <a:chExt cx="357" cy="475"/>
            </a:xfrm>
          </p:grpSpPr>
          <p:sp>
            <p:nvSpPr>
              <p:cNvPr id="150" name="Rectangle 151"/>
              <p:cNvSpPr>
                <a:spLocks noChangeArrowheads="1"/>
              </p:cNvSpPr>
              <p:nvPr/>
            </p:nvSpPr>
            <p:spPr bwMode="auto">
              <a:xfrm>
                <a:off x="1988" y="3693"/>
                <a:ext cx="274" cy="475"/>
              </a:xfrm>
              <a:prstGeom prst="rect">
                <a:avLst/>
              </a:prstGeom>
              <a:solidFill>
                <a:srgbClr val="23FF1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Text Box 152"/>
              <p:cNvSpPr txBox="1">
                <a:spLocks noChangeArrowheads="1"/>
              </p:cNvSpPr>
              <p:nvPr/>
            </p:nvSpPr>
            <p:spPr bwMode="auto">
              <a:xfrm>
                <a:off x="1962" y="3822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54" name="Group 153"/>
          <p:cNvGrpSpPr>
            <a:grpSpLocks/>
          </p:cNvGrpSpPr>
          <p:nvPr/>
        </p:nvGrpSpPr>
        <p:grpSpPr bwMode="auto">
          <a:xfrm>
            <a:off x="6105525" y="4240213"/>
            <a:ext cx="258763" cy="317500"/>
            <a:chOff x="3891" y="2427"/>
            <a:chExt cx="163" cy="200"/>
          </a:xfrm>
        </p:grpSpPr>
        <p:sp>
          <p:nvSpPr>
            <p:cNvPr id="155" name="Line 154"/>
            <p:cNvSpPr>
              <a:spLocks noChangeShapeType="1"/>
            </p:cNvSpPr>
            <p:nvPr/>
          </p:nvSpPr>
          <p:spPr bwMode="auto">
            <a:xfrm flipV="1">
              <a:off x="3891" y="2427"/>
              <a:ext cx="0" cy="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55"/>
            <p:cNvSpPr>
              <a:spLocks noChangeShapeType="1"/>
            </p:cNvSpPr>
            <p:nvPr/>
          </p:nvSpPr>
          <p:spPr bwMode="auto">
            <a:xfrm>
              <a:off x="3900" y="2427"/>
              <a:ext cx="1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" name="Group 156"/>
          <p:cNvGrpSpPr>
            <a:grpSpLocks/>
          </p:cNvGrpSpPr>
          <p:nvPr/>
        </p:nvGrpSpPr>
        <p:grpSpPr bwMode="auto">
          <a:xfrm>
            <a:off x="820738" y="5430838"/>
            <a:ext cx="896937" cy="811212"/>
            <a:chOff x="736" y="3327"/>
            <a:chExt cx="565" cy="511"/>
          </a:xfrm>
        </p:grpSpPr>
        <p:grpSp>
          <p:nvGrpSpPr>
            <p:cNvPr id="158" name="Group 157"/>
            <p:cNvGrpSpPr>
              <a:grpSpLocks/>
            </p:cNvGrpSpPr>
            <p:nvPr/>
          </p:nvGrpSpPr>
          <p:grpSpPr bwMode="auto">
            <a:xfrm>
              <a:off x="865" y="3327"/>
              <a:ext cx="436" cy="511"/>
              <a:chOff x="865" y="3327"/>
              <a:chExt cx="436" cy="511"/>
            </a:xfrm>
          </p:grpSpPr>
          <p:sp>
            <p:nvSpPr>
              <p:cNvPr id="162" name="Rectangle 158"/>
              <p:cNvSpPr>
                <a:spLocks noChangeArrowheads="1"/>
              </p:cNvSpPr>
              <p:nvPr/>
            </p:nvSpPr>
            <p:spPr bwMode="auto">
              <a:xfrm>
                <a:off x="865" y="33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Rectangle 159"/>
              <p:cNvSpPr>
                <a:spLocks noChangeArrowheads="1"/>
              </p:cNvSpPr>
              <p:nvPr/>
            </p:nvSpPr>
            <p:spPr bwMode="auto">
              <a:xfrm>
                <a:off x="875" y="3530"/>
                <a:ext cx="345" cy="3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9" name="Group 160"/>
            <p:cNvGrpSpPr>
              <a:grpSpLocks/>
            </p:cNvGrpSpPr>
            <p:nvPr/>
          </p:nvGrpSpPr>
          <p:grpSpPr bwMode="auto">
            <a:xfrm>
              <a:off x="736" y="3357"/>
              <a:ext cx="539" cy="184"/>
              <a:chOff x="1866" y="3776"/>
              <a:chExt cx="539" cy="190"/>
            </a:xfrm>
          </p:grpSpPr>
          <p:sp>
            <p:nvSpPr>
              <p:cNvPr id="160" name="Rectangle 161"/>
              <p:cNvSpPr>
                <a:spLocks noChangeArrowheads="1"/>
              </p:cNvSpPr>
              <p:nvPr/>
            </p:nvSpPr>
            <p:spPr bwMode="auto">
              <a:xfrm>
                <a:off x="2017" y="3776"/>
                <a:ext cx="238" cy="19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Text Box 162"/>
              <p:cNvSpPr txBox="1">
                <a:spLocks noChangeArrowheads="1"/>
              </p:cNvSpPr>
              <p:nvPr/>
            </p:nvSpPr>
            <p:spPr bwMode="auto">
              <a:xfrm>
                <a:off x="1866" y="3777"/>
                <a:ext cx="53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sp>
        <p:nvSpPr>
          <p:cNvPr id="164" name="Line 163"/>
          <p:cNvSpPr>
            <a:spLocks noChangeShapeType="1"/>
          </p:cNvSpPr>
          <p:nvPr/>
        </p:nvSpPr>
        <p:spPr bwMode="auto">
          <a:xfrm>
            <a:off x="6364288" y="400685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5" name="Group 164"/>
          <p:cNvGrpSpPr>
            <a:grpSpLocks/>
          </p:cNvGrpSpPr>
          <p:nvPr/>
        </p:nvGrpSpPr>
        <p:grpSpPr bwMode="auto">
          <a:xfrm>
            <a:off x="6364288" y="4225925"/>
            <a:ext cx="1847850" cy="1211263"/>
            <a:chOff x="4054" y="2418"/>
            <a:chExt cx="1164" cy="763"/>
          </a:xfrm>
        </p:grpSpPr>
        <p:sp>
          <p:nvSpPr>
            <p:cNvPr id="166" name="Line 165"/>
            <p:cNvSpPr>
              <a:spLocks noChangeShapeType="1"/>
            </p:cNvSpPr>
            <p:nvPr/>
          </p:nvSpPr>
          <p:spPr bwMode="auto">
            <a:xfrm>
              <a:off x="4054" y="2418"/>
              <a:ext cx="0" cy="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166"/>
            <p:cNvSpPr>
              <a:spLocks noChangeShapeType="1"/>
            </p:cNvSpPr>
            <p:nvPr/>
          </p:nvSpPr>
          <p:spPr bwMode="auto">
            <a:xfrm>
              <a:off x="4063" y="3172"/>
              <a:ext cx="11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8" name="Group 167"/>
          <p:cNvGrpSpPr>
            <a:grpSpLocks/>
          </p:cNvGrpSpPr>
          <p:nvPr/>
        </p:nvGrpSpPr>
        <p:grpSpPr bwMode="auto">
          <a:xfrm>
            <a:off x="1273175" y="3741738"/>
            <a:ext cx="2122488" cy="1492250"/>
            <a:chOff x="802" y="2207"/>
            <a:chExt cx="1337" cy="940"/>
          </a:xfrm>
        </p:grpSpPr>
        <p:sp>
          <p:nvSpPr>
            <p:cNvPr id="169" name="Text Box 168"/>
            <p:cNvSpPr txBox="1">
              <a:spLocks noChangeArrowheads="1"/>
            </p:cNvSpPr>
            <p:nvPr/>
          </p:nvSpPr>
          <p:spPr bwMode="auto">
            <a:xfrm>
              <a:off x="802" y="2207"/>
              <a:ext cx="13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latin typeface="Tahoma" pitchFamily="16" charset="0"/>
                </a:rPr>
                <a:t>Download application</a:t>
              </a:r>
            </a:p>
          </p:txBody>
        </p:sp>
        <p:sp>
          <p:nvSpPr>
            <p:cNvPr id="170" name="Freeform 169"/>
            <p:cNvSpPr>
              <a:spLocks/>
            </p:cNvSpPr>
            <p:nvPr/>
          </p:nvSpPr>
          <p:spPr bwMode="auto">
            <a:xfrm>
              <a:off x="1100" y="2396"/>
              <a:ext cx="383" cy="418"/>
            </a:xfrm>
            <a:custGeom>
              <a:avLst/>
              <a:gdLst>
                <a:gd name="T0" fmla="*/ 82 w 505"/>
                <a:gd name="T1" fmla="*/ 0 h 526"/>
                <a:gd name="T2" fmla="*/ 33 w 505"/>
                <a:gd name="T3" fmla="*/ 226 h 526"/>
                <a:gd name="T4" fmla="*/ 278 w 505"/>
                <a:gd name="T5" fmla="*/ 275 h 526"/>
                <a:gd name="T6" fmla="*/ 309 w 505"/>
                <a:gd name="T7" fmla="*/ 490 h 526"/>
                <a:gd name="T8" fmla="*/ 505 w 505"/>
                <a:gd name="T9" fmla="*/ 49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5" h="526">
                  <a:moveTo>
                    <a:pt x="82" y="0"/>
                  </a:moveTo>
                  <a:cubicBezTo>
                    <a:pt x="41" y="90"/>
                    <a:pt x="0" y="180"/>
                    <a:pt x="33" y="226"/>
                  </a:cubicBezTo>
                  <a:cubicBezTo>
                    <a:pt x="66" y="272"/>
                    <a:pt x="232" y="231"/>
                    <a:pt x="278" y="275"/>
                  </a:cubicBezTo>
                  <a:cubicBezTo>
                    <a:pt x="324" y="319"/>
                    <a:pt x="271" y="454"/>
                    <a:pt x="309" y="490"/>
                  </a:cubicBezTo>
                  <a:cubicBezTo>
                    <a:pt x="347" y="526"/>
                    <a:pt x="426" y="508"/>
                    <a:pt x="505" y="49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pic>
          <p:nvPicPr>
            <p:cNvPr id="171" name="Picture 17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3" y="2455"/>
              <a:ext cx="416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2" name="Text Box 171"/>
          <p:cNvSpPr txBox="1">
            <a:spLocks noChangeArrowheads="1"/>
          </p:cNvSpPr>
          <p:nvPr/>
        </p:nvSpPr>
        <p:spPr bwMode="auto">
          <a:xfrm>
            <a:off x="884238" y="6251575"/>
            <a:ext cx="1022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 i="1">
                <a:latin typeface="Tahoma" pitchFamily="16" charset="0"/>
              </a:rPr>
              <a:t>Microprocessor</a:t>
            </a:r>
          </a:p>
        </p:txBody>
      </p:sp>
      <p:sp>
        <p:nvSpPr>
          <p:cNvPr id="173" name="Text Box 172"/>
          <p:cNvSpPr txBox="1">
            <a:spLocks noChangeArrowheads="1"/>
          </p:cNvSpPr>
          <p:nvPr/>
        </p:nvSpPr>
        <p:spPr bwMode="auto">
          <a:xfrm>
            <a:off x="6596063" y="2904252"/>
            <a:ext cx="236696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dirty="0">
                <a:solidFill>
                  <a:srgbClr val="DB22A6"/>
                </a:solidFill>
              </a:rPr>
              <a:t>Cache energy savings of 62% on average</a:t>
            </a:r>
            <a:r>
              <a:rPr lang="en-US" dirty="0" smtClean="0">
                <a:solidFill>
                  <a:srgbClr val="DB22A6"/>
                </a:solidFill>
              </a:rPr>
              <a:t>!</a:t>
            </a:r>
          </a:p>
          <a:p>
            <a:r>
              <a:rPr lang="en-US" sz="1400" dirty="0"/>
              <a:t>(Gordon-Ross ‘05)</a:t>
            </a:r>
          </a:p>
        </p:txBody>
      </p:sp>
      <p:sp>
        <p:nvSpPr>
          <p:cNvPr id="174" name="Content Placeholder 2"/>
          <p:cNvSpPr>
            <a:spLocks noGrp="1"/>
          </p:cNvSpPr>
          <p:nvPr>
            <p:ph idx="1"/>
          </p:nvPr>
        </p:nvSpPr>
        <p:spPr>
          <a:xfrm>
            <a:off x="365126" y="1085849"/>
            <a:ext cx="8410740" cy="1728603"/>
          </a:xfrm>
        </p:spPr>
        <p:txBody>
          <a:bodyPr/>
          <a:lstStyle/>
          <a:p>
            <a:r>
              <a:rPr lang="en-US" dirty="0" smtClean="0"/>
              <a:t>Dynamic cache tuning changes system parameter values at runtime</a:t>
            </a:r>
          </a:p>
          <a:p>
            <a:pPr lvl="1"/>
            <a:r>
              <a:rPr lang="en-US" dirty="0" smtClean="0"/>
              <a:t>Dynamically determines best cache configuration with respect to optimization goals (e.g., lowest energy/best performance)</a:t>
            </a:r>
          </a:p>
          <a:p>
            <a:pPr lvl="1"/>
            <a:r>
              <a:rPr lang="en-US" dirty="0" smtClean="0"/>
              <a:t>Requires tunable cache and cache tuner</a:t>
            </a:r>
          </a:p>
          <a:p>
            <a:pPr lvl="2"/>
            <a:r>
              <a:rPr lang="en-US" dirty="0" smtClean="0"/>
              <a:t>Cache tuner evaluates different configurations to determine the best configuration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4772025" y="5276851"/>
            <a:ext cx="452438" cy="28098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22240" y="4329390"/>
            <a:ext cx="154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Lowest energy</a:t>
            </a:r>
            <a:endParaRPr lang="en-US" sz="1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5" name="Straight Arrow Connector 174"/>
          <p:cNvCxnSpPr>
            <a:endCxn id="3" idx="6"/>
          </p:cNvCxnSpPr>
          <p:nvPr/>
        </p:nvCxnSpPr>
        <p:spPr bwMode="auto">
          <a:xfrm flipH="1">
            <a:off x="5224463" y="4662487"/>
            <a:ext cx="1576387" cy="7548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Oval 175"/>
          <p:cNvSpPr/>
          <p:nvPr/>
        </p:nvSpPr>
        <p:spPr bwMode="auto">
          <a:xfrm>
            <a:off x="6267450" y="5147469"/>
            <a:ext cx="2047875" cy="57705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78" name="Straight Arrow Connector 177"/>
          <p:cNvCxnSpPr>
            <a:endCxn id="176" idx="0"/>
          </p:cNvCxnSpPr>
          <p:nvPr/>
        </p:nvCxnSpPr>
        <p:spPr bwMode="auto">
          <a:xfrm>
            <a:off x="7291387" y="4607719"/>
            <a:ext cx="1" cy="539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 Box 10"/>
          <p:cNvSpPr txBox="1">
            <a:spLocks noChangeArrowheads="1"/>
          </p:cNvSpPr>
          <p:nvPr/>
        </p:nvSpPr>
        <p:spPr bwMode="auto">
          <a:xfrm>
            <a:off x="4756151" y="6146799"/>
            <a:ext cx="14366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dirty="0" smtClean="0">
                <a:latin typeface="Times New Roman" pitchFamily="16" charset="0"/>
              </a:rPr>
              <a:t>Execution time</a:t>
            </a:r>
            <a:endParaRPr lang="en-US" sz="1600" dirty="0">
              <a:latin typeface="Times New Roman" pitchFamily="16" charset="0"/>
            </a:endParaRPr>
          </a:p>
        </p:txBody>
      </p:sp>
      <p:sp>
        <p:nvSpPr>
          <p:cNvPr id="17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5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2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000"/>
                            </p:stCondLst>
                            <p:childTnLst>
                              <p:par>
                                <p:cTn id="1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000"/>
                            </p:stCondLst>
                            <p:childTnLst>
                              <p:par>
                                <p:cTn id="1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4" grpId="0" animBg="1"/>
      <p:bldP spid="172" grpId="0"/>
      <p:bldP spid="173" grpId="0"/>
      <p:bldP spid="174" grpId="0" uiExpand="1" build="p"/>
      <p:bldP spid="3" grpId="0" animBg="1"/>
      <p:bldP spid="3" grpId="1" animBg="1"/>
      <p:bldP spid="3" grpId="2" animBg="1"/>
      <p:bldP spid="4" grpId="0"/>
      <p:bldP spid="176" grpId="0" animBg="1"/>
      <p:bldP spid="1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150"/>
            <a:ext cx="7772400" cy="1143000"/>
          </a:xfrm>
        </p:spPr>
        <p:txBody>
          <a:bodyPr/>
          <a:lstStyle/>
          <a:p>
            <a:r>
              <a:rPr lang="en-US" dirty="0" smtClean="0"/>
              <a:t>Dynamic Cache Tuning</a:t>
            </a:r>
          </a:p>
        </p:txBody>
      </p:sp>
      <p:sp>
        <p:nvSpPr>
          <p:cNvPr id="174" name="Content Placeholder 2"/>
          <p:cNvSpPr>
            <a:spLocks noGrp="1"/>
          </p:cNvSpPr>
          <p:nvPr>
            <p:ph idx="1"/>
          </p:nvPr>
        </p:nvSpPr>
        <p:spPr>
          <a:xfrm>
            <a:off x="460375" y="1085849"/>
            <a:ext cx="7997825" cy="5118101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Adapts to the runtime operating environment and input stimuli</a:t>
            </a:r>
          </a:p>
          <a:p>
            <a:pPr lvl="1"/>
            <a:r>
              <a:rPr lang="en-US" dirty="0" smtClean="0"/>
              <a:t>Specializes cache configurations to executing applications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Large design space</a:t>
            </a:r>
          </a:p>
          <a:p>
            <a:pPr lvl="2"/>
            <a:r>
              <a:rPr lang="en-US" dirty="0" smtClean="0"/>
              <a:t>Challenging to determine the best cache configuration</a:t>
            </a:r>
          </a:p>
          <a:p>
            <a:pPr lvl="1"/>
            <a:r>
              <a:rPr lang="en-US" dirty="0" smtClean="0"/>
              <a:t>Runtime cache tuning overhead (e.g., energy, power, performance)</a:t>
            </a:r>
          </a:p>
          <a:p>
            <a:pPr lvl="2"/>
            <a:r>
              <a:rPr lang="en-US" dirty="0" smtClean="0"/>
              <a:t>Energy consumed and additional execution time incurred during cache tuning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3275013" y="4183062"/>
            <a:ext cx="2392362" cy="2122487"/>
            <a:chOff x="811213" y="3741738"/>
            <a:chExt cx="2584450" cy="2754312"/>
          </a:xfrm>
        </p:grpSpPr>
        <p:grpSp>
          <p:nvGrpSpPr>
            <p:cNvPr id="179" name="Group 178"/>
            <p:cNvGrpSpPr>
              <a:grpSpLocks/>
            </p:cNvGrpSpPr>
            <p:nvPr/>
          </p:nvGrpSpPr>
          <p:grpSpPr bwMode="auto">
            <a:xfrm>
              <a:off x="936625" y="4727576"/>
              <a:ext cx="1939925" cy="1573213"/>
              <a:chOff x="809" y="2884"/>
              <a:chExt cx="1222" cy="991"/>
            </a:xfrm>
          </p:grpSpPr>
          <p:sp>
            <p:nvSpPr>
              <p:cNvPr id="262" name="Rectangle 261"/>
              <p:cNvSpPr>
                <a:spLocks noChangeArrowheads="1"/>
              </p:cNvSpPr>
              <p:nvPr/>
            </p:nvSpPr>
            <p:spPr bwMode="auto">
              <a:xfrm>
                <a:off x="879" y="3355"/>
                <a:ext cx="392" cy="264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Line 18"/>
              <p:cNvSpPr>
                <a:spLocks noChangeShapeType="1"/>
              </p:cNvSpPr>
              <p:nvPr/>
            </p:nvSpPr>
            <p:spPr bwMode="auto">
              <a:xfrm flipH="1">
                <a:off x="1363" y="2884"/>
                <a:ext cx="588" cy="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4" name="Line 19"/>
              <p:cNvSpPr>
                <a:spLocks noChangeShapeType="1"/>
              </p:cNvSpPr>
              <p:nvPr/>
            </p:nvSpPr>
            <p:spPr bwMode="auto">
              <a:xfrm flipH="1">
                <a:off x="1847" y="2903"/>
                <a:ext cx="184" cy="6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5" name="Rectangle 264"/>
              <p:cNvSpPr>
                <a:spLocks noChangeArrowheads="1"/>
              </p:cNvSpPr>
              <p:nvPr/>
            </p:nvSpPr>
            <p:spPr bwMode="auto">
              <a:xfrm>
                <a:off x="830" y="3306"/>
                <a:ext cx="888" cy="55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Text Box 21"/>
              <p:cNvSpPr txBox="1">
                <a:spLocks noChangeArrowheads="1"/>
              </p:cNvSpPr>
              <p:nvPr/>
            </p:nvSpPr>
            <p:spPr bwMode="auto">
              <a:xfrm>
                <a:off x="809" y="3341"/>
                <a:ext cx="53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Tunable cache</a:t>
                </a:r>
              </a:p>
            </p:txBody>
          </p:sp>
          <p:sp>
            <p:nvSpPr>
              <p:cNvPr id="267" name="Line 22"/>
              <p:cNvSpPr>
                <a:spLocks noChangeShapeType="1"/>
              </p:cNvSpPr>
              <p:nvPr/>
            </p:nvSpPr>
            <p:spPr bwMode="auto">
              <a:xfrm flipV="1">
                <a:off x="87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8" name="Line 23"/>
              <p:cNvSpPr>
                <a:spLocks noChangeShapeType="1"/>
              </p:cNvSpPr>
              <p:nvPr/>
            </p:nvSpPr>
            <p:spPr bwMode="auto">
              <a:xfrm flipV="1">
                <a:off x="92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9" name="Line 24"/>
              <p:cNvSpPr>
                <a:spLocks noChangeShapeType="1"/>
              </p:cNvSpPr>
              <p:nvPr/>
            </p:nvSpPr>
            <p:spPr bwMode="auto">
              <a:xfrm flipV="1">
                <a:off x="96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0" name="Line 25"/>
              <p:cNvSpPr>
                <a:spLocks noChangeShapeType="1"/>
              </p:cNvSpPr>
              <p:nvPr/>
            </p:nvSpPr>
            <p:spPr bwMode="auto">
              <a:xfrm flipV="1">
                <a:off x="101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1" name="Line 26"/>
              <p:cNvSpPr>
                <a:spLocks noChangeShapeType="1"/>
              </p:cNvSpPr>
              <p:nvPr/>
            </p:nvSpPr>
            <p:spPr bwMode="auto">
              <a:xfrm flipV="1">
                <a:off x="1071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2" name="Line 27"/>
              <p:cNvSpPr>
                <a:spLocks noChangeShapeType="1"/>
              </p:cNvSpPr>
              <p:nvPr/>
            </p:nvSpPr>
            <p:spPr bwMode="auto">
              <a:xfrm flipV="1">
                <a:off x="111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3" name="Line 28"/>
              <p:cNvSpPr>
                <a:spLocks noChangeShapeType="1"/>
              </p:cNvSpPr>
              <p:nvPr/>
            </p:nvSpPr>
            <p:spPr bwMode="auto">
              <a:xfrm flipV="1">
                <a:off x="1161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4" name="Line 29"/>
              <p:cNvSpPr>
                <a:spLocks noChangeShapeType="1"/>
              </p:cNvSpPr>
              <p:nvPr/>
            </p:nvSpPr>
            <p:spPr bwMode="auto">
              <a:xfrm flipV="1">
                <a:off x="120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5" name="Line 30"/>
              <p:cNvSpPr>
                <a:spLocks noChangeShapeType="1"/>
              </p:cNvSpPr>
              <p:nvPr/>
            </p:nvSpPr>
            <p:spPr bwMode="auto">
              <a:xfrm flipV="1">
                <a:off x="125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6" name="Line 31"/>
              <p:cNvSpPr>
                <a:spLocks noChangeShapeType="1"/>
              </p:cNvSpPr>
              <p:nvPr/>
            </p:nvSpPr>
            <p:spPr bwMode="auto">
              <a:xfrm flipV="1">
                <a:off x="130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" name="Line 32"/>
              <p:cNvSpPr>
                <a:spLocks noChangeShapeType="1"/>
              </p:cNvSpPr>
              <p:nvPr/>
            </p:nvSpPr>
            <p:spPr bwMode="auto">
              <a:xfrm flipV="1">
                <a:off x="134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8" name="Line 33"/>
              <p:cNvSpPr>
                <a:spLocks noChangeShapeType="1"/>
              </p:cNvSpPr>
              <p:nvPr/>
            </p:nvSpPr>
            <p:spPr bwMode="auto">
              <a:xfrm flipV="1">
                <a:off x="139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9" name="Line 34"/>
              <p:cNvSpPr>
                <a:spLocks noChangeShapeType="1"/>
              </p:cNvSpPr>
              <p:nvPr/>
            </p:nvSpPr>
            <p:spPr bwMode="auto">
              <a:xfrm flipV="1">
                <a:off x="144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0" name="Line 35"/>
              <p:cNvSpPr>
                <a:spLocks noChangeShapeType="1"/>
              </p:cNvSpPr>
              <p:nvPr/>
            </p:nvSpPr>
            <p:spPr bwMode="auto">
              <a:xfrm flipV="1">
                <a:off x="149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1" name="Line 36"/>
              <p:cNvSpPr>
                <a:spLocks noChangeShapeType="1"/>
              </p:cNvSpPr>
              <p:nvPr/>
            </p:nvSpPr>
            <p:spPr bwMode="auto">
              <a:xfrm flipV="1">
                <a:off x="1539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2" name="Line 37"/>
              <p:cNvSpPr>
                <a:spLocks noChangeShapeType="1"/>
              </p:cNvSpPr>
              <p:nvPr/>
            </p:nvSpPr>
            <p:spPr bwMode="auto">
              <a:xfrm flipV="1">
                <a:off x="158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3" name="Line 38"/>
              <p:cNvSpPr>
                <a:spLocks noChangeShapeType="1"/>
              </p:cNvSpPr>
              <p:nvPr/>
            </p:nvSpPr>
            <p:spPr bwMode="auto">
              <a:xfrm flipV="1">
                <a:off x="163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4" name="Line 39"/>
              <p:cNvSpPr>
                <a:spLocks noChangeShapeType="1"/>
              </p:cNvSpPr>
              <p:nvPr/>
            </p:nvSpPr>
            <p:spPr bwMode="auto">
              <a:xfrm flipV="1">
                <a:off x="1677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5" name="Line 40"/>
              <p:cNvSpPr>
                <a:spLocks noChangeShapeType="1"/>
              </p:cNvSpPr>
              <p:nvPr/>
            </p:nvSpPr>
            <p:spPr bwMode="auto">
              <a:xfrm flipV="1">
                <a:off x="1725" y="3245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" name="Line 41"/>
              <p:cNvSpPr>
                <a:spLocks noChangeShapeType="1"/>
              </p:cNvSpPr>
              <p:nvPr/>
            </p:nvSpPr>
            <p:spPr bwMode="auto">
              <a:xfrm flipV="1">
                <a:off x="1731" y="329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7" name="Line 42"/>
              <p:cNvSpPr>
                <a:spLocks noChangeShapeType="1"/>
              </p:cNvSpPr>
              <p:nvPr/>
            </p:nvSpPr>
            <p:spPr bwMode="auto">
              <a:xfrm flipV="1">
                <a:off x="1731" y="335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8" name="Line 43"/>
              <p:cNvSpPr>
                <a:spLocks noChangeShapeType="1"/>
              </p:cNvSpPr>
              <p:nvPr/>
            </p:nvSpPr>
            <p:spPr bwMode="auto">
              <a:xfrm flipV="1">
                <a:off x="1719" y="341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9" name="Line 44"/>
              <p:cNvSpPr>
                <a:spLocks noChangeShapeType="1"/>
              </p:cNvSpPr>
              <p:nvPr/>
            </p:nvSpPr>
            <p:spPr bwMode="auto">
              <a:xfrm flipV="1">
                <a:off x="1719" y="3473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0" name="Line 45"/>
              <p:cNvSpPr>
                <a:spLocks noChangeShapeType="1"/>
              </p:cNvSpPr>
              <p:nvPr/>
            </p:nvSpPr>
            <p:spPr bwMode="auto">
              <a:xfrm flipV="1">
                <a:off x="1731" y="3521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1" name="Line 46"/>
              <p:cNvSpPr>
                <a:spLocks noChangeShapeType="1"/>
              </p:cNvSpPr>
              <p:nvPr/>
            </p:nvSpPr>
            <p:spPr bwMode="auto">
              <a:xfrm flipV="1">
                <a:off x="1731" y="3581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2" name="Line 47"/>
              <p:cNvSpPr>
                <a:spLocks noChangeShapeType="1"/>
              </p:cNvSpPr>
              <p:nvPr/>
            </p:nvSpPr>
            <p:spPr bwMode="auto">
              <a:xfrm flipV="1">
                <a:off x="1725" y="3647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3" name="Line 48"/>
              <p:cNvSpPr>
                <a:spLocks noChangeShapeType="1"/>
              </p:cNvSpPr>
              <p:nvPr/>
            </p:nvSpPr>
            <p:spPr bwMode="auto">
              <a:xfrm flipV="1">
                <a:off x="1725" y="3707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4" name="Line 49"/>
              <p:cNvSpPr>
                <a:spLocks noChangeShapeType="1"/>
              </p:cNvSpPr>
              <p:nvPr/>
            </p:nvSpPr>
            <p:spPr bwMode="auto">
              <a:xfrm flipV="1">
                <a:off x="1731" y="3761"/>
                <a:ext cx="61" cy="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5" name="Rectangle 294"/>
              <p:cNvSpPr>
                <a:spLocks noChangeArrowheads="1"/>
              </p:cNvSpPr>
              <p:nvPr/>
            </p:nvSpPr>
            <p:spPr bwMode="auto">
              <a:xfrm>
                <a:off x="1222" y="3539"/>
                <a:ext cx="453" cy="264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" name="Text Box 51"/>
              <p:cNvSpPr txBox="1">
                <a:spLocks noChangeArrowheads="1"/>
              </p:cNvSpPr>
              <p:nvPr/>
            </p:nvSpPr>
            <p:spPr bwMode="auto">
              <a:xfrm>
                <a:off x="1156" y="3523"/>
                <a:ext cx="588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1050" b="1" dirty="0">
                    <a:latin typeface="Tahoma" pitchFamily="16" charset="0"/>
                  </a:rPr>
                  <a:t>Tuning </a:t>
                </a:r>
                <a:r>
                  <a:rPr lang="en-US" sz="1050" b="1" dirty="0" smtClean="0">
                    <a:latin typeface="Tahoma" pitchFamily="16" charset="0"/>
                  </a:rPr>
                  <a:t>hardware</a:t>
                </a:r>
                <a:endParaRPr lang="en-US" sz="1050" b="1" dirty="0">
                  <a:latin typeface="Tahoma" pitchFamily="16" charset="0"/>
                </a:endParaRPr>
              </a:p>
            </p:txBody>
          </p:sp>
        </p:grpSp>
        <p:grpSp>
          <p:nvGrpSpPr>
            <p:cNvPr id="180" name="Group 179"/>
            <p:cNvGrpSpPr>
              <a:grpSpLocks/>
            </p:cNvGrpSpPr>
            <p:nvPr/>
          </p:nvGrpSpPr>
          <p:grpSpPr bwMode="auto">
            <a:xfrm>
              <a:off x="817563" y="5429250"/>
              <a:ext cx="896937" cy="576263"/>
              <a:chOff x="734" y="3326"/>
              <a:chExt cx="565" cy="363"/>
            </a:xfrm>
          </p:grpSpPr>
          <p:grpSp>
            <p:nvGrpSpPr>
              <p:cNvPr id="256" name="Group 255"/>
              <p:cNvGrpSpPr>
                <a:grpSpLocks/>
              </p:cNvGrpSpPr>
              <p:nvPr/>
            </p:nvGrpSpPr>
            <p:grpSpPr bwMode="auto">
              <a:xfrm>
                <a:off x="863" y="3326"/>
                <a:ext cx="436" cy="337"/>
                <a:chOff x="863" y="3326"/>
                <a:chExt cx="436" cy="337"/>
              </a:xfrm>
            </p:grpSpPr>
            <p:sp>
              <p:nvSpPr>
                <p:cNvPr id="260" name="Rectangle 54"/>
                <p:cNvSpPr>
                  <a:spLocks noChangeArrowheads="1"/>
                </p:cNvSpPr>
                <p:nvPr/>
              </p:nvSpPr>
              <p:spPr bwMode="auto">
                <a:xfrm>
                  <a:off x="863" y="3326"/>
                  <a:ext cx="436" cy="20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" name="Rectangle 55"/>
                <p:cNvSpPr>
                  <a:spLocks noChangeArrowheads="1"/>
                </p:cNvSpPr>
                <p:nvPr/>
              </p:nvSpPr>
              <p:spPr bwMode="auto">
                <a:xfrm>
                  <a:off x="873" y="3500"/>
                  <a:ext cx="345" cy="16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7" name="Group 56"/>
              <p:cNvGrpSpPr>
                <a:grpSpLocks/>
              </p:cNvGrpSpPr>
              <p:nvPr/>
            </p:nvGrpSpPr>
            <p:grpSpPr bwMode="auto">
              <a:xfrm>
                <a:off x="734" y="3353"/>
                <a:ext cx="539" cy="336"/>
                <a:chOff x="2261" y="3525"/>
                <a:chExt cx="539" cy="336"/>
              </a:xfrm>
            </p:grpSpPr>
            <p:sp>
              <p:nvSpPr>
                <p:cNvPr id="258" name="Rectangle 57"/>
                <p:cNvSpPr>
                  <a:spLocks noChangeArrowheads="1"/>
                </p:cNvSpPr>
                <p:nvPr/>
              </p:nvSpPr>
              <p:spPr bwMode="auto">
                <a:xfrm>
                  <a:off x="2412" y="3525"/>
                  <a:ext cx="238" cy="33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261" y="3530"/>
                  <a:ext cx="539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1" name="Group 180"/>
            <p:cNvGrpSpPr>
              <a:grpSpLocks/>
            </p:cNvGrpSpPr>
            <p:nvPr/>
          </p:nvGrpSpPr>
          <p:grpSpPr bwMode="auto">
            <a:xfrm>
              <a:off x="811213" y="5438775"/>
              <a:ext cx="896937" cy="623888"/>
              <a:chOff x="730" y="3322"/>
              <a:chExt cx="565" cy="393"/>
            </a:xfrm>
          </p:grpSpPr>
          <p:grpSp>
            <p:nvGrpSpPr>
              <p:cNvPr id="250" name="Group 249"/>
              <p:cNvGrpSpPr>
                <a:grpSpLocks/>
              </p:cNvGrpSpPr>
              <p:nvPr/>
            </p:nvGrpSpPr>
            <p:grpSpPr bwMode="auto">
              <a:xfrm>
                <a:off x="859" y="3322"/>
                <a:ext cx="436" cy="393"/>
                <a:chOff x="859" y="3322"/>
                <a:chExt cx="436" cy="393"/>
              </a:xfrm>
            </p:grpSpPr>
            <p:sp>
              <p:nvSpPr>
                <p:cNvPr id="254" name="Rectangle 68"/>
                <p:cNvSpPr>
                  <a:spLocks noChangeArrowheads="1"/>
                </p:cNvSpPr>
                <p:nvPr/>
              </p:nvSpPr>
              <p:spPr bwMode="auto">
                <a:xfrm>
                  <a:off x="859" y="3322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5" name="Rectangle 69"/>
                <p:cNvSpPr>
                  <a:spLocks noChangeArrowheads="1"/>
                </p:cNvSpPr>
                <p:nvPr/>
              </p:nvSpPr>
              <p:spPr bwMode="auto">
                <a:xfrm>
                  <a:off x="869" y="3525"/>
                  <a:ext cx="345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1" name="Group 70"/>
              <p:cNvGrpSpPr>
                <a:grpSpLocks/>
              </p:cNvGrpSpPr>
              <p:nvPr/>
            </p:nvGrpSpPr>
            <p:grpSpPr bwMode="auto">
              <a:xfrm>
                <a:off x="730" y="3352"/>
                <a:ext cx="539" cy="184"/>
                <a:chOff x="1866" y="3776"/>
                <a:chExt cx="539" cy="190"/>
              </a:xfrm>
            </p:grpSpPr>
            <p:sp>
              <p:nvSpPr>
                <p:cNvPr id="252" name="Rectangle 71"/>
                <p:cNvSpPr>
                  <a:spLocks noChangeArrowheads="1"/>
                </p:cNvSpPr>
                <p:nvPr/>
              </p:nvSpPr>
              <p:spPr bwMode="auto">
                <a:xfrm>
                  <a:off x="2017" y="3776"/>
                  <a:ext cx="238" cy="19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3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1866" y="3777"/>
                  <a:ext cx="539" cy="1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2" name="Group 181"/>
            <p:cNvGrpSpPr>
              <a:grpSpLocks/>
            </p:cNvGrpSpPr>
            <p:nvPr/>
          </p:nvGrpSpPr>
          <p:grpSpPr bwMode="auto">
            <a:xfrm>
              <a:off x="947738" y="5432425"/>
              <a:ext cx="855662" cy="623888"/>
              <a:chOff x="2034" y="3727"/>
              <a:chExt cx="539" cy="393"/>
            </a:xfrm>
          </p:grpSpPr>
          <p:grpSp>
            <p:nvGrpSpPr>
              <p:cNvPr id="244" name="Group 243"/>
              <p:cNvGrpSpPr>
                <a:grpSpLocks/>
              </p:cNvGrpSpPr>
              <p:nvPr/>
            </p:nvGrpSpPr>
            <p:grpSpPr bwMode="auto">
              <a:xfrm>
                <a:off x="2082" y="3727"/>
                <a:ext cx="436" cy="393"/>
                <a:chOff x="2082" y="3727"/>
                <a:chExt cx="436" cy="393"/>
              </a:xfrm>
            </p:grpSpPr>
            <p:sp>
              <p:nvSpPr>
                <p:cNvPr id="248" name="Rectangle 78"/>
                <p:cNvSpPr>
                  <a:spLocks noChangeArrowheads="1"/>
                </p:cNvSpPr>
                <p:nvPr/>
              </p:nvSpPr>
              <p:spPr bwMode="auto">
                <a:xfrm>
                  <a:off x="2082" y="3727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" name="Rectangle 79"/>
                <p:cNvSpPr>
                  <a:spLocks noChangeArrowheads="1"/>
                </p:cNvSpPr>
                <p:nvPr/>
              </p:nvSpPr>
              <p:spPr bwMode="auto">
                <a:xfrm>
                  <a:off x="2092" y="3930"/>
                  <a:ext cx="345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5" name="Group 80"/>
              <p:cNvGrpSpPr>
                <a:grpSpLocks/>
              </p:cNvGrpSpPr>
              <p:nvPr/>
            </p:nvGrpSpPr>
            <p:grpSpPr bwMode="auto">
              <a:xfrm>
                <a:off x="2034" y="3740"/>
                <a:ext cx="539" cy="173"/>
                <a:chOff x="2034" y="3740"/>
                <a:chExt cx="539" cy="173"/>
              </a:xfrm>
            </p:grpSpPr>
            <p:sp>
              <p:nvSpPr>
                <p:cNvPr id="246" name="Rectangle 81"/>
                <p:cNvSpPr>
                  <a:spLocks noChangeArrowheads="1"/>
                </p:cNvSpPr>
                <p:nvPr/>
              </p:nvSpPr>
              <p:spPr bwMode="auto">
                <a:xfrm>
                  <a:off x="2104" y="3757"/>
                  <a:ext cx="393" cy="138"/>
                </a:xfrm>
                <a:prstGeom prst="rect">
                  <a:avLst/>
                </a:prstGeom>
                <a:solidFill>
                  <a:srgbClr val="33CC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2034" y="3740"/>
                  <a:ext cx="539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3" name="Group 182"/>
            <p:cNvGrpSpPr>
              <a:grpSpLocks/>
            </p:cNvGrpSpPr>
            <p:nvPr/>
          </p:nvGrpSpPr>
          <p:grpSpPr bwMode="auto">
            <a:xfrm>
              <a:off x="911225" y="5438775"/>
              <a:ext cx="800100" cy="714375"/>
              <a:chOff x="2001" y="3760"/>
              <a:chExt cx="504" cy="450"/>
            </a:xfrm>
          </p:grpSpPr>
          <p:grpSp>
            <p:nvGrpSpPr>
              <p:cNvPr id="238" name="Group 237"/>
              <p:cNvGrpSpPr>
                <a:grpSpLocks/>
              </p:cNvGrpSpPr>
              <p:nvPr/>
            </p:nvGrpSpPr>
            <p:grpSpPr bwMode="auto">
              <a:xfrm>
                <a:off x="2069" y="3760"/>
                <a:ext cx="436" cy="393"/>
                <a:chOff x="2069" y="3760"/>
                <a:chExt cx="436" cy="393"/>
              </a:xfrm>
            </p:grpSpPr>
            <p:sp>
              <p:nvSpPr>
                <p:cNvPr id="242" name="Rectangle 88"/>
                <p:cNvSpPr>
                  <a:spLocks noChangeArrowheads="1"/>
                </p:cNvSpPr>
                <p:nvPr/>
              </p:nvSpPr>
              <p:spPr bwMode="auto">
                <a:xfrm>
                  <a:off x="2069" y="3760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Rectangle 89"/>
                <p:cNvSpPr>
                  <a:spLocks noChangeArrowheads="1"/>
                </p:cNvSpPr>
                <p:nvPr/>
              </p:nvSpPr>
              <p:spPr bwMode="auto">
                <a:xfrm>
                  <a:off x="2079" y="3963"/>
                  <a:ext cx="345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9" name="Group 90"/>
              <p:cNvGrpSpPr>
                <a:grpSpLocks/>
              </p:cNvGrpSpPr>
              <p:nvPr/>
            </p:nvGrpSpPr>
            <p:grpSpPr bwMode="auto">
              <a:xfrm>
                <a:off x="2001" y="3790"/>
                <a:ext cx="357" cy="420"/>
                <a:chOff x="2001" y="3790"/>
                <a:chExt cx="357" cy="420"/>
              </a:xfrm>
            </p:grpSpPr>
            <p:sp>
              <p:nvSpPr>
                <p:cNvPr id="240" name="Rectangle 91"/>
                <p:cNvSpPr>
                  <a:spLocks noChangeArrowheads="1"/>
                </p:cNvSpPr>
                <p:nvPr/>
              </p:nvSpPr>
              <p:spPr bwMode="auto">
                <a:xfrm>
                  <a:off x="2091" y="3790"/>
                  <a:ext cx="165" cy="42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2001" y="3891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4" name="Group 183"/>
            <p:cNvGrpSpPr>
              <a:grpSpLocks/>
            </p:cNvGrpSpPr>
            <p:nvPr/>
          </p:nvGrpSpPr>
          <p:grpSpPr bwMode="auto">
            <a:xfrm>
              <a:off x="1012825" y="5430838"/>
              <a:ext cx="692150" cy="755650"/>
              <a:chOff x="857" y="3327"/>
              <a:chExt cx="436" cy="476"/>
            </a:xfrm>
          </p:grpSpPr>
          <p:grpSp>
            <p:nvGrpSpPr>
              <p:cNvPr id="232" name="Group 231"/>
              <p:cNvGrpSpPr>
                <a:grpSpLocks/>
              </p:cNvGrpSpPr>
              <p:nvPr/>
            </p:nvGrpSpPr>
            <p:grpSpPr bwMode="auto">
              <a:xfrm>
                <a:off x="857" y="3327"/>
                <a:ext cx="436" cy="476"/>
                <a:chOff x="857" y="3327"/>
                <a:chExt cx="436" cy="476"/>
              </a:xfrm>
            </p:grpSpPr>
            <p:sp>
              <p:nvSpPr>
                <p:cNvPr id="236" name="Rectangle 98"/>
                <p:cNvSpPr>
                  <a:spLocks noChangeArrowheads="1"/>
                </p:cNvSpPr>
                <p:nvPr/>
              </p:nvSpPr>
              <p:spPr bwMode="auto">
                <a:xfrm>
                  <a:off x="857" y="3327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Rectangle 99"/>
                <p:cNvSpPr>
                  <a:spLocks noChangeArrowheads="1"/>
                </p:cNvSpPr>
                <p:nvPr/>
              </p:nvSpPr>
              <p:spPr bwMode="auto">
                <a:xfrm>
                  <a:off x="867" y="3539"/>
                  <a:ext cx="345" cy="26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" name="Group 100"/>
              <p:cNvGrpSpPr>
                <a:grpSpLocks/>
              </p:cNvGrpSpPr>
              <p:nvPr/>
            </p:nvGrpSpPr>
            <p:grpSpPr bwMode="auto">
              <a:xfrm>
                <a:off x="861" y="3348"/>
                <a:ext cx="357" cy="229"/>
                <a:chOff x="1970" y="3721"/>
                <a:chExt cx="357" cy="229"/>
              </a:xfrm>
            </p:grpSpPr>
            <p:sp>
              <p:nvSpPr>
                <p:cNvPr id="234" name="Rectangle 101"/>
                <p:cNvSpPr>
                  <a:spLocks noChangeArrowheads="1"/>
                </p:cNvSpPr>
                <p:nvPr/>
              </p:nvSpPr>
              <p:spPr bwMode="auto">
                <a:xfrm>
                  <a:off x="1988" y="3721"/>
                  <a:ext cx="292" cy="229"/>
                </a:xfrm>
                <a:prstGeom prst="rect">
                  <a:avLst/>
                </a:prstGeom>
                <a:solidFill>
                  <a:srgbClr val="0033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1970" y="3758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5" name="Group 184"/>
            <p:cNvGrpSpPr>
              <a:grpSpLocks/>
            </p:cNvGrpSpPr>
            <p:nvPr/>
          </p:nvGrpSpPr>
          <p:grpSpPr bwMode="auto">
            <a:xfrm>
              <a:off x="928688" y="5438775"/>
              <a:ext cx="800100" cy="755650"/>
              <a:chOff x="813" y="3332"/>
              <a:chExt cx="504" cy="476"/>
            </a:xfrm>
          </p:grpSpPr>
          <p:grpSp>
            <p:nvGrpSpPr>
              <p:cNvPr id="226" name="Group 225"/>
              <p:cNvGrpSpPr>
                <a:grpSpLocks/>
              </p:cNvGrpSpPr>
              <p:nvPr/>
            </p:nvGrpSpPr>
            <p:grpSpPr bwMode="auto">
              <a:xfrm>
                <a:off x="873" y="3332"/>
                <a:ext cx="444" cy="476"/>
                <a:chOff x="873" y="3332"/>
                <a:chExt cx="444" cy="476"/>
              </a:xfrm>
            </p:grpSpPr>
            <p:sp>
              <p:nvSpPr>
                <p:cNvPr id="230" name="Rectangle 108"/>
                <p:cNvSpPr>
                  <a:spLocks noChangeArrowheads="1"/>
                </p:cNvSpPr>
                <p:nvPr/>
              </p:nvSpPr>
              <p:spPr bwMode="auto">
                <a:xfrm>
                  <a:off x="881" y="3332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" name="Rectangle 109"/>
                <p:cNvSpPr>
                  <a:spLocks noChangeArrowheads="1"/>
                </p:cNvSpPr>
                <p:nvPr/>
              </p:nvSpPr>
              <p:spPr bwMode="auto">
                <a:xfrm>
                  <a:off x="873" y="3517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10"/>
              <p:cNvGrpSpPr>
                <a:grpSpLocks/>
              </p:cNvGrpSpPr>
              <p:nvPr/>
            </p:nvGrpSpPr>
            <p:grpSpPr bwMode="auto">
              <a:xfrm>
                <a:off x="813" y="3353"/>
                <a:ext cx="357" cy="174"/>
                <a:chOff x="1867" y="3689"/>
                <a:chExt cx="357" cy="174"/>
              </a:xfrm>
            </p:grpSpPr>
            <p:sp>
              <p:nvSpPr>
                <p:cNvPr id="228" name="Rectangle 111"/>
                <p:cNvSpPr>
                  <a:spLocks noChangeArrowheads="1"/>
                </p:cNvSpPr>
                <p:nvPr/>
              </p:nvSpPr>
              <p:spPr bwMode="auto">
                <a:xfrm>
                  <a:off x="1957" y="3689"/>
                  <a:ext cx="174" cy="147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1867" y="3690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6" name="Group 185"/>
            <p:cNvGrpSpPr>
              <a:grpSpLocks/>
            </p:cNvGrpSpPr>
            <p:nvPr/>
          </p:nvGrpSpPr>
          <p:grpSpPr bwMode="auto">
            <a:xfrm>
              <a:off x="1031875" y="5434013"/>
              <a:ext cx="704850" cy="755650"/>
              <a:chOff x="2087" y="3656"/>
              <a:chExt cx="444" cy="476"/>
            </a:xfrm>
          </p:grpSpPr>
          <p:grpSp>
            <p:nvGrpSpPr>
              <p:cNvPr id="220" name="Group 219"/>
              <p:cNvGrpSpPr>
                <a:grpSpLocks/>
              </p:cNvGrpSpPr>
              <p:nvPr/>
            </p:nvGrpSpPr>
            <p:grpSpPr bwMode="auto">
              <a:xfrm>
                <a:off x="2087" y="3656"/>
                <a:ext cx="444" cy="476"/>
                <a:chOff x="873" y="3332"/>
                <a:chExt cx="444" cy="476"/>
              </a:xfrm>
            </p:grpSpPr>
            <p:sp>
              <p:nvSpPr>
                <p:cNvPr id="224" name="Rectangle 118"/>
                <p:cNvSpPr>
                  <a:spLocks noChangeArrowheads="1"/>
                </p:cNvSpPr>
                <p:nvPr/>
              </p:nvSpPr>
              <p:spPr bwMode="auto">
                <a:xfrm>
                  <a:off x="881" y="3332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Rectangle 119"/>
                <p:cNvSpPr>
                  <a:spLocks noChangeArrowheads="1"/>
                </p:cNvSpPr>
                <p:nvPr/>
              </p:nvSpPr>
              <p:spPr bwMode="auto">
                <a:xfrm>
                  <a:off x="873" y="3517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1" name="Group 120"/>
              <p:cNvGrpSpPr>
                <a:grpSpLocks/>
              </p:cNvGrpSpPr>
              <p:nvPr/>
            </p:nvGrpSpPr>
            <p:grpSpPr bwMode="auto">
              <a:xfrm>
                <a:off x="2099" y="3669"/>
                <a:ext cx="357" cy="173"/>
                <a:chOff x="2099" y="3669"/>
                <a:chExt cx="357" cy="173"/>
              </a:xfrm>
            </p:grpSpPr>
            <p:sp>
              <p:nvSpPr>
                <p:cNvPr id="222" name="Rectangle 121"/>
                <p:cNvSpPr>
                  <a:spLocks noChangeArrowheads="1"/>
                </p:cNvSpPr>
                <p:nvPr/>
              </p:nvSpPr>
              <p:spPr bwMode="auto">
                <a:xfrm>
                  <a:off x="2117" y="3677"/>
                  <a:ext cx="319" cy="138"/>
                </a:xfrm>
                <a:prstGeom prst="rect">
                  <a:avLst/>
                </a:prstGeom>
                <a:solidFill>
                  <a:srgbClr val="FF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3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2099" y="3669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7" name="Group 186"/>
            <p:cNvGrpSpPr>
              <a:grpSpLocks/>
            </p:cNvGrpSpPr>
            <p:nvPr/>
          </p:nvGrpSpPr>
          <p:grpSpPr bwMode="auto">
            <a:xfrm>
              <a:off x="1039813" y="5421313"/>
              <a:ext cx="1044575" cy="763587"/>
              <a:chOff x="2038" y="3629"/>
              <a:chExt cx="658" cy="481"/>
            </a:xfrm>
          </p:grpSpPr>
          <p:grpSp>
            <p:nvGrpSpPr>
              <p:cNvPr id="214" name="Group 213"/>
              <p:cNvGrpSpPr>
                <a:grpSpLocks/>
              </p:cNvGrpSpPr>
              <p:nvPr/>
            </p:nvGrpSpPr>
            <p:grpSpPr bwMode="auto">
              <a:xfrm>
                <a:off x="2038" y="3634"/>
                <a:ext cx="444" cy="476"/>
                <a:chOff x="2038" y="3634"/>
                <a:chExt cx="444" cy="476"/>
              </a:xfrm>
            </p:grpSpPr>
            <p:sp>
              <p:nvSpPr>
                <p:cNvPr id="218" name="Rectangle 128"/>
                <p:cNvSpPr>
                  <a:spLocks noChangeArrowheads="1"/>
                </p:cNvSpPr>
                <p:nvPr/>
              </p:nvSpPr>
              <p:spPr bwMode="auto">
                <a:xfrm>
                  <a:off x="2046" y="3634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9" name="Rectangle 129"/>
                <p:cNvSpPr>
                  <a:spLocks noChangeArrowheads="1"/>
                </p:cNvSpPr>
                <p:nvPr/>
              </p:nvSpPr>
              <p:spPr bwMode="auto">
                <a:xfrm>
                  <a:off x="2038" y="3819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130"/>
              <p:cNvGrpSpPr>
                <a:grpSpLocks/>
              </p:cNvGrpSpPr>
              <p:nvPr/>
            </p:nvGrpSpPr>
            <p:grpSpPr bwMode="auto">
              <a:xfrm>
                <a:off x="2068" y="3629"/>
                <a:ext cx="628" cy="173"/>
                <a:chOff x="2068" y="3629"/>
                <a:chExt cx="628" cy="173"/>
              </a:xfrm>
            </p:grpSpPr>
            <p:sp>
              <p:nvSpPr>
                <p:cNvPr id="216" name="Rectangle 131"/>
                <p:cNvSpPr>
                  <a:spLocks noChangeArrowheads="1"/>
                </p:cNvSpPr>
                <p:nvPr/>
              </p:nvSpPr>
              <p:spPr bwMode="auto">
                <a:xfrm>
                  <a:off x="2068" y="3655"/>
                  <a:ext cx="628" cy="111"/>
                </a:xfrm>
                <a:prstGeom prst="rect">
                  <a:avLst/>
                </a:prstGeom>
                <a:solidFill>
                  <a:srgbClr val="B847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2196" y="3629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8" name="Group 187"/>
            <p:cNvGrpSpPr>
              <a:grpSpLocks/>
            </p:cNvGrpSpPr>
            <p:nvPr/>
          </p:nvGrpSpPr>
          <p:grpSpPr bwMode="auto">
            <a:xfrm>
              <a:off x="1035050" y="5437188"/>
              <a:ext cx="1138238" cy="755650"/>
              <a:chOff x="871" y="3331"/>
              <a:chExt cx="717" cy="476"/>
            </a:xfrm>
          </p:grpSpPr>
          <p:grpSp>
            <p:nvGrpSpPr>
              <p:cNvPr id="208" name="Group 207"/>
              <p:cNvGrpSpPr>
                <a:grpSpLocks/>
              </p:cNvGrpSpPr>
              <p:nvPr/>
            </p:nvGrpSpPr>
            <p:grpSpPr bwMode="auto">
              <a:xfrm>
                <a:off x="871" y="3331"/>
                <a:ext cx="717" cy="476"/>
                <a:chOff x="871" y="3331"/>
                <a:chExt cx="717" cy="476"/>
              </a:xfrm>
            </p:grpSpPr>
            <p:sp>
              <p:nvSpPr>
                <p:cNvPr id="212" name="Rectangle 138"/>
                <p:cNvSpPr>
                  <a:spLocks noChangeArrowheads="1"/>
                </p:cNvSpPr>
                <p:nvPr/>
              </p:nvSpPr>
              <p:spPr bwMode="auto">
                <a:xfrm>
                  <a:off x="879" y="3331"/>
                  <a:ext cx="709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" name="Rectangle 139"/>
                <p:cNvSpPr>
                  <a:spLocks noChangeArrowheads="1"/>
                </p:cNvSpPr>
                <p:nvPr/>
              </p:nvSpPr>
              <p:spPr bwMode="auto">
                <a:xfrm>
                  <a:off x="871" y="3516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9" name="Group 140"/>
              <p:cNvGrpSpPr>
                <a:grpSpLocks/>
              </p:cNvGrpSpPr>
              <p:nvPr/>
            </p:nvGrpSpPr>
            <p:grpSpPr bwMode="auto">
              <a:xfrm>
                <a:off x="875" y="3352"/>
                <a:ext cx="357" cy="293"/>
                <a:chOff x="875" y="3352"/>
                <a:chExt cx="357" cy="293"/>
              </a:xfrm>
            </p:grpSpPr>
            <p:sp>
              <p:nvSpPr>
                <p:cNvPr id="210" name="Rectangle 141"/>
                <p:cNvSpPr>
                  <a:spLocks noChangeArrowheads="1"/>
                </p:cNvSpPr>
                <p:nvPr/>
              </p:nvSpPr>
              <p:spPr bwMode="auto">
                <a:xfrm>
                  <a:off x="901" y="3352"/>
                  <a:ext cx="274" cy="293"/>
                </a:xfrm>
                <a:prstGeom prst="rect">
                  <a:avLst/>
                </a:prstGeom>
                <a:solidFill>
                  <a:srgbClr val="FF163A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875" y="3417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89" name="Group 188"/>
            <p:cNvGrpSpPr>
              <a:grpSpLocks/>
            </p:cNvGrpSpPr>
            <p:nvPr/>
          </p:nvGrpSpPr>
          <p:grpSpPr bwMode="auto">
            <a:xfrm>
              <a:off x="1014413" y="5430838"/>
              <a:ext cx="1138237" cy="787400"/>
              <a:chOff x="1958" y="3672"/>
              <a:chExt cx="717" cy="496"/>
            </a:xfrm>
          </p:grpSpPr>
          <p:grpSp>
            <p:nvGrpSpPr>
              <p:cNvPr id="202" name="Group 201"/>
              <p:cNvGrpSpPr>
                <a:grpSpLocks/>
              </p:cNvGrpSpPr>
              <p:nvPr/>
            </p:nvGrpSpPr>
            <p:grpSpPr bwMode="auto">
              <a:xfrm>
                <a:off x="1958" y="3672"/>
                <a:ext cx="717" cy="476"/>
                <a:chOff x="1958" y="3672"/>
                <a:chExt cx="717" cy="476"/>
              </a:xfrm>
            </p:grpSpPr>
            <p:sp>
              <p:nvSpPr>
                <p:cNvPr id="20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966" y="3672"/>
                  <a:ext cx="709" cy="19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958" y="3857"/>
                  <a:ext cx="345" cy="29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3" name="Group 150"/>
              <p:cNvGrpSpPr>
                <a:grpSpLocks/>
              </p:cNvGrpSpPr>
              <p:nvPr/>
            </p:nvGrpSpPr>
            <p:grpSpPr bwMode="auto">
              <a:xfrm>
                <a:off x="1962" y="3693"/>
                <a:ext cx="357" cy="475"/>
                <a:chOff x="1962" y="3693"/>
                <a:chExt cx="357" cy="475"/>
              </a:xfrm>
            </p:grpSpPr>
            <p:sp>
              <p:nvSpPr>
                <p:cNvPr id="204" name="Rectangle 151"/>
                <p:cNvSpPr>
                  <a:spLocks noChangeArrowheads="1"/>
                </p:cNvSpPr>
                <p:nvPr/>
              </p:nvSpPr>
              <p:spPr bwMode="auto">
                <a:xfrm>
                  <a:off x="1988" y="3693"/>
                  <a:ext cx="274" cy="475"/>
                </a:xfrm>
                <a:prstGeom prst="rect">
                  <a:avLst/>
                </a:prstGeom>
                <a:solidFill>
                  <a:srgbClr val="23FF1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1962" y="3822"/>
                  <a:ext cx="357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90" name="Group 189"/>
            <p:cNvGrpSpPr>
              <a:grpSpLocks/>
            </p:cNvGrpSpPr>
            <p:nvPr/>
          </p:nvGrpSpPr>
          <p:grpSpPr bwMode="auto">
            <a:xfrm>
              <a:off x="820738" y="5430838"/>
              <a:ext cx="896937" cy="811212"/>
              <a:chOff x="736" y="3327"/>
              <a:chExt cx="565" cy="511"/>
            </a:xfrm>
          </p:grpSpPr>
          <p:grpSp>
            <p:nvGrpSpPr>
              <p:cNvPr id="196" name="Group 195"/>
              <p:cNvGrpSpPr>
                <a:grpSpLocks/>
              </p:cNvGrpSpPr>
              <p:nvPr/>
            </p:nvGrpSpPr>
            <p:grpSpPr bwMode="auto">
              <a:xfrm>
                <a:off x="865" y="3327"/>
                <a:ext cx="436" cy="511"/>
                <a:chOff x="865" y="3327"/>
                <a:chExt cx="436" cy="511"/>
              </a:xfrm>
            </p:grpSpPr>
            <p:sp>
              <p:nvSpPr>
                <p:cNvPr id="200" name="Rectangle 158"/>
                <p:cNvSpPr>
                  <a:spLocks noChangeArrowheads="1"/>
                </p:cNvSpPr>
                <p:nvPr/>
              </p:nvSpPr>
              <p:spPr bwMode="auto">
                <a:xfrm>
                  <a:off x="865" y="3327"/>
                  <a:ext cx="43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1" name="Rectangle 159"/>
                <p:cNvSpPr>
                  <a:spLocks noChangeArrowheads="1"/>
                </p:cNvSpPr>
                <p:nvPr/>
              </p:nvSpPr>
              <p:spPr bwMode="auto">
                <a:xfrm>
                  <a:off x="875" y="3530"/>
                  <a:ext cx="345" cy="3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7" name="Group 160"/>
              <p:cNvGrpSpPr>
                <a:grpSpLocks/>
              </p:cNvGrpSpPr>
              <p:nvPr/>
            </p:nvGrpSpPr>
            <p:grpSpPr bwMode="auto">
              <a:xfrm>
                <a:off x="736" y="3357"/>
                <a:ext cx="539" cy="184"/>
                <a:chOff x="1866" y="3776"/>
                <a:chExt cx="539" cy="190"/>
              </a:xfrm>
            </p:grpSpPr>
            <p:sp>
              <p:nvSpPr>
                <p:cNvPr id="198" name="Rectangle 161"/>
                <p:cNvSpPr>
                  <a:spLocks noChangeArrowheads="1"/>
                </p:cNvSpPr>
                <p:nvPr/>
              </p:nvSpPr>
              <p:spPr bwMode="auto">
                <a:xfrm>
                  <a:off x="2017" y="3776"/>
                  <a:ext cx="238" cy="19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1866" y="3777"/>
                  <a:ext cx="539" cy="1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200" b="1">
                      <a:latin typeface="Tahoma" pitchFamily="16" charset="0"/>
                    </a:rPr>
                    <a:t>TC</a:t>
                  </a:r>
                </a:p>
              </p:txBody>
            </p:sp>
          </p:grpSp>
        </p:grpSp>
        <p:grpSp>
          <p:nvGrpSpPr>
            <p:cNvPr id="191" name="Group 190"/>
            <p:cNvGrpSpPr>
              <a:grpSpLocks/>
            </p:cNvGrpSpPr>
            <p:nvPr/>
          </p:nvGrpSpPr>
          <p:grpSpPr bwMode="auto">
            <a:xfrm>
              <a:off x="1273175" y="3741738"/>
              <a:ext cx="2122488" cy="1492250"/>
              <a:chOff x="802" y="2207"/>
              <a:chExt cx="1337" cy="940"/>
            </a:xfrm>
          </p:grpSpPr>
          <p:sp>
            <p:nvSpPr>
              <p:cNvPr id="193" name="Text Box 168"/>
              <p:cNvSpPr txBox="1">
                <a:spLocks noChangeArrowheads="1"/>
              </p:cNvSpPr>
              <p:nvPr/>
            </p:nvSpPr>
            <p:spPr bwMode="auto">
              <a:xfrm>
                <a:off x="802" y="2207"/>
                <a:ext cx="132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Download application</a:t>
                </a:r>
              </a:p>
            </p:txBody>
          </p:sp>
          <p:sp>
            <p:nvSpPr>
              <p:cNvPr id="194" name="Freeform 193"/>
              <p:cNvSpPr>
                <a:spLocks/>
              </p:cNvSpPr>
              <p:nvPr/>
            </p:nvSpPr>
            <p:spPr bwMode="auto">
              <a:xfrm>
                <a:off x="1100" y="2396"/>
                <a:ext cx="383" cy="418"/>
              </a:xfrm>
              <a:custGeom>
                <a:avLst/>
                <a:gdLst>
                  <a:gd name="T0" fmla="*/ 82 w 505"/>
                  <a:gd name="T1" fmla="*/ 0 h 526"/>
                  <a:gd name="T2" fmla="*/ 33 w 505"/>
                  <a:gd name="T3" fmla="*/ 226 h 526"/>
                  <a:gd name="T4" fmla="*/ 278 w 505"/>
                  <a:gd name="T5" fmla="*/ 275 h 526"/>
                  <a:gd name="T6" fmla="*/ 309 w 505"/>
                  <a:gd name="T7" fmla="*/ 490 h 526"/>
                  <a:gd name="T8" fmla="*/ 505 w 505"/>
                  <a:gd name="T9" fmla="*/ 490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5" h="526">
                    <a:moveTo>
                      <a:pt x="82" y="0"/>
                    </a:moveTo>
                    <a:cubicBezTo>
                      <a:pt x="41" y="90"/>
                      <a:pt x="0" y="180"/>
                      <a:pt x="33" y="226"/>
                    </a:cubicBezTo>
                    <a:cubicBezTo>
                      <a:pt x="66" y="272"/>
                      <a:pt x="232" y="231"/>
                      <a:pt x="278" y="275"/>
                    </a:cubicBezTo>
                    <a:cubicBezTo>
                      <a:pt x="324" y="319"/>
                      <a:pt x="271" y="454"/>
                      <a:pt x="309" y="490"/>
                    </a:cubicBezTo>
                    <a:cubicBezTo>
                      <a:pt x="347" y="526"/>
                      <a:pt x="426" y="508"/>
                      <a:pt x="505" y="49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pic>
            <p:nvPicPr>
              <p:cNvPr id="195" name="Picture 19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3" y="2455"/>
                <a:ext cx="416" cy="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92" name="Text Box 171"/>
            <p:cNvSpPr txBox="1">
              <a:spLocks noChangeArrowheads="1"/>
            </p:cNvSpPr>
            <p:nvPr/>
          </p:nvSpPr>
          <p:spPr bwMode="auto">
            <a:xfrm>
              <a:off x="884238" y="6251575"/>
              <a:ext cx="10223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 i="1">
                  <a:latin typeface="Tahoma" pitchFamily="16" charset="0"/>
                </a:rPr>
                <a:t>Microprocessor</a:t>
              </a:r>
            </a:p>
          </p:txBody>
        </p:sp>
      </p:grpSp>
      <p:sp>
        <p:nvSpPr>
          <p:cNvPr id="1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6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2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7663"/>
            <a:ext cx="7772400" cy="1143000"/>
          </a:xfrm>
        </p:spPr>
        <p:txBody>
          <a:bodyPr/>
          <a:lstStyle/>
          <a:p>
            <a:r>
              <a:rPr lang="en-US" dirty="0" smtClean="0"/>
              <a:t>Phase-based Cache Tuning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972175" y="4578420"/>
            <a:ext cx="28352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000" i="1" dirty="0">
                <a:latin typeface="Times New Roman" pitchFamily="16" charset="0"/>
              </a:rPr>
              <a:t>Time varying behavior for IPC, level one data cache hits, branch predictor hits, and power consumption </a:t>
            </a:r>
            <a:r>
              <a:rPr lang="en-US" sz="1000" i="1" dirty="0" smtClean="0">
                <a:latin typeface="Times New Roman" pitchFamily="16" charset="0"/>
              </a:rPr>
              <a:t>for SPEC2000 </a:t>
            </a:r>
            <a:r>
              <a:rPr lang="en-US" sz="1000" i="1" dirty="0" err="1">
                <a:latin typeface="Times New Roman" pitchFamily="16" charset="0"/>
              </a:rPr>
              <a:t>gcc</a:t>
            </a:r>
            <a:r>
              <a:rPr lang="en-US" sz="1000" i="1" dirty="0">
                <a:latin typeface="Times New Roman" pitchFamily="16" charset="0"/>
              </a:rPr>
              <a:t> (using the integrate input set)</a:t>
            </a:r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1000125" y="3412163"/>
            <a:ext cx="3971927" cy="747712"/>
            <a:chOff x="493" y="2248"/>
            <a:chExt cx="2502" cy="471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493" y="2640"/>
              <a:ext cx="261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754" y="2414"/>
              <a:ext cx="0" cy="22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754" y="2419"/>
              <a:ext cx="32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106" y="2419"/>
              <a:ext cx="0" cy="3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123" y="2719"/>
              <a:ext cx="44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1581" y="2497"/>
              <a:ext cx="0" cy="22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581" y="2502"/>
              <a:ext cx="36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1950" y="2350"/>
              <a:ext cx="0" cy="15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950" y="2349"/>
              <a:ext cx="30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266" y="2248"/>
              <a:ext cx="72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hlink"/>
                  </a:solidFill>
                  <a:latin typeface="Tahoma" pitchFamily="16" charset="0"/>
                </a:rPr>
                <a:t>Base </a:t>
              </a:r>
              <a:r>
                <a:rPr lang="en-US" sz="1400" dirty="0" smtClean="0">
                  <a:solidFill>
                    <a:schemeClr val="hlink"/>
                  </a:solidFill>
                  <a:latin typeface="Tahoma" pitchFamily="16" charset="0"/>
                </a:rPr>
                <a:t>energy</a:t>
              </a:r>
              <a:endParaRPr lang="en-US" sz="1400" dirty="0">
                <a:solidFill>
                  <a:schemeClr val="hlink"/>
                </a:solidFill>
                <a:latin typeface="Tahoma" pitchFamily="16" charset="0"/>
              </a:endParaRPr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000125" y="4475788"/>
            <a:ext cx="4429125" cy="304800"/>
            <a:chOff x="1807" y="3409"/>
            <a:chExt cx="2790" cy="192"/>
          </a:xfrm>
        </p:grpSpPr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1807" y="3436"/>
              <a:ext cx="251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063" y="3436"/>
              <a:ext cx="0" cy="69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2068" y="3515"/>
              <a:ext cx="34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2417" y="3515"/>
              <a:ext cx="5" cy="84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2422" y="3599"/>
              <a:ext cx="468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H="1" flipV="1">
              <a:off x="2890" y="3451"/>
              <a:ext cx="5" cy="148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2895" y="3451"/>
              <a:ext cx="393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3279" y="3456"/>
              <a:ext cx="5" cy="143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279" y="3594"/>
              <a:ext cx="33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3618" y="3409"/>
              <a:ext cx="97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>
                  <a:solidFill>
                    <a:srgbClr val="9933FF"/>
                  </a:solidFill>
                  <a:latin typeface="Tahoma" pitchFamily="16" charset="0"/>
                </a:rPr>
                <a:t>Application-tuned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552450" y="3397875"/>
            <a:ext cx="3252788" cy="2185988"/>
            <a:chOff x="1525" y="2730"/>
            <a:chExt cx="2049" cy="1377"/>
          </a:xfrm>
        </p:grpSpPr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1802" y="2875"/>
              <a:ext cx="0" cy="10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802" y="3899"/>
              <a:ext cx="17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2398" y="3895"/>
              <a:ext cx="3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Time</a:t>
              </a: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 rot="-5400000">
              <a:off x="988" y="3267"/>
              <a:ext cx="1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Energy Consumption</a:t>
              </a:r>
            </a:p>
          </p:txBody>
        </p:sp>
      </p:grpSp>
      <p:grpSp>
        <p:nvGrpSpPr>
          <p:cNvPr id="37" name="Group 33"/>
          <p:cNvGrpSpPr>
            <a:grpSpLocks/>
          </p:cNvGrpSpPr>
          <p:nvPr/>
        </p:nvGrpSpPr>
        <p:grpSpPr bwMode="auto">
          <a:xfrm>
            <a:off x="1008063" y="4674225"/>
            <a:ext cx="4022725" cy="304800"/>
            <a:chOff x="1812" y="3534"/>
            <a:chExt cx="2534" cy="192"/>
          </a:xfrm>
        </p:grpSpPr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3614" y="3534"/>
              <a:ext cx="7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folHlink"/>
                  </a:solidFill>
                  <a:latin typeface="Tahoma" pitchFamily="16" charset="0"/>
                </a:rPr>
                <a:t>Phase-tuned</a:t>
              </a:r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>
              <a:off x="1812" y="3648"/>
              <a:ext cx="251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2078" y="3707"/>
              <a:ext cx="3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2427" y="3613"/>
              <a:ext cx="468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2895" y="3658"/>
              <a:ext cx="37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3274" y="3628"/>
              <a:ext cx="335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2073" y="3648"/>
              <a:ext cx="0" cy="5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2422" y="3614"/>
              <a:ext cx="0" cy="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2890" y="3614"/>
              <a:ext cx="0" cy="3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3274" y="3628"/>
              <a:ext cx="0" cy="3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8" name="Group 44"/>
          <p:cNvGrpSpPr>
            <a:grpSpLocks/>
          </p:cNvGrpSpPr>
          <p:nvPr/>
        </p:nvGrpSpPr>
        <p:grpSpPr bwMode="auto">
          <a:xfrm>
            <a:off x="1333500" y="3404226"/>
            <a:ext cx="2108201" cy="2890838"/>
            <a:chOff x="703" y="2243"/>
            <a:chExt cx="1328" cy="1821"/>
          </a:xfrm>
        </p:grpSpPr>
        <p:grpSp>
          <p:nvGrpSpPr>
            <p:cNvPr id="49" name="Group 45"/>
            <p:cNvGrpSpPr>
              <a:grpSpLocks/>
            </p:cNvGrpSpPr>
            <p:nvPr/>
          </p:nvGrpSpPr>
          <p:grpSpPr bwMode="auto">
            <a:xfrm>
              <a:off x="752" y="2243"/>
              <a:ext cx="1214" cy="1480"/>
              <a:chOff x="752" y="2243"/>
              <a:chExt cx="1214" cy="1480"/>
            </a:xfrm>
          </p:grpSpPr>
          <p:sp>
            <p:nvSpPr>
              <p:cNvPr id="55" name="Line 46"/>
              <p:cNvSpPr>
                <a:spLocks noChangeShapeType="1"/>
              </p:cNvSpPr>
              <p:nvPr/>
            </p:nvSpPr>
            <p:spPr bwMode="auto">
              <a:xfrm>
                <a:off x="752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47"/>
              <p:cNvSpPr>
                <a:spLocks noChangeShapeType="1"/>
              </p:cNvSpPr>
              <p:nvPr/>
            </p:nvSpPr>
            <p:spPr bwMode="auto">
              <a:xfrm>
                <a:off x="1110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48"/>
              <p:cNvSpPr>
                <a:spLocks noChangeShapeType="1"/>
              </p:cNvSpPr>
              <p:nvPr/>
            </p:nvSpPr>
            <p:spPr bwMode="auto">
              <a:xfrm>
                <a:off x="1594" y="2258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49"/>
              <p:cNvSpPr>
                <a:spLocks noChangeShapeType="1"/>
              </p:cNvSpPr>
              <p:nvPr/>
            </p:nvSpPr>
            <p:spPr bwMode="auto">
              <a:xfrm>
                <a:off x="1966" y="2243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703" y="3851"/>
              <a:ext cx="132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solidFill>
                    <a:srgbClr val="A90D2B"/>
                  </a:solidFill>
                  <a:latin typeface="Tahoma" pitchFamily="16" charset="0"/>
                </a:rPr>
                <a:t>Change </a:t>
              </a:r>
              <a:r>
                <a:rPr lang="en-US" sz="1600" dirty="0" smtClean="0">
                  <a:solidFill>
                    <a:srgbClr val="A90D2B"/>
                  </a:solidFill>
                  <a:latin typeface="Tahoma" pitchFamily="16" charset="0"/>
                </a:rPr>
                <a:t>configuration</a:t>
              </a:r>
              <a:endParaRPr lang="en-US" sz="1600" dirty="0">
                <a:solidFill>
                  <a:srgbClr val="A90D2B"/>
                </a:solidFill>
                <a:latin typeface="Tahoma" pitchFamily="16" charset="0"/>
              </a:endParaRPr>
            </a:p>
          </p:txBody>
        </p:sp>
        <p:sp>
          <p:nvSpPr>
            <p:cNvPr id="51" name="Line 51"/>
            <p:cNvSpPr>
              <a:spLocks noChangeShapeType="1"/>
            </p:cNvSpPr>
            <p:nvPr/>
          </p:nvSpPr>
          <p:spPr bwMode="auto">
            <a:xfrm flipH="1" flipV="1">
              <a:off x="776" y="3770"/>
              <a:ext cx="167" cy="135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2"/>
            <p:cNvSpPr>
              <a:spLocks noChangeShapeType="1"/>
            </p:cNvSpPr>
            <p:nvPr/>
          </p:nvSpPr>
          <p:spPr bwMode="auto">
            <a:xfrm flipH="1" flipV="1">
              <a:off x="1125" y="3770"/>
              <a:ext cx="31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1529" y="3786"/>
              <a:ext cx="39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1782" y="3778"/>
              <a:ext cx="135" cy="143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4029075" y="5524569"/>
            <a:ext cx="47783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Greater savings when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tuning is </a:t>
            </a:r>
            <a:r>
              <a:rPr lang="en-US" sz="2000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phase-based, rather than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application-based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478969" y="1393618"/>
            <a:ext cx="8665031" cy="2295732"/>
          </a:xfrm>
        </p:spPr>
        <p:txBody>
          <a:bodyPr/>
          <a:lstStyle/>
          <a:p>
            <a:r>
              <a:rPr lang="en-US" sz="2000" dirty="0" smtClean="0">
                <a:cs typeface="Arial" pitchFamily="34" charset="0"/>
              </a:rPr>
              <a:t>Applications have dynamic requirements during execution</a:t>
            </a:r>
          </a:p>
          <a:p>
            <a:pPr lvl="1"/>
            <a:r>
              <a:rPr lang="en-US" sz="1800" dirty="0" smtClean="0"/>
              <a:t>Different phases of execution</a:t>
            </a:r>
            <a:endParaRPr lang="en-US" sz="1800" dirty="0" smtClean="0">
              <a:cs typeface="Arial" pitchFamily="34" charset="0"/>
            </a:endParaRPr>
          </a:p>
          <a:p>
            <a:r>
              <a:rPr lang="en-US" sz="2000" dirty="0" smtClean="0">
                <a:cs typeface="Arial" pitchFamily="34" charset="0"/>
              </a:rPr>
              <a:t>Tune when the phase changes, rather than when the application changes</a:t>
            </a:r>
          </a:p>
          <a:p>
            <a:pPr lvl="1"/>
            <a:r>
              <a:rPr lang="en-US" sz="1800" dirty="0" smtClean="0">
                <a:cs typeface="Arial" pitchFamily="34" charset="0"/>
              </a:rPr>
              <a:t>Phase = a length of execution where application characteristics are relatively stable</a:t>
            </a:r>
          </a:p>
          <a:p>
            <a:pPr lvl="2"/>
            <a:r>
              <a:rPr lang="en-US" dirty="0" smtClean="0"/>
              <a:t>Characteristics: cache misses, branch </a:t>
            </a:r>
            <a:r>
              <a:rPr lang="en-US" dirty="0" err="1" smtClean="0"/>
              <a:t>mispredictions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914400" lvl="2" indent="0">
              <a:buNone/>
            </a:pPr>
            <a:endParaRPr lang="en-US" sz="1800" dirty="0">
              <a:cs typeface="Arial" pitchFamily="34" charset="0"/>
            </a:endParaRPr>
          </a:p>
        </p:txBody>
      </p:sp>
      <p:sp>
        <p:nvSpPr>
          <p:cNvPr id="6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7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Phase-based Cache Tuning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971343"/>
            <a:ext cx="8447313" cy="5339274"/>
          </a:xfrm>
        </p:spPr>
        <p:txBody>
          <a:bodyPr/>
          <a:lstStyle/>
          <a:p>
            <a:r>
              <a:rPr lang="en-US" dirty="0" smtClean="0"/>
              <a:t>Phase classification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070893" y="2383516"/>
            <a:ext cx="7106987" cy="333829"/>
          </a:xfrm>
          <a:prstGeom prst="roundRect">
            <a:avLst/>
          </a:prstGeom>
          <a:solidFill>
            <a:srgbClr val="CCFF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8" name="Rectangle 183"/>
          <p:cNvSpPr>
            <a:spLocks noChangeArrowheads="1"/>
          </p:cNvSpPr>
          <p:nvPr/>
        </p:nvSpPr>
        <p:spPr bwMode="auto">
          <a:xfrm>
            <a:off x="3963028" y="1351643"/>
            <a:ext cx="160172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D5E467"/>
                </a:solidFill>
                <a:effectLst/>
                <a:uLnTx/>
                <a:uFillTx/>
                <a:latin typeface="Trebuchet MS" pitchFamily="34" charset="0"/>
              </a:rPr>
              <a:t>Application x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070894" y="2383516"/>
            <a:ext cx="506161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577055" y="2383516"/>
            <a:ext cx="496637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073692" y="2383516"/>
            <a:ext cx="1017839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091531" y="2383516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640012" y="2389659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153150" y="2389659"/>
            <a:ext cx="1515812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5136650" y="2376710"/>
            <a:ext cx="1016500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7668963" y="2376256"/>
            <a:ext cx="508918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1092662" y="4183741"/>
            <a:ext cx="1510376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2600993" y="4183740"/>
            <a:ext cx="2012449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4613441" y="4183739"/>
            <a:ext cx="1527385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147009" y="4183077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685965" y="4183076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>
            <a:off x="1070893" y="2389659"/>
            <a:ext cx="506161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136650" y="2386235"/>
            <a:ext cx="1016500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1577054" y="2378526"/>
            <a:ext cx="496637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6140826" y="2389659"/>
            <a:ext cx="1515812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2073692" y="2376255"/>
            <a:ext cx="1017839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7668963" y="2376256"/>
            <a:ext cx="508918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091531" y="2383516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4630487" y="2389659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77859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Conf1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3310503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Conf2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5080419" y="423668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Conf3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6619772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Conf4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641579" y="4233963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Conf5</a:t>
            </a:r>
            <a:endParaRPr lang="en-US" sz="12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460831" y="1970785"/>
            <a:ext cx="430887" cy="1171575"/>
            <a:chOff x="460831" y="1970785"/>
            <a:chExt cx="430887" cy="1171575"/>
          </a:xfrm>
        </p:grpSpPr>
        <p:sp>
          <p:nvSpPr>
            <p:cNvPr id="69" name="Rectangle 68"/>
            <p:cNvSpPr/>
            <p:nvPr/>
          </p:nvSpPr>
          <p:spPr bwMode="auto">
            <a:xfrm>
              <a:off x="542925" y="1970785"/>
              <a:ext cx="266700" cy="117157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60831" y="2179655"/>
              <a:ext cx="430887" cy="7415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600" dirty="0" smtClean="0"/>
                <a:t>Profiler</a:t>
              </a:r>
              <a:endParaRPr lang="en-US" sz="1600" dirty="0"/>
            </a:p>
          </p:txBody>
        </p:sp>
      </p:grpSp>
      <p:cxnSp>
        <p:nvCxnSpPr>
          <p:cNvPr id="13" name="Straight Arrow Connector 12"/>
          <p:cNvCxnSpPr/>
          <p:nvPr/>
        </p:nvCxnSpPr>
        <p:spPr bwMode="auto">
          <a:xfrm flipV="1">
            <a:off x="6753225" y="1536309"/>
            <a:ext cx="409575" cy="434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279154" y="1249652"/>
            <a:ext cx="1875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Fixed length intervals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76018" y="1249652"/>
            <a:ext cx="2082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Variable length intervals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1577055" y="2088748"/>
            <a:ext cx="6091907" cy="1035452"/>
            <a:chOff x="1577055" y="2088748"/>
            <a:chExt cx="6091907" cy="1035452"/>
          </a:xfrm>
        </p:grpSpPr>
        <p:cxnSp>
          <p:nvCxnSpPr>
            <p:cNvPr id="102" name="Straight Connector 101"/>
            <p:cNvCxnSpPr/>
            <p:nvPr/>
          </p:nvCxnSpPr>
          <p:spPr bwMode="auto">
            <a:xfrm>
              <a:off x="1577055" y="2088751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3607218" y="2088757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4124325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>
              <a:off x="4630487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6153150" y="2088755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>
              <a:off x="7162800" y="2088754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309153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2073691" y="2088750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2579853" y="208874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136649" y="2088748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564281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6653715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>
              <a:off x="7668962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5" name="Group 114"/>
          <p:cNvGrpSpPr/>
          <p:nvPr/>
        </p:nvGrpSpPr>
        <p:grpSpPr>
          <a:xfrm>
            <a:off x="1577055" y="2088748"/>
            <a:ext cx="6091907" cy="1035452"/>
            <a:chOff x="1577055" y="2088748"/>
            <a:chExt cx="6091907" cy="1035452"/>
          </a:xfrm>
        </p:grpSpPr>
        <p:cxnSp>
          <p:nvCxnSpPr>
            <p:cNvPr id="116" name="Straight Connector 115"/>
            <p:cNvCxnSpPr/>
            <p:nvPr/>
          </p:nvCxnSpPr>
          <p:spPr bwMode="auto">
            <a:xfrm>
              <a:off x="1577055" y="2088751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>
              <a:off x="4630487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6153150" y="2088755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 bwMode="auto">
            <a:xfrm>
              <a:off x="309153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>
              <a:off x="2073691" y="2088750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>
              <a:off x="5136649" y="2088748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>
              <a:off x="7668962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8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6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C 0.01007 -0.01899 0.02378 -0.03704 0.05121 -0.03704 C 0.08246 -0.03704 0.09323 -0.01899 0.1033 4.81481E-6 C 0.11719 0.02106 0.12726 0.04189 0.16198 0.04189 C 0.19305 0.04189 0.20312 0.02106 0.21701 4.81481E-6 C 0.22344 -0.01899 0.23732 -0.03704 0.2684 -0.03704 C 0.29583 -0.03704 0.30972 -0.01899 0.32048 4.81481E-6 C 0.33055 0.02106 0.34444 0.04189 0.37552 0.04189 C 0.4066 0.04189 0.43073 4.81481E-6 0.43073 0.00023 C 0.4408 -0.01899 0.45156 -0.03704 0.48194 -0.03704 C 0.51319 -0.03704 0.52396 -0.01899 0.53403 4.81481E-6 C 0.54792 0.02106 0.55798 0.04189 0.59271 0.04189 C 0.62378 0.04189 0.63385 0.02106 0.6441 4.81481E-6 C 0.65798 -0.01899 0.66805 -0.03704 0.69913 -0.03704 C 0.72656 -0.03704 0.74045 -0.01899 0.75121 4.81481E-6 C 0.76128 0.02106 0.77517 0.04189 0.80625 0.04189 C 0.83732 0.04189 0.84757 0.02106 0.86146 4.81481E-6 " pathEditMode="relative" rAng="0" ptsTypes="fffffffffffffffff">
                                      <p:cBhvr>
                                        <p:cTn id="4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7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5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1.66667E-6 0.13055 C -1.66667E-6 0.18865 0.03056 0.26111 0.05573 0.26111 L 0.11146 0.26111 " pathEditMode="relative" rAng="0" ptsTypes="FfFF"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3" y="1305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1.11111E-6 0.13056 C -1.11111E-6 0.18889 -0.12274 0.26111 -0.22187 0.26111 L -0.44375 0.26111 " pathEditMode="relative" rAng="0" ptsTypes="FfFF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87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8.33333E-7 0.13195 C 8.33333E-7 0.19075 0.07639 0.26389 0.13906 0.26389 L 0.27812 0.26389 " pathEditMode="relative" rAng="0" ptsTypes="FfFF">
                                      <p:cBhvr>
                                        <p:cTn id="1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6" y="13194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-2.77778E-7 0.13125 C -2.77778E-7 0.19004 -0.10729 0.2625 -0.19427 0.2625 L -0.38854 0.2625 " pathEditMode="relative" rAng="0" ptsTypes="FfFF">
                                      <p:cBhvr>
                                        <p:cTn id="1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1.66667E-6 0.13195 C -1.66667E-6 0.19098 0.09149 0.26389 0.16667 0.26389 L 0.33334 0.26389 " pathEditMode="relative" rAng="0" ptsTypes="FfFF">
                                      <p:cBhvr>
                                        <p:cTn id="1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13194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3.05556E-6 0.13195 C -3.05556E-6 0.19098 -0.09201 0.26389 -0.16666 0.26389 L -0.33333 0.26389 " pathEditMode="relative" rAng="0" ptsTypes="FfFF">
                                      <p:cBhvr>
                                        <p:cTn id="1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1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"/>
                            </p:stCondLst>
                            <p:childTnLst>
                              <p:par>
                                <p:cTn id="140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0"/>
                            </p:stCondLst>
                            <p:childTnLst>
                              <p:par>
                                <p:cTn id="1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-2.22222E-6 0.13055 C -2.22222E-6 0.18889 0.09236 0.26111 0.16771 0.26111 L 0.33542 0.26111 " pathEditMode="relative" rAng="0" ptsTypes="FfFF">
                                      <p:cBhvr>
                                        <p:cTn id="15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500"/>
                            </p:stCondLst>
                            <p:childTnLst>
                              <p:par>
                                <p:cTn id="159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7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2.22222E-6 0.13055 C 2.22222E-6 0.18888 0.09236 0.26111 0.16771 0.26111 L 0.33541 0.26111 " pathEditMode="relative" rAng="0" ptsTypes="FfFF">
                                      <p:cBhvr>
                                        <p:cTn id="17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8500"/>
                            </p:stCondLst>
                            <p:childTnLst>
                              <p:par>
                                <p:cTn id="175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9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6" grpId="0" animBg="1"/>
      <p:bldP spid="18" grpId="0" animBg="1"/>
      <p:bldP spid="42" grpId="0" animBg="1"/>
      <p:bldP spid="43" grpId="0" animBg="1"/>
      <p:bldP spid="46" grpId="0" animBg="1"/>
      <p:bldP spid="49" grpId="0" animBg="1"/>
      <p:bldP spid="52" grpId="0" animBg="1"/>
      <p:bldP spid="53" grpId="0" animBg="1"/>
      <p:bldP spid="54" grpId="0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/>
      <p:bldP spid="65" grpId="0"/>
      <p:bldP spid="66" grpId="0"/>
      <p:bldP spid="67" grpId="0"/>
      <p:bldP spid="68" grpId="0"/>
      <p:bldP spid="14" grpId="0"/>
      <p:bldP spid="14" grpId="1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150"/>
            <a:ext cx="7772400" cy="1143000"/>
          </a:xfrm>
        </p:spPr>
        <p:txBody>
          <a:bodyPr/>
          <a:lstStyle/>
          <a:p>
            <a:r>
              <a:rPr lang="en-US" dirty="0" smtClean="0"/>
              <a:t>Multimedia Applications</a:t>
            </a:r>
          </a:p>
        </p:txBody>
      </p:sp>
      <p:sp>
        <p:nvSpPr>
          <p:cNvPr id="174" name="Content Placeholder 2"/>
          <p:cNvSpPr>
            <a:spLocks noGrp="1"/>
          </p:cNvSpPr>
          <p:nvPr>
            <p:ph idx="1"/>
          </p:nvPr>
        </p:nvSpPr>
        <p:spPr>
          <a:xfrm>
            <a:off x="460375" y="1085849"/>
            <a:ext cx="7997825" cy="5118101"/>
          </a:xfrm>
        </p:spPr>
        <p:txBody>
          <a:bodyPr/>
          <a:lstStyle/>
          <a:p>
            <a:r>
              <a:rPr lang="en-US" dirty="0" smtClean="0"/>
              <a:t>Periodically process units of data - </a:t>
            </a:r>
            <a:r>
              <a:rPr lang="en-US" i="1" dirty="0" smtClean="0"/>
              <a:t>frames</a:t>
            </a:r>
            <a:endParaRPr lang="en-US" dirty="0" smtClean="0"/>
          </a:p>
          <a:p>
            <a:pPr lvl="1"/>
            <a:r>
              <a:rPr lang="en-US" dirty="0" smtClean="0"/>
              <a:t>Multimedia applications exhibit stable frame-to-frame application characteristics (Hughes ’01)</a:t>
            </a:r>
          </a:p>
          <a:p>
            <a:pPr lvl="1"/>
            <a:r>
              <a:rPr lang="en-US" dirty="0" smtClean="0"/>
              <a:t>Different frame types constitute phase-based behavior</a:t>
            </a:r>
          </a:p>
          <a:p>
            <a:r>
              <a:rPr lang="en-US" dirty="0" smtClean="0"/>
              <a:t>Thus, multimedia </a:t>
            </a:r>
            <a:r>
              <a:rPr lang="en-US" dirty="0"/>
              <a:t>applications are ideal candidates for phase-based </a:t>
            </a:r>
            <a:r>
              <a:rPr lang="en-US" dirty="0" smtClean="0"/>
              <a:t>cache tuning</a:t>
            </a:r>
            <a:endParaRPr lang="en-US" dirty="0"/>
          </a:p>
          <a:p>
            <a:pPr lvl="1"/>
            <a:r>
              <a:rPr lang="en-US" dirty="0" smtClean="0"/>
              <a:t>Fine-grained tuning</a:t>
            </a:r>
          </a:p>
          <a:p>
            <a:pPr lvl="1"/>
            <a:r>
              <a:rPr lang="en-US" dirty="0" smtClean="0"/>
              <a:t>Improve energy consumption</a:t>
            </a:r>
          </a:p>
          <a:p>
            <a:r>
              <a:rPr lang="en-US" dirty="0" smtClean="0"/>
              <a:t>Frames typically have deadlines</a:t>
            </a:r>
          </a:p>
          <a:p>
            <a:pPr lvl="1"/>
            <a:r>
              <a:rPr lang="en-US" dirty="0" smtClean="0"/>
              <a:t>Cache configurations must not significantly increase execution time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69714" y="5115675"/>
            <a:ext cx="5378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</a:rPr>
              <a:t>H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ow to determine the best cache configurations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for the different phases?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9</a:t>
            </a:fld>
            <a:r>
              <a:rPr lang="en-US" dirty="0" smtClean="0"/>
              <a:t> of 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0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build="p"/>
      <p:bldP spid="125" grpId="0"/>
    </p:bld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31067</TotalTime>
  <Words>1694</Words>
  <Application>Microsoft Office PowerPoint</Application>
  <PresentationFormat>On-screen Show (4:3)</PresentationFormat>
  <Paragraphs>418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gatorEng</vt:lpstr>
      <vt:lpstr>PowerPoint Presentation</vt:lpstr>
      <vt:lpstr>Introduction and Motivation</vt:lpstr>
      <vt:lpstr>Introduction and Motivation</vt:lpstr>
      <vt:lpstr>Configurable Caches</vt:lpstr>
      <vt:lpstr>Dynamic Cache Tuning</vt:lpstr>
      <vt:lpstr>Dynamic Cache Tuning</vt:lpstr>
      <vt:lpstr>Phase-based Cache Tuning</vt:lpstr>
      <vt:lpstr>Phase-based Cache Tuning</vt:lpstr>
      <vt:lpstr>Multimedia Applications</vt:lpstr>
      <vt:lpstr>Previous Cache Tuning Methods</vt:lpstr>
      <vt:lpstr>PowerPoint Presentation</vt:lpstr>
      <vt:lpstr>Contributions</vt:lpstr>
      <vt:lpstr>Multimedia Application Characteristics</vt:lpstr>
      <vt:lpstr>Phase-based Tuning Algorithm Overview</vt:lpstr>
      <vt:lpstr>Initialization Stage</vt:lpstr>
      <vt:lpstr>Cache Configuration Adjustment Stage</vt:lpstr>
      <vt:lpstr>Experimental Results</vt:lpstr>
      <vt:lpstr>Experimental Setup</vt:lpstr>
      <vt:lpstr>Experimental Setup</vt:lpstr>
      <vt:lpstr>Results</vt:lpstr>
      <vt:lpstr>Results</vt:lpstr>
      <vt:lpstr>Results</vt:lpstr>
      <vt:lpstr>Conclusions</vt:lpstr>
      <vt:lpstr>Questions?</vt:lpstr>
    </vt:vector>
  </TitlesOfParts>
  <Company>Ann Gordon-Ross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Tosi</cp:lastModifiedBy>
  <cp:revision>1854</cp:revision>
  <dcterms:created xsi:type="dcterms:W3CDTF">2011-01-26T00:08:34Z</dcterms:created>
  <dcterms:modified xsi:type="dcterms:W3CDTF">2014-01-12T16:19:29Z</dcterms:modified>
</cp:coreProperties>
</file>