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handoutMasterIdLst>
    <p:handoutMasterId r:id="rId19"/>
  </p:handoutMasterIdLst>
  <p:sldIdLst>
    <p:sldId id="624" r:id="rId2"/>
    <p:sldId id="632" r:id="rId3"/>
    <p:sldId id="625" r:id="rId4"/>
    <p:sldId id="643" r:id="rId5"/>
    <p:sldId id="644" r:id="rId6"/>
    <p:sldId id="645" r:id="rId7"/>
    <p:sldId id="652" r:id="rId8"/>
    <p:sldId id="649" r:id="rId9"/>
    <p:sldId id="650" r:id="rId10"/>
    <p:sldId id="653" r:id="rId11"/>
    <p:sldId id="646" r:id="rId12"/>
    <p:sldId id="648" r:id="rId13"/>
    <p:sldId id="651" r:id="rId14"/>
    <p:sldId id="640" r:id="rId15"/>
    <p:sldId id="641" r:id="rId16"/>
    <p:sldId id="642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B4"/>
    <a:srgbClr val="CCECFF"/>
    <a:srgbClr val="A9A9E9"/>
    <a:srgbClr val="FFB7B7"/>
    <a:srgbClr val="66CCFF"/>
    <a:srgbClr val="A7A7FF"/>
    <a:srgbClr val="7373DB"/>
    <a:srgbClr val="9393FF"/>
    <a:srgbClr val="DF7D7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5" autoAdjust="0"/>
    <p:restoredTop sz="85211" autoAdjust="0"/>
  </p:normalViewPr>
  <p:slideViewPr>
    <p:cSldViewPr snapToObjects="1">
      <p:cViewPr varScale="1">
        <p:scale>
          <a:sx n="203" d="100"/>
          <a:sy n="203" d="100"/>
        </p:scale>
        <p:origin x="2299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41B42E2B-0BFC-4A62-BF85-39228DA84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A47F6A5-6B60-49C3-A6C1-86D0A9581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903A-20CF-4AB6-8040-2DC27E7D143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04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3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2378-84A6-4A7A-8E93-5D8DF267EC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 b="1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1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6" y="4789714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1600" b="1" spc="-3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D9764-7855-4141-9457-C38517CFD1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0F81E-EDEE-4295-A7B2-AC0F636DB04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3DD9-DA4B-41AD-B821-16A9B1F552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6B3E-4EEF-469F-827A-27B9B3402B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6DAB-492B-43AF-9E48-1958119465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869E-50AE-47DC-B640-900A8638C7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535A-CDA5-4848-8B13-B8BB49DBD5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93F19543-6898-4FAC-8E00-3FA2E857849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 35</a:t>
            </a:r>
            <a:endParaRPr lang="en-US" altLang="en-US" dirty="0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388533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4800" b="1" kern="0" noProof="0" dirty="0" smtClean="0">
                <a:solidFill>
                  <a:srgbClr val="0021A5"/>
                </a:solidFill>
                <a:latin typeface="+mj-lt"/>
                <a:ea typeface="+mj-ea"/>
                <a:cs typeface="+mj-cs"/>
              </a:rPr>
              <a:t>Architectural Optimizations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21A5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2200" y="4051854"/>
            <a:ext cx="2667000" cy="15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en-US" altLang="zh-CN" sz="1800" b="1" dirty="0" smtClean="0">
                <a:ea typeface="宋体" charset="-122"/>
              </a:rPr>
              <a:t>Ed Carlisle</a:t>
            </a:r>
          </a:p>
        </p:txBody>
      </p:sp>
    </p:spTree>
    <p:extLst>
      <p:ext uri="{BB962C8B-B14F-4D97-AF65-F5344CB8AC3E}">
        <p14:creationId xmlns:p14="http://schemas.microsoft.com/office/powerpoint/2010/main" val="522164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Instruction Decomposition for Atomic Updates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Decomposition rules:</a:t>
            </a:r>
          </a:p>
          <a:p>
            <a:pPr marL="801687" lvl="1" indent="-457200">
              <a:buSzPct val="100000"/>
              <a:buFont typeface="+mj-lt"/>
              <a:buAutoNum type="arabicPeriod"/>
            </a:pPr>
            <a:r>
              <a:rPr lang="en-US" sz="2000" dirty="0" smtClean="0"/>
              <a:t>Always perform address updates after memory access</a:t>
            </a:r>
          </a:p>
          <a:p>
            <a:pPr marL="801687" lvl="1" indent="-457200">
              <a:buSzPct val="100000"/>
              <a:buFont typeface="+mj-lt"/>
              <a:buAutoNum type="arabicPeriod"/>
            </a:pPr>
            <a:r>
              <a:rPr lang="en-US" sz="2000" dirty="0" smtClean="0"/>
              <a:t>Use shadow registers for intermediate values</a:t>
            </a:r>
          </a:p>
          <a:p>
            <a:pPr marL="801687" lvl="1" indent="-457200">
              <a:buSzPct val="100000"/>
              <a:buFont typeface="+mj-lt"/>
              <a:buAutoNum type="arabicPeriod"/>
            </a:pPr>
            <a:r>
              <a:rPr lang="en-US" sz="2000" dirty="0" smtClean="0"/>
              <a:t>Program Counter should only be updated in the final sub-instruction</a:t>
            </a:r>
          </a:p>
          <a:p>
            <a:pPr marL="474662" indent="-457200"/>
            <a:r>
              <a:rPr lang="en-US" sz="2000" dirty="0" smtClean="0"/>
              <a:t>Example:</a:t>
            </a:r>
          </a:p>
          <a:p>
            <a:pPr marL="801687" lvl="1" indent="-457200"/>
            <a:r>
              <a:rPr lang="en-US" sz="2000" dirty="0" smtClean="0"/>
              <a:t>RTE </a:t>
            </a:r>
            <a:r>
              <a:rPr lang="en-US" sz="2000" dirty="0"/>
              <a:t>instruction performs LD PC, @(R15+); LD SR @(R15+)</a:t>
            </a:r>
          </a:p>
          <a:p>
            <a:pPr marL="1154112" lvl="2" indent="-457200"/>
            <a:r>
              <a:rPr lang="en-US" dirty="0"/>
              <a:t>Decomposed as:</a:t>
            </a:r>
          </a:p>
          <a:p>
            <a:pPr marL="1471612" lvl="3" indent="-457200">
              <a:buSzPct val="100000"/>
              <a:buFont typeface="+mj-lt"/>
              <a:buAutoNum type="alphaLcParenR"/>
            </a:pPr>
            <a:r>
              <a:rPr lang="en-US" dirty="0"/>
              <a:t>TMP1 &lt;- R15 (stack pointer)</a:t>
            </a:r>
          </a:p>
          <a:p>
            <a:pPr marL="1471612" lvl="3" indent="-457200">
              <a:buSzPct val="100000"/>
              <a:buFont typeface="+mj-lt"/>
              <a:buAutoNum type="alphaLcParenR"/>
            </a:pPr>
            <a:r>
              <a:rPr lang="en-US" dirty="0"/>
              <a:t>TMP2 &lt;- R15 + #4</a:t>
            </a:r>
          </a:p>
          <a:p>
            <a:pPr marL="1471612" lvl="3" indent="-457200">
              <a:buSzPct val="100000"/>
              <a:buFont typeface="+mj-lt"/>
              <a:buAutoNum type="alphaLcParenR"/>
            </a:pPr>
            <a:r>
              <a:rPr lang="en-US" dirty="0"/>
              <a:t>SR &lt;- @(TMP2)</a:t>
            </a:r>
          </a:p>
          <a:p>
            <a:pPr marL="1471612" lvl="3" indent="-457200">
              <a:buSzPct val="100000"/>
              <a:buFont typeface="+mj-lt"/>
              <a:buAutoNum type="alphaLcParenR"/>
            </a:pPr>
            <a:r>
              <a:rPr lang="en-US" dirty="0"/>
              <a:t>R15 &lt;- TMP2</a:t>
            </a:r>
          </a:p>
          <a:p>
            <a:pPr marL="1471612" lvl="3" indent="-457200">
              <a:buSzPct val="100000"/>
              <a:buFont typeface="+mj-lt"/>
              <a:buAutoNum type="alphaLcParenR"/>
            </a:pPr>
            <a:r>
              <a:rPr lang="en-US" dirty="0"/>
              <a:t>PC &lt;- @(TMP1)</a:t>
            </a:r>
          </a:p>
          <a:p>
            <a:pPr marL="474662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10</a:t>
            </a:fld>
            <a:r>
              <a:rPr lang="en-US" altLang="en-US" dirty="0" smtClean="0"/>
              <a:t> of 16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18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Unhardened vs Hardened Circuits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Radiation testing is performed to compare architecture implemented with both unhardened and hardened circuits</a:t>
            </a:r>
          </a:p>
          <a:p>
            <a:r>
              <a:rPr lang="en-US" dirty="0" smtClean="0"/>
              <a:t>Unhardened circuit uses typical D flip flops</a:t>
            </a:r>
          </a:p>
          <a:p>
            <a:r>
              <a:rPr lang="en-US" dirty="0" smtClean="0"/>
              <a:t>Hardened circuit uses Bi-stable Cross-coupled Dual-Modular (BCDMR) flip flops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11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7523"/>
          <a:stretch/>
        </p:blipFill>
        <p:spPr>
          <a:xfrm>
            <a:off x="381000" y="4343400"/>
            <a:ext cx="3454969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91000"/>
            <a:ext cx="4191000" cy="16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2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3768725"/>
          </a:xfrm>
        </p:spPr>
        <p:txBody>
          <a:bodyPr/>
          <a:lstStyle/>
          <a:p>
            <a:r>
              <a:rPr lang="en-US" sz="2400" dirty="0" smtClean="0"/>
              <a:t>Circuits are exclusively enabled by the selector</a:t>
            </a:r>
          </a:p>
          <a:p>
            <a:r>
              <a:rPr lang="en-US" sz="2400" dirty="0" smtClean="0"/>
              <a:t>Without a practical method to inject hard faults, only DMR configuration is tested</a:t>
            </a:r>
          </a:p>
          <a:p>
            <a:r>
              <a:rPr lang="en-US" sz="2400" dirty="0" smtClean="0"/>
              <a:t>L2 cache contents are not protected by DARA, they are physically stored in host server DIMMs</a:t>
            </a:r>
          </a:p>
          <a:p>
            <a:r>
              <a:rPr lang="en-US" sz="2400" dirty="0" smtClean="0"/>
              <a:t>Host server handles start/stop signals and L1 misses</a:t>
            </a:r>
          </a:p>
          <a:p>
            <a:r>
              <a:rPr lang="en-US" sz="2400" dirty="0" smtClean="0"/>
              <a:t>Radiation source is calibrated so that DARA is the only component exposed to radiation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12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102"/>
          <a:stretch/>
        </p:blipFill>
        <p:spPr>
          <a:xfrm>
            <a:off x="5029200" y="537259"/>
            <a:ext cx="3448513" cy="1690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06782"/>
            <a:ext cx="3338931" cy="14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4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49725"/>
          </a:xfrm>
        </p:spPr>
        <p:txBody>
          <a:bodyPr/>
          <a:lstStyle/>
          <a:p>
            <a:r>
              <a:rPr lang="en-US" sz="2400" dirty="0" smtClean="0"/>
              <a:t>Average number of recoveries is recorded to track the number of errors the device experienced</a:t>
            </a:r>
          </a:p>
          <a:p>
            <a:r>
              <a:rPr lang="en-US" sz="2400" dirty="0" smtClean="0"/>
              <a:t>Programs ran on both DARA-DFF and DARA-BCDMR give the same memory data access sequences and identical final memory results for both radiation and non-radiation tests</a:t>
            </a:r>
          </a:p>
          <a:p>
            <a:r>
              <a:rPr lang="en-US" sz="2400" dirty="0" smtClean="0"/>
              <a:t>Execution time differences represent overhead for error recovery roll-back</a:t>
            </a:r>
          </a:p>
          <a:p>
            <a:r>
              <a:rPr lang="en-US" sz="2400" dirty="0" smtClean="0"/>
              <a:t>Circuit hardening results in a 71% increase in area and a 28% increase in power consumption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13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176" y="457200"/>
            <a:ext cx="2775648" cy="15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7925"/>
          </a:xfrm>
        </p:spPr>
        <p:txBody>
          <a:bodyPr/>
          <a:lstStyle/>
          <a:p>
            <a:r>
              <a:rPr lang="en-US" dirty="0" smtClean="0"/>
              <a:t>Did not test operation of TMR configuration</a:t>
            </a:r>
          </a:p>
          <a:p>
            <a:r>
              <a:rPr lang="en-US" dirty="0"/>
              <a:t>Hardened and unhardened circuits were manufactured on the same </a:t>
            </a:r>
            <a:r>
              <a:rPr lang="en-US" dirty="0" smtClean="0"/>
              <a:t>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14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96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DARA was able to achieve hardened circuit reliability while using unhardened circuits</a:t>
            </a:r>
          </a:p>
          <a:p>
            <a:pPr lvl="1"/>
            <a:r>
              <a:rPr lang="en-US" dirty="0" smtClean="0"/>
              <a:t>Unhardened circuits use less power and require less area than their hardened counterparts</a:t>
            </a:r>
          </a:p>
          <a:p>
            <a:r>
              <a:rPr lang="en-US" dirty="0" smtClean="0"/>
              <a:t>Adaptive DMR/TMR redundancy further reduces power consumption while still providing both soft and hard error protection</a:t>
            </a:r>
          </a:p>
          <a:p>
            <a:r>
              <a:rPr lang="en-US" dirty="0" smtClean="0"/>
              <a:t>DARA’s fine-grained rollback scheme offers reduced overhead and faster recovery compared to typical </a:t>
            </a:r>
            <a:r>
              <a:rPr lang="en-US" dirty="0" err="1" smtClean="0"/>
              <a:t>checkpointing</a:t>
            </a:r>
            <a:r>
              <a:rPr lang="en-US" dirty="0" smtClean="0"/>
              <a:t> schemes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15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944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16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0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DARA: A Low-Cost Reliable Architecture Based </a:t>
            </a:r>
            <a:r>
              <a:rPr lang="en-US" sz="2400" dirty="0" smtClean="0"/>
              <a:t>on Unhardened </a:t>
            </a:r>
            <a:r>
              <a:rPr lang="en-US" sz="2400" dirty="0"/>
              <a:t>Devices and Its Case Study </a:t>
            </a:r>
            <a:r>
              <a:rPr lang="en-US" sz="2400" dirty="0" smtClean="0"/>
              <a:t>of Radiation Stress </a:t>
            </a:r>
            <a:r>
              <a:rPr lang="en-US" sz="2400" dirty="0"/>
              <a:t>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 </a:t>
            </a:r>
            <a:r>
              <a:rPr lang="en-US" dirty="0" smtClean="0"/>
              <a:t>Yao, </a:t>
            </a:r>
            <a:r>
              <a:rPr lang="en-US" dirty="0"/>
              <a:t>Shogo Okada, Masaki Masuda, </a:t>
            </a:r>
            <a:r>
              <a:rPr lang="en-US" dirty="0" err="1"/>
              <a:t>Kazutoshi</a:t>
            </a:r>
            <a:r>
              <a:rPr lang="en-US" dirty="0"/>
              <a:t> </a:t>
            </a:r>
            <a:r>
              <a:rPr lang="en-US" dirty="0" smtClean="0"/>
              <a:t>Kobayashi, and Yasuhiko Nakashima</a:t>
            </a:r>
          </a:p>
          <a:p>
            <a:r>
              <a:rPr lang="en-US" dirty="0" smtClean="0"/>
              <a:t>IEEE Transactions on Nuclear Science, December </a:t>
            </a:r>
            <a:r>
              <a:rPr lang="en-US" dirty="0"/>
              <a:t>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2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9957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smtClean="0"/>
              <a:t>Adaptive Redundancy</a:t>
            </a:r>
          </a:p>
          <a:p>
            <a:r>
              <a:rPr lang="en-US" dirty="0" smtClean="0"/>
              <a:t>Error Recovery</a:t>
            </a:r>
          </a:p>
          <a:p>
            <a:r>
              <a:rPr lang="en-US" dirty="0" smtClean="0"/>
              <a:t>Instruction Decomposition for Atomic Updates</a:t>
            </a:r>
          </a:p>
          <a:p>
            <a:r>
              <a:rPr lang="en-US" dirty="0" smtClean="0"/>
              <a:t>Unhardened vs Hardened Circuits</a:t>
            </a:r>
          </a:p>
          <a:p>
            <a:r>
              <a:rPr lang="en-US" dirty="0" smtClean="0"/>
              <a:t>Radiation Testing</a:t>
            </a:r>
          </a:p>
          <a:p>
            <a:r>
              <a:rPr lang="en-US" dirty="0" smtClean="0"/>
              <a:t>Results</a:t>
            </a:r>
            <a:endParaRPr lang="en-US" dirty="0"/>
          </a:p>
          <a:p>
            <a:r>
              <a:rPr lang="en-US" dirty="0" smtClean="0"/>
              <a:t>Shortfalls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  <p:pic>
        <p:nvPicPr>
          <p:cNvPr id="5" name="Picture 4" descr="http://www.themeyersteam.net/images/checklis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819400" cy="27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dirty="0" smtClean="0"/>
              <a:t>As processor switching voltages and feature sizes decrease, susceptibility to SEEs increases</a:t>
            </a:r>
          </a:p>
          <a:p>
            <a:r>
              <a:rPr lang="en-US" dirty="0" smtClean="0"/>
              <a:t>Typical causes of Single Event Effects:</a:t>
            </a:r>
          </a:p>
          <a:p>
            <a:pPr lvl="1"/>
            <a:r>
              <a:rPr lang="en-US" dirty="0" smtClean="0"/>
              <a:t>Cosmic Rays</a:t>
            </a:r>
          </a:p>
          <a:p>
            <a:pPr lvl="1"/>
            <a:r>
              <a:rPr lang="en-US" dirty="0" smtClean="0"/>
              <a:t>Solar Energetic Particles</a:t>
            </a:r>
          </a:p>
          <a:p>
            <a:pPr lvl="1"/>
            <a:r>
              <a:rPr lang="en-US" dirty="0" smtClean="0"/>
              <a:t>Trapped protons in the Van Allen Belts</a:t>
            </a:r>
          </a:p>
          <a:p>
            <a:r>
              <a:rPr lang="en-US" dirty="0" smtClean="0"/>
              <a:t>Circuits can be hardened by process or by design</a:t>
            </a:r>
          </a:p>
          <a:p>
            <a:r>
              <a:rPr lang="en-US" dirty="0" smtClean="0"/>
              <a:t>Typical approaches:</a:t>
            </a:r>
          </a:p>
          <a:p>
            <a:pPr lvl="1"/>
            <a:r>
              <a:rPr lang="en-US" dirty="0" smtClean="0"/>
              <a:t>Triple Modular Redundancy (TMR)</a:t>
            </a:r>
          </a:p>
          <a:p>
            <a:pPr lvl="1"/>
            <a:r>
              <a:rPr lang="en-US" dirty="0" smtClean="0"/>
              <a:t>Watchdog timers facilitating rollback and </a:t>
            </a:r>
            <a:r>
              <a:rPr lang="en-US" dirty="0" smtClean="0"/>
              <a:t>recovery from system checkpoints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38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DARA System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4987925"/>
          </a:xfrm>
        </p:spPr>
        <p:txBody>
          <a:bodyPr/>
          <a:lstStyle/>
          <a:p>
            <a:r>
              <a:rPr lang="en-US" sz="2400" dirty="0" smtClean="0"/>
              <a:t>Dynamic Adaptive Redundancy Architecture</a:t>
            </a:r>
          </a:p>
          <a:p>
            <a:r>
              <a:rPr lang="en-US" sz="2400" dirty="0" smtClean="0"/>
              <a:t>Stage-level </a:t>
            </a:r>
            <a:r>
              <a:rPr lang="en-US" sz="2400" dirty="0" smtClean="0"/>
              <a:t>data bypassing to facilitate data comparison between pipelines</a:t>
            </a:r>
          </a:p>
          <a:p>
            <a:r>
              <a:rPr lang="en-US" sz="2400" dirty="0" smtClean="0"/>
              <a:t>Well-tuned instruction decomposition to ensure atomic updates in commercial instruction set architectures (ISA)</a:t>
            </a:r>
          </a:p>
          <a:p>
            <a:r>
              <a:rPr lang="en-US" sz="2400" dirty="0" smtClean="0"/>
              <a:t>Fast roll-back recovery scheme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04522"/>
            <a:ext cx="4191000" cy="45410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01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Redundancy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3657600"/>
            <a:ext cx="4191000" cy="2473325"/>
          </a:xfrm>
        </p:spPr>
        <p:txBody>
          <a:bodyPr/>
          <a:lstStyle/>
          <a:p>
            <a:r>
              <a:rPr lang="en-US" dirty="0"/>
              <a:t>DMR (</a:t>
            </a:r>
            <a:r>
              <a:rPr lang="en-US" dirty="0" smtClean="0"/>
              <a:t>Dual-Modular </a:t>
            </a:r>
            <a:r>
              <a:rPr lang="en-US" dirty="0"/>
              <a:t>Redundancy) is used for fast, power-efficient SEE </a:t>
            </a:r>
            <a:r>
              <a:rPr lang="en-US" dirty="0" smtClean="0"/>
              <a:t>tolerance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191000" cy="3006725"/>
          </a:xfrm>
        </p:spPr>
        <p:txBody>
          <a:bodyPr/>
          <a:lstStyle/>
          <a:p>
            <a:r>
              <a:rPr lang="en-US" sz="2000" dirty="0" smtClean="0"/>
              <a:t>Third module is disabled via power-gating</a:t>
            </a:r>
          </a:p>
          <a:p>
            <a:r>
              <a:rPr lang="en-US" sz="2000" dirty="0" smtClean="0"/>
              <a:t>If errors occur frequently third module can be enabled to identify defective pipeline</a:t>
            </a:r>
          </a:p>
          <a:p>
            <a:r>
              <a:rPr lang="en-US" sz="2000" dirty="0" smtClean="0"/>
              <a:t>Once defective module has been disabled, system reverts back to DMR operation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200400" cy="2326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4071110" cy="17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6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and Rollback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rollback strategies typically rely on a </a:t>
            </a:r>
            <a:r>
              <a:rPr lang="en-US" sz="2400" dirty="0" smtClean="0"/>
              <a:t>coarse-grained </a:t>
            </a:r>
            <a:r>
              <a:rPr lang="en-US" sz="2400" dirty="0"/>
              <a:t>checkpoint that is stored in hardened </a:t>
            </a:r>
            <a:r>
              <a:rPr lang="en-US" sz="2400" dirty="0" smtClean="0"/>
              <a:t>storage</a:t>
            </a:r>
          </a:p>
          <a:p>
            <a:pPr lvl="1"/>
            <a:r>
              <a:rPr lang="en-US" sz="2000" dirty="0" smtClean="0"/>
              <a:t>Contents include register file data, control register status, and memory updates</a:t>
            </a:r>
          </a:p>
          <a:p>
            <a:r>
              <a:rPr lang="en-US" sz="2400" dirty="0" smtClean="0"/>
              <a:t>These checkpoints can incur a large overhead depending on the size of an application’s working set</a:t>
            </a:r>
          </a:p>
          <a:p>
            <a:r>
              <a:rPr lang="en-US" sz="2400" dirty="0" smtClean="0"/>
              <a:t>Rollback procedures also incur a performance penalty, particularly if the system experiences a high error rate</a:t>
            </a:r>
          </a:p>
          <a:p>
            <a:r>
              <a:rPr lang="en-US" sz="2400" dirty="0" smtClean="0"/>
              <a:t>Instead DARA, uses a fine-grained fast recovery scheme that makes full use of the redundant information inside the dual-pipeline architecture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D9764-7855-4141-9457-C38517CFD142}" type="slidenum">
              <a:rPr lang="en-US" altLang="en-US" smtClean="0"/>
              <a:pPr>
                <a:defRPr/>
              </a:pPr>
              <a:t>7</a:t>
            </a:fld>
            <a:r>
              <a:rPr lang="en-US" altLang="en-US" dirty="0" smtClean="0"/>
              <a:t> of 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5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DARA Error </a:t>
            </a:r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895600"/>
            <a:ext cx="8534400" cy="3235325"/>
          </a:xfrm>
        </p:spPr>
        <p:txBody>
          <a:bodyPr/>
          <a:lstStyle/>
          <a:p>
            <a:r>
              <a:rPr lang="en-US" sz="2400" dirty="0" smtClean="0"/>
              <a:t>Fast recovery procedure:</a:t>
            </a:r>
          </a:p>
          <a:p>
            <a:pPr marL="801687" lvl="1" indent="-457200">
              <a:buSzPct val="100000"/>
              <a:buFont typeface="+mj-lt"/>
              <a:buAutoNum type="alphaLcParenR"/>
            </a:pPr>
            <a:r>
              <a:rPr lang="en-US" sz="2000" dirty="0" smtClean="0"/>
              <a:t>Error detected from instruction I2 in execution stage</a:t>
            </a:r>
          </a:p>
          <a:p>
            <a:pPr marL="801687" lvl="1" indent="-457200">
              <a:buSzPct val="100000"/>
              <a:buFont typeface="+mj-lt"/>
              <a:buAutoNum type="alphaLcParenR"/>
            </a:pPr>
            <a:r>
              <a:rPr lang="en-US" sz="2000" dirty="0" smtClean="0"/>
              <a:t>Recovery preparation; pipeline behaves as if instruction I1 was a </a:t>
            </a:r>
            <a:r>
              <a:rPr lang="en-US" sz="2000" dirty="0" err="1" smtClean="0"/>
              <a:t>mispredicted</a:t>
            </a:r>
            <a:r>
              <a:rPr lang="en-US" sz="2000" dirty="0" smtClean="0"/>
              <a:t> branch by flushing the preceding pipeline stages</a:t>
            </a:r>
          </a:p>
          <a:p>
            <a:pPr marL="801687" lvl="1" indent="-457200">
              <a:buSzPct val="100000"/>
              <a:buFont typeface="+mj-lt"/>
              <a:buAutoNum type="alphaLcParenR"/>
            </a:pPr>
            <a:r>
              <a:rPr lang="en-US" sz="2000" dirty="0"/>
              <a:t>E</a:t>
            </a:r>
            <a:r>
              <a:rPr lang="en-US" sz="2000" dirty="0" smtClean="0"/>
              <a:t>xecution continues with instruction I2 restarting in the instruction fetch pipeline stage</a:t>
            </a:r>
          </a:p>
          <a:p>
            <a:r>
              <a:rPr lang="en-US" sz="2400" dirty="0" smtClean="0"/>
              <a:t>Emulating </a:t>
            </a:r>
            <a:r>
              <a:rPr lang="en-US" sz="2400" dirty="0" err="1" smtClean="0"/>
              <a:t>mispredicted</a:t>
            </a:r>
            <a:r>
              <a:rPr lang="en-US" sz="2400" dirty="0" smtClean="0"/>
              <a:t> branch behavior allows for implementation in out-of-order processors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D9764-7855-4141-9457-C38517CFD142}" type="slidenum">
              <a:rPr lang="en-US" altLang="en-US" smtClean="0"/>
              <a:pPr>
                <a:defRPr/>
              </a:pPr>
              <a:t>8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5862497" cy="17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8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Instruction Decomposition for Atomic Updates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DARA’s roll-back based recovery requires updating atomicity inside one instruction</a:t>
            </a:r>
          </a:p>
          <a:p>
            <a:pPr lvl="1"/>
            <a:r>
              <a:rPr lang="en-US" dirty="0" smtClean="0"/>
              <a:t>This is not always guaranteed by all ISAs</a:t>
            </a:r>
            <a:endParaRPr lang="en-US" dirty="0" smtClean="0"/>
          </a:p>
          <a:p>
            <a:r>
              <a:rPr lang="en-US" dirty="0" smtClean="0"/>
              <a:t>DARA implements the SH-2 RISC ISA</a:t>
            </a:r>
          </a:p>
          <a:p>
            <a:pPr lvl="1"/>
            <a:r>
              <a:rPr lang="en-US" dirty="0" smtClean="0"/>
              <a:t>Example problematic instruction: LD Rn, @(Rm+)</a:t>
            </a:r>
          </a:p>
          <a:p>
            <a:pPr lvl="2"/>
            <a:r>
              <a:rPr lang="en-US" dirty="0" smtClean="0"/>
              <a:t>Performs two operations: memory load (Rn &lt;- @(Rm)) and address update (Rm++)</a:t>
            </a:r>
          </a:p>
          <a:p>
            <a:pPr lvl="2"/>
            <a:r>
              <a:rPr lang="en-US" dirty="0" smtClean="0"/>
              <a:t>Causes issue for recovery if an error occurs during memory load while address update is successful</a:t>
            </a:r>
            <a:endParaRPr lang="en-US" dirty="0"/>
          </a:p>
          <a:p>
            <a:pPr lvl="2"/>
            <a:r>
              <a:rPr lang="en-US" dirty="0" smtClean="0"/>
              <a:t>This issue is resolved by performing instruction decomposition in the instruction decode pipeline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9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16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048345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28065</TotalTime>
  <Words>803</Words>
  <Application>Microsoft Office PowerPoint</Application>
  <PresentationFormat>On-screen Show (4:3)</PresentationFormat>
  <Paragraphs>110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宋体</vt:lpstr>
      <vt:lpstr>Arial</vt:lpstr>
      <vt:lpstr>Arial Narrow</vt:lpstr>
      <vt:lpstr>Garamond</vt:lpstr>
      <vt:lpstr>Wingdings</vt:lpstr>
      <vt:lpstr>Edge</vt:lpstr>
      <vt:lpstr>PowerPoint Presentation</vt:lpstr>
      <vt:lpstr>DARA: A Low-Cost Reliable Architecture Based on Unhardened Devices and Its Case Study of Radiation Stress Test</vt:lpstr>
      <vt:lpstr>Outline</vt:lpstr>
      <vt:lpstr>Background</vt:lpstr>
      <vt:lpstr>DARA System Overview</vt:lpstr>
      <vt:lpstr>Adaptive Redundancy</vt:lpstr>
      <vt:lpstr>Checkpoint and Rollback</vt:lpstr>
      <vt:lpstr>DARA Error Recovery</vt:lpstr>
      <vt:lpstr>Instruction Decomposition for Atomic Updates</vt:lpstr>
      <vt:lpstr>Instruction Decomposition for Atomic Updates</vt:lpstr>
      <vt:lpstr>Unhardened vs Hardened Circuits</vt:lpstr>
      <vt:lpstr>Radiation Testing</vt:lpstr>
      <vt:lpstr>Results</vt:lpstr>
      <vt:lpstr>Shortfalls</vt:lpstr>
      <vt:lpstr>Conclusions</vt:lpstr>
      <vt:lpstr>Questions?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Justin Richardson</dc:creator>
  <cp:lastModifiedBy>Ed</cp:lastModifiedBy>
  <cp:revision>2069</cp:revision>
  <dcterms:created xsi:type="dcterms:W3CDTF">2003-07-12T15:21:27Z</dcterms:created>
  <dcterms:modified xsi:type="dcterms:W3CDTF">2014-04-03T02:52:41Z</dcterms:modified>
</cp:coreProperties>
</file>