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941" r:id="rId2"/>
  </p:sldMasterIdLst>
  <p:notesMasterIdLst>
    <p:notesMasterId r:id="rId51"/>
  </p:notesMasterIdLst>
  <p:handoutMasterIdLst>
    <p:handoutMasterId r:id="rId52"/>
  </p:handoutMasterIdLst>
  <p:sldIdLst>
    <p:sldId id="624" r:id="rId3"/>
    <p:sldId id="625" r:id="rId4"/>
    <p:sldId id="632" r:id="rId5"/>
    <p:sldId id="693" r:id="rId6"/>
    <p:sldId id="695" r:id="rId7"/>
    <p:sldId id="696" r:id="rId8"/>
    <p:sldId id="697" r:id="rId9"/>
    <p:sldId id="698" r:id="rId10"/>
    <p:sldId id="699" r:id="rId11"/>
    <p:sldId id="700" r:id="rId12"/>
    <p:sldId id="633" r:id="rId13"/>
    <p:sldId id="694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640" r:id="rId22"/>
    <p:sldId id="701" r:id="rId23"/>
    <p:sldId id="661" r:id="rId24"/>
    <p:sldId id="663" r:id="rId25"/>
    <p:sldId id="709" r:id="rId26"/>
    <p:sldId id="664" r:id="rId27"/>
    <p:sldId id="665" r:id="rId28"/>
    <p:sldId id="668" r:id="rId29"/>
    <p:sldId id="666" r:id="rId30"/>
    <p:sldId id="667" r:id="rId31"/>
    <p:sldId id="669" r:id="rId32"/>
    <p:sldId id="674" r:id="rId33"/>
    <p:sldId id="670" r:id="rId34"/>
    <p:sldId id="671" r:id="rId35"/>
    <p:sldId id="672" r:id="rId36"/>
    <p:sldId id="673" r:id="rId37"/>
    <p:sldId id="675" r:id="rId38"/>
    <p:sldId id="676" r:id="rId39"/>
    <p:sldId id="677" r:id="rId40"/>
    <p:sldId id="678" r:id="rId41"/>
    <p:sldId id="679" r:id="rId42"/>
    <p:sldId id="680" r:id="rId43"/>
    <p:sldId id="681" r:id="rId44"/>
    <p:sldId id="683" r:id="rId45"/>
    <p:sldId id="684" r:id="rId46"/>
    <p:sldId id="685" r:id="rId47"/>
    <p:sldId id="689" r:id="rId48"/>
    <p:sldId id="692" r:id="rId49"/>
    <p:sldId id="642" r:id="rId5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B4"/>
    <a:srgbClr val="CCECFF"/>
    <a:srgbClr val="A9A9E9"/>
    <a:srgbClr val="FFB7B7"/>
    <a:srgbClr val="66CCFF"/>
    <a:srgbClr val="A7A7FF"/>
    <a:srgbClr val="7373DB"/>
    <a:srgbClr val="9393FF"/>
    <a:srgbClr val="DF7D7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 autoAdjust="0"/>
    <p:restoredTop sz="85211" autoAdjust="0"/>
  </p:normalViewPr>
  <p:slideViewPr>
    <p:cSldViewPr snapToObjects="1">
      <p:cViewPr varScale="1">
        <p:scale>
          <a:sx n="125" d="100"/>
          <a:sy n="125" d="100"/>
        </p:scale>
        <p:origin x="9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0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3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05FEB3-9543-47E2-8E1B-F8376030DF6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37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2378-84A6-4A7A-8E93-5D8DF267E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1600" b="1" spc="-3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6482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December 1-2, 2010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80E7-854C-48A9-A4B4-2C9BE7C025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2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315B-0133-41CF-85DC-641FF0BE65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3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3414-76F6-42DE-83D6-09CF98E146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4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2161-FA3E-47E5-AFEB-04CDAA05C7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B990-0E8D-42E5-835C-56202ED3B9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9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A141-7878-46D3-908B-11AE96EB53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1F62-CF8B-4269-80ED-D48BDCA7DD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6A0C-B285-4DED-9042-1266A19FBC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1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59F0-9642-4532-A37E-6B7E815B19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705D-1CAA-4BFD-8BFC-897D3559EF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9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F81E-EDEE-4295-A7B2-AC0F636DB0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3DD9-DA4B-41AD-B821-16A9B1F55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6B3E-4EEF-469F-827A-27B9B3402B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6DAB-492B-43AF-9E48-19581194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69E-50AE-47DC-B640-900A8638C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535A-CDA5-4848-8B13-B8BB49DBD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8A3DC24F-4232-4226-AA06-EE81CF678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2"/>
          <p:cNvPicPr>
            <a:picLocks noChangeAspect="1" noChangeArrowheads="1"/>
          </p:cNvPicPr>
          <p:nvPr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4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88533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A5"/>
                </a:solidFill>
                <a:uLnTx/>
                <a:uFillTx/>
                <a:latin typeface="+mj-lt"/>
                <a:ea typeface="+mj-ea"/>
                <a:cs typeface="+mj-cs"/>
              </a:rPr>
              <a:t>Reconfigurable Computing Applications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4051854"/>
            <a:ext cx="2667000" cy="15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en-US" altLang="zh-CN" sz="1800" b="1" dirty="0" smtClean="0">
                <a:ea typeface="宋体" charset="-122"/>
              </a:rPr>
              <a:t>Ed Carlisle</a:t>
            </a:r>
          </a:p>
        </p:txBody>
      </p:sp>
    </p:spTree>
    <p:extLst>
      <p:ext uri="{BB962C8B-B14F-4D97-AF65-F5344CB8AC3E}">
        <p14:creationId xmlns:p14="http://schemas.microsoft.com/office/powerpoint/2010/main" val="52216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Development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between FPGA prototype and robot I/O processors was verified</a:t>
            </a:r>
          </a:p>
          <a:p>
            <a:r>
              <a:rPr lang="en-US" dirty="0" smtClean="0"/>
              <a:t>Machine learning, goal direction, and classification processing cells are still under construction</a:t>
            </a:r>
          </a:p>
          <a:p>
            <a:r>
              <a:rPr lang="en-US" dirty="0" smtClean="0"/>
              <a:t>SPI communication with RF sensors has been measured at 120KB/s per channel</a:t>
            </a:r>
          </a:p>
          <a:p>
            <a:r>
              <a:rPr lang="en-US" dirty="0" smtClean="0"/>
              <a:t>Internal communication between processing cells achieved 100MB/s with latency between 10-50 ns</a:t>
            </a:r>
          </a:p>
          <a:p>
            <a:r>
              <a:rPr lang="en-US" dirty="0" smtClean="0"/>
              <a:t>512 point floating-point FFT for EEG processing completes in 9.52 </a:t>
            </a:r>
            <a:r>
              <a:rPr lang="en-US" dirty="0" err="1" smtClean="0"/>
              <a:t>ms</a:t>
            </a:r>
            <a:r>
              <a:rPr lang="en-US" dirty="0" smtClean="0"/>
              <a:t> at 100MHz clock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7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 Adaptively Reconfigurable Computing Framework for Intelligent </a:t>
            </a:r>
            <a:r>
              <a:rPr lang="en-US" sz="3200" dirty="0" smtClean="0"/>
              <a:t>Robotics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Moazzam</a:t>
            </a:r>
            <a:r>
              <a:rPr lang="en-US" sz="1600" dirty="0"/>
              <a:t> </a:t>
            </a:r>
            <a:r>
              <a:rPr lang="en-US" sz="1600" dirty="0" err="1"/>
              <a:t>Hussain</a:t>
            </a:r>
            <a:r>
              <a:rPr lang="en-US" sz="1600" dirty="0"/>
              <a:t>, Ahmad Din, Massimo </a:t>
            </a:r>
            <a:r>
              <a:rPr lang="en-US" sz="1600" dirty="0" err="1"/>
              <a:t>Violante</a:t>
            </a:r>
            <a:r>
              <a:rPr lang="en-US" sz="1600" dirty="0"/>
              <a:t>, </a:t>
            </a:r>
            <a:r>
              <a:rPr lang="en-US" sz="1600" dirty="0" err="1"/>
              <a:t>Basilio</a:t>
            </a:r>
            <a:r>
              <a:rPr lang="en-US" sz="1600" dirty="0"/>
              <a:t> </a:t>
            </a:r>
            <a:r>
              <a:rPr lang="en-US" sz="1600" dirty="0" smtClean="0"/>
              <a:t>Bona</a:t>
            </a:r>
            <a:endParaRPr lang="en-US" sz="1600" dirty="0"/>
          </a:p>
          <a:p>
            <a:r>
              <a:rPr lang="en-US" sz="1600" dirty="0"/>
              <a:t>2011 IEEE/ASME International Conference on Advanced Intelligent </a:t>
            </a:r>
            <a:r>
              <a:rPr lang="en-US" sz="1600" dirty="0" smtClean="0"/>
              <a:t>Mechatronics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3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Unmanned Aerial Vehicles (UAVs) are designed to be easily transportable platforms for rapid deployment with very small payloads</a:t>
            </a:r>
          </a:p>
          <a:p>
            <a:r>
              <a:rPr lang="en-US" dirty="0" smtClean="0"/>
              <a:t>Ground Control Stations (GCS) are used after deployment to control and acquire information from micro UAVs</a:t>
            </a:r>
          </a:p>
          <a:p>
            <a:r>
              <a:rPr lang="en-US" dirty="0" smtClean="0"/>
              <a:t>Post-disaster assessment case study will be explored</a:t>
            </a:r>
          </a:p>
          <a:p>
            <a:pPr lvl="1"/>
            <a:r>
              <a:rPr lang="en-US" dirty="0" smtClean="0"/>
              <a:t>Micro UAVs provide affordable and timely access to imagery </a:t>
            </a:r>
            <a:r>
              <a:rPr lang="en-US" smtClean="0"/>
              <a:t>of affected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UAV System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UAVs have tight constraints for processing payload size and power consumption</a:t>
            </a:r>
          </a:p>
          <a:p>
            <a:r>
              <a:rPr lang="en-US" dirty="0" smtClean="0"/>
              <a:t>Dynamic Reconfiguration can allow the use of smaller FPGA devices by reusing the same region for multiple tasks</a:t>
            </a:r>
          </a:p>
          <a:p>
            <a:pPr lvl="1"/>
            <a:r>
              <a:rPr lang="en-US" dirty="0" smtClean="0"/>
              <a:t>Onboard computers usually work in a controlled loop</a:t>
            </a:r>
          </a:p>
          <a:p>
            <a:pPr lvl="1"/>
            <a:r>
              <a:rPr lang="en-US" dirty="0" smtClean="0"/>
              <a:t>Inertial sensors update attitude information every 20ms</a:t>
            </a:r>
          </a:p>
          <a:p>
            <a:pPr lvl="2"/>
            <a:r>
              <a:rPr lang="en-US" dirty="0" smtClean="0"/>
              <a:t>Computation of this information only requires 3ms</a:t>
            </a:r>
          </a:p>
          <a:p>
            <a:pPr lvl="2"/>
            <a:r>
              <a:rPr lang="en-US" dirty="0" smtClean="0"/>
              <a:t>Navigation controller must then wait 17ms for next set of inputs</a:t>
            </a:r>
          </a:p>
          <a:p>
            <a:pPr lvl="2"/>
            <a:r>
              <a:rPr lang="en-US" dirty="0" smtClean="0"/>
              <a:t>During this time hardware resources may be rescheduled for another computationally </a:t>
            </a:r>
            <a:r>
              <a:rPr lang="en-US" smtClean="0"/>
              <a:t>intensive task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4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Proposed framework </a:t>
            </a:r>
            <a:r>
              <a:rPr lang="en-US" sz="2000" dirty="0" smtClean="0"/>
              <a:t>consists </a:t>
            </a:r>
            <a:r>
              <a:rPr lang="en-US" sz="2000" dirty="0" smtClean="0"/>
              <a:t>of</a:t>
            </a:r>
            <a:br>
              <a:rPr lang="en-US" sz="2000" dirty="0" smtClean="0"/>
            </a:br>
            <a:r>
              <a:rPr lang="en-US" sz="2000" dirty="0" smtClean="0"/>
              <a:t>many reusable pre-verified IP cores</a:t>
            </a:r>
          </a:p>
          <a:p>
            <a:pPr lvl="1"/>
            <a:r>
              <a:rPr lang="en-US" sz="1800" dirty="0" smtClean="0"/>
              <a:t>Pre-verified cores will not require the use of</a:t>
            </a:r>
            <a:br>
              <a:rPr lang="en-US" sz="1800" dirty="0" smtClean="0"/>
            </a:br>
            <a:r>
              <a:rPr lang="en-US" sz="1800" dirty="0" err="1" smtClean="0"/>
              <a:t>Chipscope</a:t>
            </a:r>
            <a:r>
              <a:rPr lang="en-US" sz="1800" dirty="0" smtClean="0"/>
              <a:t> cores which are incompatible with PR regions</a:t>
            </a:r>
          </a:p>
          <a:p>
            <a:r>
              <a:rPr lang="en-US" sz="2000" dirty="0" smtClean="0"/>
              <a:t>Generic fully parameterized cores allow use of a wide range of devices</a:t>
            </a:r>
          </a:p>
          <a:p>
            <a:r>
              <a:rPr lang="en-US" sz="2000" dirty="0" smtClean="0"/>
              <a:t>Target applications have severely limited power budgets</a:t>
            </a:r>
          </a:p>
          <a:p>
            <a:pPr lvl="1"/>
            <a:r>
              <a:rPr lang="en-US" sz="1600" dirty="0" smtClean="0"/>
              <a:t>Cores implement efficient power management by using clock gating</a:t>
            </a:r>
          </a:p>
          <a:p>
            <a:pPr lvl="1"/>
            <a:r>
              <a:rPr lang="en-US" sz="1600" dirty="0" smtClean="0"/>
              <a:t>Partially reconfigurable regions are gated through bus macros to implement a power saving mode since simply programming a blank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will not reduce power consumption</a:t>
            </a:r>
          </a:p>
          <a:p>
            <a:r>
              <a:rPr lang="en-US" sz="2000" dirty="0" smtClean="0"/>
              <a:t>Static regions are used for communication interfaces, memory controllers, and configuration managers (embedded processors)</a:t>
            </a:r>
          </a:p>
          <a:p>
            <a:r>
              <a:rPr lang="en-US" sz="2000" dirty="0" smtClean="0"/>
              <a:t>Computationally intensive cores are implemented as PR blocks</a:t>
            </a:r>
          </a:p>
          <a:p>
            <a:pPr lvl="1"/>
            <a:r>
              <a:rPr lang="en-US" sz="1600" dirty="0" smtClean="0"/>
              <a:t>Navigation, image transformation and compression, feature matching engines, </a:t>
            </a:r>
            <a:r>
              <a:rPr lang="en-US" sz="1600" dirty="0" err="1" smtClean="0"/>
              <a:t>Kalman</a:t>
            </a:r>
            <a:r>
              <a:rPr lang="en-US" sz="1600" dirty="0" smtClean="0"/>
              <a:t> filters, etc.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"/>
          <a:stretch/>
        </p:blipFill>
        <p:spPr>
          <a:xfrm>
            <a:off x="6324600" y="381000"/>
            <a:ext cx="2802914" cy="21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 UAV Processing Architecture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Image data is buffered in a FIFO and written to SRAM using DMA</a:t>
            </a:r>
          </a:p>
          <a:p>
            <a:r>
              <a:rPr lang="en-US" dirty="0" smtClean="0"/>
              <a:t>External DSP can be added if needed</a:t>
            </a:r>
          </a:p>
          <a:p>
            <a:pPr lvl="1"/>
            <a:r>
              <a:rPr lang="en-US" dirty="0" smtClean="0"/>
              <a:t>1 Gb/s communication with FPGA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228"/>
            <a:ext cx="4191000" cy="46696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15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Assessment Case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Acquired images are transmitted from Micro UAV to ground station to generate a mosaic in order to assess damage level</a:t>
            </a:r>
          </a:p>
          <a:p>
            <a:r>
              <a:rPr lang="en-US" dirty="0" smtClean="0"/>
              <a:t>To transmit full images would require high bandwidth and power consumption</a:t>
            </a:r>
          </a:p>
          <a:p>
            <a:pPr lvl="1"/>
            <a:r>
              <a:rPr lang="en-US" dirty="0" smtClean="0"/>
              <a:t>8 million bits per image at 4 frames per second</a:t>
            </a:r>
          </a:p>
          <a:p>
            <a:r>
              <a:rPr lang="en-US" dirty="0" smtClean="0"/>
              <a:t>Instead smaller geometrically aligned images are created and compressed</a:t>
            </a:r>
          </a:p>
          <a:p>
            <a:pPr lvl="1"/>
            <a:r>
              <a:rPr lang="en-US" dirty="0" smtClean="0"/>
              <a:t>Implementation only requires 115 Kb/s of bandwidth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56" y="1053951"/>
            <a:ext cx="3815044" cy="20702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Transformation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5525"/>
          </a:xfrm>
        </p:spPr>
        <p:txBody>
          <a:bodyPr/>
          <a:lstStyle/>
          <a:p>
            <a:r>
              <a:rPr lang="en-US" sz="2400" dirty="0" smtClean="0"/>
              <a:t>Vehicle attitude information is</a:t>
            </a:r>
            <a:br>
              <a:rPr lang="en-US" sz="2400" dirty="0" smtClean="0"/>
            </a:br>
            <a:r>
              <a:rPr lang="en-US" sz="2400" dirty="0" smtClean="0"/>
              <a:t>used to transform acquired</a:t>
            </a:r>
            <a:br>
              <a:rPr lang="en-US" sz="2400" dirty="0" smtClean="0"/>
            </a:br>
            <a:r>
              <a:rPr lang="en-US" sz="2400" dirty="0" smtClean="0"/>
              <a:t>images by scaling and rotating</a:t>
            </a:r>
          </a:p>
          <a:p>
            <a:r>
              <a:rPr lang="en-US" sz="2400" dirty="0" smtClean="0"/>
              <a:t>Roll, pitch, and heading information is</a:t>
            </a:r>
            <a:br>
              <a:rPr lang="en-US" sz="2400" dirty="0" smtClean="0"/>
            </a:br>
            <a:r>
              <a:rPr lang="en-US" sz="2400" dirty="0" smtClean="0"/>
              <a:t>obtained from an onboard IMU every 20ms</a:t>
            </a:r>
          </a:p>
          <a:p>
            <a:pPr lvl="1"/>
            <a:r>
              <a:rPr lang="en-US" sz="2000" dirty="0" smtClean="0"/>
              <a:t>Each acquired image is tagged with IMU and GPS data</a:t>
            </a:r>
          </a:p>
          <a:p>
            <a:r>
              <a:rPr lang="en-US" sz="2400" dirty="0" smtClean="0"/>
              <a:t>UAV is subjected to 6 degrees of freedom and therefore attitude may be different for each image</a:t>
            </a:r>
          </a:p>
          <a:p>
            <a:pPr lvl="1"/>
            <a:r>
              <a:rPr lang="en-US" sz="2000" dirty="0" smtClean="0"/>
              <a:t>Camera coordinates must be transformed into world coordinates</a:t>
            </a:r>
          </a:p>
          <a:p>
            <a:r>
              <a:rPr lang="en-US" sz="2400" dirty="0" smtClean="0"/>
              <a:t>The resulting transformed images are then compressed for transmission to the ground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17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7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 Generation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3311525"/>
          </a:xfrm>
        </p:spPr>
        <p:txBody>
          <a:bodyPr/>
          <a:lstStyle/>
          <a:p>
            <a:r>
              <a:rPr lang="en-US" dirty="0" smtClean="0"/>
              <a:t>Images received at the ground station and north aligned and affine transformed so view point and scale don’t significantly change</a:t>
            </a:r>
          </a:p>
          <a:p>
            <a:r>
              <a:rPr lang="en-US" dirty="0" smtClean="0"/>
              <a:t>A feature point detection algorithm is then used to determine the distance between images and where they overlap in order to stitch them together</a:t>
            </a:r>
          </a:p>
          <a:p>
            <a:pPr lvl="1"/>
            <a:r>
              <a:rPr lang="en-US" dirty="0" smtClean="0"/>
              <a:t>Harris corner detection used for this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18</a:t>
            </a:fld>
            <a:r>
              <a:rPr lang="en-US" altLang="en-US" dirty="0" smtClean="0"/>
              <a:t> </a:t>
            </a:r>
            <a:r>
              <a:rPr lang="en-US" altLang="en-US" dirty="0"/>
              <a:t>of 48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867400" cy="1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1345"/>
            <a:ext cx="3562517" cy="20694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616325"/>
          </a:xfrm>
        </p:spPr>
        <p:txBody>
          <a:bodyPr/>
          <a:lstStyle/>
          <a:p>
            <a:r>
              <a:rPr lang="en-US" sz="2400" dirty="0" smtClean="0"/>
              <a:t>Partial reconfiguration region is only operative during discrete intervals (10% of overall time)</a:t>
            </a:r>
          </a:p>
          <a:p>
            <a:pPr lvl="1"/>
            <a:r>
              <a:rPr lang="en-US" sz="2000" dirty="0" smtClean="0"/>
              <a:t>Remains in power save mode for the other 90% of time</a:t>
            </a:r>
          </a:p>
          <a:p>
            <a:r>
              <a:rPr lang="en-US" sz="2400" dirty="0" smtClean="0"/>
              <a:t>Static regions are only active during attitude acquisition and image processing, otherwise they are also in power save mode</a:t>
            </a:r>
          </a:p>
          <a:p>
            <a:r>
              <a:rPr lang="en-US" sz="2400" dirty="0" smtClean="0"/>
              <a:t>Due to the low variance in images, image compression can achieve a ratio of 1/100</a:t>
            </a:r>
          </a:p>
          <a:p>
            <a:pPr lvl="1"/>
            <a:r>
              <a:rPr lang="en-US" sz="2000" dirty="0" smtClean="0"/>
              <a:t>Multiple overlapped images are acquired per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 smtClean="0"/>
              <a:t> </a:t>
            </a:r>
            <a:r>
              <a:rPr lang="en-US" altLang="en-US" dirty="0"/>
              <a:t>of 48</a:t>
            </a:r>
            <a:endParaRPr lang="en-US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89" y="1111166"/>
            <a:ext cx="3320667" cy="13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616325"/>
          </a:xfrm>
        </p:spPr>
        <p:txBody>
          <a:bodyPr/>
          <a:lstStyle/>
          <a:p>
            <a:r>
              <a:rPr lang="en-US" sz="2400" dirty="0" smtClean="0"/>
              <a:t>Reconfigurable Multi-Core Platform</a:t>
            </a:r>
          </a:p>
          <a:p>
            <a:pPr lvl="1"/>
            <a:r>
              <a:rPr lang="en-US" sz="2000" dirty="0" smtClean="0"/>
              <a:t>E-health and robotics case </a:t>
            </a:r>
            <a:r>
              <a:rPr lang="en-US" sz="2000" dirty="0"/>
              <a:t>s</a:t>
            </a:r>
            <a:r>
              <a:rPr lang="en-US" sz="2000" dirty="0" smtClean="0"/>
              <a:t>tudies</a:t>
            </a:r>
          </a:p>
          <a:p>
            <a:r>
              <a:rPr lang="en-US" sz="2400" dirty="0" smtClean="0"/>
              <a:t>Reconfigurable Computing Framework for Robotics</a:t>
            </a:r>
          </a:p>
          <a:p>
            <a:pPr lvl="1"/>
            <a:r>
              <a:rPr lang="en-US" sz="2000" dirty="0" smtClean="0"/>
              <a:t>Leverages </a:t>
            </a:r>
            <a:r>
              <a:rPr lang="en-US" sz="2000" dirty="0"/>
              <a:t>d</a:t>
            </a:r>
            <a:r>
              <a:rPr lang="en-US" sz="2000" dirty="0" smtClean="0"/>
              <a:t>ynamic </a:t>
            </a:r>
            <a:r>
              <a:rPr lang="en-US" sz="2000" dirty="0"/>
              <a:t>p</a:t>
            </a:r>
            <a:r>
              <a:rPr lang="en-US" sz="2000" dirty="0" smtClean="0"/>
              <a:t>artial reconfiguration to fully utilize smaller </a:t>
            </a:r>
            <a:r>
              <a:rPr lang="en-US" sz="2000" dirty="0"/>
              <a:t>d</a:t>
            </a:r>
            <a:r>
              <a:rPr lang="en-US" sz="2000" dirty="0" smtClean="0"/>
              <a:t>evices </a:t>
            </a:r>
            <a:r>
              <a:rPr lang="en-US" sz="2000" dirty="0"/>
              <a:t>r</a:t>
            </a:r>
            <a:r>
              <a:rPr lang="en-US" sz="2000" dirty="0" smtClean="0"/>
              <a:t>equired from tight constraints of </a:t>
            </a:r>
            <a:r>
              <a:rPr lang="en-US" sz="2000" dirty="0" smtClean="0"/>
              <a:t>micro UAVs</a:t>
            </a:r>
            <a:endParaRPr lang="en-US" sz="2000" dirty="0" smtClean="0"/>
          </a:p>
          <a:p>
            <a:r>
              <a:rPr lang="en-US" sz="2400" dirty="0" smtClean="0"/>
              <a:t>SURF Image Processing on Xilinx </a:t>
            </a:r>
            <a:r>
              <a:rPr lang="en-US" sz="2400" dirty="0" err="1" smtClean="0"/>
              <a:t>Zynq</a:t>
            </a:r>
            <a:r>
              <a:rPr lang="en-US" sz="2400" dirty="0" smtClean="0"/>
              <a:t> SOC</a:t>
            </a:r>
          </a:p>
          <a:p>
            <a:pPr lvl="1"/>
            <a:r>
              <a:rPr lang="en-US" sz="2000" dirty="0" smtClean="0"/>
              <a:t>Tremendous speedup achieved over software SURF implementation</a:t>
            </a:r>
          </a:p>
          <a:p>
            <a:r>
              <a:rPr lang="en-US" sz="2400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48</a:t>
            </a:r>
            <a:endParaRPr lang="en-US" altLang="en-US" dirty="0" smtClean="0"/>
          </a:p>
        </p:txBody>
      </p:sp>
      <p:pic>
        <p:nvPicPr>
          <p:cNvPr id="5" name="Picture 4" descr="http://www.themeyersteam.net/images/checkli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1676400" cy="16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40325"/>
          </a:xfrm>
        </p:spPr>
        <p:txBody>
          <a:bodyPr/>
          <a:lstStyle/>
          <a:p>
            <a:r>
              <a:rPr lang="en-US" dirty="0" smtClean="0"/>
              <a:t>Platform for Robots and E-Health</a:t>
            </a:r>
          </a:p>
          <a:p>
            <a:pPr lvl="1"/>
            <a:r>
              <a:rPr lang="en-US" dirty="0" smtClean="0"/>
              <a:t>Paper was very brief, light on details</a:t>
            </a:r>
          </a:p>
          <a:p>
            <a:pPr lvl="2"/>
            <a:r>
              <a:rPr lang="en-US" dirty="0" smtClean="0"/>
              <a:t>Tiny Register Machine (TRM) used for computation but details on capabilities are absent</a:t>
            </a:r>
          </a:p>
          <a:p>
            <a:pPr lvl="1"/>
            <a:r>
              <a:rPr lang="en-US" dirty="0" smtClean="0"/>
              <a:t>Much work still to be completed</a:t>
            </a:r>
          </a:p>
          <a:p>
            <a:pPr lvl="2"/>
            <a:r>
              <a:rPr lang="en-US" dirty="0" smtClean="0"/>
              <a:t>Only basic architecture has been implemented and verified</a:t>
            </a:r>
          </a:p>
          <a:p>
            <a:r>
              <a:rPr lang="en-US" dirty="0" smtClean="0"/>
              <a:t>Dynamic Reconfiguration Framework for </a:t>
            </a:r>
            <a:r>
              <a:rPr lang="en-US" dirty="0" smtClean="0"/>
              <a:t>UAVs</a:t>
            </a:r>
          </a:p>
          <a:p>
            <a:pPr lvl="1"/>
            <a:r>
              <a:rPr lang="en-US" dirty="0" smtClean="0"/>
              <a:t>Although power consumption was a main concern for the post-disaster assessment case study, actual power consumption was not measured</a:t>
            </a:r>
          </a:p>
          <a:p>
            <a:pPr lvl="2"/>
            <a:r>
              <a:rPr lang="en-US" dirty="0" smtClean="0"/>
              <a:t>Only percentage of time the system was active is presented</a:t>
            </a:r>
          </a:p>
          <a:p>
            <a:pPr lvl="2"/>
            <a:r>
              <a:rPr lang="en-US" dirty="0" smtClean="0"/>
              <a:t>Does not mention difference in power consumption between active and power saving modes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9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Platform for Robots and E-</a:t>
            </a:r>
            <a:r>
              <a:rPr lang="en-US" sz="2400" dirty="0" smtClean="0"/>
              <a:t>Health</a:t>
            </a:r>
          </a:p>
          <a:p>
            <a:pPr lvl="1"/>
            <a:r>
              <a:rPr lang="en-US" sz="2000" dirty="0" smtClean="0"/>
              <a:t>Software and hardware co-design with FPGAs satisfies the need for simple, efficient, and highly parallel reconfigurable computing</a:t>
            </a:r>
          </a:p>
          <a:p>
            <a:pPr lvl="1"/>
            <a:r>
              <a:rPr lang="en-US" sz="2000" dirty="0" smtClean="0"/>
              <a:t>An integrated development environment is important for productivity</a:t>
            </a:r>
          </a:p>
          <a:p>
            <a:pPr lvl="2"/>
            <a:r>
              <a:rPr lang="en-US" sz="1800" dirty="0" smtClean="0"/>
              <a:t>In this case OBERON code is compiled down to bit streams where the OBERON code is running on language defined tiny RISC processors</a:t>
            </a:r>
          </a:p>
          <a:p>
            <a:pPr lvl="1"/>
            <a:r>
              <a:rPr lang="en-US" sz="2000" dirty="0" smtClean="0"/>
              <a:t>This approach can be applied to multiple domains</a:t>
            </a:r>
          </a:p>
          <a:p>
            <a:r>
              <a:rPr lang="en-US" sz="2400" dirty="0"/>
              <a:t>Dynamic Reconfiguration Framework for </a:t>
            </a:r>
            <a:r>
              <a:rPr lang="en-US" sz="2400" dirty="0" smtClean="0"/>
              <a:t>UAVs</a:t>
            </a:r>
          </a:p>
          <a:p>
            <a:pPr lvl="1"/>
            <a:r>
              <a:rPr lang="en-US" sz="2000" dirty="0" smtClean="0"/>
              <a:t>Reduces size and power requirements by reusing reconfiguration regions for different tasks that are executed in a loop</a:t>
            </a:r>
          </a:p>
          <a:p>
            <a:pPr lvl="1"/>
            <a:r>
              <a:rPr lang="en-US" sz="2000" dirty="0" smtClean="0"/>
              <a:t>Case study for post-disaster assessment with a micro UAV was explored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9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Hardware Parallelization of SURF Image-Processing Algorithm on Xilinx </a:t>
            </a:r>
            <a:r>
              <a:rPr lang="en-US" sz="3200" dirty="0" err="1" smtClean="0"/>
              <a:t>Zynq</a:t>
            </a:r>
            <a:r>
              <a:rPr lang="en-US" sz="3200" dirty="0" smtClean="0"/>
              <a:t> SOC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Christopher </a:t>
            </a:r>
            <a:r>
              <a:rPr lang="en-US" sz="1600" dirty="0" smtClean="0"/>
              <a:t>Wilson, </a:t>
            </a:r>
            <a:r>
              <a:rPr lang="en-US" sz="1600" dirty="0" smtClean="0"/>
              <a:t>Paolo </a:t>
            </a:r>
            <a:r>
              <a:rPr lang="en-US" sz="1600" dirty="0" err="1" smtClean="0"/>
              <a:t>Zicari</a:t>
            </a:r>
            <a:r>
              <a:rPr lang="en-US" sz="1600" dirty="0" smtClean="0"/>
              <a:t>, Patrick </a:t>
            </a:r>
            <a:r>
              <a:rPr lang="en-US" sz="1600" dirty="0" err="1" smtClean="0"/>
              <a:t>Gauvin</a:t>
            </a:r>
            <a:r>
              <a:rPr lang="en-US" sz="1600" dirty="0" smtClean="0"/>
              <a:t>, Stefan </a:t>
            </a:r>
            <a:r>
              <a:rPr lang="en-US" sz="1600" dirty="0" err="1" smtClean="0"/>
              <a:t>Craciun</a:t>
            </a:r>
            <a:r>
              <a:rPr lang="en-US" sz="1600" dirty="0" smtClean="0"/>
              <a:t>, Ed Carlisle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990600"/>
            <a:ext cx="5577744" cy="4911725"/>
          </a:xfrm>
        </p:spPr>
        <p:txBody>
          <a:bodyPr/>
          <a:lstStyle/>
          <a:p>
            <a:r>
              <a:rPr lang="en-US" sz="2000" dirty="0" smtClean="0"/>
              <a:t>Xilinx’s new next generation processing chip</a:t>
            </a:r>
          </a:p>
          <a:p>
            <a:r>
              <a:rPr lang="en-US" sz="2000" dirty="0" err="1" smtClean="0"/>
              <a:t>SoC</a:t>
            </a:r>
            <a:r>
              <a:rPr lang="en-US" sz="2000" dirty="0" smtClean="0"/>
              <a:t> – System on a Chip</a:t>
            </a:r>
          </a:p>
          <a:p>
            <a:pPr lvl="1"/>
            <a:r>
              <a:rPr lang="en-US" sz="1800" dirty="0" smtClean="0"/>
              <a:t>Includes dual ARM A-9 processors </a:t>
            </a:r>
          </a:p>
          <a:p>
            <a:pPr lvl="1"/>
            <a:r>
              <a:rPr lang="en-US" sz="1800" dirty="0" smtClean="0"/>
              <a:t>Significant FPGA fabric for hardware acceleration </a:t>
            </a:r>
          </a:p>
          <a:p>
            <a:r>
              <a:rPr lang="en-US" sz="2000" dirty="0" smtClean="0"/>
              <a:t>Certain steps in applications are not always easily parallelizable on dedicated reconfigurable hardware</a:t>
            </a:r>
          </a:p>
          <a:p>
            <a:r>
              <a:rPr lang="en-US" sz="2000" dirty="0" smtClean="0"/>
              <a:t>Advantages </a:t>
            </a:r>
          </a:p>
          <a:p>
            <a:pPr lvl="1"/>
            <a:r>
              <a:rPr lang="en-US" sz="1800" dirty="0" smtClean="0"/>
              <a:t>Faster Place and Route Times (No </a:t>
            </a:r>
            <a:r>
              <a:rPr lang="en-US" sz="1800" dirty="0" err="1" smtClean="0"/>
              <a:t>Softcore</a:t>
            </a:r>
            <a:r>
              <a:rPr lang="en-US" sz="1800" dirty="0" smtClean="0"/>
              <a:t> </a:t>
            </a:r>
            <a:r>
              <a:rPr lang="en-US" sz="1800" dirty="0" err="1" smtClean="0"/>
              <a:t>Microblaze</a:t>
            </a:r>
            <a:r>
              <a:rPr lang="en-US" sz="1800" dirty="0" smtClean="0"/>
              <a:t> Processor)</a:t>
            </a:r>
          </a:p>
          <a:p>
            <a:pPr lvl="1"/>
            <a:r>
              <a:rPr lang="en-US" sz="1800" dirty="0" smtClean="0"/>
              <a:t>Easy, ready-to-use Linux (</a:t>
            </a:r>
            <a:r>
              <a:rPr lang="en-US" sz="1800" dirty="0" err="1" smtClean="0"/>
              <a:t>xiLinux</a:t>
            </a:r>
            <a:r>
              <a:rPr lang="en-US" sz="1800" dirty="0" smtClean="0"/>
              <a:t>) boot images to place on the processors </a:t>
            </a:r>
          </a:p>
          <a:p>
            <a:pPr lvl="1"/>
            <a:r>
              <a:rPr lang="en-US" sz="1800" dirty="0" smtClean="0"/>
              <a:t>Transition data quickly between the processor and the programmable logic</a:t>
            </a:r>
          </a:p>
          <a:p>
            <a:pPr lvl="1"/>
            <a:r>
              <a:rPr lang="en-US" sz="1800" dirty="0" smtClean="0"/>
              <a:t>Lower power and small design footprint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E3E0"/>
              </a:clrFrom>
              <a:clrTo>
                <a:srgbClr val="E0E3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05" y="5389266"/>
            <a:ext cx="898382" cy="1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zedboard.org/sites/default/files/pictures/ZedBoard_RevA_sideA_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19" y="2948941"/>
            <a:ext cx="2697955" cy="23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QgQ6I6XiIC-jDTpTDUtxd9dnJDpnW58Gd3j8Eh4ddD-0dfqeYBe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44" y="608012"/>
            <a:ext cx="269795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miaccurate.com/assets/uploads/2011/10/Xilinx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59" y="2574925"/>
            <a:ext cx="1431924" cy="2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SURF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77912"/>
            <a:ext cx="8734425" cy="4911725"/>
          </a:xfrm>
        </p:spPr>
        <p:txBody>
          <a:bodyPr/>
          <a:lstStyle/>
          <a:p>
            <a:r>
              <a:rPr lang="en-US" sz="1800" dirty="0" smtClean="0"/>
              <a:t>Background Description</a:t>
            </a:r>
          </a:p>
          <a:p>
            <a:pPr lvl="1"/>
            <a:r>
              <a:rPr lang="en-US" sz="1600" dirty="0" smtClean="0"/>
              <a:t>Speeded Up Robust Features (SURF)</a:t>
            </a:r>
          </a:p>
          <a:p>
            <a:pPr lvl="2"/>
            <a:r>
              <a:rPr lang="en-US" sz="1400" dirty="0" smtClean="0"/>
              <a:t>Scale and rotation-invariant detector and descriptor</a:t>
            </a:r>
          </a:p>
          <a:p>
            <a:pPr lvl="2"/>
            <a:r>
              <a:rPr lang="en-US" sz="1400" dirty="0" smtClean="0"/>
              <a:t>Developed and refined by Bay et al in 2010</a:t>
            </a:r>
          </a:p>
          <a:p>
            <a:pPr lvl="1"/>
            <a:r>
              <a:rPr lang="en-US" sz="1600" dirty="0" smtClean="0"/>
              <a:t>Interest point detection forms the basics of many                                           key computer vision algorithms </a:t>
            </a:r>
          </a:p>
          <a:p>
            <a:pPr lvl="2"/>
            <a:r>
              <a:rPr lang="en-US" sz="1400" dirty="0" smtClean="0"/>
              <a:t>Image registration</a:t>
            </a:r>
          </a:p>
          <a:p>
            <a:pPr lvl="2"/>
            <a:r>
              <a:rPr lang="en-US" sz="1400" dirty="0" smtClean="0"/>
              <a:t>Camera calibration</a:t>
            </a:r>
          </a:p>
          <a:p>
            <a:pPr lvl="2"/>
            <a:r>
              <a:rPr lang="en-US" sz="1400" dirty="0" smtClean="0"/>
              <a:t>Object recognition</a:t>
            </a:r>
          </a:p>
          <a:p>
            <a:pPr lvl="2"/>
            <a:r>
              <a:rPr lang="en-US" sz="1400" dirty="0" smtClean="0"/>
              <a:t>Image retrieval </a:t>
            </a:r>
          </a:p>
          <a:p>
            <a:pPr lvl="1"/>
            <a:r>
              <a:rPr lang="en-US" sz="1600" dirty="0" smtClean="0"/>
              <a:t>The most important feature of an interest point is its repeatability </a:t>
            </a:r>
          </a:p>
          <a:p>
            <a:pPr lvl="2"/>
            <a:r>
              <a:rPr lang="en-US" sz="1400" dirty="0" smtClean="0"/>
              <a:t>The interest point extractor must reliably find the same interest points of a given object even if it is observed under different viewing conditions </a:t>
            </a:r>
          </a:p>
          <a:p>
            <a:pPr lvl="2"/>
            <a:r>
              <a:rPr lang="en-US" sz="1400" dirty="0" smtClean="0"/>
              <a:t>The neighborhood around every interest point can be described by a vector called a descriptor </a:t>
            </a:r>
          </a:p>
          <a:p>
            <a:pPr lvl="2"/>
            <a:r>
              <a:rPr lang="en-US" sz="1400" dirty="0" smtClean="0"/>
              <a:t>Matching descriptors is how an image or parts of an image can be identified</a:t>
            </a:r>
          </a:p>
          <a:p>
            <a:pPr lvl="1"/>
            <a:r>
              <a:rPr lang="en-US" sz="1600" dirty="0" smtClean="0"/>
              <a:t>These algorithms are computationally intensive</a:t>
            </a:r>
          </a:p>
          <a:p>
            <a:pPr lvl="2"/>
            <a:r>
              <a:rPr lang="en-US" sz="1400" dirty="0" smtClean="0"/>
              <a:t>Of these SURF is unique because it outperforms older schemes including SIFT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31" y="1072243"/>
            <a:ext cx="2784744" cy="227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8118" y="6315075"/>
            <a:ext cx="248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 SURF ex. courtesy of </a:t>
            </a:r>
            <a:r>
              <a:rPr lang="en-US" sz="800" dirty="0"/>
              <a:t>naufolio.augmentedrealityag.com</a:t>
            </a:r>
          </a:p>
        </p:txBody>
      </p:sp>
    </p:spTree>
    <p:extLst>
      <p:ext uri="{BB962C8B-B14F-4D97-AF65-F5344CB8AC3E}">
        <p14:creationId xmlns:p14="http://schemas.microsoft.com/office/powerpoint/2010/main" val="1474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1500" y="1752600"/>
            <a:ext cx="7823200" cy="44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 Phase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198880"/>
            <a:ext cx="8534400" cy="4911725"/>
          </a:xfrm>
        </p:spPr>
        <p:txBody>
          <a:bodyPr/>
          <a:lstStyle/>
          <a:p>
            <a:r>
              <a:rPr lang="en-US" dirty="0" smtClean="0"/>
              <a:t>Two main phases of SURF </a:t>
            </a:r>
          </a:p>
          <a:p>
            <a:pPr lvl="1"/>
            <a:r>
              <a:rPr lang="en-US" dirty="0" smtClean="0"/>
              <a:t>Feature Point Detection (Locates the Interest Point)</a:t>
            </a:r>
          </a:p>
          <a:p>
            <a:pPr lvl="1"/>
            <a:r>
              <a:rPr lang="en-US" dirty="0" smtClean="0"/>
              <a:t>Feature Descriptor Generation (Describes Area)</a:t>
            </a:r>
          </a:p>
          <a:p>
            <a:r>
              <a:rPr lang="en-US" dirty="0" smtClean="0"/>
              <a:t>Stages of Phase 1 </a:t>
            </a:r>
          </a:p>
          <a:p>
            <a:pPr lvl="1"/>
            <a:r>
              <a:rPr lang="en-US" dirty="0" smtClean="0"/>
              <a:t>Calculating the Integral Image </a:t>
            </a:r>
          </a:p>
          <a:p>
            <a:pPr lvl="1"/>
            <a:r>
              <a:rPr lang="en-US" dirty="0" smtClean="0"/>
              <a:t>Evaluating the Determinant Matrices </a:t>
            </a:r>
          </a:p>
          <a:p>
            <a:pPr lvl="1"/>
            <a:r>
              <a:rPr lang="en-US" dirty="0" smtClean="0"/>
              <a:t>Identifying Local Maximums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518160" y="1290320"/>
            <a:ext cx="1137920" cy="6502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Input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7061200" y="5288280"/>
            <a:ext cx="914400" cy="56896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SCCB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64080" y="4262120"/>
            <a:ext cx="782320" cy="17373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Frame Buffer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061200" y="4262120"/>
            <a:ext cx="863600" cy="660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VGA Output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8160" y="2286000"/>
            <a:ext cx="1127760" cy="3454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Divider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120" y="1254760"/>
            <a:ext cx="985520" cy="7315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Integral Image Generator</a:t>
            </a: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2011680" y="1300480"/>
            <a:ext cx="934720" cy="640080"/>
          </a:xfrm>
          <a:prstGeom prst="snip2SameRect">
            <a:avLst/>
          </a:prstGeom>
          <a:solidFill>
            <a:srgbClr val="FF8D3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2D Filter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94400" y="1289050"/>
            <a:ext cx="1544320" cy="7416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Gaussian Filters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7280" y="2801620"/>
            <a:ext cx="1178560" cy="5537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Determinant Calculation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008120" y="2801620"/>
            <a:ext cx="965200" cy="54610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Local Maximum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08120" y="3601720"/>
            <a:ext cx="843280" cy="8331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Interest Point Buffer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40020" y="2240280"/>
            <a:ext cx="69088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Filter CTRL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428240" y="2860040"/>
            <a:ext cx="103632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Max Value CTRL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645920" y="15265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52400" y="157226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52400" y="23647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946400" y="1526540"/>
            <a:ext cx="10617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993640" y="1526540"/>
            <a:ext cx="1000760" cy="1752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49440" y="2030730"/>
            <a:ext cx="223520" cy="7747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4993640" y="2976880"/>
            <a:ext cx="1183640" cy="193040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3477260" y="2976880"/>
            <a:ext cx="530860" cy="193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Left-Up Arrow 25"/>
          <p:cNvSpPr/>
          <p:nvPr/>
        </p:nvSpPr>
        <p:spPr bwMode="auto">
          <a:xfrm>
            <a:off x="5930900" y="2030730"/>
            <a:ext cx="581660" cy="600710"/>
          </a:xfrm>
          <a:prstGeom prst="leftUpArrow">
            <a:avLst>
              <a:gd name="adj1" fmla="val 18012"/>
              <a:gd name="adj2" fmla="val 19760"/>
              <a:gd name="adj3" fmla="val 28493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267200" y="3355340"/>
            <a:ext cx="223520" cy="24638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869180" y="4262120"/>
            <a:ext cx="21920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946400" y="4592320"/>
            <a:ext cx="4114800" cy="1981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123440" y="1940560"/>
            <a:ext cx="223520" cy="232156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975600" y="547878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924800" y="450342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4375150"/>
            <a:ext cx="185928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External Connections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/>
              <a:t>Added Design Cores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28800" y="4434840"/>
            <a:ext cx="101600" cy="128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28800" y="4627245"/>
            <a:ext cx="101600" cy="12827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Image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620" r="-500"/>
            </a:stretch>
          </a:blipFill>
        </p:spPr>
        <p:txBody>
          <a:bodyPr/>
          <a:lstStyle/>
          <a:p>
            <a:pPr lvl="7"/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00605" y="4012565"/>
            <a:ext cx="4165600" cy="2011680"/>
            <a:chOff x="2300605" y="3650615"/>
            <a:chExt cx="4165600" cy="20116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300605" y="3650615"/>
              <a:ext cx="4165600" cy="20116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00605" y="3650615"/>
              <a:ext cx="1686560" cy="10058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942396" y="4611608"/>
              <a:ext cx="74295" cy="55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0985" y="4482822"/>
              <a:ext cx="120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(</a:t>
              </a:r>
              <a:r>
                <a:rPr lang="en-US" dirty="0" err="1" smtClean="0"/>
                <a:t>x’,y</a:t>
              </a:r>
              <a:r>
                <a:rPr lang="en-US" dirty="0" smtClean="0"/>
                <a:t>’)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88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417318" y="2378073"/>
            <a:ext cx="5976620" cy="3664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Image </a:t>
            </a:r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17318" y="2378074"/>
            <a:ext cx="2988310" cy="2212896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1114426"/>
            <a:ext cx="8534400" cy="5016500"/>
          </a:xfrm>
          <a:blipFill rotWithShape="1">
            <a:blip r:embed="rId2" cstate="print"/>
            <a:stretch>
              <a:fillRect t="-608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17318" y="2378074"/>
            <a:ext cx="1290320" cy="220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17318" y="2378074"/>
            <a:ext cx="2988310" cy="9880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98743" y="3371770"/>
            <a:ext cx="1697990" cy="1219200"/>
          </a:xfrm>
          <a:prstGeom prst="rect">
            <a:avLst/>
          </a:prstGeom>
          <a:solidFill>
            <a:srgbClr val="92D05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7318" y="2378074"/>
            <a:ext cx="1290320" cy="988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895" y="3791069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0895" y="2687438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6740" y="3791069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76739" y="2687438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2670490" y="3338195"/>
            <a:ext cx="74295" cy="55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71019" y="3330178"/>
            <a:ext cx="74295" cy="55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70490" y="4557395"/>
            <a:ext cx="74295" cy="55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71019" y="4563030"/>
            <a:ext cx="74295" cy="55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019" y="3112372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70488" y="3112372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80013" y="4243943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71019" y="4243943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45320" y="3594188"/>
                <a:ext cx="804836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320" y="3594188"/>
                <a:ext cx="804836" cy="7630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3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reconfigurable multi-core computing platform for robotics and e-health </a:t>
            </a:r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 </a:t>
            </a:r>
            <a:r>
              <a:rPr lang="en-US" dirty="0" err="1" smtClean="0"/>
              <a:t>Majoe</a:t>
            </a:r>
            <a:r>
              <a:rPr lang="en-US" dirty="0" smtClean="0"/>
              <a:t>, </a:t>
            </a:r>
            <a:r>
              <a:rPr lang="en-US" dirty="0"/>
              <a:t>Lars </a:t>
            </a:r>
            <a:r>
              <a:rPr lang="en-US" dirty="0" err="1" smtClean="0"/>
              <a:t>Widmer</a:t>
            </a:r>
            <a:r>
              <a:rPr lang="en-US" dirty="0" smtClean="0"/>
              <a:t>, </a:t>
            </a:r>
            <a:r>
              <a:rPr lang="en-US" dirty="0"/>
              <a:t>Liu </a:t>
            </a:r>
            <a:r>
              <a:rPr lang="en-US" dirty="0" smtClean="0"/>
              <a:t>Ling, </a:t>
            </a:r>
            <a:r>
              <a:rPr lang="en-US" dirty="0"/>
              <a:t>Jim </a:t>
            </a:r>
            <a:r>
              <a:rPr lang="en-US" dirty="0" err="1"/>
              <a:t>Chih</a:t>
            </a:r>
            <a:r>
              <a:rPr lang="en-US" dirty="0"/>
              <a:t>-Chen </a:t>
            </a:r>
            <a:r>
              <a:rPr lang="en-US" dirty="0" smtClean="0"/>
              <a:t>Kao, </a:t>
            </a:r>
            <a:r>
              <a:rPr lang="en-US" dirty="0" err="1"/>
              <a:t>Jürg</a:t>
            </a:r>
            <a:r>
              <a:rPr lang="en-US" dirty="0"/>
              <a:t> </a:t>
            </a:r>
            <a:r>
              <a:rPr lang="en-US" dirty="0" smtClean="0"/>
              <a:t>Gutknecht </a:t>
            </a:r>
            <a:endParaRPr lang="en-US" dirty="0"/>
          </a:p>
          <a:p>
            <a:r>
              <a:rPr lang="en-US" dirty="0"/>
              <a:t>2012 IEEE/ACIS 11th International Conference on Computer and Information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5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Integral Image Hardware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766630" y="1828800"/>
            <a:ext cx="538480" cy="497840"/>
          </a:xfrm>
          <a:prstGeom prst="ellipse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 bwMode="auto">
          <a:xfrm flipH="1" flipV="1">
            <a:off x="1212911" y="1442721"/>
            <a:ext cx="632578" cy="4589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lowchart: Manual Operation 7"/>
          <p:cNvSpPr/>
          <p:nvPr/>
        </p:nvSpPr>
        <p:spPr bwMode="auto">
          <a:xfrm>
            <a:off x="1158240" y="2712720"/>
            <a:ext cx="1249680" cy="386080"/>
          </a:xfrm>
          <a:prstGeom prst="flowChartManualOperation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MUX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35280" y="1442721"/>
            <a:ext cx="87763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158240" y="3413760"/>
            <a:ext cx="1249680" cy="3454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REG</a:t>
            </a:r>
          </a:p>
        </p:txBody>
      </p:sp>
      <p:cxnSp>
        <p:nvCxnSpPr>
          <p:cNvPr id="25" name="Straight Arrow Connector 24"/>
          <p:cNvCxnSpPr>
            <a:stCxn id="8" idx="2"/>
            <a:endCxn id="21" idx="0"/>
          </p:cNvCxnSpPr>
          <p:nvPr/>
        </p:nvCxnSpPr>
        <p:spPr bwMode="auto">
          <a:xfrm>
            <a:off x="1783080" y="3098800"/>
            <a:ext cx="0" cy="3149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5" idx="4"/>
          </p:cNvCxnSpPr>
          <p:nvPr/>
        </p:nvCxnSpPr>
        <p:spPr bwMode="auto">
          <a:xfrm>
            <a:off x="2035870" y="2326640"/>
            <a:ext cx="0" cy="3860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212911" y="1442721"/>
            <a:ext cx="316289" cy="1269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633649" y="4978400"/>
            <a:ext cx="538480" cy="497840"/>
          </a:xfrm>
          <a:prstGeom prst="ellipse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</a:t>
            </a:r>
          </a:p>
        </p:txBody>
      </p:sp>
      <p:cxnSp>
        <p:nvCxnSpPr>
          <p:cNvPr id="34" name="Straight Connector 33"/>
          <p:cNvCxnSpPr>
            <a:stCxn id="21" idx="2"/>
          </p:cNvCxnSpPr>
          <p:nvPr/>
        </p:nvCxnSpPr>
        <p:spPr bwMode="auto">
          <a:xfrm>
            <a:off x="1783080" y="3759200"/>
            <a:ext cx="0" cy="7721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783080" y="4145280"/>
            <a:ext cx="1092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875280" y="1442721"/>
            <a:ext cx="0" cy="270255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>
            <a:endCxn id="5" idx="7"/>
          </p:cNvCxnSpPr>
          <p:nvPr/>
        </p:nvCxnSpPr>
        <p:spPr bwMode="auto">
          <a:xfrm flipH="1">
            <a:off x="2226251" y="1442721"/>
            <a:ext cx="649029" cy="4589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30" idx="1"/>
          </p:cNvCxnSpPr>
          <p:nvPr/>
        </p:nvCxnSpPr>
        <p:spPr bwMode="auto">
          <a:xfrm>
            <a:off x="1783080" y="4531360"/>
            <a:ext cx="1929428" cy="5199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633649" y="2326640"/>
            <a:ext cx="3681551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FIFO</a:t>
            </a:r>
          </a:p>
        </p:txBody>
      </p:sp>
      <p:cxnSp>
        <p:nvCxnSpPr>
          <p:cNvPr id="46" name="Straight Connector 45"/>
          <p:cNvCxnSpPr>
            <a:stCxn id="44" idx="3"/>
          </p:cNvCxnSpPr>
          <p:nvPr/>
        </p:nvCxnSpPr>
        <p:spPr bwMode="auto">
          <a:xfrm>
            <a:off x="7315200" y="2479040"/>
            <a:ext cx="2743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589520" y="2479040"/>
            <a:ext cx="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>
            <a:endCxn id="30" idx="7"/>
          </p:cNvCxnSpPr>
          <p:nvPr/>
        </p:nvCxnSpPr>
        <p:spPr bwMode="auto">
          <a:xfrm flipH="1">
            <a:off x="4093270" y="2987040"/>
            <a:ext cx="3496250" cy="20642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0" idx="4"/>
          </p:cNvCxnSpPr>
          <p:nvPr/>
        </p:nvCxnSpPr>
        <p:spPr bwMode="auto">
          <a:xfrm>
            <a:off x="3902889" y="5476240"/>
            <a:ext cx="0" cy="6299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902889" y="5791200"/>
            <a:ext cx="435719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8260080" y="1672214"/>
            <a:ext cx="0" cy="41189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241040" y="1672214"/>
            <a:ext cx="5019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3241040" y="1672214"/>
            <a:ext cx="0" cy="8068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>
            <a:endCxn id="44" idx="1"/>
          </p:cNvCxnSpPr>
          <p:nvPr/>
        </p:nvCxnSpPr>
        <p:spPr bwMode="auto">
          <a:xfrm>
            <a:off x="3241040" y="2479040"/>
            <a:ext cx="3926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3633649" y="3098800"/>
            <a:ext cx="1050111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CTRL</a:t>
            </a:r>
          </a:p>
        </p:txBody>
      </p:sp>
      <p:cxnSp>
        <p:nvCxnSpPr>
          <p:cNvPr id="65" name="Straight Arrow Connector 64"/>
          <p:cNvCxnSpPr>
            <a:stCxn id="63" idx="0"/>
          </p:cNvCxnSpPr>
          <p:nvPr/>
        </p:nvCxnSpPr>
        <p:spPr bwMode="auto">
          <a:xfrm flipH="1" flipV="1">
            <a:off x="4158704" y="2631440"/>
            <a:ext cx="1" cy="4673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919980" y="6329680"/>
            <a:ext cx="2273935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*Control signals left out for clarity</a:t>
            </a:r>
            <a:endParaRPr lang="en-US" sz="1100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 bwMode="auto">
          <a:xfrm>
            <a:off x="409575" y="2905760"/>
            <a:ext cx="87363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676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518160" y="1290320"/>
            <a:ext cx="1137920" cy="6502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Input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7061200" y="5288280"/>
            <a:ext cx="914400" cy="56896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SCCB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64080" y="4262120"/>
            <a:ext cx="782320" cy="17373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Frame Buffer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061200" y="4262120"/>
            <a:ext cx="863600" cy="660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VGA Output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8160" y="2286000"/>
            <a:ext cx="1127760" cy="3454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Divider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120" y="1254760"/>
            <a:ext cx="985520" cy="7315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Integral Image Generator</a:t>
            </a: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2011680" y="1300480"/>
            <a:ext cx="934720" cy="640080"/>
          </a:xfrm>
          <a:prstGeom prst="snip2SameRect">
            <a:avLst/>
          </a:prstGeom>
          <a:solidFill>
            <a:srgbClr val="FF8D3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2D Filter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94400" y="1289050"/>
            <a:ext cx="1544320" cy="7416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Gaussian Filters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7280" y="2801620"/>
            <a:ext cx="1178560" cy="5537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Determinant Calculation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008120" y="2801620"/>
            <a:ext cx="965200" cy="54610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Local Maximum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08120" y="3601720"/>
            <a:ext cx="843280" cy="8331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Interest Point Buffer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40020" y="2240280"/>
            <a:ext cx="69088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Filter CTRL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428240" y="2860040"/>
            <a:ext cx="103632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Max Value CTRL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645920" y="15265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52400" y="157226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52400" y="23647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946400" y="1526540"/>
            <a:ext cx="10617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993640" y="1526540"/>
            <a:ext cx="1000760" cy="1752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49440" y="2030730"/>
            <a:ext cx="223520" cy="7747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4993640" y="2976880"/>
            <a:ext cx="1183640" cy="193040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3477260" y="2976880"/>
            <a:ext cx="530860" cy="193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Left-Up Arrow 25"/>
          <p:cNvSpPr/>
          <p:nvPr/>
        </p:nvSpPr>
        <p:spPr bwMode="auto">
          <a:xfrm>
            <a:off x="5930900" y="2030730"/>
            <a:ext cx="581660" cy="600710"/>
          </a:xfrm>
          <a:prstGeom prst="leftUpArrow">
            <a:avLst>
              <a:gd name="adj1" fmla="val 18012"/>
              <a:gd name="adj2" fmla="val 19760"/>
              <a:gd name="adj3" fmla="val 28493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267200" y="3355340"/>
            <a:ext cx="223520" cy="24638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869180" y="4262120"/>
            <a:ext cx="21920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946400" y="4592320"/>
            <a:ext cx="4114800" cy="1981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123440" y="1940560"/>
            <a:ext cx="223520" cy="232156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975600" y="547878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924800" y="450342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4375150"/>
            <a:ext cx="185928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External Connections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/>
              <a:t>Added Design Cores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28800" y="4434840"/>
            <a:ext cx="101600" cy="128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28800" y="4627245"/>
            <a:ext cx="101600" cy="12827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Hessian Matrix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49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71563"/>
            <a:ext cx="6981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600450"/>
            <a:ext cx="70294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299" y="3062288"/>
            <a:ext cx="627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Discrete and Cropped Versions of the Gaussian Kernels (second order Gaussian derivative approximations)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43025" y="5638800"/>
            <a:ext cx="627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2D filter approximations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09900"/>
            <a:ext cx="6276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Assigned Filter Values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938213"/>
            <a:ext cx="72455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7" y="3403600"/>
            <a:ext cx="7515225" cy="2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21882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Access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Kernel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2647950" y="1905000"/>
            <a:ext cx="504825" cy="447675"/>
          </a:xfrm>
          <a:prstGeom prst="mathPlu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5300662" y="1905000"/>
            <a:ext cx="504825" cy="447675"/>
          </a:xfrm>
          <a:prstGeom prst="mathPlus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968" y="1008062"/>
            <a:ext cx="7899307" cy="23637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qual 7"/>
          <p:cNvSpPr/>
          <p:nvPr/>
        </p:nvSpPr>
        <p:spPr bwMode="auto">
          <a:xfrm rot="5400000">
            <a:off x="4078731" y="3405187"/>
            <a:ext cx="428625" cy="361950"/>
          </a:xfrm>
          <a:prstGeom prst="mathEqual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69" y="3800475"/>
            <a:ext cx="2488055" cy="23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37443"/>
            <a:ext cx="2133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156493"/>
            <a:ext cx="2105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06" y="1161256"/>
            <a:ext cx="2085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 Shift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114550"/>
            <a:ext cx="1079500" cy="1003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II</a:t>
            </a:r>
          </a:p>
        </p:txBody>
      </p:sp>
      <p:cxnSp>
        <p:nvCxnSpPr>
          <p:cNvPr id="7" name="Straight Arrow Connector 6"/>
          <p:cNvCxnSpPr>
            <a:endCxn id="124" idx="1"/>
          </p:cNvCxnSpPr>
          <p:nvPr/>
        </p:nvCxnSpPr>
        <p:spPr bwMode="auto">
          <a:xfrm>
            <a:off x="1460500" y="2219325"/>
            <a:ext cx="131444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105149" y="213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353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004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655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30650" y="213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957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608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05149" y="229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35350" y="2298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65550" y="229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95750" y="2298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60850" y="229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105149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5350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600450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5550" y="2457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30650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95750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60850" y="2457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105149" y="2616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435350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762375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095750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260850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105149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35350" y="2774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00450" y="2774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65550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930650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95750" y="2774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260850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105149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435350" y="2933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600450" y="2933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765550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930650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095750" y="2933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60850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105149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435350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600450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765550" y="3251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930650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095750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260850" y="3251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911725" y="2139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911725" y="22987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11725" y="24574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911725" y="26162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11725" y="2774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911725" y="29337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4" name="Straight Arrow Connector 73"/>
          <p:cNvCxnSpPr>
            <a:stCxn id="63" idx="3"/>
            <a:endCxn id="172" idx="1"/>
          </p:cNvCxnSpPr>
          <p:nvPr/>
        </p:nvCxnSpPr>
        <p:spPr bwMode="auto">
          <a:xfrm>
            <a:off x="4425950" y="3330575"/>
            <a:ext cx="485775" cy="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209799" y="3727450"/>
            <a:ext cx="895350" cy="1035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3105149" y="3727450"/>
            <a:ext cx="825502" cy="1035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14" idx="3"/>
            <a:endCxn id="64" idx="1"/>
          </p:cNvCxnSpPr>
          <p:nvPr/>
        </p:nvCxnSpPr>
        <p:spPr bwMode="auto">
          <a:xfrm>
            <a:off x="4425950" y="2219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21" idx="3"/>
            <a:endCxn id="65" idx="1"/>
          </p:cNvCxnSpPr>
          <p:nvPr/>
        </p:nvCxnSpPr>
        <p:spPr bwMode="auto">
          <a:xfrm>
            <a:off x="4425950" y="23780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28" idx="3"/>
            <a:endCxn id="66" idx="1"/>
          </p:cNvCxnSpPr>
          <p:nvPr/>
        </p:nvCxnSpPr>
        <p:spPr bwMode="auto">
          <a:xfrm>
            <a:off x="4425950" y="25368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5" idx="3"/>
            <a:endCxn id="67" idx="1"/>
          </p:cNvCxnSpPr>
          <p:nvPr/>
        </p:nvCxnSpPr>
        <p:spPr bwMode="auto">
          <a:xfrm>
            <a:off x="4425950" y="26955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stCxn id="49" idx="3"/>
            <a:endCxn id="68" idx="1"/>
          </p:cNvCxnSpPr>
          <p:nvPr/>
        </p:nvCxnSpPr>
        <p:spPr bwMode="auto">
          <a:xfrm>
            <a:off x="4425950" y="2854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56" idx="3"/>
            <a:endCxn id="69" idx="1"/>
          </p:cNvCxnSpPr>
          <p:nvPr/>
        </p:nvCxnSpPr>
        <p:spPr bwMode="auto">
          <a:xfrm>
            <a:off x="4425950" y="30130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endCxn id="171" idx="1"/>
          </p:cNvCxnSpPr>
          <p:nvPr/>
        </p:nvCxnSpPr>
        <p:spPr bwMode="auto">
          <a:xfrm>
            <a:off x="4425950" y="31718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endCxn id="173" idx="1"/>
          </p:cNvCxnSpPr>
          <p:nvPr/>
        </p:nvCxnSpPr>
        <p:spPr bwMode="auto">
          <a:xfrm>
            <a:off x="4425950" y="3489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Rectangle 115"/>
          <p:cNvSpPr/>
          <p:nvPr/>
        </p:nvSpPr>
        <p:spPr bwMode="auto">
          <a:xfrm>
            <a:off x="2940049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940049" y="2298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2940049" y="2457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2940049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2940049" y="2774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2940049" y="2933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2940049" y="3251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2774949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2774949" y="229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774949" y="2457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774949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774949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774949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774949" y="3251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105149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5350" y="340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600450" y="340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3765550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3930650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095750" y="340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4260850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940049" y="34099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74949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105149" y="3568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34353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36004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37655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3930650" y="35687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40957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42608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2940049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2774949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3270250" y="213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3270250" y="229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3270250" y="2457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3270250" y="26162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270250" y="2774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270250" y="2933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270250" y="3251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270250" y="34099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3270250" y="356870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105149" y="3092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4353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36004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37655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930650" y="309245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40957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42608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2940049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2774949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270250" y="3092450"/>
            <a:ext cx="165100" cy="158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930650" y="2616200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3600450" y="2298701"/>
            <a:ext cx="165100" cy="1587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Curved Connector 40"/>
          <p:cNvCxnSpPr>
            <a:stCxn id="65" idx="3"/>
            <a:endCxn id="126" idx="1"/>
          </p:cNvCxnSpPr>
          <p:nvPr/>
        </p:nvCxnSpPr>
        <p:spPr bwMode="auto">
          <a:xfrm flipH="1">
            <a:off x="2774949" y="2378075"/>
            <a:ext cx="5546726" cy="158750"/>
          </a:xfrm>
          <a:prstGeom prst="curvedConnector5">
            <a:avLst>
              <a:gd name="adj1" fmla="val -4121"/>
              <a:gd name="adj2" fmla="val -172285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1" name="Rectangle 170"/>
          <p:cNvSpPr/>
          <p:nvPr/>
        </p:nvSpPr>
        <p:spPr bwMode="auto">
          <a:xfrm>
            <a:off x="4911725" y="30924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911725" y="3252107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4911725" y="3409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5" name="Curved Connector 74"/>
          <p:cNvCxnSpPr>
            <a:stCxn id="66" idx="3"/>
            <a:endCxn id="127" idx="1"/>
          </p:cNvCxnSpPr>
          <p:nvPr/>
        </p:nvCxnSpPr>
        <p:spPr bwMode="auto">
          <a:xfrm flipH="1">
            <a:off x="2774949" y="2536825"/>
            <a:ext cx="5546726" cy="158750"/>
          </a:xfrm>
          <a:prstGeom prst="curvedConnector5">
            <a:avLst>
              <a:gd name="adj1" fmla="val -4121"/>
              <a:gd name="adj2" fmla="val -114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Curved Connector 80"/>
          <p:cNvCxnSpPr>
            <a:stCxn id="67" idx="3"/>
            <a:endCxn id="128" idx="1"/>
          </p:cNvCxnSpPr>
          <p:nvPr/>
        </p:nvCxnSpPr>
        <p:spPr bwMode="auto">
          <a:xfrm flipH="1">
            <a:off x="2774949" y="269557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Curved Connector 85"/>
          <p:cNvCxnSpPr>
            <a:stCxn id="68" idx="3"/>
            <a:endCxn id="129" idx="1"/>
          </p:cNvCxnSpPr>
          <p:nvPr/>
        </p:nvCxnSpPr>
        <p:spPr bwMode="auto">
          <a:xfrm flipH="1">
            <a:off x="2774949" y="285432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Curved Connector 91"/>
          <p:cNvCxnSpPr>
            <a:stCxn id="69" idx="3"/>
            <a:endCxn id="167" idx="1"/>
          </p:cNvCxnSpPr>
          <p:nvPr/>
        </p:nvCxnSpPr>
        <p:spPr bwMode="auto">
          <a:xfrm flipH="1">
            <a:off x="2774949" y="301307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Curved Connector 97"/>
          <p:cNvCxnSpPr>
            <a:stCxn id="171" idx="3"/>
            <a:endCxn id="130" idx="1"/>
          </p:cNvCxnSpPr>
          <p:nvPr/>
        </p:nvCxnSpPr>
        <p:spPr bwMode="auto">
          <a:xfrm flipH="1">
            <a:off x="2774949" y="3171825"/>
            <a:ext cx="5546726" cy="158750"/>
          </a:xfrm>
          <a:prstGeom prst="curvedConnector5">
            <a:avLst>
              <a:gd name="adj1" fmla="val -4121"/>
              <a:gd name="adj2" fmla="val -62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>
            <a:stCxn id="172" idx="3"/>
            <a:endCxn id="139" idx="1"/>
          </p:cNvCxnSpPr>
          <p:nvPr/>
        </p:nvCxnSpPr>
        <p:spPr bwMode="auto">
          <a:xfrm flipH="1">
            <a:off x="2774949" y="3331482"/>
            <a:ext cx="5546726" cy="157843"/>
          </a:xfrm>
          <a:prstGeom prst="curvedConnector5">
            <a:avLst>
              <a:gd name="adj1" fmla="val -4121"/>
              <a:gd name="adj2" fmla="val -62931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Curved Connector 174"/>
          <p:cNvCxnSpPr>
            <a:stCxn id="173" idx="3"/>
            <a:endCxn id="148" idx="1"/>
          </p:cNvCxnSpPr>
          <p:nvPr/>
        </p:nvCxnSpPr>
        <p:spPr bwMode="auto">
          <a:xfrm flipH="1">
            <a:off x="2774949" y="348932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1589314" y="4762500"/>
            <a:ext cx="2173061" cy="810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Logic and Arithmetic Units</a:t>
            </a:r>
          </a:p>
        </p:txBody>
      </p:sp>
      <p:cxnSp>
        <p:nvCxnSpPr>
          <p:cNvPr id="182" name="Straight Arrow Connector 181"/>
          <p:cNvCxnSpPr/>
          <p:nvPr/>
        </p:nvCxnSpPr>
        <p:spPr bwMode="auto">
          <a:xfrm>
            <a:off x="3765550" y="4762500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5290458" y="4612821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 bwMode="auto">
          <a:xfrm>
            <a:off x="3765550" y="5167993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 bwMode="auto">
          <a:xfrm>
            <a:off x="5290458" y="5018314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6" name="Straight Arrow Connector 185"/>
          <p:cNvCxnSpPr/>
          <p:nvPr/>
        </p:nvCxnSpPr>
        <p:spPr bwMode="auto">
          <a:xfrm>
            <a:off x="3754665" y="5573486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7" name="Rectangle 186"/>
          <p:cNvSpPr/>
          <p:nvPr/>
        </p:nvSpPr>
        <p:spPr bwMode="auto">
          <a:xfrm>
            <a:off x="5279573" y="5423807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919980" y="6329680"/>
            <a:ext cx="2273935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*9x9 Filter Example</a:t>
            </a:r>
            <a:endParaRPr lang="en-US" sz="1100" dirty="0"/>
          </a:p>
        </p:txBody>
      </p:sp>
      <p:cxnSp>
        <p:nvCxnSpPr>
          <p:cNvPr id="191" name="Curved Connector 190"/>
          <p:cNvCxnSpPr>
            <a:stCxn id="64" idx="3"/>
            <a:endCxn id="125" idx="1"/>
          </p:cNvCxnSpPr>
          <p:nvPr/>
        </p:nvCxnSpPr>
        <p:spPr bwMode="auto">
          <a:xfrm flipH="1">
            <a:off x="2774949" y="2219325"/>
            <a:ext cx="5546726" cy="158750"/>
          </a:xfrm>
          <a:prstGeom prst="curvedConnector5">
            <a:avLst>
              <a:gd name="adj1" fmla="val -4121"/>
              <a:gd name="adj2" fmla="val -210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258318" y="3777394"/>
            <a:ext cx="8524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FIFOs</a:t>
            </a:r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88106" y="3384034"/>
            <a:ext cx="1665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Integral Image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4013200" y="3777394"/>
            <a:ext cx="148082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Combined Box Filters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792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Gaussian Kernel Shift </a:t>
            </a:r>
            <a:r>
              <a:rPr lang="en-US" sz="3200" dirty="0" smtClean="0"/>
              <a:t>Filter – Alternative View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179863" y="2785745"/>
            <a:ext cx="1859280" cy="624840"/>
          </a:xfrm>
          <a:prstGeom prst="parallelogram">
            <a:avLst>
              <a:gd name="adj" fmla="val 11454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5775483" y="278574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3873023" y="27813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/>
        </p:nvSpPr>
        <p:spPr bwMode="auto">
          <a:xfrm>
            <a:off x="3756183" y="28848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/>
        </p:nvSpPr>
        <p:spPr bwMode="auto">
          <a:xfrm>
            <a:off x="3631723" y="299212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Parallelogram 22"/>
          <p:cNvSpPr/>
          <p:nvPr/>
        </p:nvSpPr>
        <p:spPr bwMode="auto">
          <a:xfrm>
            <a:off x="3513455" y="30988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Parallelogram 23"/>
          <p:cNvSpPr/>
          <p:nvPr/>
        </p:nvSpPr>
        <p:spPr bwMode="auto">
          <a:xfrm>
            <a:off x="3394233" y="320484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Parallelogram 24"/>
          <p:cNvSpPr/>
          <p:nvPr/>
        </p:nvSpPr>
        <p:spPr bwMode="auto">
          <a:xfrm>
            <a:off x="3274853" y="331152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Parallelogram 25"/>
          <p:cNvSpPr/>
          <p:nvPr/>
        </p:nvSpPr>
        <p:spPr bwMode="auto">
          <a:xfrm>
            <a:off x="3154203" y="34182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3037363" y="35217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Parallelogram 27"/>
          <p:cNvSpPr/>
          <p:nvPr/>
        </p:nvSpPr>
        <p:spPr bwMode="auto">
          <a:xfrm>
            <a:off x="2912427" y="362839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Parallelogram 28"/>
          <p:cNvSpPr/>
          <p:nvPr/>
        </p:nvSpPr>
        <p:spPr bwMode="auto">
          <a:xfrm>
            <a:off x="4107973" y="278193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Parallelogram 29"/>
          <p:cNvSpPr/>
          <p:nvPr/>
        </p:nvSpPr>
        <p:spPr bwMode="auto">
          <a:xfrm>
            <a:off x="3991133" y="288544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Parallelogram 30"/>
          <p:cNvSpPr/>
          <p:nvPr/>
        </p:nvSpPr>
        <p:spPr bwMode="auto">
          <a:xfrm>
            <a:off x="3866673" y="299275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Parallelogram 31"/>
          <p:cNvSpPr/>
          <p:nvPr/>
        </p:nvSpPr>
        <p:spPr bwMode="auto">
          <a:xfrm>
            <a:off x="3748405" y="309943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Parallelogram 32"/>
          <p:cNvSpPr/>
          <p:nvPr/>
        </p:nvSpPr>
        <p:spPr bwMode="auto">
          <a:xfrm>
            <a:off x="3629183" y="320548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Parallelogram 33"/>
          <p:cNvSpPr/>
          <p:nvPr/>
        </p:nvSpPr>
        <p:spPr bwMode="auto">
          <a:xfrm>
            <a:off x="3509803" y="331216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Parallelogram 34"/>
          <p:cNvSpPr/>
          <p:nvPr/>
        </p:nvSpPr>
        <p:spPr bwMode="auto">
          <a:xfrm>
            <a:off x="3389153" y="341884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Parallelogram 35"/>
          <p:cNvSpPr/>
          <p:nvPr/>
        </p:nvSpPr>
        <p:spPr bwMode="auto">
          <a:xfrm>
            <a:off x="3272313" y="352234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Parallelogram 36"/>
          <p:cNvSpPr/>
          <p:nvPr/>
        </p:nvSpPr>
        <p:spPr bwMode="auto">
          <a:xfrm>
            <a:off x="3147377" y="36290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Parallelogram 37"/>
          <p:cNvSpPr/>
          <p:nvPr/>
        </p:nvSpPr>
        <p:spPr bwMode="auto">
          <a:xfrm>
            <a:off x="3636803" y="278193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Parallelogram 38"/>
          <p:cNvSpPr/>
          <p:nvPr/>
        </p:nvSpPr>
        <p:spPr bwMode="auto">
          <a:xfrm>
            <a:off x="3519963" y="288544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Parallelogram 39"/>
          <p:cNvSpPr/>
          <p:nvPr/>
        </p:nvSpPr>
        <p:spPr bwMode="auto">
          <a:xfrm>
            <a:off x="3395503" y="299275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Parallelogram 40"/>
          <p:cNvSpPr/>
          <p:nvPr/>
        </p:nvSpPr>
        <p:spPr bwMode="auto">
          <a:xfrm>
            <a:off x="3277235" y="309943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Parallelogram 41"/>
          <p:cNvSpPr/>
          <p:nvPr/>
        </p:nvSpPr>
        <p:spPr bwMode="auto">
          <a:xfrm>
            <a:off x="3158013" y="320548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Parallelogram 42"/>
          <p:cNvSpPr/>
          <p:nvPr/>
        </p:nvSpPr>
        <p:spPr bwMode="auto">
          <a:xfrm>
            <a:off x="3038633" y="331216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Parallelogram 43"/>
          <p:cNvSpPr/>
          <p:nvPr/>
        </p:nvSpPr>
        <p:spPr bwMode="auto">
          <a:xfrm>
            <a:off x="2917983" y="341884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Parallelogram 44"/>
          <p:cNvSpPr/>
          <p:nvPr/>
        </p:nvSpPr>
        <p:spPr bwMode="auto">
          <a:xfrm>
            <a:off x="2801143" y="352234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Parallelogram 45"/>
          <p:cNvSpPr/>
          <p:nvPr/>
        </p:nvSpPr>
        <p:spPr bwMode="auto">
          <a:xfrm>
            <a:off x="2676207" y="36290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Parallelogram 46"/>
          <p:cNvSpPr/>
          <p:nvPr/>
        </p:nvSpPr>
        <p:spPr bwMode="auto">
          <a:xfrm>
            <a:off x="4342923" y="278257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Parallelogram 47"/>
          <p:cNvSpPr/>
          <p:nvPr/>
        </p:nvSpPr>
        <p:spPr bwMode="auto">
          <a:xfrm>
            <a:off x="4226083" y="288607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Parallelogram 48"/>
          <p:cNvSpPr/>
          <p:nvPr/>
        </p:nvSpPr>
        <p:spPr bwMode="auto">
          <a:xfrm>
            <a:off x="4101623" y="299339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3983355" y="310007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Parallelogram 50"/>
          <p:cNvSpPr/>
          <p:nvPr/>
        </p:nvSpPr>
        <p:spPr bwMode="auto">
          <a:xfrm>
            <a:off x="3864133" y="320611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Parallelogram 51"/>
          <p:cNvSpPr/>
          <p:nvPr/>
        </p:nvSpPr>
        <p:spPr bwMode="auto">
          <a:xfrm>
            <a:off x="3744753" y="331279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Parallelogram 52"/>
          <p:cNvSpPr/>
          <p:nvPr/>
        </p:nvSpPr>
        <p:spPr bwMode="auto">
          <a:xfrm>
            <a:off x="3624103" y="341947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Parallelogram 53"/>
          <p:cNvSpPr/>
          <p:nvPr/>
        </p:nvSpPr>
        <p:spPr bwMode="auto">
          <a:xfrm>
            <a:off x="3507263" y="352298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Parallelogram 54"/>
          <p:cNvSpPr/>
          <p:nvPr/>
        </p:nvSpPr>
        <p:spPr bwMode="auto">
          <a:xfrm>
            <a:off x="3382327" y="362966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Parallelogram 55"/>
          <p:cNvSpPr/>
          <p:nvPr/>
        </p:nvSpPr>
        <p:spPr bwMode="auto">
          <a:xfrm>
            <a:off x="3400425" y="278130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Parallelogram 56"/>
          <p:cNvSpPr/>
          <p:nvPr/>
        </p:nvSpPr>
        <p:spPr bwMode="auto">
          <a:xfrm>
            <a:off x="3283585" y="28848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Parallelogram 57"/>
          <p:cNvSpPr/>
          <p:nvPr/>
        </p:nvSpPr>
        <p:spPr bwMode="auto">
          <a:xfrm>
            <a:off x="3159125" y="299212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Parallelogram 58"/>
          <p:cNvSpPr/>
          <p:nvPr/>
        </p:nvSpPr>
        <p:spPr bwMode="auto">
          <a:xfrm>
            <a:off x="3040857" y="309880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Parallelogram 59"/>
          <p:cNvSpPr/>
          <p:nvPr/>
        </p:nvSpPr>
        <p:spPr bwMode="auto">
          <a:xfrm>
            <a:off x="2921635" y="320484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Parallelogram 60"/>
          <p:cNvSpPr/>
          <p:nvPr/>
        </p:nvSpPr>
        <p:spPr bwMode="auto">
          <a:xfrm>
            <a:off x="2802255" y="33115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Parallelogram 61"/>
          <p:cNvSpPr/>
          <p:nvPr/>
        </p:nvSpPr>
        <p:spPr bwMode="auto">
          <a:xfrm>
            <a:off x="2681605" y="341820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Parallelogram 62"/>
          <p:cNvSpPr/>
          <p:nvPr/>
        </p:nvSpPr>
        <p:spPr bwMode="auto">
          <a:xfrm>
            <a:off x="2564765" y="35217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Parallelogram 63"/>
          <p:cNvSpPr/>
          <p:nvPr/>
        </p:nvSpPr>
        <p:spPr bwMode="auto">
          <a:xfrm>
            <a:off x="2439829" y="362839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Parallelogram 73"/>
          <p:cNvSpPr/>
          <p:nvPr/>
        </p:nvSpPr>
        <p:spPr bwMode="auto">
          <a:xfrm>
            <a:off x="4575810" y="278320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Parallelogram 74"/>
          <p:cNvSpPr/>
          <p:nvPr/>
        </p:nvSpPr>
        <p:spPr bwMode="auto">
          <a:xfrm>
            <a:off x="4458970" y="28867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Parallelogram 75"/>
          <p:cNvSpPr/>
          <p:nvPr/>
        </p:nvSpPr>
        <p:spPr bwMode="auto">
          <a:xfrm>
            <a:off x="4334510" y="29940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Parallelogram 76"/>
          <p:cNvSpPr/>
          <p:nvPr/>
        </p:nvSpPr>
        <p:spPr bwMode="auto">
          <a:xfrm>
            <a:off x="4216242" y="310070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Parallelogram 77"/>
          <p:cNvSpPr/>
          <p:nvPr/>
        </p:nvSpPr>
        <p:spPr bwMode="auto">
          <a:xfrm>
            <a:off x="4097020" y="320675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Parallelogram 78"/>
          <p:cNvSpPr/>
          <p:nvPr/>
        </p:nvSpPr>
        <p:spPr bwMode="auto">
          <a:xfrm>
            <a:off x="3977640" y="331343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Parallelogram 79"/>
          <p:cNvSpPr/>
          <p:nvPr/>
        </p:nvSpPr>
        <p:spPr bwMode="auto">
          <a:xfrm>
            <a:off x="3856990" y="342011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Parallelogram 80"/>
          <p:cNvSpPr/>
          <p:nvPr/>
        </p:nvSpPr>
        <p:spPr bwMode="auto">
          <a:xfrm>
            <a:off x="3740150" y="352361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Parallelogram 81"/>
          <p:cNvSpPr/>
          <p:nvPr/>
        </p:nvSpPr>
        <p:spPr bwMode="auto">
          <a:xfrm>
            <a:off x="3615214" y="363029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Parallelogram 82"/>
          <p:cNvSpPr/>
          <p:nvPr/>
        </p:nvSpPr>
        <p:spPr bwMode="auto">
          <a:xfrm>
            <a:off x="3163251" y="27813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Parallelogram 83"/>
          <p:cNvSpPr/>
          <p:nvPr/>
        </p:nvSpPr>
        <p:spPr bwMode="auto">
          <a:xfrm>
            <a:off x="3046411" y="288480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Parallelogram 84"/>
          <p:cNvSpPr/>
          <p:nvPr/>
        </p:nvSpPr>
        <p:spPr bwMode="auto">
          <a:xfrm>
            <a:off x="2921951" y="299212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6" name="Parallelogram 85"/>
          <p:cNvSpPr/>
          <p:nvPr/>
        </p:nvSpPr>
        <p:spPr bwMode="auto">
          <a:xfrm>
            <a:off x="2803683" y="30988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Parallelogram 86"/>
          <p:cNvSpPr/>
          <p:nvPr/>
        </p:nvSpPr>
        <p:spPr bwMode="auto">
          <a:xfrm>
            <a:off x="2684461" y="320484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Parallelogram 87"/>
          <p:cNvSpPr/>
          <p:nvPr/>
        </p:nvSpPr>
        <p:spPr bwMode="auto">
          <a:xfrm>
            <a:off x="2565081" y="331152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2444431" y="34182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Parallelogram 89"/>
          <p:cNvSpPr/>
          <p:nvPr/>
        </p:nvSpPr>
        <p:spPr bwMode="auto">
          <a:xfrm>
            <a:off x="2327591" y="35217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Parallelogram 90"/>
          <p:cNvSpPr/>
          <p:nvPr/>
        </p:nvSpPr>
        <p:spPr bwMode="auto">
          <a:xfrm>
            <a:off x="2202655" y="362839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Parallelogram 100"/>
          <p:cNvSpPr/>
          <p:nvPr/>
        </p:nvSpPr>
        <p:spPr bwMode="auto">
          <a:xfrm>
            <a:off x="4811872" y="27832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Parallelogram 101"/>
          <p:cNvSpPr/>
          <p:nvPr/>
        </p:nvSpPr>
        <p:spPr bwMode="auto">
          <a:xfrm>
            <a:off x="4695032" y="288671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Parallelogram 102"/>
          <p:cNvSpPr/>
          <p:nvPr/>
        </p:nvSpPr>
        <p:spPr bwMode="auto">
          <a:xfrm>
            <a:off x="4570572" y="29940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Parallelogram 103"/>
          <p:cNvSpPr/>
          <p:nvPr/>
        </p:nvSpPr>
        <p:spPr bwMode="auto">
          <a:xfrm>
            <a:off x="4452304" y="31007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Parallelogram 104"/>
          <p:cNvSpPr/>
          <p:nvPr/>
        </p:nvSpPr>
        <p:spPr bwMode="auto">
          <a:xfrm>
            <a:off x="4333082" y="320675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Parallelogram 105"/>
          <p:cNvSpPr/>
          <p:nvPr/>
        </p:nvSpPr>
        <p:spPr bwMode="auto">
          <a:xfrm>
            <a:off x="4213702" y="331343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Parallelogram 106"/>
          <p:cNvSpPr/>
          <p:nvPr/>
        </p:nvSpPr>
        <p:spPr bwMode="auto">
          <a:xfrm>
            <a:off x="4093052" y="34201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Parallelogram 107"/>
          <p:cNvSpPr/>
          <p:nvPr/>
        </p:nvSpPr>
        <p:spPr bwMode="auto">
          <a:xfrm>
            <a:off x="3976212" y="352361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Parallelogram 108"/>
          <p:cNvSpPr/>
          <p:nvPr/>
        </p:nvSpPr>
        <p:spPr bwMode="auto">
          <a:xfrm>
            <a:off x="3851276" y="363029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Parallelogram 109"/>
          <p:cNvSpPr/>
          <p:nvPr/>
        </p:nvSpPr>
        <p:spPr bwMode="auto">
          <a:xfrm>
            <a:off x="2924809" y="27813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" name="Parallelogram 110"/>
          <p:cNvSpPr/>
          <p:nvPr/>
        </p:nvSpPr>
        <p:spPr bwMode="auto">
          <a:xfrm>
            <a:off x="2807969" y="28848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Parallelogram 111"/>
          <p:cNvSpPr/>
          <p:nvPr/>
        </p:nvSpPr>
        <p:spPr bwMode="auto">
          <a:xfrm>
            <a:off x="2683509" y="299212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Parallelogram 112"/>
          <p:cNvSpPr/>
          <p:nvPr/>
        </p:nvSpPr>
        <p:spPr bwMode="auto">
          <a:xfrm>
            <a:off x="2565241" y="309880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Parallelogram 113"/>
          <p:cNvSpPr/>
          <p:nvPr/>
        </p:nvSpPr>
        <p:spPr bwMode="auto">
          <a:xfrm>
            <a:off x="2446019" y="320484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2326639" y="331152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Parallelogram 115"/>
          <p:cNvSpPr/>
          <p:nvPr/>
        </p:nvSpPr>
        <p:spPr bwMode="auto">
          <a:xfrm>
            <a:off x="2205989" y="34182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Parallelogram 116"/>
          <p:cNvSpPr/>
          <p:nvPr/>
        </p:nvSpPr>
        <p:spPr bwMode="auto">
          <a:xfrm>
            <a:off x="2089149" y="352171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Parallelogram 117"/>
          <p:cNvSpPr/>
          <p:nvPr/>
        </p:nvSpPr>
        <p:spPr bwMode="auto">
          <a:xfrm>
            <a:off x="1964213" y="362839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Parallelogram 122"/>
          <p:cNvSpPr/>
          <p:nvPr/>
        </p:nvSpPr>
        <p:spPr bwMode="auto">
          <a:xfrm>
            <a:off x="5646262" y="289242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Parallelogram 123"/>
          <p:cNvSpPr/>
          <p:nvPr/>
        </p:nvSpPr>
        <p:spPr bwMode="auto">
          <a:xfrm>
            <a:off x="5521802" y="299910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Parallelogram 124"/>
          <p:cNvSpPr/>
          <p:nvPr/>
        </p:nvSpPr>
        <p:spPr bwMode="auto">
          <a:xfrm>
            <a:off x="5403534" y="310578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Parallelogram 125"/>
          <p:cNvSpPr/>
          <p:nvPr/>
        </p:nvSpPr>
        <p:spPr bwMode="auto">
          <a:xfrm>
            <a:off x="5294153" y="320738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7" name="Parallelogram 126"/>
          <p:cNvSpPr/>
          <p:nvPr/>
        </p:nvSpPr>
        <p:spPr bwMode="auto">
          <a:xfrm>
            <a:off x="5166202" y="331406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0" name="Parallelogram 129"/>
          <p:cNvSpPr/>
          <p:nvPr/>
        </p:nvSpPr>
        <p:spPr bwMode="auto">
          <a:xfrm>
            <a:off x="5049362" y="342074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1" name="Parallelogram 130"/>
          <p:cNvSpPr/>
          <p:nvPr/>
        </p:nvSpPr>
        <p:spPr bwMode="auto">
          <a:xfrm>
            <a:off x="4924902" y="352742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Parallelogram 132"/>
          <p:cNvSpPr/>
          <p:nvPr/>
        </p:nvSpPr>
        <p:spPr bwMode="auto">
          <a:xfrm>
            <a:off x="5046980" y="27832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Parallelogram 133"/>
          <p:cNvSpPr/>
          <p:nvPr/>
        </p:nvSpPr>
        <p:spPr bwMode="auto">
          <a:xfrm>
            <a:off x="4930140" y="28867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Parallelogram 134"/>
          <p:cNvSpPr/>
          <p:nvPr/>
        </p:nvSpPr>
        <p:spPr bwMode="auto">
          <a:xfrm>
            <a:off x="4805680" y="299402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Parallelogram 135"/>
          <p:cNvSpPr/>
          <p:nvPr/>
        </p:nvSpPr>
        <p:spPr bwMode="auto">
          <a:xfrm>
            <a:off x="4687412" y="310070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Parallelogram 136"/>
          <p:cNvSpPr/>
          <p:nvPr/>
        </p:nvSpPr>
        <p:spPr bwMode="auto">
          <a:xfrm>
            <a:off x="4568190" y="320675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Parallelogram 137"/>
          <p:cNvSpPr/>
          <p:nvPr/>
        </p:nvSpPr>
        <p:spPr bwMode="auto">
          <a:xfrm>
            <a:off x="4448810" y="331343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Parallelogram 138"/>
          <p:cNvSpPr/>
          <p:nvPr/>
        </p:nvSpPr>
        <p:spPr bwMode="auto">
          <a:xfrm>
            <a:off x="4328160" y="34201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Parallelogram 139"/>
          <p:cNvSpPr/>
          <p:nvPr/>
        </p:nvSpPr>
        <p:spPr bwMode="auto">
          <a:xfrm>
            <a:off x="4211320" y="352361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Parallelogram 140"/>
          <p:cNvSpPr/>
          <p:nvPr/>
        </p:nvSpPr>
        <p:spPr bwMode="auto">
          <a:xfrm>
            <a:off x="4086384" y="363029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Parallelogram 141"/>
          <p:cNvSpPr/>
          <p:nvPr/>
        </p:nvSpPr>
        <p:spPr bwMode="auto">
          <a:xfrm>
            <a:off x="2795271" y="373697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Parallelogram 142"/>
          <p:cNvSpPr/>
          <p:nvPr/>
        </p:nvSpPr>
        <p:spPr bwMode="auto">
          <a:xfrm>
            <a:off x="3030221" y="37376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Parallelogram 143"/>
          <p:cNvSpPr/>
          <p:nvPr/>
        </p:nvSpPr>
        <p:spPr bwMode="auto">
          <a:xfrm>
            <a:off x="2559051" y="373761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Parallelogram 144"/>
          <p:cNvSpPr/>
          <p:nvPr/>
        </p:nvSpPr>
        <p:spPr bwMode="auto">
          <a:xfrm>
            <a:off x="3265171" y="373824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Parallelogram 145"/>
          <p:cNvSpPr/>
          <p:nvPr/>
        </p:nvSpPr>
        <p:spPr bwMode="auto">
          <a:xfrm>
            <a:off x="2322673" y="3736975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Parallelogram 146"/>
          <p:cNvSpPr/>
          <p:nvPr/>
        </p:nvSpPr>
        <p:spPr bwMode="auto">
          <a:xfrm>
            <a:off x="3498058" y="3738880"/>
            <a:ext cx="354330" cy="106680"/>
          </a:xfrm>
          <a:prstGeom prst="parallelogram">
            <a:avLst>
              <a:gd name="adj" fmla="val 11454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Parallelogram 147"/>
          <p:cNvSpPr/>
          <p:nvPr/>
        </p:nvSpPr>
        <p:spPr bwMode="auto">
          <a:xfrm>
            <a:off x="2085499" y="373697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Parallelogram 148"/>
          <p:cNvSpPr/>
          <p:nvPr/>
        </p:nvSpPr>
        <p:spPr bwMode="auto">
          <a:xfrm>
            <a:off x="3734120" y="373888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0" name="Parallelogram 149"/>
          <p:cNvSpPr/>
          <p:nvPr/>
        </p:nvSpPr>
        <p:spPr bwMode="auto">
          <a:xfrm>
            <a:off x="1847057" y="3736975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Parallelogram 150"/>
          <p:cNvSpPr/>
          <p:nvPr/>
        </p:nvSpPr>
        <p:spPr bwMode="auto">
          <a:xfrm>
            <a:off x="3969228" y="3738880"/>
            <a:ext cx="354330" cy="106680"/>
          </a:xfrm>
          <a:prstGeom prst="parallelogram">
            <a:avLst>
              <a:gd name="adj" fmla="val 1145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2" name="Straight Arrow Connector 151"/>
          <p:cNvCxnSpPr>
            <a:endCxn id="110" idx="5"/>
          </p:cNvCxnSpPr>
          <p:nvPr/>
        </p:nvCxnSpPr>
        <p:spPr bwMode="auto">
          <a:xfrm>
            <a:off x="2039143" y="2834640"/>
            <a:ext cx="9467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133" idx="2"/>
            <a:endCxn id="12" idx="5"/>
          </p:cNvCxnSpPr>
          <p:nvPr/>
        </p:nvCxnSpPr>
        <p:spPr bwMode="auto">
          <a:xfrm>
            <a:off x="5340212" y="2836545"/>
            <a:ext cx="496369" cy="25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stCxn id="134" idx="2"/>
            <a:endCxn id="123" idx="5"/>
          </p:cNvCxnSpPr>
          <p:nvPr/>
        </p:nvCxnSpPr>
        <p:spPr bwMode="auto">
          <a:xfrm>
            <a:off x="5223372" y="2940050"/>
            <a:ext cx="483988" cy="571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135" idx="2"/>
            <a:endCxn id="124" idx="5"/>
          </p:cNvCxnSpPr>
          <p:nvPr/>
        </p:nvCxnSpPr>
        <p:spPr bwMode="auto">
          <a:xfrm>
            <a:off x="5098912" y="3047365"/>
            <a:ext cx="483988" cy="50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8" name="Straight Arrow Connector 2047"/>
          <p:cNvCxnSpPr>
            <a:stCxn id="136" idx="2"/>
            <a:endCxn id="125" idx="5"/>
          </p:cNvCxnSpPr>
          <p:nvPr/>
        </p:nvCxnSpPr>
        <p:spPr bwMode="auto">
          <a:xfrm>
            <a:off x="4980644" y="3154045"/>
            <a:ext cx="483988" cy="50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1" name="Straight Arrow Connector 2050"/>
          <p:cNvCxnSpPr>
            <a:stCxn id="137" idx="2"/>
            <a:endCxn id="126" idx="5"/>
          </p:cNvCxnSpPr>
          <p:nvPr/>
        </p:nvCxnSpPr>
        <p:spPr bwMode="auto">
          <a:xfrm>
            <a:off x="4861422" y="3260090"/>
            <a:ext cx="493829" cy="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3" name="Straight Arrow Connector 2052"/>
          <p:cNvCxnSpPr>
            <a:stCxn id="138" idx="2"/>
            <a:endCxn id="127" idx="5"/>
          </p:cNvCxnSpPr>
          <p:nvPr/>
        </p:nvCxnSpPr>
        <p:spPr bwMode="auto">
          <a:xfrm>
            <a:off x="4742042" y="3366770"/>
            <a:ext cx="485258" cy="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5" name="Straight Arrow Connector 2054"/>
          <p:cNvCxnSpPr>
            <a:stCxn id="139" idx="2"/>
            <a:endCxn id="130" idx="5"/>
          </p:cNvCxnSpPr>
          <p:nvPr/>
        </p:nvCxnSpPr>
        <p:spPr bwMode="auto">
          <a:xfrm>
            <a:off x="4621392" y="3473450"/>
            <a:ext cx="489068" cy="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7" name="Straight Arrow Connector 2056"/>
          <p:cNvCxnSpPr>
            <a:stCxn id="140" idx="2"/>
            <a:endCxn id="131" idx="5"/>
          </p:cNvCxnSpPr>
          <p:nvPr/>
        </p:nvCxnSpPr>
        <p:spPr bwMode="auto">
          <a:xfrm>
            <a:off x="4504552" y="3576955"/>
            <a:ext cx="481448" cy="38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4" name="Curved Connector 2073"/>
          <p:cNvCxnSpPr>
            <a:stCxn id="12" idx="2"/>
            <a:endCxn id="111" idx="5"/>
          </p:cNvCxnSpPr>
          <p:nvPr/>
        </p:nvCxnSpPr>
        <p:spPr bwMode="auto">
          <a:xfrm flipH="1">
            <a:off x="2869067" y="2839085"/>
            <a:ext cx="5287528" cy="99060"/>
          </a:xfrm>
          <a:prstGeom prst="curvedConnector5">
            <a:avLst>
              <a:gd name="adj1" fmla="val -4323"/>
              <a:gd name="adj2" fmla="val -1520834"/>
              <a:gd name="adj3" fmla="val 10432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7" name="Curved Connector 2076"/>
          <p:cNvCxnSpPr>
            <a:stCxn id="123" idx="2"/>
            <a:endCxn id="112" idx="5"/>
          </p:cNvCxnSpPr>
          <p:nvPr/>
        </p:nvCxnSpPr>
        <p:spPr bwMode="auto">
          <a:xfrm flipH="1">
            <a:off x="2744607" y="2945765"/>
            <a:ext cx="5282767" cy="99695"/>
          </a:xfrm>
          <a:prstGeom prst="curvedConnector5">
            <a:avLst>
              <a:gd name="adj1" fmla="val -4327"/>
              <a:gd name="adj2" fmla="val -1491402"/>
              <a:gd name="adj3" fmla="val 1043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2" name="Curved Connector 2081"/>
          <p:cNvCxnSpPr>
            <a:stCxn id="124" idx="2"/>
            <a:endCxn id="113" idx="5"/>
          </p:cNvCxnSpPr>
          <p:nvPr/>
        </p:nvCxnSpPr>
        <p:spPr bwMode="auto">
          <a:xfrm flipH="1">
            <a:off x="2626339" y="3052445"/>
            <a:ext cx="5276575" cy="99695"/>
          </a:xfrm>
          <a:prstGeom prst="curvedConnector5">
            <a:avLst>
              <a:gd name="adj1" fmla="val -4332"/>
              <a:gd name="adj2" fmla="val -1456370"/>
              <a:gd name="adj3" fmla="val 1043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5" name="Curved Connector 2084"/>
          <p:cNvCxnSpPr>
            <a:stCxn id="125" idx="2"/>
            <a:endCxn id="114" idx="5"/>
          </p:cNvCxnSpPr>
          <p:nvPr/>
        </p:nvCxnSpPr>
        <p:spPr bwMode="auto">
          <a:xfrm flipH="1">
            <a:off x="2507117" y="3159125"/>
            <a:ext cx="5277529" cy="99060"/>
          </a:xfrm>
          <a:prstGeom prst="curvedConnector5">
            <a:avLst>
              <a:gd name="adj1" fmla="val -4332"/>
              <a:gd name="adj2" fmla="val -1453525"/>
              <a:gd name="adj3" fmla="val 1043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8" name="Curved Connector 2087"/>
          <p:cNvCxnSpPr>
            <a:stCxn id="126" idx="2"/>
            <a:endCxn id="115" idx="5"/>
          </p:cNvCxnSpPr>
          <p:nvPr/>
        </p:nvCxnSpPr>
        <p:spPr bwMode="auto">
          <a:xfrm flipH="1">
            <a:off x="2387737" y="3260725"/>
            <a:ext cx="5287528" cy="104140"/>
          </a:xfrm>
          <a:prstGeom prst="curvedConnector5">
            <a:avLst>
              <a:gd name="adj1" fmla="val -4323"/>
              <a:gd name="adj2" fmla="val -1342683"/>
              <a:gd name="adj3" fmla="val 10432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1" name="Curved Connector 2090"/>
          <p:cNvCxnSpPr>
            <a:stCxn id="127" idx="2"/>
            <a:endCxn id="116" idx="5"/>
          </p:cNvCxnSpPr>
          <p:nvPr/>
        </p:nvCxnSpPr>
        <p:spPr bwMode="auto">
          <a:xfrm flipH="1">
            <a:off x="2267087" y="3367405"/>
            <a:ext cx="5280227" cy="104140"/>
          </a:xfrm>
          <a:prstGeom prst="curvedConnector5">
            <a:avLst>
              <a:gd name="adj1" fmla="val -4329"/>
              <a:gd name="adj2" fmla="val -1313720"/>
              <a:gd name="adj3" fmla="val 1043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4" name="Curved Connector 2093"/>
          <p:cNvCxnSpPr>
            <a:stCxn id="130" idx="2"/>
            <a:endCxn id="117" idx="5"/>
          </p:cNvCxnSpPr>
          <p:nvPr/>
        </p:nvCxnSpPr>
        <p:spPr bwMode="auto">
          <a:xfrm flipH="1">
            <a:off x="2150247" y="3474085"/>
            <a:ext cx="5280227" cy="100965"/>
          </a:xfrm>
          <a:prstGeom prst="curvedConnector5">
            <a:avLst>
              <a:gd name="adj1" fmla="val -4329"/>
              <a:gd name="adj2" fmla="val -1345598"/>
              <a:gd name="adj3" fmla="val 1043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97" name="Curved Connector 2096"/>
          <p:cNvCxnSpPr>
            <a:stCxn id="131" idx="2"/>
            <a:endCxn id="118" idx="5"/>
          </p:cNvCxnSpPr>
          <p:nvPr/>
        </p:nvCxnSpPr>
        <p:spPr bwMode="auto">
          <a:xfrm flipH="1">
            <a:off x="2025311" y="3580765"/>
            <a:ext cx="5280703" cy="100965"/>
          </a:xfrm>
          <a:prstGeom prst="curvedConnector5">
            <a:avLst>
              <a:gd name="adj1" fmla="val -4329"/>
              <a:gd name="adj2" fmla="val -1331447"/>
              <a:gd name="adj3" fmla="val 1043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1" name="Parallelogram 210"/>
          <p:cNvSpPr/>
          <p:nvPr/>
        </p:nvSpPr>
        <p:spPr bwMode="auto">
          <a:xfrm>
            <a:off x="4805680" y="3634105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2" name="Straight Arrow Connector 211"/>
          <p:cNvCxnSpPr>
            <a:endCxn id="211" idx="5"/>
          </p:cNvCxnSpPr>
          <p:nvPr/>
        </p:nvCxnSpPr>
        <p:spPr bwMode="auto">
          <a:xfrm>
            <a:off x="4385330" y="3683635"/>
            <a:ext cx="481448" cy="38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0" name="Curved Connector 2099"/>
          <p:cNvCxnSpPr>
            <a:stCxn id="211" idx="2"/>
            <a:endCxn id="150" idx="5"/>
          </p:cNvCxnSpPr>
          <p:nvPr/>
        </p:nvCxnSpPr>
        <p:spPr bwMode="auto">
          <a:xfrm flipH="1">
            <a:off x="1908155" y="3687445"/>
            <a:ext cx="5278637" cy="102870"/>
          </a:xfrm>
          <a:prstGeom prst="curvedConnector5">
            <a:avLst>
              <a:gd name="adj1" fmla="val -4331"/>
              <a:gd name="adj2" fmla="val -1297223"/>
              <a:gd name="adj3" fmla="val 10433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146" idx="3"/>
          </p:cNvCxnSpPr>
          <p:nvPr/>
        </p:nvCxnSpPr>
        <p:spPr bwMode="auto">
          <a:xfrm>
            <a:off x="2438740" y="3843655"/>
            <a:ext cx="7279" cy="10267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>
            <a:off x="3632834" y="3845560"/>
            <a:ext cx="7279" cy="10267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5" name="Rectangle 154"/>
          <p:cNvSpPr/>
          <p:nvPr/>
        </p:nvSpPr>
        <p:spPr bwMode="auto">
          <a:xfrm>
            <a:off x="1721438" y="4870450"/>
            <a:ext cx="2173061" cy="810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Logic and Arithmetic Units</a:t>
            </a:r>
          </a:p>
        </p:txBody>
      </p:sp>
      <p:cxnSp>
        <p:nvCxnSpPr>
          <p:cNvPr id="157" name="Straight Arrow Connector 156"/>
          <p:cNvCxnSpPr/>
          <p:nvPr/>
        </p:nvCxnSpPr>
        <p:spPr bwMode="auto">
          <a:xfrm>
            <a:off x="3897674" y="4870450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9" name="Rectangle 158"/>
          <p:cNvSpPr/>
          <p:nvPr/>
        </p:nvSpPr>
        <p:spPr bwMode="auto">
          <a:xfrm>
            <a:off x="5422582" y="4720771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0" name="Straight Arrow Connector 159"/>
          <p:cNvCxnSpPr/>
          <p:nvPr/>
        </p:nvCxnSpPr>
        <p:spPr bwMode="auto">
          <a:xfrm>
            <a:off x="3897674" y="5275943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1" name="Rectangle 160"/>
          <p:cNvSpPr/>
          <p:nvPr/>
        </p:nvSpPr>
        <p:spPr bwMode="auto">
          <a:xfrm>
            <a:off x="5422582" y="5126264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2" name="Straight Arrow Connector 161"/>
          <p:cNvCxnSpPr/>
          <p:nvPr/>
        </p:nvCxnSpPr>
        <p:spPr bwMode="auto">
          <a:xfrm>
            <a:off x="3886789" y="5681436"/>
            <a:ext cx="153579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Rectangle 162"/>
          <p:cNvSpPr/>
          <p:nvPr/>
        </p:nvSpPr>
        <p:spPr bwMode="auto">
          <a:xfrm>
            <a:off x="5411697" y="5531757"/>
            <a:ext cx="587828" cy="2993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919980" y="6329680"/>
            <a:ext cx="2273935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*9x9 Filter Example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596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Space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40881"/>
            <a:ext cx="4191000" cy="4911725"/>
          </a:xfrm>
        </p:spPr>
        <p:txBody>
          <a:bodyPr/>
          <a:lstStyle/>
          <a:p>
            <a:r>
              <a:rPr lang="en-US" sz="1800" dirty="0" smtClean="0"/>
              <a:t>Scale-Space: This allows the interest point detector to locate the same interest points after the image has been scaled to a different size (scale transform)</a:t>
            </a:r>
          </a:p>
          <a:p>
            <a:r>
              <a:rPr lang="en-US" sz="1800" dirty="0" smtClean="0"/>
              <a:t>Typically, scale-spaces are described as a pyramid of different sized image layers</a:t>
            </a:r>
          </a:p>
          <a:p>
            <a:r>
              <a:rPr lang="en-US" sz="1800" dirty="0" smtClean="0"/>
              <a:t>The interest point detector operates on each scaled level of the generated pyramid. </a:t>
            </a:r>
          </a:p>
          <a:p>
            <a:r>
              <a:rPr lang="en-US" sz="1800" dirty="0" smtClean="0"/>
              <a:t>SURF relies on simple filters to determine the points therefore the filters can be scaled instead of the image</a:t>
            </a:r>
          </a:p>
          <a:p>
            <a:pPr lvl="1"/>
            <a:r>
              <a:rPr lang="en-US" sz="1400" dirty="0" smtClean="0"/>
              <a:t>This approach is still mathematically equivalent</a:t>
            </a:r>
          </a:p>
          <a:p>
            <a:pPr lvl="1"/>
            <a:r>
              <a:rPr lang="en-US" sz="1400" dirty="0" smtClean="0"/>
              <a:t>Reduces the computations  and resources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74" y="1196339"/>
            <a:ext cx="4106375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80" y="3248024"/>
            <a:ext cx="3319562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814058" y="2918460"/>
            <a:ext cx="2030731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Example of Image Pyramid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13495" y="5768339"/>
            <a:ext cx="2030731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Scaled Filter Examples</a:t>
            </a:r>
          </a:p>
        </p:txBody>
      </p:sp>
    </p:spTree>
    <p:extLst>
      <p:ext uri="{BB962C8B-B14F-4D97-AF65-F5344CB8AC3E}">
        <p14:creationId xmlns:p14="http://schemas.microsoft.com/office/powerpoint/2010/main" val="569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Overlaid Gaussian Kernels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8942" y="1084261"/>
            <a:ext cx="3831771" cy="4911725"/>
          </a:xfrm>
        </p:spPr>
        <p:txBody>
          <a:bodyPr/>
          <a:lstStyle/>
          <a:p>
            <a:r>
              <a:rPr lang="en-US" sz="1600" dirty="0" smtClean="0"/>
              <a:t>Colored points identify the positions in the filter mask of the integral image pixels necessary to calculate </a:t>
            </a:r>
            <a:r>
              <a:rPr lang="en-US" sz="1600" dirty="0" err="1" smtClean="0"/>
              <a:t>Dxx</a:t>
            </a:r>
            <a:r>
              <a:rPr lang="en-US" sz="1600" dirty="0" smtClean="0"/>
              <a:t>, </a:t>
            </a:r>
            <a:r>
              <a:rPr lang="en-US" sz="1600" dirty="0" err="1" smtClean="0"/>
              <a:t>Dyy</a:t>
            </a:r>
            <a:r>
              <a:rPr lang="en-US" sz="1600" dirty="0" smtClean="0"/>
              <a:t> and </a:t>
            </a:r>
            <a:r>
              <a:rPr lang="en-US" sz="1600" dirty="0" err="1" smtClean="0"/>
              <a:t>Dxy</a:t>
            </a:r>
            <a:endParaRPr lang="en-US" sz="1600" dirty="0" smtClean="0"/>
          </a:p>
          <a:p>
            <a:r>
              <a:rPr lang="en-US" sz="1600" dirty="0" smtClean="0"/>
              <a:t>The scale-space is divided into octaves, and each octave is divided into a certain number of intervals </a:t>
            </a:r>
          </a:p>
          <a:p>
            <a:r>
              <a:rPr lang="en-US" sz="1600" dirty="0" smtClean="0"/>
              <a:t>Represents 6 scale levels (2 octaves of 4 intervals each) with the largest filter size as 51x51</a:t>
            </a:r>
          </a:p>
          <a:p>
            <a:r>
              <a:rPr lang="en-US" sz="1600" dirty="0" smtClean="0"/>
              <a:t>Each color represents a different scale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1" y="1084261"/>
            <a:ext cx="47339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2" y="4310434"/>
            <a:ext cx="3424738" cy="17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RC System Development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7925"/>
          </a:xfrm>
        </p:spPr>
        <p:txBody>
          <a:bodyPr/>
          <a:lstStyle/>
          <a:p>
            <a:r>
              <a:rPr lang="en-US" dirty="0" smtClean="0"/>
              <a:t>Reconfiguration can be useful both during development for debugging and after development for functional upgrades</a:t>
            </a:r>
          </a:p>
          <a:p>
            <a:r>
              <a:rPr lang="en-US" dirty="0" smtClean="0"/>
              <a:t>Typically algorithms are mapped to a custom architecture to be implemented on an FPGA</a:t>
            </a:r>
          </a:p>
          <a:p>
            <a:pPr lvl="1"/>
            <a:r>
              <a:rPr lang="en-US" dirty="0" smtClean="0"/>
              <a:t>High development costs for register transfer level (RTL)</a:t>
            </a:r>
          </a:p>
          <a:p>
            <a:r>
              <a:rPr lang="en-US" dirty="0" smtClean="0"/>
              <a:t>General purpose soft-cores can be used to increase efficiency of development</a:t>
            </a:r>
          </a:p>
          <a:p>
            <a:pPr lvl="1"/>
            <a:r>
              <a:rPr lang="en-US" dirty="0" smtClean="0"/>
              <a:t>Xilinx’s </a:t>
            </a:r>
            <a:r>
              <a:rPr lang="en-US" dirty="0" err="1" smtClean="0"/>
              <a:t>MicroBlaze</a:t>
            </a:r>
            <a:r>
              <a:rPr lang="en-US" dirty="0" smtClean="0"/>
              <a:t> and Altera’s </a:t>
            </a:r>
            <a:r>
              <a:rPr lang="en-US" dirty="0" err="1" smtClean="0"/>
              <a:t>Nios</a:t>
            </a:r>
            <a:r>
              <a:rPr lang="en-US" dirty="0" smtClean="0"/>
              <a:t> II cores</a:t>
            </a:r>
          </a:p>
          <a:p>
            <a:pPr lvl="1"/>
            <a:r>
              <a:rPr lang="en-US" dirty="0" smtClean="0"/>
              <a:t>Can even be used to run Linux operating system</a:t>
            </a:r>
          </a:p>
          <a:p>
            <a:pPr lvl="1"/>
            <a:r>
              <a:rPr lang="en-US" dirty="0" smtClean="0"/>
              <a:t>May limit amount of parallelism that can be exploited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 Shift Filter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Gaussian filters are calculated in parallel for all the scale levels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114550"/>
            <a:ext cx="1079500" cy="1003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II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460500" y="2219325"/>
            <a:ext cx="131444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4911725" y="2139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911725" y="22987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11725" y="24574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911725" y="26162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911725" y="2774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911725" y="293370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4" name="Straight Arrow Connector 73"/>
          <p:cNvCxnSpPr>
            <a:endCxn id="172" idx="1"/>
          </p:cNvCxnSpPr>
          <p:nvPr/>
        </p:nvCxnSpPr>
        <p:spPr bwMode="auto">
          <a:xfrm>
            <a:off x="4425950" y="3330575"/>
            <a:ext cx="485775" cy="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209799" y="3727450"/>
            <a:ext cx="895350" cy="1035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3105149" y="3727450"/>
            <a:ext cx="825502" cy="10350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endCxn id="64" idx="1"/>
          </p:cNvCxnSpPr>
          <p:nvPr/>
        </p:nvCxnSpPr>
        <p:spPr bwMode="auto">
          <a:xfrm>
            <a:off x="4425950" y="2219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65" idx="1"/>
          </p:cNvCxnSpPr>
          <p:nvPr/>
        </p:nvCxnSpPr>
        <p:spPr bwMode="auto">
          <a:xfrm>
            <a:off x="4425950" y="23780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endCxn id="66" idx="1"/>
          </p:cNvCxnSpPr>
          <p:nvPr/>
        </p:nvCxnSpPr>
        <p:spPr bwMode="auto">
          <a:xfrm>
            <a:off x="4425950" y="25368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endCxn id="67" idx="1"/>
          </p:cNvCxnSpPr>
          <p:nvPr/>
        </p:nvCxnSpPr>
        <p:spPr bwMode="auto">
          <a:xfrm>
            <a:off x="4425950" y="26955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>
            <a:endCxn id="68" idx="1"/>
          </p:cNvCxnSpPr>
          <p:nvPr/>
        </p:nvCxnSpPr>
        <p:spPr bwMode="auto">
          <a:xfrm>
            <a:off x="4425950" y="2854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endCxn id="69" idx="1"/>
          </p:cNvCxnSpPr>
          <p:nvPr/>
        </p:nvCxnSpPr>
        <p:spPr bwMode="auto">
          <a:xfrm>
            <a:off x="4425950" y="301307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endCxn id="171" idx="1"/>
          </p:cNvCxnSpPr>
          <p:nvPr/>
        </p:nvCxnSpPr>
        <p:spPr bwMode="auto">
          <a:xfrm>
            <a:off x="4425950" y="31718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endCxn id="173" idx="1"/>
          </p:cNvCxnSpPr>
          <p:nvPr/>
        </p:nvCxnSpPr>
        <p:spPr bwMode="auto">
          <a:xfrm>
            <a:off x="4425950" y="3489325"/>
            <a:ext cx="48577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Curved Connector 149"/>
          <p:cNvCxnSpPr>
            <a:endCxn id="64" idx="3"/>
          </p:cNvCxnSpPr>
          <p:nvPr/>
        </p:nvCxnSpPr>
        <p:spPr bwMode="auto">
          <a:xfrm rot="10800000" flipH="1">
            <a:off x="2774949" y="2219325"/>
            <a:ext cx="5546726" cy="158750"/>
          </a:xfrm>
          <a:prstGeom prst="curvedConnector5">
            <a:avLst>
              <a:gd name="adj1" fmla="val -4121"/>
              <a:gd name="adj2" fmla="val 294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urved Connector 40"/>
          <p:cNvCxnSpPr>
            <a:stCxn id="65" idx="3"/>
          </p:cNvCxnSpPr>
          <p:nvPr/>
        </p:nvCxnSpPr>
        <p:spPr bwMode="auto">
          <a:xfrm flipH="1">
            <a:off x="2774949" y="2378075"/>
            <a:ext cx="5546726" cy="158750"/>
          </a:xfrm>
          <a:prstGeom prst="curvedConnector5">
            <a:avLst>
              <a:gd name="adj1" fmla="val -4121"/>
              <a:gd name="adj2" fmla="val -172285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1" name="Rectangle 170"/>
          <p:cNvSpPr/>
          <p:nvPr/>
        </p:nvSpPr>
        <p:spPr bwMode="auto">
          <a:xfrm>
            <a:off x="4911725" y="30924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911725" y="3252107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4911725" y="3409950"/>
            <a:ext cx="3409950" cy="158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5" name="Curved Connector 74"/>
          <p:cNvCxnSpPr>
            <a:stCxn id="66" idx="3"/>
          </p:cNvCxnSpPr>
          <p:nvPr/>
        </p:nvCxnSpPr>
        <p:spPr bwMode="auto">
          <a:xfrm flipH="1">
            <a:off x="2774949" y="2536825"/>
            <a:ext cx="5546726" cy="158750"/>
          </a:xfrm>
          <a:prstGeom prst="curvedConnector5">
            <a:avLst>
              <a:gd name="adj1" fmla="val -4121"/>
              <a:gd name="adj2" fmla="val -114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Curved Connector 80"/>
          <p:cNvCxnSpPr>
            <a:stCxn id="67" idx="3"/>
          </p:cNvCxnSpPr>
          <p:nvPr/>
        </p:nvCxnSpPr>
        <p:spPr bwMode="auto">
          <a:xfrm flipH="1">
            <a:off x="2774949" y="269557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Curved Connector 85"/>
          <p:cNvCxnSpPr>
            <a:stCxn id="68" idx="3"/>
          </p:cNvCxnSpPr>
          <p:nvPr/>
        </p:nvCxnSpPr>
        <p:spPr bwMode="auto">
          <a:xfrm flipH="1">
            <a:off x="2774949" y="285432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Curved Connector 91"/>
          <p:cNvCxnSpPr>
            <a:stCxn id="69" idx="3"/>
          </p:cNvCxnSpPr>
          <p:nvPr/>
        </p:nvCxnSpPr>
        <p:spPr bwMode="auto">
          <a:xfrm flipH="1">
            <a:off x="2774949" y="301307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Curved Connector 97"/>
          <p:cNvCxnSpPr>
            <a:stCxn id="171" idx="3"/>
          </p:cNvCxnSpPr>
          <p:nvPr/>
        </p:nvCxnSpPr>
        <p:spPr bwMode="auto">
          <a:xfrm flipH="1">
            <a:off x="2774949" y="3171825"/>
            <a:ext cx="5546726" cy="158750"/>
          </a:xfrm>
          <a:prstGeom prst="curvedConnector5">
            <a:avLst>
              <a:gd name="adj1" fmla="val -4121"/>
              <a:gd name="adj2" fmla="val -62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>
            <a:stCxn id="172" idx="3"/>
          </p:cNvCxnSpPr>
          <p:nvPr/>
        </p:nvCxnSpPr>
        <p:spPr bwMode="auto">
          <a:xfrm flipH="1">
            <a:off x="2774949" y="3331482"/>
            <a:ext cx="5546726" cy="157843"/>
          </a:xfrm>
          <a:prstGeom prst="curvedConnector5">
            <a:avLst>
              <a:gd name="adj1" fmla="val -4121"/>
              <a:gd name="adj2" fmla="val -62931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Curved Connector 174"/>
          <p:cNvCxnSpPr>
            <a:stCxn id="173" idx="3"/>
          </p:cNvCxnSpPr>
          <p:nvPr/>
        </p:nvCxnSpPr>
        <p:spPr bwMode="auto">
          <a:xfrm flipH="1">
            <a:off x="2774949" y="3489325"/>
            <a:ext cx="5546726" cy="158750"/>
          </a:xfrm>
          <a:prstGeom prst="curvedConnector5">
            <a:avLst>
              <a:gd name="adj1" fmla="val -4121"/>
              <a:gd name="adj2" fmla="val -58000"/>
              <a:gd name="adj3" fmla="val 10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1589314" y="4762500"/>
            <a:ext cx="2173061" cy="8109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Logic and Arithmetic Units</a:t>
            </a:r>
          </a:p>
        </p:txBody>
      </p:sp>
      <p:cxnSp>
        <p:nvCxnSpPr>
          <p:cNvPr id="182" name="Straight Arrow Connector 181"/>
          <p:cNvCxnSpPr>
            <a:endCxn id="17" idx="1"/>
          </p:cNvCxnSpPr>
          <p:nvPr/>
        </p:nvCxnSpPr>
        <p:spPr bwMode="auto">
          <a:xfrm flipV="1">
            <a:off x="3765550" y="3878943"/>
            <a:ext cx="1240065" cy="8835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5618844" y="373243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4" name="Straight Arrow Connector 183"/>
          <p:cNvCxnSpPr>
            <a:endCxn id="177" idx="1"/>
          </p:cNvCxnSpPr>
          <p:nvPr/>
        </p:nvCxnSpPr>
        <p:spPr bwMode="auto">
          <a:xfrm flipV="1">
            <a:off x="3765550" y="4281260"/>
            <a:ext cx="1246415" cy="8867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5" name="Rectangle 184"/>
          <p:cNvSpPr/>
          <p:nvPr/>
        </p:nvSpPr>
        <p:spPr bwMode="auto">
          <a:xfrm>
            <a:off x="6331858" y="373243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6" name="Straight Arrow Connector 185"/>
          <p:cNvCxnSpPr>
            <a:endCxn id="201" idx="1"/>
          </p:cNvCxnSpPr>
          <p:nvPr/>
        </p:nvCxnSpPr>
        <p:spPr bwMode="auto">
          <a:xfrm>
            <a:off x="3754665" y="5573486"/>
            <a:ext cx="1238476" cy="4272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7" name="Rectangle 186"/>
          <p:cNvSpPr/>
          <p:nvPr/>
        </p:nvSpPr>
        <p:spPr bwMode="auto">
          <a:xfrm>
            <a:off x="7047412" y="373243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74949" y="2219325"/>
            <a:ext cx="1651001" cy="1508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51x51 Filter Block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05615" y="3710441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9x9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5625194" y="4134756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38208" y="4134756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053762" y="4134756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5011965" y="4112758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15x15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5625194" y="4602390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6338208" y="4602390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7053762" y="4602390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5011965" y="4580392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21x21</a:t>
            </a:r>
            <a:endParaRPr lang="en-US" sz="14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5625194" y="502148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6338208" y="502148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7053762" y="5021489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5011965" y="4999491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27x27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5625194" y="5426982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6338208" y="5426982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7053762" y="5426982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011965" y="5404984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39x39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5606370" y="5854247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6319384" y="5854247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7034938" y="5854247"/>
            <a:ext cx="587828" cy="280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4993141" y="5832249"/>
            <a:ext cx="2706007" cy="337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51x51</a:t>
            </a:r>
          </a:p>
        </p:txBody>
      </p:sp>
      <p:cxnSp>
        <p:nvCxnSpPr>
          <p:cNvPr id="202" name="Straight Arrow Connector 201"/>
          <p:cNvCxnSpPr>
            <a:endCxn id="197" idx="1"/>
          </p:cNvCxnSpPr>
          <p:nvPr/>
        </p:nvCxnSpPr>
        <p:spPr bwMode="auto">
          <a:xfrm>
            <a:off x="3767139" y="5167993"/>
            <a:ext cx="1244826" cy="4054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>
            <a:stCxn id="180" idx="3"/>
            <a:endCxn id="189" idx="1"/>
          </p:cNvCxnSpPr>
          <p:nvPr/>
        </p:nvCxnSpPr>
        <p:spPr bwMode="auto">
          <a:xfrm flipV="1">
            <a:off x="3762375" y="4748894"/>
            <a:ext cx="1249590" cy="419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" name="Straight Arrow Connector 203"/>
          <p:cNvCxnSpPr>
            <a:stCxn id="180" idx="3"/>
            <a:endCxn id="193" idx="1"/>
          </p:cNvCxnSpPr>
          <p:nvPr/>
        </p:nvCxnSpPr>
        <p:spPr bwMode="auto">
          <a:xfrm>
            <a:off x="3762375" y="5167993"/>
            <a:ext cx="124959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518160" y="1290320"/>
            <a:ext cx="1137920" cy="6502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Input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7061200" y="5288280"/>
            <a:ext cx="914400" cy="56896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SCCB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64080" y="4262120"/>
            <a:ext cx="782320" cy="17373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Frame Buffer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061200" y="4262120"/>
            <a:ext cx="863600" cy="660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VGA Output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8160" y="2286000"/>
            <a:ext cx="1127760" cy="3454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Divider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120" y="1254760"/>
            <a:ext cx="985520" cy="7315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Integral Image Generator</a:t>
            </a: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2011680" y="1300480"/>
            <a:ext cx="934720" cy="640080"/>
          </a:xfrm>
          <a:prstGeom prst="snip2SameRect">
            <a:avLst/>
          </a:prstGeom>
          <a:solidFill>
            <a:srgbClr val="FF8D3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2D Filter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94400" y="1289050"/>
            <a:ext cx="1544320" cy="7416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Gaussian Filters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7280" y="2801620"/>
            <a:ext cx="1178560" cy="5537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Determinant Calculation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008120" y="2801620"/>
            <a:ext cx="965200" cy="54610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Local Maximum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08120" y="3601720"/>
            <a:ext cx="843280" cy="8331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Interest Point Buffer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40020" y="2240280"/>
            <a:ext cx="69088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Filter CTRL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428240" y="2860040"/>
            <a:ext cx="103632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Max Value CTRL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645920" y="15265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52400" y="157226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52400" y="23647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946400" y="1526540"/>
            <a:ext cx="10617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993640" y="1526540"/>
            <a:ext cx="1000760" cy="1752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49440" y="2030730"/>
            <a:ext cx="223520" cy="7747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4993640" y="2976880"/>
            <a:ext cx="1183640" cy="193040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3477260" y="2976880"/>
            <a:ext cx="530860" cy="193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Left-Up Arrow 25"/>
          <p:cNvSpPr/>
          <p:nvPr/>
        </p:nvSpPr>
        <p:spPr bwMode="auto">
          <a:xfrm>
            <a:off x="5930900" y="2030730"/>
            <a:ext cx="581660" cy="600710"/>
          </a:xfrm>
          <a:prstGeom prst="leftUpArrow">
            <a:avLst>
              <a:gd name="adj1" fmla="val 18012"/>
              <a:gd name="adj2" fmla="val 19760"/>
              <a:gd name="adj3" fmla="val 28493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267200" y="3355340"/>
            <a:ext cx="223520" cy="24638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869180" y="4262120"/>
            <a:ext cx="21920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946400" y="4592320"/>
            <a:ext cx="4114800" cy="1981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123440" y="1940560"/>
            <a:ext cx="223520" cy="232156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975600" y="547878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924800" y="450342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4375150"/>
            <a:ext cx="185928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External Connections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/>
              <a:t>Added Design Cores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28800" y="4434840"/>
            <a:ext cx="101600" cy="128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28800" y="4627245"/>
            <a:ext cx="101600" cy="12827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Hessian Determinant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68400" y="15494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68400" y="28321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68400" y="42926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86100" y="20955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86100" y="48387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8100" y="42926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10400" y="3149600"/>
            <a:ext cx="647700" cy="546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60600" y="13176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0600" y="26003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79650" y="394017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79650" y="5111750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40200" y="18637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27500" y="46069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21400" y="18637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21400" y="40608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064500" y="2917825"/>
            <a:ext cx="266700" cy="1009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>
            <a:stCxn id="5" idx="6"/>
            <a:endCxn id="13" idx="1"/>
          </p:cNvCxnSpPr>
          <p:nvPr/>
        </p:nvCxnSpPr>
        <p:spPr bwMode="auto">
          <a:xfrm>
            <a:off x="1816100" y="1822450"/>
            <a:ext cx="4445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7" idx="6"/>
            <a:endCxn id="14" idx="1"/>
          </p:cNvCxnSpPr>
          <p:nvPr/>
        </p:nvCxnSpPr>
        <p:spPr bwMode="auto">
          <a:xfrm>
            <a:off x="1816100" y="3105150"/>
            <a:ext cx="4445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8" idx="6"/>
            <a:endCxn id="15" idx="1"/>
          </p:cNvCxnSpPr>
          <p:nvPr/>
        </p:nvCxnSpPr>
        <p:spPr bwMode="auto">
          <a:xfrm flipV="1">
            <a:off x="1816100" y="4445000"/>
            <a:ext cx="463550" cy="1206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8" idx="6"/>
            <a:endCxn id="16" idx="1"/>
          </p:cNvCxnSpPr>
          <p:nvPr/>
        </p:nvCxnSpPr>
        <p:spPr bwMode="auto">
          <a:xfrm>
            <a:off x="1816100" y="4565650"/>
            <a:ext cx="463550" cy="10509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5" idx="3"/>
            <a:endCxn id="10" idx="2"/>
          </p:cNvCxnSpPr>
          <p:nvPr/>
        </p:nvCxnSpPr>
        <p:spPr bwMode="auto">
          <a:xfrm>
            <a:off x="2546350" y="4445000"/>
            <a:ext cx="539750" cy="6667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6" idx="3"/>
            <a:endCxn id="10" idx="2"/>
          </p:cNvCxnSpPr>
          <p:nvPr/>
        </p:nvCxnSpPr>
        <p:spPr bwMode="auto">
          <a:xfrm flipV="1">
            <a:off x="2546350" y="5111750"/>
            <a:ext cx="539750" cy="504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0" idx="6"/>
            <a:endCxn id="18" idx="1"/>
          </p:cNvCxnSpPr>
          <p:nvPr/>
        </p:nvCxnSpPr>
        <p:spPr bwMode="auto">
          <a:xfrm>
            <a:off x="3733800" y="5111750"/>
            <a:ext cx="3937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13" idx="3"/>
            <a:endCxn id="9" idx="2"/>
          </p:cNvCxnSpPr>
          <p:nvPr/>
        </p:nvCxnSpPr>
        <p:spPr bwMode="auto">
          <a:xfrm>
            <a:off x="2527300" y="1822450"/>
            <a:ext cx="558800" cy="546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4" idx="3"/>
            <a:endCxn id="9" idx="2"/>
          </p:cNvCxnSpPr>
          <p:nvPr/>
        </p:nvCxnSpPr>
        <p:spPr bwMode="auto">
          <a:xfrm flipV="1">
            <a:off x="2527300" y="2368550"/>
            <a:ext cx="558800" cy="736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6"/>
            <a:endCxn id="17" idx="1"/>
          </p:cNvCxnSpPr>
          <p:nvPr/>
        </p:nvCxnSpPr>
        <p:spPr bwMode="auto">
          <a:xfrm>
            <a:off x="3733800" y="2368550"/>
            <a:ext cx="406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7" idx="3"/>
            <a:endCxn id="19" idx="1"/>
          </p:cNvCxnSpPr>
          <p:nvPr/>
        </p:nvCxnSpPr>
        <p:spPr bwMode="auto">
          <a:xfrm>
            <a:off x="4406900" y="2368550"/>
            <a:ext cx="17145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8" idx="3"/>
            <a:endCxn id="11" idx="2"/>
          </p:cNvCxnSpPr>
          <p:nvPr/>
        </p:nvCxnSpPr>
        <p:spPr bwMode="auto">
          <a:xfrm flipV="1">
            <a:off x="4394200" y="4565650"/>
            <a:ext cx="723900" cy="546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11" idx="6"/>
            <a:endCxn id="20" idx="1"/>
          </p:cNvCxnSpPr>
          <p:nvPr/>
        </p:nvCxnSpPr>
        <p:spPr bwMode="auto">
          <a:xfrm>
            <a:off x="5765800" y="4565650"/>
            <a:ext cx="3556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0" idx="3"/>
            <a:endCxn id="12" idx="2"/>
          </p:cNvCxnSpPr>
          <p:nvPr/>
        </p:nvCxnSpPr>
        <p:spPr bwMode="auto">
          <a:xfrm flipV="1">
            <a:off x="6388100" y="3422650"/>
            <a:ext cx="622300" cy="1143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9" idx="3"/>
            <a:endCxn id="12" idx="2"/>
          </p:cNvCxnSpPr>
          <p:nvPr/>
        </p:nvCxnSpPr>
        <p:spPr bwMode="auto">
          <a:xfrm>
            <a:off x="6388100" y="2368550"/>
            <a:ext cx="622300" cy="1054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12" idx="6"/>
            <a:endCxn id="21" idx="1"/>
          </p:cNvCxnSpPr>
          <p:nvPr/>
        </p:nvCxnSpPr>
        <p:spPr bwMode="auto">
          <a:xfrm>
            <a:off x="7658100" y="3422650"/>
            <a:ext cx="406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21" idx="3"/>
          </p:cNvCxnSpPr>
          <p:nvPr/>
        </p:nvCxnSpPr>
        <p:spPr bwMode="auto">
          <a:xfrm>
            <a:off x="8331200" y="342265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ounded Rectangle 73"/>
          <p:cNvSpPr/>
          <p:nvPr/>
        </p:nvSpPr>
        <p:spPr bwMode="auto">
          <a:xfrm>
            <a:off x="3959225" y="3683000"/>
            <a:ext cx="628650" cy="574675"/>
          </a:xfrm>
          <a:prstGeom prst="roundRect">
            <a:avLst/>
          </a:prstGeom>
          <a:solidFill>
            <a:srgbClr val="FDEC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.9</a:t>
            </a:r>
          </a:p>
        </p:txBody>
      </p:sp>
      <p:cxnSp>
        <p:nvCxnSpPr>
          <p:cNvPr id="75" name="Straight Arrow Connector 74"/>
          <p:cNvCxnSpPr>
            <a:stCxn id="74" idx="3"/>
            <a:endCxn id="11" idx="2"/>
          </p:cNvCxnSpPr>
          <p:nvPr/>
        </p:nvCxnSpPr>
        <p:spPr bwMode="auto">
          <a:xfrm>
            <a:off x="4587875" y="3970338"/>
            <a:ext cx="530225" cy="5953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149225" y="1030287"/>
            <a:ext cx="628650" cy="574675"/>
          </a:xfrm>
          <a:prstGeom prst="roundRect">
            <a:avLst/>
          </a:prstGeom>
          <a:solidFill>
            <a:srgbClr val="FDEC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Inverse Area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147635" y="2449512"/>
            <a:ext cx="628650" cy="574675"/>
          </a:xfrm>
          <a:prstGeom prst="roundRect">
            <a:avLst/>
          </a:prstGeom>
          <a:solidFill>
            <a:srgbClr val="FDEC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Inverse Area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49225" y="4005262"/>
            <a:ext cx="628650" cy="574675"/>
          </a:xfrm>
          <a:prstGeom prst="roundRect">
            <a:avLst/>
          </a:prstGeom>
          <a:solidFill>
            <a:srgbClr val="FDEC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Inverse Area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149223" y="1822450"/>
            <a:ext cx="739775" cy="374650"/>
          </a:xfrm>
          <a:prstGeom prst="rect">
            <a:avLst/>
          </a:prstGeom>
          <a:solidFill>
            <a:srgbClr val="D1FF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DXX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92072" y="3308350"/>
            <a:ext cx="739775" cy="374650"/>
          </a:xfrm>
          <a:prstGeom prst="rect">
            <a:avLst/>
          </a:prstGeom>
          <a:solidFill>
            <a:srgbClr val="D1FF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DYY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2073" y="4903787"/>
            <a:ext cx="739775" cy="374650"/>
          </a:xfrm>
          <a:prstGeom prst="rect">
            <a:avLst/>
          </a:prstGeom>
          <a:solidFill>
            <a:srgbClr val="D1FF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DXY</a:t>
            </a:r>
          </a:p>
        </p:txBody>
      </p:sp>
      <p:cxnSp>
        <p:nvCxnSpPr>
          <p:cNvPr id="85" name="Straight Arrow Connector 84"/>
          <p:cNvCxnSpPr>
            <a:stCxn id="79" idx="3"/>
            <a:endCxn id="5" idx="2"/>
          </p:cNvCxnSpPr>
          <p:nvPr/>
        </p:nvCxnSpPr>
        <p:spPr bwMode="auto">
          <a:xfrm>
            <a:off x="777875" y="1317625"/>
            <a:ext cx="390525" cy="504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82" idx="3"/>
            <a:endCxn id="5" idx="2"/>
          </p:cNvCxnSpPr>
          <p:nvPr/>
        </p:nvCxnSpPr>
        <p:spPr bwMode="auto">
          <a:xfrm flipV="1">
            <a:off x="888998" y="1822450"/>
            <a:ext cx="279402" cy="187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80" idx="3"/>
            <a:endCxn id="7" idx="2"/>
          </p:cNvCxnSpPr>
          <p:nvPr/>
        </p:nvCxnSpPr>
        <p:spPr bwMode="auto">
          <a:xfrm>
            <a:off x="776285" y="2736850"/>
            <a:ext cx="392115" cy="368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>
            <a:stCxn id="83" idx="3"/>
            <a:endCxn id="7" idx="2"/>
          </p:cNvCxnSpPr>
          <p:nvPr/>
        </p:nvCxnSpPr>
        <p:spPr bwMode="auto">
          <a:xfrm flipV="1">
            <a:off x="831847" y="3105150"/>
            <a:ext cx="336553" cy="390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81" idx="3"/>
            <a:endCxn id="8" idx="2"/>
          </p:cNvCxnSpPr>
          <p:nvPr/>
        </p:nvCxnSpPr>
        <p:spPr bwMode="auto">
          <a:xfrm>
            <a:off x="777875" y="4292600"/>
            <a:ext cx="390525" cy="273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84" idx="3"/>
            <a:endCxn id="8" idx="2"/>
          </p:cNvCxnSpPr>
          <p:nvPr/>
        </p:nvCxnSpPr>
        <p:spPr bwMode="auto">
          <a:xfrm flipV="1">
            <a:off x="831848" y="4565650"/>
            <a:ext cx="336552" cy="5254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587874" y="2133590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(1,15,16)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675187" y="3970337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(0,1,16)</a:t>
            </a:r>
            <a:endParaRPr lang="en-US" sz="9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76285" y="1030287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(0.,1,16)</a:t>
            </a:r>
            <a:endParaRPr lang="en-US" sz="9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31847" y="2019444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(1,15,16)</a:t>
            </a:r>
            <a:endParaRPr lang="en-US" sz="9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394200" y="5075391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(1,15,16)</a:t>
            </a:r>
            <a:endParaRPr lang="en-US" sz="9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853555" y="2873375"/>
            <a:ext cx="117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(1,15,16)</a:t>
            </a:r>
            <a:endParaRPr lang="en-US" sz="9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246495" y="1030287"/>
            <a:ext cx="2079625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Pipeline Registers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120" idx="2"/>
            <a:endCxn id="19" idx="0"/>
          </p:cNvCxnSpPr>
          <p:nvPr/>
        </p:nvCxnSpPr>
        <p:spPr bwMode="auto">
          <a:xfrm flipH="1">
            <a:off x="6254750" y="1396047"/>
            <a:ext cx="1031558" cy="4676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0" idx="2"/>
            <a:endCxn id="21" idx="0"/>
          </p:cNvCxnSpPr>
          <p:nvPr/>
        </p:nvCxnSpPr>
        <p:spPr bwMode="auto">
          <a:xfrm>
            <a:off x="7286308" y="1396047"/>
            <a:ext cx="911542" cy="15217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0" idx="2"/>
            <a:endCxn id="17" idx="0"/>
          </p:cNvCxnSpPr>
          <p:nvPr/>
        </p:nvCxnSpPr>
        <p:spPr bwMode="auto">
          <a:xfrm flipH="1">
            <a:off x="4273550" y="1396047"/>
            <a:ext cx="3012758" cy="4676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>
            <a:stCxn id="120" idx="2"/>
            <a:endCxn id="13" idx="0"/>
          </p:cNvCxnSpPr>
          <p:nvPr/>
        </p:nvCxnSpPr>
        <p:spPr bwMode="auto">
          <a:xfrm flipH="1" flipV="1">
            <a:off x="2393950" y="1317625"/>
            <a:ext cx="4892358" cy="7842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919980" y="6329680"/>
            <a:ext cx="2273935" cy="2616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*Single Scale Size Example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65052" y="5364162"/>
                <a:ext cx="3508781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𝑑𝑥𝑥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𝑑𝑦𝑦</m:t>
                      </m:r>
                      <m:r>
                        <a:rPr lang="en-US" i="1">
                          <a:latin typeface="Cambria Math"/>
                        </a:rPr>
                        <m:t>−.9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𝑑𝑥𝑦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52" y="5364162"/>
                <a:ext cx="3508781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0" y="903642"/>
            <a:ext cx="1954210" cy="51068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770" y="5425717"/>
            <a:ext cx="1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Normalize with respect to area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55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518160" y="1290320"/>
            <a:ext cx="1137920" cy="6502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Input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7061200" y="5288280"/>
            <a:ext cx="914400" cy="56896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 SCCB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64080" y="4262120"/>
            <a:ext cx="782320" cy="173736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Frame Buffer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061200" y="4262120"/>
            <a:ext cx="863600" cy="660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VGA Output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8160" y="2286000"/>
            <a:ext cx="1127760" cy="34544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Divider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08120" y="1254760"/>
            <a:ext cx="985520" cy="7315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Integral Image Generator</a:t>
            </a:r>
          </a:p>
        </p:txBody>
      </p:sp>
      <p:sp>
        <p:nvSpPr>
          <p:cNvPr id="11" name="Snip Same Side Corner Rectangle 10"/>
          <p:cNvSpPr/>
          <p:nvPr/>
        </p:nvSpPr>
        <p:spPr bwMode="auto">
          <a:xfrm>
            <a:off x="2011680" y="1300480"/>
            <a:ext cx="934720" cy="640080"/>
          </a:xfrm>
          <a:prstGeom prst="snip2SameRect">
            <a:avLst/>
          </a:prstGeom>
          <a:solidFill>
            <a:srgbClr val="FF8D3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2D Filter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94400" y="1289050"/>
            <a:ext cx="1544320" cy="7416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Gaussian Filters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7280" y="2801620"/>
            <a:ext cx="1178560" cy="5537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Determinant Calculation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008120" y="2801620"/>
            <a:ext cx="965200" cy="5461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Local Maximum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08120" y="3601720"/>
            <a:ext cx="843280" cy="83312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Interest Point Buffer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40020" y="2240280"/>
            <a:ext cx="69088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Filter CTRL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428240" y="2860040"/>
            <a:ext cx="1036320" cy="43688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Max Value CTRL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645920" y="15265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52400" y="157226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52400" y="236474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946400" y="1526540"/>
            <a:ext cx="10617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993640" y="1526540"/>
            <a:ext cx="1000760" cy="1752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49440" y="2030730"/>
            <a:ext cx="223520" cy="7747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4993640" y="2976880"/>
            <a:ext cx="1183640" cy="193040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3477260" y="2976880"/>
            <a:ext cx="530860" cy="193040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Left-Up Arrow 25"/>
          <p:cNvSpPr/>
          <p:nvPr/>
        </p:nvSpPr>
        <p:spPr bwMode="auto">
          <a:xfrm>
            <a:off x="5930900" y="2030730"/>
            <a:ext cx="581660" cy="600710"/>
          </a:xfrm>
          <a:prstGeom prst="leftUpArrow">
            <a:avLst>
              <a:gd name="adj1" fmla="val 18012"/>
              <a:gd name="adj2" fmla="val 19760"/>
              <a:gd name="adj3" fmla="val 28493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267200" y="3355340"/>
            <a:ext cx="223520" cy="24638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869180" y="4262120"/>
            <a:ext cx="219202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946400" y="4592320"/>
            <a:ext cx="4114800" cy="1981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123440" y="1940560"/>
            <a:ext cx="223520" cy="232156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975600" y="547878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924800" y="4503420"/>
            <a:ext cx="365760" cy="18796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4375150"/>
            <a:ext cx="1859280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External Connections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/>
              <a:t>Added Design Cores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28800" y="4434840"/>
            <a:ext cx="101600" cy="128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28800" y="4627245"/>
            <a:ext cx="101600" cy="128270"/>
          </a:xfrm>
          <a:prstGeom prst="rect">
            <a:avLst/>
          </a:prstGeom>
          <a:solidFill>
            <a:srgbClr val="FF8D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Point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048" y="880506"/>
            <a:ext cx="4191000" cy="4911725"/>
          </a:xfrm>
        </p:spPr>
        <p:txBody>
          <a:bodyPr/>
          <a:lstStyle/>
          <a:p>
            <a:r>
              <a:rPr lang="en-US" sz="2400" dirty="0" smtClean="0"/>
              <a:t>Threshold controls the overall sensitivity of the detector </a:t>
            </a:r>
          </a:p>
          <a:p>
            <a:r>
              <a:rPr lang="en-US" sz="2400" dirty="0" smtClean="0"/>
              <a:t>Each candidate point is compared to each of its 26 neighbors 8 in the same scale and 18 in the scales above and below</a:t>
            </a:r>
          </a:p>
          <a:p>
            <a:pPr lvl="1"/>
            <a:r>
              <a:rPr lang="en-US" sz="2000" dirty="0" smtClean="0"/>
              <a:t>Points that are not local maximums are suppressed</a:t>
            </a:r>
          </a:p>
          <a:p>
            <a:r>
              <a:rPr lang="en-US" sz="2400" dirty="0" smtClean="0"/>
              <a:t>The candidate can be located in any scale level that has both neighbor scale levels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3414-76F6-42DE-83D6-09CF98E146E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" name="Cube 108"/>
          <p:cNvSpPr/>
          <p:nvPr/>
        </p:nvSpPr>
        <p:spPr bwMode="auto">
          <a:xfrm>
            <a:off x="6200775" y="2333625"/>
            <a:ext cx="2352675" cy="2171700"/>
          </a:xfrm>
          <a:prstGeom prst="cube">
            <a:avLst/>
          </a:prstGeom>
          <a:solidFill>
            <a:srgbClr val="D1FF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4754771" y="1886151"/>
            <a:ext cx="807899" cy="315514"/>
            <a:chOff x="5284132" y="1786732"/>
            <a:chExt cx="807899" cy="315514"/>
          </a:xfrm>
        </p:grpSpPr>
        <p:grpSp>
          <p:nvGrpSpPr>
            <p:cNvPr id="111" name="Group 110"/>
            <p:cNvGrpSpPr/>
            <p:nvPr/>
          </p:nvGrpSpPr>
          <p:grpSpPr>
            <a:xfrm>
              <a:off x="5391150" y="1786732"/>
              <a:ext cx="700881" cy="210343"/>
              <a:chOff x="5300663" y="1385888"/>
              <a:chExt cx="1275537" cy="547687"/>
            </a:xfrm>
          </p:grpSpPr>
          <p:sp>
            <p:nvSpPr>
              <p:cNvPr id="112" name="Cube 111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Cube 112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4" name="Cube 113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336094" y="1840705"/>
              <a:ext cx="700881" cy="210343"/>
              <a:chOff x="5300663" y="1385888"/>
              <a:chExt cx="1275537" cy="547687"/>
            </a:xfrm>
          </p:grpSpPr>
          <p:sp>
            <p:nvSpPr>
              <p:cNvPr id="116" name="Cube 115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Cube 116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Cube 117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284132" y="1891903"/>
              <a:ext cx="700881" cy="210343"/>
              <a:chOff x="5300663" y="1385888"/>
              <a:chExt cx="1275537" cy="547687"/>
            </a:xfrm>
          </p:grpSpPr>
          <p:sp>
            <p:nvSpPr>
              <p:cNvPr id="120" name="Cube 119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1" name="Cube 120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" name="Cube 121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4755429" y="2043908"/>
            <a:ext cx="807899" cy="315514"/>
            <a:chOff x="5284132" y="1786732"/>
            <a:chExt cx="807899" cy="315514"/>
          </a:xfrm>
        </p:grpSpPr>
        <p:grpSp>
          <p:nvGrpSpPr>
            <p:cNvPr id="125" name="Group 124"/>
            <p:cNvGrpSpPr/>
            <p:nvPr/>
          </p:nvGrpSpPr>
          <p:grpSpPr>
            <a:xfrm>
              <a:off x="5391150" y="1786732"/>
              <a:ext cx="700881" cy="210343"/>
              <a:chOff x="5300663" y="1385888"/>
              <a:chExt cx="1275537" cy="547687"/>
            </a:xfrm>
          </p:grpSpPr>
          <p:sp>
            <p:nvSpPr>
              <p:cNvPr id="134" name="Cube 133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Cube 134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Cube 135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336094" y="1840705"/>
              <a:ext cx="700881" cy="210343"/>
              <a:chOff x="5300663" y="1385888"/>
              <a:chExt cx="1275537" cy="547687"/>
            </a:xfrm>
          </p:grpSpPr>
          <p:sp>
            <p:nvSpPr>
              <p:cNvPr id="131" name="Cube 130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Cube 131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Cube 132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284132" y="1891903"/>
              <a:ext cx="700881" cy="210343"/>
              <a:chOff x="5300663" y="1385888"/>
              <a:chExt cx="1275537" cy="547687"/>
            </a:xfrm>
          </p:grpSpPr>
          <p:sp>
            <p:nvSpPr>
              <p:cNvPr id="128" name="Cube 127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9" name="Cube 128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0" name="Cube 129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755100" y="2201665"/>
            <a:ext cx="807899" cy="315514"/>
            <a:chOff x="5284132" y="1786732"/>
            <a:chExt cx="807899" cy="315514"/>
          </a:xfrm>
        </p:grpSpPr>
        <p:grpSp>
          <p:nvGrpSpPr>
            <p:cNvPr id="138" name="Group 137"/>
            <p:cNvGrpSpPr/>
            <p:nvPr/>
          </p:nvGrpSpPr>
          <p:grpSpPr>
            <a:xfrm>
              <a:off x="5391150" y="1786732"/>
              <a:ext cx="700881" cy="210343"/>
              <a:chOff x="5300663" y="1385888"/>
              <a:chExt cx="1275537" cy="547687"/>
            </a:xfrm>
          </p:grpSpPr>
          <p:sp>
            <p:nvSpPr>
              <p:cNvPr id="147" name="Cube 146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Cube 147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Cube 148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336094" y="1840705"/>
              <a:ext cx="700881" cy="210343"/>
              <a:chOff x="5300663" y="1385888"/>
              <a:chExt cx="1275537" cy="547687"/>
            </a:xfrm>
          </p:grpSpPr>
          <p:sp>
            <p:nvSpPr>
              <p:cNvPr id="144" name="Cube 143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Cube 144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Cube 145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284132" y="1891903"/>
              <a:ext cx="700881" cy="210343"/>
              <a:chOff x="5300663" y="1385888"/>
              <a:chExt cx="1275537" cy="547687"/>
            </a:xfrm>
          </p:grpSpPr>
          <p:sp>
            <p:nvSpPr>
              <p:cNvPr id="141" name="Cube 140"/>
              <p:cNvSpPr/>
              <p:nvPr/>
            </p:nvSpPr>
            <p:spPr bwMode="auto">
              <a:xfrm>
                <a:off x="5300663" y="1385888"/>
                <a:ext cx="488156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" name="Cube 141"/>
              <p:cNvSpPr/>
              <p:nvPr/>
            </p:nvSpPr>
            <p:spPr bwMode="auto">
              <a:xfrm>
                <a:off x="5696571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" name="Cube 142"/>
              <p:cNvSpPr/>
              <p:nvPr/>
            </p:nvSpPr>
            <p:spPr bwMode="auto">
              <a:xfrm>
                <a:off x="6088043" y="1385888"/>
                <a:ext cx="488157" cy="547687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50" name="Cube 149"/>
          <p:cNvSpPr/>
          <p:nvPr/>
        </p:nvSpPr>
        <p:spPr bwMode="auto">
          <a:xfrm rot="10800000">
            <a:off x="6192202" y="2727324"/>
            <a:ext cx="954405" cy="601425"/>
          </a:xfrm>
          <a:prstGeom prst="cub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 flipH="1" flipV="1">
            <a:off x="6993731" y="2869406"/>
            <a:ext cx="7144" cy="4593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flipH="1">
            <a:off x="6993731" y="2727324"/>
            <a:ext cx="161447" cy="1420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 flipH="1" flipV="1">
            <a:off x="4862447" y="2943225"/>
            <a:ext cx="1338328" cy="3855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flipH="1" flipV="1">
            <a:off x="5715000" y="1608139"/>
            <a:ext cx="1440178" cy="10961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 flipV="1">
            <a:off x="6192202" y="2869406"/>
            <a:ext cx="1042036" cy="7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TextBox 163"/>
          <p:cNvSpPr txBox="1"/>
          <p:nvPr/>
        </p:nvSpPr>
        <p:spPr>
          <a:xfrm>
            <a:off x="6192202" y="1518166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Candidate</a:t>
            </a:r>
            <a:endParaRPr lang="en-US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466048" y="3336369"/>
            <a:ext cx="1417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 Neighbors</a:t>
            </a:r>
            <a:endParaRPr lang="en-US" sz="1200" dirty="0"/>
          </a:p>
        </p:txBody>
      </p:sp>
      <p:cxnSp>
        <p:nvCxnSpPr>
          <p:cNvPr id="167" name="Straight Arrow Connector 166"/>
          <p:cNvCxnSpPr>
            <a:stCxn id="164" idx="1"/>
            <a:endCxn id="129" idx="0"/>
          </p:cNvCxnSpPr>
          <p:nvPr/>
        </p:nvCxnSpPr>
        <p:spPr bwMode="auto">
          <a:xfrm flipH="1">
            <a:off x="5133381" y="1656666"/>
            <a:ext cx="1058821" cy="4924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165" idx="0"/>
            <a:endCxn id="143" idx="3"/>
          </p:cNvCxnSpPr>
          <p:nvPr/>
        </p:nvCxnSpPr>
        <p:spPr bwMode="auto">
          <a:xfrm flipV="1">
            <a:off x="5174708" y="2517179"/>
            <a:ext cx="120864" cy="8191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165" idx="0"/>
            <a:endCxn id="112" idx="1"/>
          </p:cNvCxnSpPr>
          <p:nvPr/>
        </p:nvCxnSpPr>
        <p:spPr bwMode="auto">
          <a:xfrm flipH="1" flipV="1">
            <a:off x="4969612" y="1938737"/>
            <a:ext cx="205096" cy="13976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73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Local Maximum Point Identification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B80E7-854C-48A9-A4B4-2C9BE7C025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8561" y="1564713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9x9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58561" y="2332620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/>
              <a:t>15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x15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52574" y="3060690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21x21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452574" y="3796138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27x27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52574" y="4573059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39x39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58561" y="5373000"/>
            <a:ext cx="808264" cy="3042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51x51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Det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328862" y="1663671"/>
            <a:ext cx="1066483" cy="320675"/>
            <a:chOff x="3968432" y="2580005"/>
            <a:chExt cx="1066483" cy="320675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Parallelogram 7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Parallelogram 9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Parallelogram 12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Parallelogram 13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Parallelogram 14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76" name="Parallelogram 75"/>
          <p:cNvSpPr/>
          <p:nvPr/>
        </p:nvSpPr>
        <p:spPr bwMode="auto">
          <a:xfrm>
            <a:off x="3786347" y="1663512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Parallelogram 76"/>
          <p:cNvSpPr/>
          <p:nvPr/>
        </p:nvSpPr>
        <p:spPr bwMode="auto">
          <a:xfrm>
            <a:off x="3657126" y="1770192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5" name="Straight Arrow Connector 94"/>
          <p:cNvCxnSpPr>
            <a:stCxn id="6" idx="3"/>
            <a:endCxn id="7" idx="5"/>
          </p:cNvCxnSpPr>
          <p:nvPr/>
        </p:nvCxnSpPr>
        <p:spPr bwMode="auto">
          <a:xfrm>
            <a:off x="1266825" y="1716852"/>
            <a:ext cx="1366339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10" idx="2"/>
            <a:endCxn id="76" idx="5"/>
          </p:cNvCxnSpPr>
          <p:nvPr/>
        </p:nvCxnSpPr>
        <p:spPr bwMode="auto">
          <a:xfrm flipV="1">
            <a:off x="3334247" y="1716852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12" idx="2"/>
            <a:endCxn id="77" idx="5"/>
          </p:cNvCxnSpPr>
          <p:nvPr/>
        </p:nvCxnSpPr>
        <p:spPr bwMode="auto">
          <a:xfrm flipV="1">
            <a:off x="3211532" y="1823532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Curved Connector 122"/>
          <p:cNvCxnSpPr>
            <a:stCxn id="76" idx="2"/>
            <a:endCxn id="9" idx="5"/>
          </p:cNvCxnSpPr>
          <p:nvPr/>
        </p:nvCxnSpPr>
        <p:spPr bwMode="auto">
          <a:xfrm flipH="1">
            <a:off x="2508228" y="1716852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Curved Connector 125"/>
          <p:cNvCxnSpPr>
            <a:stCxn id="77" idx="2"/>
            <a:endCxn id="13" idx="5"/>
          </p:cNvCxnSpPr>
          <p:nvPr/>
        </p:nvCxnSpPr>
        <p:spPr bwMode="auto">
          <a:xfrm flipH="1">
            <a:off x="2389960" y="1823532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2" name="Group 131"/>
          <p:cNvGrpSpPr/>
          <p:nvPr/>
        </p:nvGrpSpPr>
        <p:grpSpPr>
          <a:xfrm>
            <a:off x="2383613" y="2431578"/>
            <a:ext cx="1066483" cy="320675"/>
            <a:chOff x="3968432" y="2580005"/>
            <a:chExt cx="1066483" cy="320675"/>
          </a:xfrm>
        </p:grpSpPr>
        <p:sp>
          <p:nvSpPr>
            <p:cNvPr id="133" name="Parallelogram 132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Parallelogram 133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5" name="Parallelogram 134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6" name="Parallelogram 135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7" name="Parallelogram 136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8" name="Parallelogram 137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9" name="Parallelogram 138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0" name="Parallelogram 139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1" name="Parallelogram 140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2" name="Parallelogram 141"/>
          <p:cNvSpPr/>
          <p:nvPr/>
        </p:nvSpPr>
        <p:spPr bwMode="auto">
          <a:xfrm>
            <a:off x="3841098" y="243141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Parallelogram 142"/>
          <p:cNvSpPr/>
          <p:nvPr/>
        </p:nvSpPr>
        <p:spPr bwMode="auto">
          <a:xfrm>
            <a:off x="3711877" y="253809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4" name="Straight Arrow Connector 143"/>
          <p:cNvCxnSpPr>
            <a:stCxn id="89" idx="3"/>
            <a:endCxn id="133" idx="5"/>
          </p:cNvCxnSpPr>
          <p:nvPr/>
        </p:nvCxnSpPr>
        <p:spPr bwMode="auto">
          <a:xfrm>
            <a:off x="1266825" y="2484759"/>
            <a:ext cx="1421090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136" idx="2"/>
            <a:endCxn id="142" idx="5"/>
          </p:cNvCxnSpPr>
          <p:nvPr/>
        </p:nvCxnSpPr>
        <p:spPr bwMode="auto">
          <a:xfrm flipV="1">
            <a:off x="3388998" y="2484759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>
            <a:stCxn id="138" idx="2"/>
            <a:endCxn id="143" idx="5"/>
          </p:cNvCxnSpPr>
          <p:nvPr/>
        </p:nvCxnSpPr>
        <p:spPr bwMode="auto">
          <a:xfrm flipV="1">
            <a:off x="3266283" y="2591439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Curved Connector 146"/>
          <p:cNvCxnSpPr>
            <a:stCxn id="142" idx="2"/>
            <a:endCxn id="135" idx="5"/>
          </p:cNvCxnSpPr>
          <p:nvPr/>
        </p:nvCxnSpPr>
        <p:spPr bwMode="auto">
          <a:xfrm flipH="1">
            <a:off x="2562979" y="2484759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Curved Connector 147"/>
          <p:cNvCxnSpPr>
            <a:stCxn id="143" idx="2"/>
            <a:endCxn id="139" idx="5"/>
          </p:cNvCxnSpPr>
          <p:nvPr/>
        </p:nvCxnSpPr>
        <p:spPr bwMode="auto">
          <a:xfrm flipH="1">
            <a:off x="2444711" y="2591439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9" name="Group 218"/>
          <p:cNvGrpSpPr/>
          <p:nvPr/>
        </p:nvGrpSpPr>
        <p:grpSpPr>
          <a:xfrm>
            <a:off x="2382860" y="3159648"/>
            <a:ext cx="1066483" cy="320675"/>
            <a:chOff x="3968432" y="2580005"/>
            <a:chExt cx="1066483" cy="320675"/>
          </a:xfrm>
        </p:grpSpPr>
        <p:sp>
          <p:nvSpPr>
            <p:cNvPr id="227" name="Parallelogram 226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Parallelogram 231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Parallelogram 232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20" name="Parallelogram 219"/>
          <p:cNvSpPr/>
          <p:nvPr/>
        </p:nvSpPr>
        <p:spPr bwMode="auto">
          <a:xfrm>
            <a:off x="3840345" y="315948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Parallelogram 220"/>
          <p:cNvSpPr/>
          <p:nvPr/>
        </p:nvSpPr>
        <p:spPr bwMode="auto">
          <a:xfrm>
            <a:off x="3711124" y="326616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Straight Arrow Connector 221"/>
          <p:cNvCxnSpPr>
            <a:stCxn id="90" idx="3"/>
            <a:endCxn id="227" idx="5"/>
          </p:cNvCxnSpPr>
          <p:nvPr/>
        </p:nvCxnSpPr>
        <p:spPr bwMode="auto">
          <a:xfrm>
            <a:off x="1260838" y="3212829"/>
            <a:ext cx="1426324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3" name="Straight Arrow Connector 222"/>
          <p:cNvCxnSpPr>
            <a:stCxn id="230" idx="2"/>
            <a:endCxn id="220" idx="5"/>
          </p:cNvCxnSpPr>
          <p:nvPr/>
        </p:nvCxnSpPr>
        <p:spPr bwMode="auto">
          <a:xfrm flipV="1">
            <a:off x="3388245" y="3212829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4" name="Straight Arrow Connector 223"/>
          <p:cNvCxnSpPr>
            <a:stCxn id="232" idx="2"/>
            <a:endCxn id="221" idx="5"/>
          </p:cNvCxnSpPr>
          <p:nvPr/>
        </p:nvCxnSpPr>
        <p:spPr bwMode="auto">
          <a:xfrm flipV="1">
            <a:off x="3265530" y="3319509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5" name="Curved Connector 224"/>
          <p:cNvCxnSpPr>
            <a:stCxn id="220" idx="2"/>
            <a:endCxn id="229" idx="5"/>
          </p:cNvCxnSpPr>
          <p:nvPr/>
        </p:nvCxnSpPr>
        <p:spPr bwMode="auto">
          <a:xfrm flipH="1">
            <a:off x="2562226" y="3212829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6" name="Curved Connector 225"/>
          <p:cNvCxnSpPr>
            <a:stCxn id="221" idx="2"/>
            <a:endCxn id="233" idx="5"/>
          </p:cNvCxnSpPr>
          <p:nvPr/>
        </p:nvCxnSpPr>
        <p:spPr bwMode="auto">
          <a:xfrm flipH="1">
            <a:off x="2443958" y="3319509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8" name="Group 237"/>
          <p:cNvGrpSpPr/>
          <p:nvPr/>
        </p:nvGrpSpPr>
        <p:grpSpPr>
          <a:xfrm>
            <a:off x="2376707" y="3894302"/>
            <a:ext cx="1066483" cy="320675"/>
            <a:chOff x="3968432" y="2580005"/>
            <a:chExt cx="1066483" cy="320675"/>
          </a:xfrm>
        </p:grpSpPr>
        <p:sp>
          <p:nvSpPr>
            <p:cNvPr id="246" name="Parallelogram 245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" name="Parallelogram 249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1" name="Parallelogram 250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9" name="Parallelogram 238"/>
          <p:cNvSpPr/>
          <p:nvPr/>
        </p:nvSpPr>
        <p:spPr bwMode="auto">
          <a:xfrm>
            <a:off x="3834192" y="3894143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0" name="Parallelogram 239"/>
          <p:cNvSpPr/>
          <p:nvPr/>
        </p:nvSpPr>
        <p:spPr bwMode="auto">
          <a:xfrm>
            <a:off x="3704971" y="4000823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1" name="Straight Arrow Connector 240"/>
          <p:cNvCxnSpPr>
            <a:stCxn id="91" idx="3"/>
            <a:endCxn id="246" idx="5"/>
          </p:cNvCxnSpPr>
          <p:nvPr/>
        </p:nvCxnSpPr>
        <p:spPr bwMode="auto">
          <a:xfrm flipV="1">
            <a:off x="1260838" y="3947642"/>
            <a:ext cx="1420171" cy="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2" name="Straight Arrow Connector 241"/>
          <p:cNvCxnSpPr>
            <a:stCxn id="249" idx="2"/>
            <a:endCxn id="239" idx="5"/>
          </p:cNvCxnSpPr>
          <p:nvPr/>
        </p:nvCxnSpPr>
        <p:spPr bwMode="auto">
          <a:xfrm flipV="1">
            <a:off x="3382092" y="3947483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3" name="Straight Arrow Connector 242"/>
          <p:cNvCxnSpPr>
            <a:stCxn id="251" idx="2"/>
            <a:endCxn id="240" idx="5"/>
          </p:cNvCxnSpPr>
          <p:nvPr/>
        </p:nvCxnSpPr>
        <p:spPr bwMode="auto">
          <a:xfrm flipV="1">
            <a:off x="3259377" y="4054163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4" name="Curved Connector 243"/>
          <p:cNvCxnSpPr>
            <a:stCxn id="239" idx="2"/>
            <a:endCxn id="248" idx="5"/>
          </p:cNvCxnSpPr>
          <p:nvPr/>
        </p:nvCxnSpPr>
        <p:spPr bwMode="auto">
          <a:xfrm flipH="1">
            <a:off x="2556073" y="3947483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5" name="Curved Connector 244"/>
          <p:cNvCxnSpPr>
            <a:stCxn id="240" idx="2"/>
            <a:endCxn id="252" idx="5"/>
          </p:cNvCxnSpPr>
          <p:nvPr/>
        </p:nvCxnSpPr>
        <p:spPr bwMode="auto">
          <a:xfrm flipH="1">
            <a:off x="2437805" y="4054163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6" name="Group 255"/>
          <p:cNvGrpSpPr/>
          <p:nvPr/>
        </p:nvGrpSpPr>
        <p:grpSpPr>
          <a:xfrm>
            <a:off x="2345375" y="4671858"/>
            <a:ext cx="1066483" cy="320675"/>
            <a:chOff x="3968432" y="2580005"/>
            <a:chExt cx="1066483" cy="320675"/>
          </a:xfrm>
        </p:grpSpPr>
        <p:sp>
          <p:nvSpPr>
            <p:cNvPr id="264" name="Parallelogram 263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5" name="Parallelogram 264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6" name="Parallelogram 265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7" name="Parallelogram 266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8" name="Parallelogram 267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9" name="Parallelogram 268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0" name="Parallelogram 269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1" name="Parallelogram 270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2" name="Parallelogram 271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57" name="Parallelogram 256"/>
          <p:cNvSpPr/>
          <p:nvPr/>
        </p:nvSpPr>
        <p:spPr bwMode="auto">
          <a:xfrm>
            <a:off x="3802860" y="467169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8" name="Parallelogram 257"/>
          <p:cNvSpPr/>
          <p:nvPr/>
        </p:nvSpPr>
        <p:spPr bwMode="auto">
          <a:xfrm>
            <a:off x="3673639" y="477837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9" name="Straight Arrow Connector 258"/>
          <p:cNvCxnSpPr>
            <a:stCxn id="92" idx="3"/>
            <a:endCxn id="264" idx="5"/>
          </p:cNvCxnSpPr>
          <p:nvPr/>
        </p:nvCxnSpPr>
        <p:spPr bwMode="auto">
          <a:xfrm>
            <a:off x="1260838" y="4725198"/>
            <a:ext cx="138883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0" name="Straight Arrow Connector 259"/>
          <p:cNvCxnSpPr>
            <a:stCxn id="267" idx="2"/>
            <a:endCxn id="257" idx="5"/>
          </p:cNvCxnSpPr>
          <p:nvPr/>
        </p:nvCxnSpPr>
        <p:spPr bwMode="auto">
          <a:xfrm flipV="1">
            <a:off x="3350760" y="4725039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1" name="Straight Arrow Connector 260"/>
          <p:cNvCxnSpPr>
            <a:stCxn id="269" idx="2"/>
            <a:endCxn id="258" idx="5"/>
          </p:cNvCxnSpPr>
          <p:nvPr/>
        </p:nvCxnSpPr>
        <p:spPr bwMode="auto">
          <a:xfrm flipV="1">
            <a:off x="3228045" y="4831719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2" name="Curved Connector 261"/>
          <p:cNvCxnSpPr>
            <a:stCxn id="257" idx="2"/>
            <a:endCxn id="266" idx="5"/>
          </p:cNvCxnSpPr>
          <p:nvPr/>
        </p:nvCxnSpPr>
        <p:spPr bwMode="auto">
          <a:xfrm flipH="1">
            <a:off x="2524741" y="4725039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3" name="Curved Connector 262"/>
          <p:cNvCxnSpPr>
            <a:stCxn id="258" idx="2"/>
            <a:endCxn id="270" idx="5"/>
          </p:cNvCxnSpPr>
          <p:nvPr/>
        </p:nvCxnSpPr>
        <p:spPr bwMode="auto">
          <a:xfrm flipH="1">
            <a:off x="2406473" y="4831719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4" name="Group 273"/>
          <p:cNvGrpSpPr/>
          <p:nvPr/>
        </p:nvGrpSpPr>
        <p:grpSpPr>
          <a:xfrm>
            <a:off x="2360434" y="5471958"/>
            <a:ext cx="1066483" cy="320675"/>
            <a:chOff x="3968432" y="2580005"/>
            <a:chExt cx="1066483" cy="320675"/>
          </a:xfrm>
        </p:grpSpPr>
        <p:sp>
          <p:nvSpPr>
            <p:cNvPr id="282" name="Parallelogram 281"/>
            <p:cNvSpPr/>
            <p:nvPr/>
          </p:nvSpPr>
          <p:spPr bwMode="auto">
            <a:xfrm>
              <a:off x="4211636" y="2580005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3" name="Parallelogram 282"/>
            <p:cNvSpPr/>
            <p:nvPr/>
          </p:nvSpPr>
          <p:spPr bwMode="auto">
            <a:xfrm>
              <a:off x="4444523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4" name="Parallelogram 283"/>
            <p:cNvSpPr/>
            <p:nvPr/>
          </p:nvSpPr>
          <p:spPr bwMode="auto">
            <a:xfrm>
              <a:off x="408670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5" name="Parallelogram 284"/>
            <p:cNvSpPr/>
            <p:nvPr/>
          </p:nvSpPr>
          <p:spPr bwMode="auto">
            <a:xfrm>
              <a:off x="4680585" y="258064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6" name="Parallelogram 285"/>
            <p:cNvSpPr/>
            <p:nvPr/>
          </p:nvSpPr>
          <p:spPr bwMode="auto">
            <a:xfrm>
              <a:off x="4322762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7" name="Parallelogram 286"/>
            <p:cNvSpPr/>
            <p:nvPr/>
          </p:nvSpPr>
          <p:spPr bwMode="auto">
            <a:xfrm>
              <a:off x="4557870" y="268732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8" name="Parallelogram 287"/>
            <p:cNvSpPr/>
            <p:nvPr/>
          </p:nvSpPr>
          <p:spPr bwMode="auto">
            <a:xfrm>
              <a:off x="3968432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9" name="Parallelogram 288"/>
            <p:cNvSpPr/>
            <p:nvPr/>
          </p:nvSpPr>
          <p:spPr bwMode="auto">
            <a:xfrm>
              <a:off x="4203540" y="2794000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0" name="Parallelogram 289"/>
            <p:cNvSpPr/>
            <p:nvPr/>
          </p:nvSpPr>
          <p:spPr bwMode="auto">
            <a:xfrm>
              <a:off x="4440714" y="2793841"/>
              <a:ext cx="354330" cy="106680"/>
            </a:xfrm>
            <a:prstGeom prst="parallelogram">
              <a:avLst>
                <a:gd name="adj" fmla="val 1145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5" name="Parallelogram 274"/>
          <p:cNvSpPr/>
          <p:nvPr/>
        </p:nvSpPr>
        <p:spPr bwMode="auto">
          <a:xfrm>
            <a:off x="3817919" y="547179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6" name="Parallelogram 275"/>
          <p:cNvSpPr/>
          <p:nvPr/>
        </p:nvSpPr>
        <p:spPr bwMode="auto">
          <a:xfrm>
            <a:off x="3688698" y="5578479"/>
            <a:ext cx="2442210" cy="106680"/>
          </a:xfrm>
          <a:prstGeom prst="parallelogram">
            <a:avLst>
              <a:gd name="adj" fmla="val 11454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7" name="Straight Arrow Connector 276"/>
          <p:cNvCxnSpPr>
            <a:stCxn id="93" idx="3"/>
            <a:endCxn id="282" idx="5"/>
          </p:cNvCxnSpPr>
          <p:nvPr/>
        </p:nvCxnSpPr>
        <p:spPr bwMode="auto">
          <a:xfrm>
            <a:off x="1266825" y="5525139"/>
            <a:ext cx="1397911" cy="1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85" idx="2"/>
            <a:endCxn id="275" idx="5"/>
          </p:cNvCxnSpPr>
          <p:nvPr/>
        </p:nvCxnSpPr>
        <p:spPr bwMode="auto">
          <a:xfrm flipV="1">
            <a:off x="3365819" y="5525139"/>
            <a:ext cx="513198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9" name="Straight Arrow Connector 278"/>
          <p:cNvCxnSpPr>
            <a:stCxn id="287" idx="2"/>
            <a:endCxn id="276" idx="5"/>
          </p:cNvCxnSpPr>
          <p:nvPr/>
        </p:nvCxnSpPr>
        <p:spPr bwMode="auto">
          <a:xfrm flipV="1">
            <a:off x="3243104" y="5631819"/>
            <a:ext cx="506692" cy="7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0" name="Curved Connector 279"/>
          <p:cNvCxnSpPr>
            <a:stCxn id="275" idx="2"/>
            <a:endCxn id="284" idx="5"/>
          </p:cNvCxnSpPr>
          <p:nvPr/>
        </p:nvCxnSpPr>
        <p:spPr bwMode="auto">
          <a:xfrm flipH="1">
            <a:off x="2539800" y="5525139"/>
            <a:ext cx="3659231" cy="107474"/>
          </a:xfrm>
          <a:prstGeom prst="curvedConnector5">
            <a:avLst>
              <a:gd name="adj1" fmla="val -6247"/>
              <a:gd name="adj2" fmla="val -517207"/>
              <a:gd name="adj3" fmla="val 10624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1" name="Curved Connector 280"/>
          <p:cNvCxnSpPr>
            <a:stCxn id="276" idx="2"/>
            <a:endCxn id="288" idx="5"/>
          </p:cNvCxnSpPr>
          <p:nvPr/>
        </p:nvCxnSpPr>
        <p:spPr bwMode="auto">
          <a:xfrm flipH="1">
            <a:off x="2421532" y="5631819"/>
            <a:ext cx="3648278" cy="107474"/>
          </a:xfrm>
          <a:prstGeom prst="curvedConnector5">
            <a:avLst>
              <a:gd name="adj1" fmla="val -6266"/>
              <a:gd name="adj2" fmla="val -531387"/>
              <a:gd name="adj3" fmla="val 1062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4" name="TextBox 303"/>
          <p:cNvSpPr txBox="1"/>
          <p:nvPr/>
        </p:nvSpPr>
        <p:spPr>
          <a:xfrm>
            <a:off x="6858000" y="1868991"/>
            <a:ext cx="19126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Design equivalent to checking 4 candidates simultaneously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5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" y="890362"/>
            <a:ext cx="5017564" cy="4911725"/>
          </a:xfrm>
        </p:spPr>
        <p:txBody>
          <a:bodyPr/>
          <a:lstStyle/>
          <a:p>
            <a:r>
              <a:rPr lang="en-US" sz="1800" dirty="0" err="1" smtClean="0"/>
              <a:t>Matlab</a:t>
            </a:r>
            <a:r>
              <a:rPr lang="en-US" sz="1800" dirty="0" smtClean="0"/>
              <a:t> Serial Operation</a:t>
            </a:r>
          </a:p>
          <a:p>
            <a:pPr lvl="1"/>
            <a:r>
              <a:rPr lang="en-US" sz="1600" dirty="0" smtClean="0"/>
              <a:t>Evaluation CPU System 1 Hardware Specifications</a:t>
            </a:r>
          </a:p>
          <a:p>
            <a:pPr lvl="2"/>
            <a:r>
              <a:rPr lang="en-US" sz="1400" dirty="0" smtClean="0"/>
              <a:t>Quad-Core AMD Opteron 2372 HE</a:t>
            </a:r>
          </a:p>
          <a:p>
            <a:pPr lvl="2"/>
            <a:r>
              <a:rPr lang="en-US" sz="1400" dirty="0" smtClean="0"/>
              <a:t>16 GB RAM</a:t>
            </a:r>
          </a:p>
          <a:p>
            <a:pPr lvl="1"/>
            <a:r>
              <a:rPr lang="en-US" sz="1600" dirty="0" smtClean="0"/>
              <a:t>Evaluation System 2 Hardware Specifications</a:t>
            </a:r>
          </a:p>
          <a:p>
            <a:pPr lvl="2"/>
            <a:r>
              <a:rPr lang="pt-BR" sz="1400" dirty="0"/>
              <a:t>Intel Pentium 4 630 @ </a:t>
            </a:r>
            <a:r>
              <a:rPr lang="pt-BR" sz="1400" dirty="0" smtClean="0"/>
              <a:t>3GHz</a:t>
            </a:r>
          </a:p>
          <a:p>
            <a:pPr lvl="2"/>
            <a:r>
              <a:rPr lang="en-US" sz="1400" dirty="0"/>
              <a:t>4GB </a:t>
            </a:r>
            <a:r>
              <a:rPr lang="en-US" sz="1400" dirty="0" smtClean="0"/>
              <a:t>RAM</a:t>
            </a:r>
          </a:p>
          <a:p>
            <a:pPr lvl="1"/>
            <a:r>
              <a:rPr lang="en-US" sz="1600" dirty="0" smtClean="0"/>
              <a:t>Software</a:t>
            </a:r>
            <a:endParaRPr lang="en-US" sz="1800" dirty="0" smtClean="0"/>
          </a:p>
          <a:p>
            <a:pPr lvl="2"/>
            <a:r>
              <a:rPr lang="en-US" sz="1400" dirty="0" err="1" smtClean="0"/>
              <a:t>OpenSURF</a:t>
            </a:r>
            <a:r>
              <a:rPr lang="en-US" sz="1400" dirty="0" smtClean="0"/>
              <a:t> </a:t>
            </a:r>
            <a:r>
              <a:rPr lang="en-US" sz="1400" dirty="0" err="1" smtClean="0"/>
              <a:t>ver</a:t>
            </a:r>
            <a:r>
              <a:rPr lang="en-US" sz="1400" dirty="0" smtClean="0"/>
              <a:t> 1c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3414-76F6-42DE-83D6-09CF98E146E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3000" y="890362"/>
            <a:ext cx="4191000" cy="4911725"/>
          </a:xfrm>
        </p:spPr>
        <p:txBody>
          <a:bodyPr/>
          <a:lstStyle/>
          <a:p>
            <a:r>
              <a:rPr lang="en-US" sz="2000" dirty="0" smtClean="0"/>
              <a:t>FPGA</a:t>
            </a:r>
          </a:p>
          <a:p>
            <a:pPr lvl="1"/>
            <a:r>
              <a:rPr lang="en-US" sz="1600" dirty="0" smtClean="0"/>
              <a:t>Evaluation System</a:t>
            </a:r>
          </a:p>
          <a:p>
            <a:pPr lvl="2"/>
            <a:r>
              <a:rPr lang="en-US" sz="1400" dirty="0" smtClean="0"/>
              <a:t>Avnet </a:t>
            </a:r>
            <a:r>
              <a:rPr lang="en-US" sz="1400" dirty="0" err="1" smtClean="0"/>
              <a:t>Zedboard</a:t>
            </a:r>
            <a:endParaRPr lang="en-US" sz="1400" dirty="0" smtClean="0"/>
          </a:p>
          <a:p>
            <a:pPr lvl="2"/>
            <a:r>
              <a:rPr lang="en-US" sz="1400" dirty="0"/>
              <a:t>Zynq-7000 </a:t>
            </a:r>
            <a:r>
              <a:rPr lang="en-US" sz="1400" dirty="0" smtClean="0"/>
              <a:t>XC7Z020-CLG484-1</a:t>
            </a:r>
          </a:p>
          <a:p>
            <a:pPr lvl="1"/>
            <a:r>
              <a:rPr lang="en-US" sz="1600" dirty="0" smtClean="0"/>
              <a:t>Software</a:t>
            </a:r>
          </a:p>
          <a:p>
            <a:pPr lvl="2"/>
            <a:r>
              <a:rPr lang="en-US" sz="1400" dirty="0" smtClean="0"/>
              <a:t>Hardware Accelerated IP</a:t>
            </a:r>
          </a:p>
          <a:p>
            <a:pPr lvl="2"/>
            <a:endParaRPr lang="en-US" sz="1600" dirty="0" smtClean="0"/>
          </a:p>
          <a:p>
            <a:pPr lvl="1"/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8066"/>
              </p:ext>
            </p:extLst>
          </p:nvPr>
        </p:nvGraphicFramePr>
        <p:xfrm>
          <a:off x="5868901" y="2760016"/>
          <a:ext cx="20523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Latency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(25MHz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Clk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.001352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89508" y="3937110"/>
                <a:ext cx="316355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.94359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.01228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76.79  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𝑆𝑝𝑒𝑒𝑑𝑢𝑝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08" y="3937110"/>
                <a:ext cx="3163558" cy="61837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 bwMode="auto">
          <a:xfrm>
            <a:off x="5301343" y="5617028"/>
            <a:ext cx="3657600" cy="370115"/>
          </a:xfrm>
          <a:prstGeom prst="roundRect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Performance Dependent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on Camera Clock Speed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7219" y="5617030"/>
            <a:ext cx="3657600" cy="370115"/>
          </a:xfrm>
          <a:prstGeom prst="roundRect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/>
              <a:t>Does not include image acquisition times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871"/>
              </p:ext>
            </p:extLst>
          </p:nvPr>
        </p:nvGraphicFramePr>
        <p:xfrm>
          <a:off x="657219" y="3717351"/>
          <a:ext cx="365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19"/>
                <a:gridCol w="1939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Avg.</a:t>
                      </a:r>
                      <a:r>
                        <a:rPr lang="en-US" sz="1800" baseline="0" dirty="0" smtClean="0"/>
                        <a:t> Time per Frame (sec)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0.94359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FPGA (25Mhz)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01343" y="4751662"/>
                <a:ext cx="333988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2.2515 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.01228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183.35  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𝑆𝑝𝑒𝑒𝑑𝑢𝑝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43" y="4751662"/>
                <a:ext cx="3339889" cy="6183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 Conclusions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Xilinx </a:t>
            </a:r>
            <a:r>
              <a:rPr lang="en-US" sz="2400" dirty="0" err="1" smtClean="0"/>
              <a:t>Zynq</a:t>
            </a:r>
            <a:r>
              <a:rPr lang="en-US" sz="2400" dirty="0" smtClean="0"/>
              <a:t> </a:t>
            </a:r>
            <a:r>
              <a:rPr lang="en-US" sz="2400" dirty="0" err="1" smtClean="0"/>
              <a:t>SoC</a:t>
            </a:r>
            <a:r>
              <a:rPr lang="en-US" sz="2400" dirty="0" smtClean="0"/>
              <a:t> offers the versatility of hardware acceleration and a more advanced processing system than previously offered on Xilinx devices</a:t>
            </a:r>
          </a:p>
          <a:p>
            <a:r>
              <a:rPr lang="en-US" sz="2400" dirty="0" smtClean="0"/>
              <a:t>FPGA image processing cores are limited by the clock speed of the camera </a:t>
            </a:r>
          </a:p>
          <a:p>
            <a:pPr lvl="1"/>
            <a:r>
              <a:rPr lang="en-US" sz="2000" dirty="0" smtClean="0"/>
              <a:t>An FPGA based system can out perform general CPUs for many image processing applications including SURF</a:t>
            </a:r>
          </a:p>
          <a:p>
            <a:pPr lvl="1"/>
            <a:r>
              <a:rPr lang="en-US" sz="2000" dirty="0" smtClean="0"/>
              <a:t>This greater performance can be used for high-speed image processing with available memory on the FPGA as the limiting factor</a:t>
            </a:r>
          </a:p>
          <a:p>
            <a:pPr lvl="1"/>
            <a:r>
              <a:rPr lang="en-US" sz="2000" dirty="0" smtClean="0"/>
              <a:t>Additional sensors and peripherals can be easily added to the </a:t>
            </a:r>
            <a:r>
              <a:rPr lang="en-US" sz="2000" dirty="0" err="1" smtClean="0"/>
              <a:t>Zynq</a:t>
            </a:r>
            <a:r>
              <a:rPr lang="en-US" sz="2000" dirty="0" smtClean="0"/>
              <a:t> so there is no loss of functionality </a:t>
            </a:r>
          </a:p>
          <a:p>
            <a:r>
              <a:rPr lang="en-US" sz="2400" dirty="0" smtClean="0"/>
              <a:t>The prototype was developed with </a:t>
            </a:r>
            <a:r>
              <a:rPr lang="en-US" sz="2400" u="sng" dirty="0" smtClean="0"/>
              <a:t>low</a:t>
            </a:r>
            <a:r>
              <a:rPr lang="en-US" sz="2400" dirty="0" smtClean="0"/>
              <a:t> cost components, higher grade sensors can be purchased to improve results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3414-76F6-42DE-83D6-09CF98E146E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r>
              <a:rPr lang="en-US" altLang="en-US" dirty="0"/>
              <a:t> of 48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48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 Case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082925"/>
          </a:xfrm>
        </p:spPr>
        <p:txBody>
          <a:bodyPr/>
          <a:lstStyle/>
          <a:p>
            <a:r>
              <a:rPr lang="en-US" sz="2400" dirty="0" smtClean="0"/>
              <a:t>Group relaxation session with 5 patients</a:t>
            </a:r>
          </a:p>
          <a:p>
            <a:r>
              <a:rPr lang="en-US" sz="2400" dirty="0" smtClean="0"/>
              <a:t>Each patient uses an EEG sensor to determine their level of relaxation and compare with rest of the group</a:t>
            </a:r>
          </a:p>
          <a:p>
            <a:r>
              <a:rPr lang="en-US" sz="2400" dirty="0" smtClean="0"/>
              <a:t>Parallel FFT analysis is performed on each EEG stream</a:t>
            </a:r>
          </a:p>
          <a:p>
            <a:r>
              <a:rPr lang="en-US" sz="2400" dirty="0" smtClean="0"/>
              <a:t>Processing and visualization must happen simultaneously in real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11" name="Picture 10" descr="Screen Shot 2014-03-19 at 4.5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"/>
          <a:stretch/>
        </p:blipFill>
        <p:spPr>
          <a:xfrm>
            <a:off x="2785792" y="1213155"/>
            <a:ext cx="3691208" cy="16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Case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4267200" cy="4911725"/>
          </a:xfrm>
        </p:spPr>
        <p:txBody>
          <a:bodyPr/>
          <a:lstStyle/>
          <a:p>
            <a:r>
              <a:rPr lang="en-US" sz="2400" dirty="0" smtClean="0"/>
              <a:t>Must process 60 sensor signals and produce 30 output control signals</a:t>
            </a:r>
          </a:p>
          <a:p>
            <a:pPr lvl="1"/>
            <a:r>
              <a:rPr lang="en-US" sz="2000" dirty="0" smtClean="0"/>
              <a:t>7 moving limbs</a:t>
            </a:r>
          </a:p>
          <a:p>
            <a:pPr lvl="1"/>
            <a:r>
              <a:rPr lang="en-US" sz="2000" dirty="0" smtClean="0"/>
              <a:t>4 or more actuators each</a:t>
            </a:r>
          </a:p>
          <a:p>
            <a:pPr lvl="1"/>
            <a:r>
              <a:rPr lang="en-US" sz="2000" dirty="0" smtClean="0"/>
              <a:t>Each limb contains accelerometers, angle and pressure sensors</a:t>
            </a:r>
          </a:p>
          <a:p>
            <a:r>
              <a:rPr lang="en-US" sz="2400" dirty="0" smtClean="0"/>
              <a:t>Machine learning is used to stabilize and maneuver the robot</a:t>
            </a:r>
          </a:p>
          <a:p>
            <a:r>
              <a:rPr lang="en-US" sz="2400" dirty="0" smtClean="0"/>
              <a:t>Data processing must occur in real time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9" name="Picture 8" descr="Screen Shot 2014-03-19 at 5.0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46" y="1828800"/>
            <a:ext cx="39042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Virtex</a:t>
            </a:r>
            <a:r>
              <a:rPr lang="en-US" dirty="0" smtClean="0"/>
              <a:t> 5XC5VLX50T FPGA</a:t>
            </a:r>
          </a:p>
          <a:p>
            <a:pPr lvl="1"/>
            <a:r>
              <a:rPr lang="en-US" dirty="0" smtClean="0"/>
              <a:t>Tiny Register Machine (TRM)</a:t>
            </a:r>
          </a:p>
          <a:p>
            <a:pPr lvl="2"/>
            <a:r>
              <a:rPr lang="en-US" dirty="0" smtClean="0"/>
              <a:t>2 stage pipeline running at 116MHz</a:t>
            </a:r>
          </a:p>
          <a:p>
            <a:pPr lvl="2"/>
            <a:r>
              <a:rPr lang="en-US" dirty="0" smtClean="0"/>
              <a:t>Very light on FPGA resource usage</a:t>
            </a:r>
          </a:p>
          <a:p>
            <a:pPr lvl="1"/>
            <a:r>
              <a:rPr lang="en-US" dirty="0" smtClean="0"/>
              <a:t>Communication between cores buffered with FIFOs</a:t>
            </a:r>
          </a:p>
          <a:p>
            <a:r>
              <a:rPr lang="en-US" dirty="0" smtClean="0"/>
              <a:t>RF sensor communication over SPI protocol</a:t>
            </a:r>
          </a:p>
          <a:p>
            <a:r>
              <a:rPr lang="en-US" dirty="0" smtClean="0"/>
              <a:t>Application software written in OBERON</a:t>
            </a:r>
          </a:p>
          <a:p>
            <a:pPr lvl="1"/>
            <a:r>
              <a:rPr lang="en-US" dirty="0" smtClean="0"/>
              <a:t>Development environment integrated into Xilinx ISE</a:t>
            </a:r>
          </a:p>
          <a:p>
            <a:pPr lvl="1"/>
            <a:r>
              <a:rPr lang="en-US" dirty="0" smtClean="0"/>
              <a:t>Software is instantiated onto parallel TRM cores</a:t>
            </a:r>
          </a:p>
          <a:p>
            <a:pPr lvl="2"/>
            <a:r>
              <a:rPr lang="en-US" dirty="0" smtClean="0"/>
              <a:t>Software can be targeted at a specific core or generalized for a group of parallel 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7" name="Picture 6" descr="Screen Shot 2014-03-19 at 5.1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276600" cy="21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Data Stream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082925"/>
          </a:xfrm>
        </p:spPr>
        <p:txBody>
          <a:bodyPr/>
          <a:lstStyle/>
          <a:p>
            <a:r>
              <a:rPr lang="en-US" dirty="0" err="1" smtClean="0"/>
              <a:t>Data_Center</a:t>
            </a:r>
            <a:r>
              <a:rPr lang="en-US" dirty="0" smtClean="0"/>
              <a:t> provides SPI communication to RF sensors for data input from EEGs</a:t>
            </a:r>
          </a:p>
          <a:p>
            <a:r>
              <a:rPr lang="en-US" dirty="0" err="1" smtClean="0"/>
              <a:t>FFT_Cells</a:t>
            </a:r>
            <a:r>
              <a:rPr lang="en-US" dirty="0" smtClean="0"/>
              <a:t> perform 512 point floating-point FFT calculations</a:t>
            </a:r>
          </a:p>
          <a:p>
            <a:r>
              <a:rPr lang="en-US" dirty="0" err="1" smtClean="0"/>
              <a:t>Final_TRM_Cell</a:t>
            </a:r>
            <a:r>
              <a:rPr lang="en-US" dirty="0" smtClean="0"/>
              <a:t> groups results and prepares data for transfer over RF to output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8" name="Picture 7" descr="Screen Shot 2014-03-19 at 5.2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8433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Hierarchical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352800"/>
            <a:ext cx="8534400" cy="2778125"/>
          </a:xfrm>
        </p:spPr>
        <p:txBody>
          <a:bodyPr/>
          <a:lstStyle/>
          <a:p>
            <a:r>
              <a:rPr lang="en-US" sz="2400" dirty="0" smtClean="0"/>
              <a:t>Machine learning handled by Clustering and State Classification Cells</a:t>
            </a:r>
          </a:p>
          <a:p>
            <a:pPr lvl="1"/>
            <a:r>
              <a:rPr lang="en-US" sz="2000" dirty="0" smtClean="0"/>
              <a:t>Clustering Cell performs feature extraction</a:t>
            </a:r>
          </a:p>
          <a:p>
            <a:r>
              <a:rPr lang="en-US" sz="2400" dirty="0" smtClean="0"/>
              <a:t>Wireless IO Cell used for communications with RF components</a:t>
            </a:r>
          </a:p>
          <a:p>
            <a:r>
              <a:rPr lang="en-US" sz="2400" dirty="0" smtClean="0"/>
              <a:t>Data Center Cell is responsible for formatting data for use with processing cells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 smtClean="0"/>
              <a:t> of </a:t>
            </a:r>
            <a:r>
              <a:rPr lang="en-US" altLang="en-US" dirty="0"/>
              <a:t>48</a:t>
            </a:r>
            <a:endParaRPr lang="en-US" altLang="en-US" dirty="0" smtClean="0"/>
          </a:p>
        </p:txBody>
      </p:sp>
      <p:pic>
        <p:nvPicPr>
          <p:cNvPr id="7" name="Picture 6" descr="Screen Shot 2014-03-19 at 5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18" y="965200"/>
            <a:ext cx="3275734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WM-2013-02-13-Chris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28207</TotalTime>
  <Words>2287</Words>
  <Application>Microsoft Office PowerPoint</Application>
  <PresentationFormat>On-screen Show (4:3)</PresentationFormat>
  <Paragraphs>452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新細明體</vt:lpstr>
      <vt:lpstr>宋体</vt:lpstr>
      <vt:lpstr>Arial</vt:lpstr>
      <vt:lpstr>Arial Narrow</vt:lpstr>
      <vt:lpstr>Cambria Math</vt:lpstr>
      <vt:lpstr>Garamond</vt:lpstr>
      <vt:lpstr>Wingdings</vt:lpstr>
      <vt:lpstr>Edge</vt:lpstr>
      <vt:lpstr>CWM-2013-02-13-Chris</vt:lpstr>
      <vt:lpstr>PowerPoint Presentation</vt:lpstr>
      <vt:lpstr>Outline</vt:lpstr>
      <vt:lpstr>A reconfigurable multi-core computing platform for robotics and e-health applications</vt:lpstr>
      <vt:lpstr>RC System Development</vt:lpstr>
      <vt:lpstr>E-Health Case Study</vt:lpstr>
      <vt:lpstr>Robotics Case Study</vt:lpstr>
      <vt:lpstr>System Architecture</vt:lpstr>
      <vt:lpstr>EEG Data Stream Processing</vt:lpstr>
      <vt:lpstr>Robot Hierarchical Processing</vt:lpstr>
      <vt:lpstr>Platform Development Results</vt:lpstr>
      <vt:lpstr>An Adaptively Reconfigurable Computing Framework for Intelligent Robotics</vt:lpstr>
      <vt:lpstr>Introduction</vt:lpstr>
      <vt:lpstr>Micro UAV System Constraints</vt:lpstr>
      <vt:lpstr>Framework Architecture</vt:lpstr>
      <vt:lpstr>Micro UAV Processing Architecture</vt:lpstr>
      <vt:lpstr>Disaster Assessment Case Study</vt:lpstr>
      <vt:lpstr>Image Transformation</vt:lpstr>
      <vt:lpstr>Mosaic Generation</vt:lpstr>
      <vt:lpstr>Case Study Results</vt:lpstr>
      <vt:lpstr>Shortfalls</vt:lpstr>
      <vt:lpstr>Conclusions</vt:lpstr>
      <vt:lpstr>Questions?</vt:lpstr>
      <vt:lpstr>Hardware Parallelization of SURF Image-Processing Algorithm on Xilinx Zynq SOC</vt:lpstr>
      <vt:lpstr>Xilinx Zynq SoC</vt:lpstr>
      <vt:lpstr>Introduction to SURF</vt:lpstr>
      <vt:lpstr>SURF Phase Description</vt:lpstr>
      <vt:lpstr>Architecture Road Map</vt:lpstr>
      <vt:lpstr>Integral Image Background</vt:lpstr>
      <vt:lpstr>Integral Image Background </vt:lpstr>
      <vt:lpstr>Integral Image Hardware Architecture</vt:lpstr>
      <vt:lpstr>Architecture Road Map</vt:lpstr>
      <vt:lpstr>Hessian Matrix Background</vt:lpstr>
      <vt:lpstr>Gaussian Kernels</vt:lpstr>
      <vt:lpstr>Gaussian Kernels </vt:lpstr>
      <vt:lpstr>Combined Kernel View</vt:lpstr>
      <vt:lpstr>Gaussian Kernel Shift Filter</vt:lpstr>
      <vt:lpstr>Gaussian Kernel Shift Filter – Alternative View</vt:lpstr>
      <vt:lpstr>Scale Space Approximation</vt:lpstr>
      <vt:lpstr>Overlaid Gaussian Kernels</vt:lpstr>
      <vt:lpstr>Gaussian Kernel Shift Filter</vt:lpstr>
      <vt:lpstr>Architecture Road Map</vt:lpstr>
      <vt:lpstr>Hessian Determinant Calculation</vt:lpstr>
      <vt:lpstr>Architecture Road Map</vt:lpstr>
      <vt:lpstr>Interest Point Localization</vt:lpstr>
      <vt:lpstr>Local Maximum Point Identification</vt:lpstr>
      <vt:lpstr>Performance Comparison  </vt:lpstr>
      <vt:lpstr>SURF Conclusions </vt:lpstr>
      <vt:lpstr>Questions?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Justin Richardson</dc:creator>
  <cp:lastModifiedBy>Ed</cp:lastModifiedBy>
  <cp:revision>2087</cp:revision>
  <dcterms:created xsi:type="dcterms:W3CDTF">2003-07-12T15:21:27Z</dcterms:created>
  <dcterms:modified xsi:type="dcterms:W3CDTF">2014-03-20T02:20:24Z</dcterms:modified>
</cp:coreProperties>
</file>