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37"/>
  </p:notesMasterIdLst>
  <p:handoutMasterIdLst>
    <p:handoutMasterId r:id="rId38"/>
  </p:handoutMasterIdLst>
  <p:sldIdLst>
    <p:sldId id="624" r:id="rId2"/>
    <p:sldId id="625" r:id="rId3"/>
    <p:sldId id="626" r:id="rId4"/>
    <p:sldId id="628" r:id="rId5"/>
    <p:sldId id="631" r:id="rId6"/>
    <p:sldId id="630" r:id="rId7"/>
    <p:sldId id="627" r:id="rId8"/>
    <p:sldId id="647" r:id="rId9"/>
    <p:sldId id="660" r:id="rId10"/>
    <p:sldId id="632" r:id="rId11"/>
    <p:sldId id="643" r:id="rId12"/>
    <p:sldId id="644" r:id="rId13"/>
    <p:sldId id="645" r:id="rId14"/>
    <p:sldId id="653" r:id="rId15"/>
    <p:sldId id="651" r:id="rId16"/>
    <p:sldId id="650" r:id="rId17"/>
    <p:sldId id="652" r:id="rId18"/>
    <p:sldId id="654" r:id="rId19"/>
    <p:sldId id="656" r:id="rId20"/>
    <p:sldId id="655" r:id="rId21"/>
    <p:sldId id="661" r:id="rId22"/>
    <p:sldId id="633" r:id="rId23"/>
    <p:sldId id="634" r:id="rId24"/>
    <p:sldId id="658" r:id="rId25"/>
    <p:sldId id="635" r:id="rId26"/>
    <p:sldId id="636" r:id="rId27"/>
    <p:sldId id="639" r:id="rId28"/>
    <p:sldId id="637" r:id="rId29"/>
    <p:sldId id="638" r:id="rId30"/>
    <p:sldId id="657" r:id="rId31"/>
    <p:sldId id="649" r:id="rId32"/>
    <p:sldId id="659" r:id="rId33"/>
    <p:sldId id="640" r:id="rId34"/>
    <p:sldId id="641" r:id="rId35"/>
    <p:sldId id="642" r:id="rId3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FB4"/>
    <a:srgbClr val="CCECFF"/>
    <a:srgbClr val="A9A9E9"/>
    <a:srgbClr val="FFB7B7"/>
    <a:srgbClr val="66CCFF"/>
    <a:srgbClr val="A7A7FF"/>
    <a:srgbClr val="7373DB"/>
    <a:srgbClr val="9393FF"/>
    <a:srgbClr val="DF7D7D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75" autoAdjust="0"/>
    <p:restoredTop sz="85211" autoAdjust="0"/>
  </p:normalViewPr>
  <p:slideViewPr>
    <p:cSldViewPr snapToObjects="1">
      <p:cViewPr varScale="1">
        <p:scale>
          <a:sx n="203" d="100"/>
          <a:sy n="203" d="100"/>
        </p:scale>
        <p:origin x="2299" y="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1410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8936CE-99A2-B94F-AA8A-3056453766F6}" type="doc">
      <dgm:prSet loTypeId="urn:microsoft.com/office/officeart/2005/8/layout/cycle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857240-FD24-1F4D-A302-CACBF93098BF}">
      <dgm:prSet phldrT="[Text]" custT="1"/>
      <dgm:spPr>
        <a:ln>
          <a:solidFill>
            <a:srgbClr val="FFFFFF"/>
          </a:solidFill>
        </a:ln>
      </dgm:spPr>
      <dgm:t>
        <a:bodyPr/>
        <a:lstStyle/>
        <a:p>
          <a:r>
            <a:rPr lang="en-US" sz="1100" dirty="0" smtClean="0"/>
            <a:t>Select checkpoint for injection and inject fault</a:t>
          </a:r>
          <a:endParaRPr lang="en-US" sz="1100" dirty="0"/>
        </a:p>
      </dgm:t>
    </dgm:pt>
    <dgm:pt modelId="{2DD5CE20-3278-AF42-A9A7-0E2D8D8C685B}" type="parTrans" cxnId="{2336BCD8-D2B8-EE47-ACBE-738E206C855C}">
      <dgm:prSet/>
      <dgm:spPr/>
      <dgm:t>
        <a:bodyPr/>
        <a:lstStyle/>
        <a:p>
          <a:endParaRPr lang="en-US" sz="1100"/>
        </a:p>
      </dgm:t>
    </dgm:pt>
    <dgm:pt modelId="{BAEDC275-2844-D646-8AB8-82798321AE13}" type="sibTrans" cxnId="{2336BCD8-D2B8-EE47-ACBE-738E206C855C}">
      <dgm:prSet/>
      <dgm:spPr>
        <a:ln w="50800">
          <a:solidFill>
            <a:schemeClr val="accent1"/>
          </a:solidFill>
        </a:ln>
      </dgm:spPr>
      <dgm:t>
        <a:bodyPr/>
        <a:lstStyle/>
        <a:p>
          <a:endParaRPr lang="en-US" sz="1100"/>
        </a:p>
      </dgm:t>
    </dgm:pt>
    <dgm:pt modelId="{48BF3EA9-1521-9846-A9EC-19E7E70A6745}">
      <dgm:prSet phldrT="[Text]" custT="1"/>
      <dgm:spPr>
        <a:ln>
          <a:solidFill>
            <a:srgbClr val="FFFFFF"/>
          </a:solidFill>
        </a:ln>
      </dgm:spPr>
      <dgm:t>
        <a:bodyPr/>
        <a:lstStyle/>
        <a:p>
          <a:r>
            <a:rPr lang="en-US" sz="1100" dirty="0" smtClean="0"/>
            <a:t>Create </a:t>
          </a:r>
          <a:r>
            <a:rPr lang="en-US" sz="1100" dirty="0" err="1" smtClean="0"/>
            <a:t>Simics</a:t>
          </a:r>
          <a:r>
            <a:rPr lang="en-US" sz="1100" dirty="0" smtClean="0"/>
            <a:t> script to load and execute injected checkpoint</a:t>
          </a:r>
          <a:endParaRPr lang="en-US" sz="1100" dirty="0"/>
        </a:p>
      </dgm:t>
    </dgm:pt>
    <dgm:pt modelId="{7AFEFD2F-FDA5-4B41-88AA-1EE500FBB880}" type="parTrans" cxnId="{002BF799-D4A1-AF45-BF24-BA0DAF6FFA4F}">
      <dgm:prSet/>
      <dgm:spPr/>
      <dgm:t>
        <a:bodyPr/>
        <a:lstStyle/>
        <a:p>
          <a:endParaRPr lang="en-US" sz="1100"/>
        </a:p>
      </dgm:t>
    </dgm:pt>
    <dgm:pt modelId="{222C1821-C9B0-8843-8FF7-8601E3CA59A6}" type="sibTrans" cxnId="{002BF799-D4A1-AF45-BF24-BA0DAF6FFA4F}">
      <dgm:prSet/>
      <dgm:spPr>
        <a:ln w="50800">
          <a:solidFill>
            <a:schemeClr val="accent1"/>
          </a:solidFill>
        </a:ln>
      </dgm:spPr>
      <dgm:t>
        <a:bodyPr/>
        <a:lstStyle/>
        <a:p>
          <a:endParaRPr lang="en-US" sz="1100"/>
        </a:p>
      </dgm:t>
    </dgm:pt>
    <dgm:pt modelId="{A6E67DF2-1C22-2F40-8B58-CDCEB535E383}">
      <dgm:prSet phldrT="[Text]" custT="1"/>
      <dgm:spPr>
        <a:ln>
          <a:solidFill>
            <a:srgbClr val="FFFFFF"/>
          </a:solidFill>
        </a:ln>
      </dgm:spPr>
      <dgm:t>
        <a:bodyPr/>
        <a:lstStyle/>
        <a:p>
          <a:r>
            <a:rPr lang="en-US" sz="1100" dirty="0" smtClean="0"/>
            <a:t>Run </a:t>
          </a:r>
          <a:r>
            <a:rPr lang="en-US" sz="1100" dirty="0" err="1" smtClean="0"/>
            <a:t>Simics</a:t>
          </a:r>
          <a:r>
            <a:rPr lang="en-US" sz="1100" dirty="0" smtClean="0"/>
            <a:t> script</a:t>
          </a:r>
          <a:endParaRPr lang="en-US" sz="1100" dirty="0"/>
        </a:p>
      </dgm:t>
    </dgm:pt>
    <dgm:pt modelId="{79EAA7AD-4B10-5C4C-800F-40580191A98E}" type="parTrans" cxnId="{5481486E-6F9D-7F4C-9FEA-BBAB7E248056}">
      <dgm:prSet/>
      <dgm:spPr/>
      <dgm:t>
        <a:bodyPr/>
        <a:lstStyle/>
        <a:p>
          <a:endParaRPr lang="en-US" sz="1100"/>
        </a:p>
      </dgm:t>
    </dgm:pt>
    <dgm:pt modelId="{F489FF51-0576-5A44-A3C9-6DECA69682D0}" type="sibTrans" cxnId="{5481486E-6F9D-7F4C-9FEA-BBAB7E248056}">
      <dgm:prSet/>
      <dgm:spPr>
        <a:ln w="50800">
          <a:solidFill>
            <a:schemeClr val="accent1"/>
          </a:solidFill>
        </a:ln>
      </dgm:spPr>
      <dgm:t>
        <a:bodyPr/>
        <a:lstStyle/>
        <a:p>
          <a:endParaRPr lang="en-US" sz="1100"/>
        </a:p>
      </dgm:t>
    </dgm:pt>
    <dgm:pt modelId="{6C4C47C6-0097-1542-8746-E39D79022607}">
      <dgm:prSet phldrT="[Text]" custT="1"/>
      <dgm:spPr>
        <a:ln>
          <a:solidFill>
            <a:srgbClr val="FFFFFF"/>
          </a:solidFill>
        </a:ln>
      </dgm:spPr>
      <dgm:t>
        <a:bodyPr/>
        <a:lstStyle/>
        <a:p>
          <a:r>
            <a:rPr lang="en-US" sz="1100" dirty="0" smtClean="0"/>
            <a:t>Monitor console output to determine outcome</a:t>
          </a:r>
          <a:endParaRPr lang="en-US" sz="1100" dirty="0"/>
        </a:p>
      </dgm:t>
    </dgm:pt>
    <dgm:pt modelId="{60E3072E-7D82-6E44-8703-CCAFA2711185}" type="parTrans" cxnId="{111DBE38-154B-794B-AB55-20780E63FE93}">
      <dgm:prSet/>
      <dgm:spPr/>
      <dgm:t>
        <a:bodyPr/>
        <a:lstStyle/>
        <a:p>
          <a:endParaRPr lang="en-US" sz="1100"/>
        </a:p>
      </dgm:t>
    </dgm:pt>
    <dgm:pt modelId="{88CD4FD0-BCF6-5B42-A12D-615368471FC2}" type="sibTrans" cxnId="{111DBE38-154B-794B-AB55-20780E63FE93}">
      <dgm:prSet/>
      <dgm:spPr>
        <a:ln w="50800">
          <a:solidFill>
            <a:schemeClr val="accent1"/>
          </a:solidFill>
        </a:ln>
      </dgm:spPr>
      <dgm:t>
        <a:bodyPr/>
        <a:lstStyle/>
        <a:p>
          <a:endParaRPr lang="en-US" sz="1100"/>
        </a:p>
      </dgm:t>
    </dgm:pt>
    <dgm:pt modelId="{A7F4D5B5-9668-CA4B-9C00-E223B405B23C}">
      <dgm:prSet phldrT="[Text]" custT="1"/>
      <dgm:spPr>
        <a:ln>
          <a:solidFill>
            <a:srgbClr val="FFFFFF"/>
          </a:solidFill>
        </a:ln>
      </dgm:spPr>
      <dgm:t>
        <a:bodyPr/>
        <a:lstStyle/>
        <a:p>
          <a:r>
            <a:rPr lang="en-US" sz="1100" dirty="0" smtClean="0"/>
            <a:t>Log results and exit </a:t>
          </a:r>
          <a:r>
            <a:rPr lang="en-US" sz="1100" dirty="0" err="1" smtClean="0"/>
            <a:t>Simics</a:t>
          </a:r>
          <a:endParaRPr lang="en-US" sz="1100" dirty="0"/>
        </a:p>
      </dgm:t>
    </dgm:pt>
    <dgm:pt modelId="{5411A5AD-DAA9-A74D-8BBA-6A462B0F7817}" type="parTrans" cxnId="{D9FD9F77-E72D-094F-B634-2A1C8AFC3C7B}">
      <dgm:prSet/>
      <dgm:spPr/>
      <dgm:t>
        <a:bodyPr/>
        <a:lstStyle/>
        <a:p>
          <a:endParaRPr lang="en-US" sz="1100"/>
        </a:p>
      </dgm:t>
    </dgm:pt>
    <dgm:pt modelId="{2F2289CF-D8C8-1B4A-B56C-1B2666CF67EE}" type="sibTrans" cxnId="{D9FD9F77-E72D-094F-B634-2A1C8AFC3C7B}">
      <dgm:prSet/>
      <dgm:spPr>
        <a:ln w="50800">
          <a:solidFill>
            <a:schemeClr val="accent1"/>
          </a:solidFill>
        </a:ln>
      </dgm:spPr>
      <dgm:t>
        <a:bodyPr/>
        <a:lstStyle/>
        <a:p>
          <a:endParaRPr lang="en-US" sz="1100"/>
        </a:p>
      </dgm:t>
    </dgm:pt>
    <dgm:pt modelId="{1F912063-A60D-BD4D-B809-136A29BC8394}" type="pres">
      <dgm:prSet presAssocID="{CA8936CE-99A2-B94F-AA8A-3056453766F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C6D3C1-B6D7-264E-9FD3-D82B515C9682}" type="pres">
      <dgm:prSet presAssocID="{9C857240-FD24-1F4D-A302-CACBF93098BF}" presName="node" presStyleLbl="node1" presStyleIdx="0" presStyleCnt="5" custScaleX="125735" custScaleY="147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CC311-A30B-EC47-A7F0-EDA10CC78C98}" type="pres">
      <dgm:prSet presAssocID="{9C857240-FD24-1F4D-A302-CACBF93098BF}" presName="spNode" presStyleCnt="0"/>
      <dgm:spPr/>
      <dgm:t>
        <a:bodyPr/>
        <a:lstStyle/>
        <a:p>
          <a:endParaRPr lang="en-US"/>
        </a:p>
      </dgm:t>
    </dgm:pt>
    <dgm:pt modelId="{53A0F193-0A81-6C4C-BA19-A41BDAF6386A}" type="pres">
      <dgm:prSet presAssocID="{BAEDC275-2844-D646-8AB8-82798321AE1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60B99CA4-353C-1A45-AC6B-33CEA334BE61}" type="pres">
      <dgm:prSet presAssocID="{48BF3EA9-1521-9846-A9EC-19E7E70A6745}" presName="node" presStyleLbl="node1" presStyleIdx="1" presStyleCnt="5" custScaleX="125735" custScaleY="147759" custRadScaleRad="96516" custRadScaleInc="34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DD0B5-C12B-2144-8207-C7D6AE7A965D}" type="pres">
      <dgm:prSet presAssocID="{48BF3EA9-1521-9846-A9EC-19E7E70A6745}" presName="spNode" presStyleCnt="0"/>
      <dgm:spPr/>
      <dgm:t>
        <a:bodyPr/>
        <a:lstStyle/>
        <a:p>
          <a:endParaRPr lang="en-US"/>
        </a:p>
      </dgm:t>
    </dgm:pt>
    <dgm:pt modelId="{C54EF029-3474-214F-8C6A-CF210B5DC0A5}" type="pres">
      <dgm:prSet presAssocID="{222C1821-C9B0-8843-8FF7-8601E3CA59A6}" presName="sibTrans" presStyleLbl="sibTrans1D1" presStyleIdx="1" presStyleCnt="5"/>
      <dgm:spPr/>
      <dgm:t>
        <a:bodyPr/>
        <a:lstStyle/>
        <a:p>
          <a:endParaRPr lang="en-US"/>
        </a:p>
      </dgm:t>
    </dgm:pt>
    <dgm:pt modelId="{8457ECEB-A043-8443-A684-9C958AC36015}" type="pres">
      <dgm:prSet presAssocID="{A6E67DF2-1C22-2F40-8B58-CDCEB535E383}" presName="node" presStyleLbl="node1" presStyleIdx="2" presStyleCnt="5" custScaleX="125735" custScaleY="147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36983-C1B3-9441-BF5E-B62D1E437D2F}" type="pres">
      <dgm:prSet presAssocID="{A6E67DF2-1C22-2F40-8B58-CDCEB535E383}" presName="spNode" presStyleCnt="0"/>
      <dgm:spPr/>
      <dgm:t>
        <a:bodyPr/>
        <a:lstStyle/>
        <a:p>
          <a:endParaRPr lang="en-US"/>
        </a:p>
      </dgm:t>
    </dgm:pt>
    <dgm:pt modelId="{37B97938-453E-5D46-AEC2-2B9ECEA28000}" type="pres">
      <dgm:prSet presAssocID="{F489FF51-0576-5A44-A3C9-6DECA69682D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2BB7282F-FB72-EB45-B359-57131DAED6A9}" type="pres">
      <dgm:prSet presAssocID="{6C4C47C6-0097-1542-8746-E39D79022607}" presName="node" presStyleLbl="node1" presStyleIdx="3" presStyleCnt="5" custScaleX="125735" custScaleY="147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8D50B-21D8-A244-9357-7248DF91157B}" type="pres">
      <dgm:prSet presAssocID="{6C4C47C6-0097-1542-8746-E39D79022607}" presName="spNode" presStyleCnt="0"/>
      <dgm:spPr/>
      <dgm:t>
        <a:bodyPr/>
        <a:lstStyle/>
        <a:p>
          <a:endParaRPr lang="en-US"/>
        </a:p>
      </dgm:t>
    </dgm:pt>
    <dgm:pt modelId="{E7D09CC5-A60C-174A-86E5-5CC5A492E875}" type="pres">
      <dgm:prSet presAssocID="{88CD4FD0-BCF6-5B42-A12D-615368471FC2}" presName="sibTrans" presStyleLbl="sibTrans1D1" presStyleIdx="3" presStyleCnt="5"/>
      <dgm:spPr/>
      <dgm:t>
        <a:bodyPr/>
        <a:lstStyle/>
        <a:p>
          <a:endParaRPr lang="en-US"/>
        </a:p>
      </dgm:t>
    </dgm:pt>
    <dgm:pt modelId="{7CCB90CE-4B5E-2048-B6B1-796A079E455A}" type="pres">
      <dgm:prSet presAssocID="{A7F4D5B5-9668-CA4B-9C00-E223B405B23C}" presName="node" presStyleLbl="node1" presStyleIdx="4" presStyleCnt="5" custScaleX="125735" custScaleY="147759" custRadScaleRad="96516" custRadScaleInc="-34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74220-40A8-B340-AB7A-19C490AA516A}" type="pres">
      <dgm:prSet presAssocID="{A7F4D5B5-9668-CA4B-9C00-E223B405B23C}" presName="spNode" presStyleCnt="0"/>
      <dgm:spPr/>
      <dgm:t>
        <a:bodyPr/>
        <a:lstStyle/>
        <a:p>
          <a:endParaRPr lang="en-US"/>
        </a:p>
      </dgm:t>
    </dgm:pt>
    <dgm:pt modelId="{DC95710A-7025-1A48-B7EC-93E7267E7CD9}" type="pres">
      <dgm:prSet presAssocID="{2F2289CF-D8C8-1B4A-B56C-1B2666CF67EE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111DBE38-154B-794B-AB55-20780E63FE93}" srcId="{CA8936CE-99A2-B94F-AA8A-3056453766F6}" destId="{6C4C47C6-0097-1542-8746-E39D79022607}" srcOrd="3" destOrd="0" parTransId="{60E3072E-7D82-6E44-8703-CCAFA2711185}" sibTransId="{88CD4FD0-BCF6-5B42-A12D-615368471FC2}"/>
    <dgm:cxn modelId="{6D4FA196-E27B-4D69-9F4E-132F550844F6}" type="presOf" srcId="{A6E67DF2-1C22-2F40-8B58-CDCEB535E383}" destId="{8457ECEB-A043-8443-A684-9C958AC36015}" srcOrd="0" destOrd="0" presId="urn:microsoft.com/office/officeart/2005/8/layout/cycle5"/>
    <dgm:cxn modelId="{002BF799-D4A1-AF45-BF24-BA0DAF6FFA4F}" srcId="{CA8936CE-99A2-B94F-AA8A-3056453766F6}" destId="{48BF3EA9-1521-9846-A9EC-19E7E70A6745}" srcOrd="1" destOrd="0" parTransId="{7AFEFD2F-FDA5-4B41-88AA-1EE500FBB880}" sibTransId="{222C1821-C9B0-8843-8FF7-8601E3CA59A6}"/>
    <dgm:cxn modelId="{7EACFDE6-B641-4F1D-8FCB-772C777D32CD}" type="presOf" srcId="{222C1821-C9B0-8843-8FF7-8601E3CA59A6}" destId="{C54EF029-3474-214F-8C6A-CF210B5DC0A5}" srcOrd="0" destOrd="0" presId="urn:microsoft.com/office/officeart/2005/8/layout/cycle5"/>
    <dgm:cxn modelId="{D69E96E4-46B5-46BF-B59D-C7089F12F18E}" type="presOf" srcId="{9C857240-FD24-1F4D-A302-CACBF93098BF}" destId="{7EC6D3C1-B6D7-264E-9FD3-D82B515C9682}" srcOrd="0" destOrd="0" presId="urn:microsoft.com/office/officeart/2005/8/layout/cycle5"/>
    <dgm:cxn modelId="{5B62425E-3791-4CB3-8A80-79AD2DFD6AD4}" type="presOf" srcId="{A7F4D5B5-9668-CA4B-9C00-E223B405B23C}" destId="{7CCB90CE-4B5E-2048-B6B1-796A079E455A}" srcOrd="0" destOrd="0" presId="urn:microsoft.com/office/officeart/2005/8/layout/cycle5"/>
    <dgm:cxn modelId="{25FBB663-B957-462B-9F51-768185C324FA}" type="presOf" srcId="{BAEDC275-2844-D646-8AB8-82798321AE13}" destId="{53A0F193-0A81-6C4C-BA19-A41BDAF6386A}" srcOrd="0" destOrd="0" presId="urn:microsoft.com/office/officeart/2005/8/layout/cycle5"/>
    <dgm:cxn modelId="{642C74E3-26F8-4F00-9DD9-522FDF3BC038}" type="presOf" srcId="{2F2289CF-D8C8-1B4A-B56C-1B2666CF67EE}" destId="{DC95710A-7025-1A48-B7EC-93E7267E7CD9}" srcOrd="0" destOrd="0" presId="urn:microsoft.com/office/officeart/2005/8/layout/cycle5"/>
    <dgm:cxn modelId="{A279AAB3-8D03-4D47-A5DC-9197D4CD4FC4}" type="presOf" srcId="{48BF3EA9-1521-9846-A9EC-19E7E70A6745}" destId="{60B99CA4-353C-1A45-AC6B-33CEA334BE61}" srcOrd="0" destOrd="0" presId="urn:microsoft.com/office/officeart/2005/8/layout/cycle5"/>
    <dgm:cxn modelId="{D9FD9F77-E72D-094F-B634-2A1C8AFC3C7B}" srcId="{CA8936CE-99A2-B94F-AA8A-3056453766F6}" destId="{A7F4D5B5-9668-CA4B-9C00-E223B405B23C}" srcOrd="4" destOrd="0" parTransId="{5411A5AD-DAA9-A74D-8BBA-6A462B0F7817}" sibTransId="{2F2289CF-D8C8-1B4A-B56C-1B2666CF67EE}"/>
    <dgm:cxn modelId="{5481486E-6F9D-7F4C-9FEA-BBAB7E248056}" srcId="{CA8936CE-99A2-B94F-AA8A-3056453766F6}" destId="{A6E67DF2-1C22-2F40-8B58-CDCEB535E383}" srcOrd="2" destOrd="0" parTransId="{79EAA7AD-4B10-5C4C-800F-40580191A98E}" sibTransId="{F489FF51-0576-5A44-A3C9-6DECA69682D0}"/>
    <dgm:cxn modelId="{78C6D264-BDFF-424E-BBDD-2B167AB2B950}" type="presOf" srcId="{6C4C47C6-0097-1542-8746-E39D79022607}" destId="{2BB7282F-FB72-EB45-B359-57131DAED6A9}" srcOrd="0" destOrd="0" presId="urn:microsoft.com/office/officeart/2005/8/layout/cycle5"/>
    <dgm:cxn modelId="{C2B16F13-C4B6-4010-9DFD-CACE3A551A45}" type="presOf" srcId="{88CD4FD0-BCF6-5B42-A12D-615368471FC2}" destId="{E7D09CC5-A60C-174A-86E5-5CC5A492E875}" srcOrd="0" destOrd="0" presId="urn:microsoft.com/office/officeart/2005/8/layout/cycle5"/>
    <dgm:cxn modelId="{2336BCD8-D2B8-EE47-ACBE-738E206C855C}" srcId="{CA8936CE-99A2-B94F-AA8A-3056453766F6}" destId="{9C857240-FD24-1F4D-A302-CACBF93098BF}" srcOrd="0" destOrd="0" parTransId="{2DD5CE20-3278-AF42-A9A7-0E2D8D8C685B}" sibTransId="{BAEDC275-2844-D646-8AB8-82798321AE13}"/>
    <dgm:cxn modelId="{C603953A-4F0F-48B1-852F-D8AB2A50314F}" type="presOf" srcId="{CA8936CE-99A2-B94F-AA8A-3056453766F6}" destId="{1F912063-A60D-BD4D-B809-136A29BC8394}" srcOrd="0" destOrd="0" presId="urn:microsoft.com/office/officeart/2005/8/layout/cycle5"/>
    <dgm:cxn modelId="{1E670865-4B14-48C1-9004-9576E9800DE1}" type="presOf" srcId="{F489FF51-0576-5A44-A3C9-6DECA69682D0}" destId="{37B97938-453E-5D46-AEC2-2B9ECEA28000}" srcOrd="0" destOrd="0" presId="urn:microsoft.com/office/officeart/2005/8/layout/cycle5"/>
    <dgm:cxn modelId="{D0B21A3D-272B-4272-BC4C-7ABA7FFCC360}" type="presParOf" srcId="{1F912063-A60D-BD4D-B809-136A29BC8394}" destId="{7EC6D3C1-B6D7-264E-9FD3-D82B515C9682}" srcOrd="0" destOrd="0" presId="urn:microsoft.com/office/officeart/2005/8/layout/cycle5"/>
    <dgm:cxn modelId="{2B1EC0E2-0D4C-4733-A4A8-F9D942E2D092}" type="presParOf" srcId="{1F912063-A60D-BD4D-B809-136A29BC8394}" destId="{396CC311-A30B-EC47-A7F0-EDA10CC78C98}" srcOrd="1" destOrd="0" presId="urn:microsoft.com/office/officeart/2005/8/layout/cycle5"/>
    <dgm:cxn modelId="{C111790B-FA3D-4241-B57A-2D8C56C1C4F4}" type="presParOf" srcId="{1F912063-A60D-BD4D-B809-136A29BC8394}" destId="{53A0F193-0A81-6C4C-BA19-A41BDAF6386A}" srcOrd="2" destOrd="0" presId="urn:microsoft.com/office/officeart/2005/8/layout/cycle5"/>
    <dgm:cxn modelId="{9608D22F-0533-442E-A77A-22DD6C8D4442}" type="presParOf" srcId="{1F912063-A60D-BD4D-B809-136A29BC8394}" destId="{60B99CA4-353C-1A45-AC6B-33CEA334BE61}" srcOrd="3" destOrd="0" presId="urn:microsoft.com/office/officeart/2005/8/layout/cycle5"/>
    <dgm:cxn modelId="{B416A251-8C6C-45F6-9325-88C8313FB1DA}" type="presParOf" srcId="{1F912063-A60D-BD4D-B809-136A29BC8394}" destId="{27EDD0B5-C12B-2144-8207-C7D6AE7A965D}" srcOrd="4" destOrd="0" presId="urn:microsoft.com/office/officeart/2005/8/layout/cycle5"/>
    <dgm:cxn modelId="{5A1FB2DE-90DA-4034-B2B5-10A11F200417}" type="presParOf" srcId="{1F912063-A60D-BD4D-B809-136A29BC8394}" destId="{C54EF029-3474-214F-8C6A-CF210B5DC0A5}" srcOrd="5" destOrd="0" presId="urn:microsoft.com/office/officeart/2005/8/layout/cycle5"/>
    <dgm:cxn modelId="{3E2B278C-D1F3-4B87-9177-9EC30E99F5CA}" type="presParOf" srcId="{1F912063-A60D-BD4D-B809-136A29BC8394}" destId="{8457ECEB-A043-8443-A684-9C958AC36015}" srcOrd="6" destOrd="0" presId="urn:microsoft.com/office/officeart/2005/8/layout/cycle5"/>
    <dgm:cxn modelId="{DCA931FF-E986-46D7-877D-01BF23AD8A12}" type="presParOf" srcId="{1F912063-A60D-BD4D-B809-136A29BC8394}" destId="{33036983-C1B3-9441-BF5E-B62D1E437D2F}" srcOrd="7" destOrd="0" presId="urn:microsoft.com/office/officeart/2005/8/layout/cycle5"/>
    <dgm:cxn modelId="{85489D88-2731-4807-AE07-AF3DCD7192C6}" type="presParOf" srcId="{1F912063-A60D-BD4D-B809-136A29BC8394}" destId="{37B97938-453E-5D46-AEC2-2B9ECEA28000}" srcOrd="8" destOrd="0" presId="urn:microsoft.com/office/officeart/2005/8/layout/cycle5"/>
    <dgm:cxn modelId="{88F08050-1E35-4A35-8B52-D1AAFFD56ACA}" type="presParOf" srcId="{1F912063-A60D-BD4D-B809-136A29BC8394}" destId="{2BB7282F-FB72-EB45-B359-57131DAED6A9}" srcOrd="9" destOrd="0" presId="urn:microsoft.com/office/officeart/2005/8/layout/cycle5"/>
    <dgm:cxn modelId="{BAE80BE3-DBA1-45DD-9429-FC51EBE8BD55}" type="presParOf" srcId="{1F912063-A60D-BD4D-B809-136A29BC8394}" destId="{1498D50B-21D8-A244-9357-7248DF91157B}" srcOrd="10" destOrd="0" presId="urn:microsoft.com/office/officeart/2005/8/layout/cycle5"/>
    <dgm:cxn modelId="{7E8B72E4-B33A-4F00-9722-DAE6AA84FBDE}" type="presParOf" srcId="{1F912063-A60D-BD4D-B809-136A29BC8394}" destId="{E7D09CC5-A60C-174A-86E5-5CC5A492E875}" srcOrd="11" destOrd="0" presId="urn:microsoft.com/office/officeart/2005/8/layout/cycle5"/>
    <dgm:cxn modelId="{7EF902A9-4686-450A-9275-8C1C69DEE9E6}" type="presParOf" srcId="{1F912063-A60D-BD4D-B809-136A29BC8394}" destId="{7CCB90CE-4B5E-2048-B6B1-796A079E455A}" srcOrd="12" destOrd="0" presId="urn:microsoft.com/office/officeart/2005/8/layout/cycle5"/>
    <dgm:cxn modelId="{D03CA8C1-91E7-4F24-AD6D-AF5556271BFE}" type="presParOf" srcId="{1F912063-A60D-BD4D-B809-136A29BC8394}" destId="{20274220-40A8-B340-AB7A-19C490AA516A}" srcOrd="13" destOrd="0" presId="urn:microsoft.com/office/officeart/2005/8/layout/cycle5"/>
    <dgm:cxn modelId="{F16AFD6A-A532-4148-AAFD-B37238CFEE60}" type="presParOf" srcId="{1F912063-A60D-BD4D-B809-136A29BC8394}" destId="{DC95710A-7025-1A48-B7EC-93E7267E7CD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8D1934-3530-42C0-AEDD-F1D0C94F941E}" type="doc">
      <dgm:prSet loTypeId="urn:microsoft.com/office/officeart/2005/8/layout/b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3E403A-C72D-4FE0-9CED-B2E04850877E}">
      <dgm:prSet phldrT="[Text]" custT="1"/>
      <dgm:spPr>
        <a:ln>
          <a:solidFill>
            <a:srgbClr val="FFFFFF"/>
          </a:solidFill>
        </a:ln>
      </dgm:spPr>
      <dgm:t>
        <a:bodyPr/>
        <a:lstStyle/>
        <a:p>
          <a:r>
            <a:rPr lang="en-US" sz="1200" dirty="0" smtClean="0"/>
            <a:t>Create </a:t>
          </a:r>
          <a:r>
            <a:rPr lang="en-US" sz="1200" dirty="0" err="1" smtClean="0"/>
            <a:t>Simics</a:t>
          </a:r>
          <a:r>
            <a:rPr lang="en-US" sz="1200" dirty="0" smtClean="0"/>
            <a:t> script to load initial checkpoint</a:t>
          </a:r>
          <a:endParaRPr lang="en-US" sz="1200" dirty="0"/>
        </a:p>
      </dgm:t>
    </dgm:pt>
    <dgm:pt modelId="{53D88C35-4303-47DA-8C92-DD7D23933604}" type="parTrans" cxnId="{B889C0A4-E7D2-471E-A192-C89505E2961B}">
      <dgm:prSet/>
      <dgm:spPr/>
      <dgm:t>
        <a:bodyPr/>
        <a:lstStyle/>
        <a:p>
          <a:endParaRPr lang="en-US" sz="1050"/>
        </a:p>
      </dgm:t>
    </dgm:pt>
    <dgm:pt modelId="{B42525BB-07C9-4521-971B-72F501A5B850}" type="sibTrans" cxnId="{B889C0A4-E7D2-471E-A192-C89505E2961B}">
      <dgm:prSet custT="1"/>
      <dgm:spPr>
        <a:ln w="50800">
          <a:solidFill>
            <a:schemeClr val="accent1"/>
          </a:solidFill>
        </a:ln>
      </dgm:spPr>
      <dgm:t>
        <a:bodyPr/>
        <a:lstStyle/>
        <a:p>
          <a:endParaRPr lang="en-US" sz="100"/>
        </a:p>
      </dgm:t>
    </dgm:pt>
    <dgm:pt modelId="{717AD7FF-12FA-4700-BCF8-79751644E8A4}">
      <dgm:prSet phldrT="[Text]" custT="1"/>
      <dgm:spPr>
        <a:ln>
          <a:solidFill>
            <a:srgbClr val="FFFFFF"/>
          </a:solidFill>
        </a:ln>
      </dgm:spPr>
      <dgm:t>
        <a:bodyPr/>
        <a:lstStyle/>
        <a:p>
          <a:r>
            <a:rPr lang="en-US" sz="1200" dirty="0" smtClean="0"/>
            <a:t>Run </a:t>
          </a:r>
          <a:r>
            <a:rPr lang="en-US" sz="1200" dirty="0" err="1" smtClean="0"/>
            <a:t>Simics</a:t>
          </a:r>
          <a:r>
            <a:rPr lang="en-US" sz="1200" dirty="0" smtClean="0"/>
            <a:t> script</a:t>
          </a:r>
          <a:endParaRPr lang="en-US" sz="1200" dirty="0"/>
        </a:p>
      </dgm:t>
    </dgm:pt>
    <dgm:pt modelId="{782D260D-DB65-473E-B0D5-240FC0844320}" type="parTrans" cxnId="{1E35A55E-3F9C-47AE-8F73-C487B1CF5599}">
      <dgm:prSet/>
      <dgm:spPr/>
      <dgm:t>
        <a:bodyPr/>
        <a:lstStyle/>
        <a:p>
          <a:endParaRPr lang="en-US" sz="1050"/>
        </a:p>
      </dgm:t>
    </dgm:pt>
    <dgm:pt modelId="{E8505E23-FBA3-4C64-855B-01C0029DA233}" type="sibTrans" cxnId="{1E35A55E-3F9C-47AE-8F73-C487B1CF5599}">
      <dgm:prSet custT="1"/>
      <dgm:spPr>
        <a:ln w="50800">
          <a:solidFill>
            <a:schemeClr val="accent1"/>
          </a:solidFill>
        </a:ln>
      </dgm:spPr>
      <dgm:t>
        <a:bodyPr/>
        <a:lstStyle/>
        <a:p>
          <a:endParaRPr lang="en-US" sz="100"/>
        </a:p>
      </dgm:t>
    </dgm:pt>
    <dgm:pt modelId="{A288C97C-ABF2-43B5-8BCF-BFDE5B180BD9}">
      <dgm:prSet phldrT="[Text]" custT="1"/>
      <dgm:spPr>
        <a:ln>
          <a:solidFill>
            <a:srgbClr val="FFFFFF"/>
          </a:solidFill>
        </a:ln>
      </dgm:spPr>
      <dgm:t>
        <a:bodyPr/>
        <a:lstStyle/>
        <a:p>
          <a:r>
            <a:rPr lang="en-US" sz="1200" dirty="0" smtClean="0"/>
            <a:t>Calculate cycles required for execution</a:t>
          </a:r>
          <a:endParaRPr lang="en-US" sz="1200" dirty="0"/>
        </a:p>
      </dgm:t>
    </dgm:pt>
    <dgm:pt modelId="{21687A83-248D-4C4D-8F02-C26CCDC04790}" type="parTrans" cxnId="{7C8020D8-AAD4-4D5C-A304-2CF14AF09E55}">
      <dgm:prSet/>
      <dgm:spPr/>
      <dgm:t>
        <a:bodyPr/>
        <a:lstStyle/>
        <a:p>
          <a:endParaRPr lang="en-US" sz="1050"/>
        </a:p>
      </dgm:t>
    </dgm:pt>
    <dgm:pt modelId="{37D7E662-EF3A-4509-AE48-D27F82D52ECF}" type="sibTrans" cxnId="{7C8020D8-AAD4-4D5C-A304-2CF14AF09E55}">
      <dgm:prSet custT="1"/>
      <dgm:spPr>
        <a:ln w="50800">
          <a:solidFill>
            <a:schemeClr val="accent1"/>
          </a:solidFill>
        </a:ln>
      </dgm:spPr>
      <dgm:t>
        <a:bodyPr/>
        <a:lstStyle/>
        <a:p>
          <a:endParaRPr lang="en-US" sz="100"/>
        </a:p>
      </dgm:t>
    </dgm:pt>
    <dgm:pt modelId="{5F339F23-1732-4062-9B54-A31556957FB1}">
      <dgm:prSet phldrT="[Text]" custT="1"/>
      <dgm:spPr>
        <a:ln>
          <a:solidFill>
            <a:srgbClr val="FFFFFF"/>
          </a:solidFill>
        </a:ln>
      </dgm:spPr>
      <dgm:t>
        <a:bodyPr/>
        <a:lstStyle/>
        <a:p>
          <a:r>
            <a:rPr lang="en-US" sz="1200" dirty="0" smtClean="0"/>
            <a:t>Create checkpoints and exit </a:t>
          </a:r>
          <a:r>
            <a:rPr lang="en-US" sz="1200" dirty="0" err="1" smtClean="0"/>
            <a:t>Simics</a:t>
          </a:r>
          <a:endParaRPr lang="en-US" sz="1200" dirty="0"/>
        </a:p>
      </dgm:t>
    </dgm:pt>
    <dgm:pt modelId="{2184D21A-ED66-4370-8459-DF2EA983DC8D}" type="parTrans" cxnId="{19B1AD21-E5F8-4CFC-B553-67A7EBB9EA85}">
      <dgm:prSet/>
      <dgm:spPr/>
      <dgm:t>
        <a:bodyPr/>
        <a:lstStyle/>
        <a:p>
          <a:endParaRPr lang="en-US" sz="1050"/>
        </a:p>
      </dgm:t>
    </dgm:pt>
    <dgm:pt modelId="{8A1EE5B6-0569-4564-B389-D5275AD7AB54}" type="sibTrans" cxnId="{19B1AD21-E5F8-4CFC-B553-67A7EBB9EA85}">
      <dgm:prSet/>
      <dgm:spPr/>
      <dgm:t>
        <a:bodyPr/>
        <a:lstStyle/>
        <a:p>
          <a:endParaRPr lang="en-US" sz="1050"/>
        </a:p>
      </dgm:t>
    </dgm:pt>
    <dgm:pt modelId="{055AB648-BAD9-43FA-9270-B6C3CDF69B55}" type="pres">
      <dgm:prSet presAssocID="{D68D1934-3530-42C0-AEDD-F1D0C94F94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A004E3-4290-43EB-9DA7-86420E2805E2}" type="pres">
      <dgm:prSet presAssocID="{263E403A-C72D-4FE0-9CED-B2E04850877E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206EB13-034A-4FAD-8F3D-48131397CF91}" type="pres">
      <dgm:prSet presAssocID="{B42525BB-07C9-4521-971B-72F501A5B850}" presName="sibTrans" presStyleLbl="sibTrans1D1" presStyleIdx="0" presStyleCnt="3"/>
      <dgm:spPr/>
      <dgm:t>
        <a:bodyPr/>
        <a:lstStyle/>
        <a:p>
          <a:endParaRPr lang="en-US"/>
        </a:p>
      </dgm:t>
    </dgm:pt>
    <dgm:pt modelId="{F0A1E8AC-1A08-4006-9C9A-B3AB6B688E97}" type="pres">
      <dgm:prSet presAssocID="{B42525BB-07C9-4521-971B-72F501A5B850}" presName="connectorText" presStyleLbl="sibTrans1D1" presStyleIdx="0" presStyleCnt="3"/>
      <dgm:spPr/>
      <dgm:t>
        <a:bodyPr/>
        <a:lstStyle/>
        <a:p>
          <a:endParaRPr lang="en-US"/>
        </a:p>
      </dgm:t>
    </dgm:pt>
    <dgm:pt modelId="{0C4E10D5-B81D-4E90-913E-46EA54955EFB}" type="pres">
      <dgm:prSet presAssocID="{717AD7FF-12FA-4700-BCF8-79751644E8A4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609C230-E0DC-435A-A067-33E6888C9745}" type="pres">
      <dgm:prSet presAssocID="{E8505E23-FBA3-4C64-855B-01C0029DA233}" presName="sibTrans" presStyleLbl="sibTrans1D1" presStyleIdx="1" presStyleCnt="3"/>
      <dgm:spPr/>
      <dgm:t>
        <a:bodyPr/>
        <a:lstStyle/>
        <a:p>
          <a:endParaRPr lang="en-US"/>
        </a:p>
      </dgm:t>
    </dgm:pt>
    <dgm:pt modelId="{8F6B00E4-BF3A-4439-B2C1-BBCBBDF50629}" type="pres">
      <dgm:prSet presAssocID="{E8505E23-FBA3-4C64-855B-01C0029DA233}" presName="connectorText" presStyleLbl="sibTrans1D1" presStyleIdx="1" presStyleCnt="3"/>
      <dgm:spPr/>
      <dgm:t>
        <a:bodyPr/>
        <a:lstStyle/>
        <a:p>
          <a:endParaRPr lang="en-US"/>
        </a:p>
      </dgm:t>
    </dgm:pt>
    <dgm:pt modelId="{B6708EED-F2E8-4BA5-97EE-740388038395}" type="pres">
      <dgm:prSet presAssocID="{A288C97C-ABF2-43B5-8BCF-BFDE5B180BD9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AFC66F1-AF97-4836-A05C-A00BE93E0EDD}" type="pres">
      <dgm:prSet presAssocID="{37D7E662-EF3A-4509-AE48-D27F82D52ECF}" presName="sibTrans" presStyleLbl="sibTrans1D1" presStyleIdx="2" presStyleCnt="3"/>
      <dgm:spPr/>
      <dgm:t>
        <a:bodyPr/>
        <a:lstStyle/>
        <a:p>
          <a:endParaRPr lang="en-US"/>
        </a:p>
      </dgm:t>
    </dgm:pt>
    <dgm:pt modelId="{043F37F2-8529-4CAA-A3EC-95873D4A38D8}" type="pres">
      <dgm:prSet presAssocID="{37D7E662-EF3A-4509-AE48-D27F82D52ECF}" presName="connectorText" presStyleLbl="sibTrans1D1" presStyleIdx="2" presStyleCnt="3"/>
      <dgm:spPr/>
      <dgm:t>
        <a:bodyPr/>
        <a:lstStyle/>
        <a:p>
          <a:endParaRPr lang="en-US"/>
        </a:p>
      </dgm:t>
    </dgm:pt>
    <dgm:pt modelId="{87A9C1B6-BA50-4618-8522-4B521A112955}" type="pres">
      <dgm:prSet presAssocID="{5F339F23-1732-4062-9B54-A31556957FB1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C658536E-71BC-4EE5-A2AB-A0663230A228}" type="presOf" srcId="{5F339F23-1732-4062-9B54-A31556957FB1}" destId="{87A9C1B6-BA50-4618-8522-4B521A112955}" srcOrd="0" destOrd="0" presId="urn:microsoft.com/office/officeart/2005/8/layout/bProcess3"/>
    <dgm:cxn modelId="{25D266B5-F468-4E2D-8A04-B38E9DA1026D}" type="presOf" srcId="{E8505E23-FBA3-4C64-855B-01C0029DA233}" destId="{7609C230-E0DC-435A-A067-33E6888C9745}" srcOrd="0" destOrd="0" presId="urn:microsoft.com/office/officeart/2005/8/layout/bProcess3"/>
    <dgm:cxn modelId="{86AA9054-7A88-408C-9E71-065671ECA0AA}" type="presOf" srcId="{37D7E662-EF3A-4509-AE48-D27F82D52ECF}" destId="{8AFC66F1-AF97-4836-A05C-A00BE93E0EDD}" srcOrd="0" destOrd="0" presId="urn:microsoft.com/office/officeart/2005/8/layout/bProcess3"/>
    <dgm:cxn modelId="{527F18CA-6C93-4453-9964-80626421639C}" type="presOf" srcId="{B42525BB-07C9-4521-971B-72F501A5B850}" destId="{F0A1E8AC-1A08-4006-9C9A-B3AB6B688E97}" srcOrd="1" destOrd="0" presId="urn:microsoft.com/office/officeart/2005/8/layout/bProcess3"/>
    <dgm:cxn modelId="{3B47C1ED-707F-4188-BD32-3206B46B507D}" type="presOf" srcId="{A288C97C-ABF2-43B5-8BCF-BFDE5B180BD9}" destId="{B6708EED-F2E8-4BA5-97EE-740388038395}" srcOrd="0" destOrd="0" presId="urn:microsoft.com/office/officeart/2005/8/layout/bProcess3"/>
    <dgm:cxn modelId="{82FC6A02-E47D-43BE-88E4-8838D4363CE4}" type="presOf" srcId="{37D7E662-EF3A-4509-AE48-D27F82D52ECF}" destId="{043F37F2-8529-4CAA-A3EC-95873D4A38D8}" srcOrd="1" destOrd="0" presId="urn:microsoft.com/office/officeart/2005/8/layout/bProcess3"/>
    <dgm:cxn modelId="{7C8020D8-AAD4-4D5C-A304-2CF14AF09E55}" srcId="{D68D1934-3530-42C0-AEDD-F1D0C94F941E}" destId="{A288C97C-ABF2-43B5-8BCF-BFDE5B180BD9}" srcOrd="2" destOrd="0" parTransId="{21687A83-248D-4C4D-8F02-C26CCDC04790}" sibTransId="{37D7E662-EF3A-4509-AE48-D27F82D52ECF}"/>
    <dgm:cxn modelId="{7BE4BDFC-F338-40C6-BFF1-239A197E52DB}" type="presOf" srcId="{D68D1934-3530-42C0-AEDD-F1D0C94F941E}" destId="{055AB648-BAD9-43FA-9270-B6C3CDF69B55}" srcOrd="0" destOrd="0" presId="urn:microsoft.com/office/officeart/2005/8/layout/bProcess3"/>
    <dgm:cxn modelId="{B889C0A4-E7D2-471E-A192-C89505E2961B}" srcId="{D68D1934-3530-42C0-AEDD-F1D0C94F941E}" destId="{263E403A-C72D-4FE0-9CED-B2E04850877E}" srcOrd="0" destOrd="0" parTransId="{53D88C35-4303-47DA-8C92-DD7D23933604}" sibTransId="{B42525BB-07C9-4521-971B-72F501A5B850}"/>
    <dgm:cxn modelId="{19B1AD21-E5F8-4CFC-B553-67A7EBB9EA85}" srcId="{D68D1934-3530-42C0-AEDD-F1D0C94F941E}" destId="{5F339F23-1732-4062-9B54-A31556957FB1}" srcOrd="3" destOrd="0" parTransId="{2184D21A-ED66-4370-8459-DF2EA983DC8D}" sibTransId="{8A1EE5B6-0569-4564-B389-D5275AD7AB54}"/>
    <dgm:cxn modelId="{F27F338D-0967-4507-85AD-40FAB0C5DA6E}" type="presOf" srcId="{E8505E23-FBA3-4C64-855B-01C0029DA233}" destId="{8F6B00E4-BF3A-4439-B2C1-BBCBBDF50629}" srcOrd="1" destOrd="0" presId="urn:microsoft.com/office/officeart/2005/8/layout/bProcess3"/>
    <dgm:cxn modelId="{1BC3503F-5490-491D-B505-720101585D50}" type="presOf" srcId="{717AD7FF-12FA-4700-BCF8-79751644E8A4}" destId="{0C4E10D5-B81D-4E90-913E-46EA54955EFB}" srcOrd="0" destOrd="0" presId="urn:microsoft.com/office/officeart/2005/8/layout/bProcess3"/>
    <dgm:cxn modelId="{64763E10-B93D-4218-99E2-B3A19B589FDD}" type="presOf" srcId="{B42525BB-07C9-4521-971B-72F501A5B850}" destId="{A206EB13-034A-4FAD-8F3D-48131397CF91}" srcOrd="0" destOrd="0" presId="urn:microsoft.com/office/officeart/2005/8/layout/bProcess3"/>
    <dgm:cxn modelId="{1E35A55E-3F9C-47AE-8F73-C487B1CF5599}" srcId="{D68D1934-3530-42C0-AEDD-F1D0C94F941E}" destId="{717AD7FF-12FA-4700-BCF8-79751644E8A4}" srcOrd="1" destOrd="0" parTransId="{782D260D-DB65-473E-B0D5-240FC0844320}" sibTransId="{E8505E23-FBA3-4C64-855B-01C0029DA233}"/>
    <dgm:cxn modelId="{7E5ACC16-0BEF-4639-A9FC-3E1800DA122D}" type="presOf" srcId="{263E403A-C72D-4FE0-9CED-B2E04850877E}" destId="{74A004E3-4290-43EB-9DA7-86420E2805E2}" srcOrd="0" destOrd="0" presId="urn:microsoft.com/office/officeart/2005/8/layout/bProcess3"/>
    <dgm:cxn modelId="{EBB12AB7-FBC4-4748-9036-269D7067C7F7}" type="presParOf" srcId="{055AB648-BAD9-43FA-9270-B6C3CDF69B55}" destId="{74A004E3-4290-43EB-9DA7-86420E2805E2}" srcOrd="0" destOrd="0" presId="urn:microsoft.com/office/officeart/2005/8/layout/bProcess3"/>
    <dgm:cxn modelId="{170CD1C4-35DC-4644-A849-8D5088685990}" type="presParOf" srcId="{055AB648-BAD9-43FA-9270-B6C3CDF69B55}" destId="{A206EB13-034A-4FAD-8F3D-48131397CF91}" srcOrd="1" destOrd="0" presId="urn:microsoft.com/office/officeart/2005/8/layout/bProcess3"/>
    <dgm:cxn modelId="{2BCFC984-5C34-43FC-A7C4-E09350DA0682}" type="presParOf" srcId="{A206EB13-034A-4FAD-8F3D-48131397CF91}" destId="{F0A1E8AC-1A08-4006-9C9A-B3AB6B688E97}" srcOrd="0" destOrd="0" presId="urn:microsoft.com/office/officeart/2005/8/layout/bProcess3"/>
    <dgm:cxn modelId="{25F1CF13-F673-418C-B968-A6B1E87D20DC}" type="presParOf" srcId="{055AB648-BAD9-43FA-9270-B6C3CDF69B55}" destId="{0C4E10D5-B81D-4E90-913E-46EA54955EFB}" srcOrd="2" destOrd="0" presId="urn:microsoft.com/office/officeart/2005/8/layout/bProcess3"/>
    <dgm:cxn modelId="{E5A9F3EA-5705-433A-958B-E850ADDF6A06}" type="presParOf" srcId="{055AB648-BAD9-43FA-9270-B6C3CDF69B55}" destId="{7609C230-E0DC-435A-A067-33E6888C9745}" srcOrd="3" destOrd="0" presId="urn:microsoft.com/office/officeart/2005/8/layout/bProcess3"/>
    <dgm:cxn modelId="{DD3D12B3-1235-4F56-BEAC-291AE40F977E}" type="presParOf" srcId="{7609C230-E0DC-435A-A067-33E6888C9745}" destId="{8F6B00E4-BF3A-4439-B2C1-BBCBBDF50629}" srcOrd="0" destOrd="0" presId="urn:microsoft.com/office/officeart/2005/8/layout/bProcess3"/>
    <dgm:cxn modelId="{95CDA16E-067E-4087-B276-D4954F16BAC0}" type="presParOf" srcId="{055AB648-BAD9-43FA-9270-B6C3CDF69B55}" destId="{B6708EED-F2E8-4BA5-97EE-740388038395}" srcOrd="4" destOrd="0" presId="urn:microsoft.com/office/officeart/2005/8/layout/bProcess3"/>
    <dgm:cxn modelId="{6D3BC33F-4F9C-4164-8521-8178BD4553BA}" type="presParOf" srcId="{055AB648-BAD9-43FA-9270-B6C3CDF69B55}" destId="{8AFC66F1-AF97-4836-A05C-A00BE93E0EDD}" srcOrd="5" destOrd="0" presId="urn:microsoft.com/office/officeart/2005/8/layout/bProcess3"/>
    <dgm:cxn modelId="{1D128E27-CE00-4E2B-9661-98B14CF33A3B}" type="presParOf" srcId="{8AFC66F1-AF97-4836-A05C-A00BE93E0EDD}" destId="{043F37F2-8529-4CAA-A3EC-95873D4A38D8}" srcOrd="0" destOrd="0" presId="urn:microsoft.com/office/officeart/2005/8/layout/bProcess3"/>
    <dgm:cxn modelId="{617EDD31-3075-4273-BB17-91C223ED8269}" type="presParOf" srcId="{055AB648-BAD9-43FA-9270-B6C3CDF69B55}" destId="{87A9C1B6-BA50-4618-8522-4B521A112955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6D3C1-B6D7-264E-9FD3-D82B515C9682}">
      <dsp:nvSpPr>
        <dsp:cNvPr id="0" name=""/>
        <dsp:cNvSpPr/>
      </dsp:nvSpPr>
      <dsp:spPr>
        <a:xfrm>
          <a:off x="2762178" y="-127322"/>
          <a:ext cx="1214237" cy="9275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Select checkpoint for injection and inject fault</a:t>
          </a:r>
          <a:endParaRPr lang="en-US" sz="1100" kern="1200" dirty="0"/>
        </a:p>
      </dsp:txBody>
      <dsp:txXfrm>
        <a:off x="2807455" y="-82045"/>
        <a:ext cx="1123683" cy="836947"/>
      </dsp:txXfrm>
    </dsp:sp>
    <dsp:sp modelId="{53A0F193-0A81-6C4C-BA19-A41BDAF6386A}">
      <dsp:nvSpPr>
        <dsp:cNvPr id="0" name=""/>
        <dsp:cNvSpPr/>
      </dsp:nvSpPr>
      <dsp:spPr>
        <a:xfrm>
          <a:off x="2034355" y="287041"/>
          <a:ext cx="2506515" cy="2506515"/>
        </a:xfrm>
        <a:custGeom>
          <a:avLst/>
          <a:gdLst/>
          <a:ahLst/>
          <a:cxnLst/>
          <a:rect l="0" t="0" r="0" b="0"/>
          <a:pathLst>
            <a:path>
              <a:moveTo>
                <a:pt x="2036674" y="275038"/>
              </a:moveTo>
              <a:arcTo wR="1253257" hR="1253257" stAng="18521389" swAng="977866"/>
            </a:path>
          </a:pathLst>
        </a:custGeom>
        <a:noFill/>
        <a:ln w="50800" cap="flat" cmpd="sng" algn="ctr">
          <a:solidFill>
            <a:schemeClr val="accent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99CA4-353C-1A45-AC6B-33CEA334BE61}">
      <dsp:nvSpPr>
        <dsp:cNvPr id="0" name=""/>
        <dsp:cNvSpPr/>
      </dsp:nvSpPr>
      <dsp:spPr>
        <a:xfrm>
          <a:off x="3954125" y="920067"/>
          <a:ext cx="1214237" cy="9275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Create </a:t>
          </a:r>
          <a:r>
            <a:rPr lang="en-US" sz="1100" kern="1200" dirty="0" err="1" smtClean="0"/>
            <a:t>Simics</a:t>
          </a:r>
          <a:r>
            <a:rPr lang="en-US" sz="1100" kern="1200" dirty="0" smtClean="0"/>
            <a:t> script to load and execute injected checkpoint</a:t>
          </a:r>
          <a:endParaRPr lang="en-US" sz="1100" kern="1200" dirty="0"/>
        </a:p>
      </dsp:txBody>
      <dsp:txXfrm>
        <a:off x="3999402" y="965344"/>
        <a:ext cx="1123683" cy="836947"/>
      </dsp:txXfrm>
    </dsp:sp>
    <dsp:sp modelId="{C54EF029-3474-214F-8C6A-CF210B5DC0A5}">
      <dsp:nvSpPr>
        <dsp:cNvPr id="0" name=""/>
        <dsp:cNvSpPr/>
      </dsp:nvSpPr>
      <dsp:spPr>
        <a:xfrm>
          <a:off x="2047587" y="507340"/>
          <a:ext cx="2506515" cy="2506515"/>
        </a:xfrm>
        <a:custGeom>
          <a:avLst/>
          <a:gdLst/>
          <a:ahLst/>
          <a:cxnLst/>
          <a:rect l="0" t="0" r="0" b="0"/>
          <a:pathLst>
            <a:path>
              <a:moveTo>
                <a:pt x="2497957" y="1399472"/>
              </a:moveTo>
              <a:arcTo wR="1253257" hR="1253257" stAng="401990" swAng="491629"/>
            </a:path>
          </a:pathLst>
        </a:custGeom>
        <a:noFill/>
        <a:ln w="50800" cap="flat" cmpd="sng" algn="ctr">
          <a:solidFill>
            <a:schemeClr val="accent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7ECEB-A043-8443-A684-9C958AC36015}">
      <dsp:nvSpPr>
        <dsp:cNvPr id="0" name=""/>
        <dsp:cNvSpPr/>
      </dsp:nvSpPr>
      <dsp:spPr>
        <a:xfrm>
          <a:off x="3498824" y="2139842"/>
          <a:ext cx="1214237" cy="9275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Run </a:t>
          </a:r>
          <a:r>
            <a:rPr lang="en-US" sz="1100" kern="1200" dirty="0" err="1" smtClean="0"/>
            <a:t>Simics</a:t>
          </a:r>
          <a:r>
            <a:rPr lang="en-US" sz="1100" kern="1200" dirty="0" smtClean="0"/>
            <a:t> script</a:t>
          </a:r>
          <a:endParaRPr lang="en-US" sz="1100" kern="1200" dirty="0"/>
        </a:p>
      </dsp:txBody>
      <dsp:txXfrm>
        <a:off x="3544101" y="2185119"/>
        <a:ext cx="1123683" cy="836947"/>
      </dsp:txXfrm>
    </dsp:sp>
    <dsp:sp modelId="{37B97938-453E-5D46-AEC2-2B9ECEA28000}">
      <dsp:nvSpPr>
        <dsp:cNvPr id="0" name=""/>
        <dsp:cNvSpPr/>
      </dsp:nvSpPr>
      <dsp:spPr>
        <a:xfrm>
          <a:off x="2116039" y="336428"/>
          <a:ext cx="2506515" cy="2506515"/>
        </a:xfrm>
        <a:custGeom>
          <a:avLst/>
          <a:gdLst/>
          <a:ahLst/>
          <a:cxnLst/>
          <a:rect l="0" t="0" r="0" b="0"/>
          <a:pathLst>
            <a:path>
              <a:moveTo>
                <a:pt x="1331156" y="2504092"/>
              </a:moveTo>
              <a:arcTo wR="1253257" hR="1253257" stAng="5186184" swAng="427632"/>
            </a:path>
          </a:pathLst>
        </a:custGeom>
        <a:noFill/>
        <a:ln w="50800" cap="flat" cmpd="sng" algn="ctr">
          <a:solidFill>
            <a:schemeClr val="accent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7282F-FB72-EB45-B359-57131DAED6A9}">
      <dsp:nvSpPr>
        <dsp:cNvPr id="0" name=""/>
        <dsp:cNvSpPr/>
      </dsp:nvSpPr>
      <dsp:spPr>
        <a:xfrm>
          <a:off x="2025531" y="2139842"/>
          <a:ext cx="1214237" cy="9275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Monitor console output to determine outcome</a:t>
          </a:r>
          <a:endParaRPr lang="en-US" sz="1100" kern="1200" dirty="0"/>
        </a:p>
      </dsp:txBody>
      <dsp:txXfrm>
        <a:off x="2070808" y="2185119"/>
        <a:ext cx="1123683" cy="836947"/>
      </dsp:txXfrm>
    </dsp:sp>
    <dsp:sp modelId="{E7D09CC5-A60C-174A-86E5-5CC5A492E875}">
      <dsp:nvSpPr>
        <dsp:cNvPr id="0" name=""/>
        <dsp:cNvSpPr/>
      </dsp:nvSpPr>
      <dsp:spPr>
        <a:xfrm>
          <a:off x="2184490" y="507340"/>
          <a:ext cx="2506515" cy="2506515"/>
        </a:xfrm>
        <a:custGeom>
          <a:avLst/>
          <a:gdLst/>
          <a:ahLst/>
          <a:cxnLst/>
          <a:rect l="0" t="0" r="0" b="0"/>
          <a:pathLst>
            <a:path>
              <a:moveTo>
                <a:pt x="42103" y="1575377"/>
              </a:moveTo>
              <a:arcTo wR="1253257" hR="1253257" stAng="9906381" swAng="491629"/>
            </a:path>
          </a:pathLst>
        </a:custGeom>
        <a:noFill/>
        <a:ln w="50800" cap="flat" cmpd="sng" algn="ctr">
          <a:solidFill>
            <a:schemeClr val="accent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B90CE-4B5E-2048-B6B1-796A079E455A}">
      <dsp:nvSpPr>
        <dsp:cNvPr id="0" name=""/>
        <dsp:cNvSpPr/>
      </dsp:nvSpPr>
      <dsp:spPr>
        <a:xfrm>
          <a:off x="1570231" y="920067"/>
          <a:ext cx="1214237" cy="9275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Log results and exit </a:t>
          </a:r>
          <a:r>
            <a:rPr lang="en-US" sz="1100" kern="1200" dirty="0" err="1" smtClean="0"/>
            <a:t>Simics</a:t>
          </a:r>
          <a:endParaRPr lang="en-US" sz="1100" kern="1200" dirty="0"/>
        </a:p>
      </dsp:txBody>
      <dsp:txXfrm>
        <a:off x="1615508" y="965344"/>
        <a:ext cx="1123683" cy="836947"/>
      </dsp:txXfrm>
    </dsp:sp>
    <dsp:sp modelId="{DC95710A-7025-1A48-B7EC-93E7267E7CD9}">
      <dsp:nvSpPr>
        <dsp:cNvPr id="0" name=""/>
        <dsp:cNvSpPr/>
      </dsp:nvSpPr>
      <dsp:spPr>
        <a:xfrm>
          <a:off x="2197722" y="287041"/>
          <a:ext cx="2506515" cy="2506515"/>
        </a:xfrm>
        <a:custGeom>
          <a:avLst/>
          <a:gdLst/>
          <a:ahLst/>
          <a:cxnLst/>
          <a:rect l="0" t="0" r="0" b="0"/>
          <a:pathLst>
            <a:path>
              <a:moveTo>
                <a:pt x="226804" y="534196"/>
              </a:moveTo>
              <a:arcTo wR="1253257" hR="1253257" stAng="12900745" swAng="977866"/>
            </a:path>
          </a:pathLst>
        </a:custGeom>
        <a:noFill/>
        <a:ln w="50800" cap="flat" cmpd="sng" algn="ctr">
          <a:solidFill>
            <a:schemeClr val="accent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6EB13-034A-4FAD-8F3D-48131397CF91}">
      <dsp:nvSpPr>
        <dsp:cNvPr id="0" name=""/>
        <dsp:cNvSpPr/>
      </dsp:nvSpPr>
      <dsp:spPr>
        <a:xfrm>
          <a:off x="1518003" y="907271"/>
          <a:ext cx="3186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8628" y="45720"/>
              </a:lnTo>
            </a:path>
          </a:pathLst>
        </a:custGeom>
        <a:noFill/>
        <a:ln w="50800" cap="flat" cmpd="sng" algn="ctr">
          <a:solidFill>
            <a:schemeClr val="accent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/>
        </a:p>
      </dsp:txBody>
      <dsp:txXfrm>
        <a:off x="1668586" y="951245"/>
        <a:ext cx="17461" cy="3492"/>
      </dsp:txXfrm>
    </dsp:sp>
    <dsp:sp modelId="{74A004E3-4290-43EB-9DA7-86420E2805E2}">
      <dsp:nvSpPr>
        <dsp:cNvPr id="0" name=""/>
        <dsp:cNvSpPr/>
      </dsp:nvSpPr>
      <dsp:spPr>
        <a:xfrm>
          <a:off x="1417" y="497475"/>
          <a:ext cx="1518385" cy="9110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Create </a:t>
          </a:r>
          <a:r>
            <a:rPr lang="en-US" sz="1200" kern="1200" dirty="0" err="1" smtClean="0"/>
            <a:t>Simics</a:t>
          </a:r>
          <a:r>
            <a:rPr lang="en-US" sz="1200" kern="1200" dirty="0" smtClean="0"/>
            <a:t> script to load initial checkpoint</a:t>
          </a:r>
          <a:endParaRPr lang="en-US" sz="1200" kern="1200" dirty="0"/>
        </a:p>
      </dsp:txBody>
      <dsp:txXfrm>
        <a:off x="45890" y="541948"/>
        <a:ext cx="1429439" cy="822085"/>
      </dsp:txXfrm>
    </dsp:sp>
    <dsp:sp modelId="{7609C230-E0DC-435A-A067-33E6888C9745}">
      <dsp:nvSpPr>
        <dsp:cNvPr id="0" name=""/>
        <dsp:cNvSpPr/>
      </dsp:nvSpPr>
      <dsp:spPr>
        <a:xfrm>
          <a:off x="3385617" y="907271"/>
          <a:ext cx="3186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8628" y="45720"/>
              </a:lnTo>
            </a:path>
          </a:pathLst>
        </a:custGeom>
        <a:noFill/>
        <a:ln w="50800" cap="flat" cmpd="sng" algn="ctr">
          <a:solidFill>
            <a:schemeClr val="accent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/>
        </a:p>
      </dsp:txBody>
      <dsp:txXfrm>
        <a:off x="3536201" y="951245"/>
        <a:ext cx="17461" cy="3492"/>
      </dsp:txXfrm>
    </dsp:sp>
    <dsp:sp modelId="{0C4E10D5-B81D-4E90-913E-46EA54955EFB}">
      <dsp:nvSpPr>
        <dsp:cNvPr id="0" name=""/>
        <dsp:cNvSpPr/>
      </dsp:nvSpPr>
      <dsp:spPr>
        <a:xfrm>
          <a:off x="1869031" y="497475"/>
          <a:ext cx="1518385" cy="9110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Run </a:t>
          </a:r>
          <a:r>
            <a:rPr lang="en-US" sz="1200" kern="1200" dirty="0" err="1" smtClean="0"/>
            <a:t>Simics</a:t>
          </a:r>
          <a:r>
            <a:rPr lang="en-US" sz="1200" kern="1200" dirty="0" smtClean="0"/>
            <a:t> script</a:t>
          </a:r>
          <a:endParaRPr lang="en-US" sz="1200" kern="1200" dirty="0"/>
        </a:p>
      </dsp:txBody>
      <dsp:txXfrm>
        <a:off x="1913504" y="541948"/>
        <a:ext cx="1429439" cy="822085"/>
      </dsp:txXfrm>
    </dsp:sp>
    <dsp:sp modelId="{8AFC66F1-AF97-4836-A05C-A00BE93E0EDD}">
      <dsp:nvSpPr>
        <dsp:cNvPr id="0" name=""/>
        <dsp:cNvSpPr/>
      </dsp:nvSpPr>
      <dsp:spPr>
        <a:xfrm>
          <a:off x="5253232" y="907271"/>
          <a:ext cx="3186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8628" y="45720"/>
              </a:lnTo>
            </a:path>
          </a:pathLst>
        </a:custGeom>
        <a:noFill/>
        <a:ln w="50800" cap="flat" cmpd="sng" algn="ctr">
          <a:solidFill>
            <a:schemeClr val="accent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/>
        </a:p>
      </dsp:txBody>
      <dsp:txXfrm>
        <a:off x="5403815" y="951245"/>
        <a:ext cx="17461" cy="3492"/>
      </dsp:txXfrm>
    </dsp:sp>
    <dsp:sp modelId="{B6708EED-F2E8-4BA5-97EE-740388038395}">
      <dsp:nvSpPr>
        <dsp:cNvPr id="0" name=""/>
        <dsp:cNvSpPr/>
      </dsp:nvSpPr>
      <dsp:spPr>
        <a:xfrm>
          <a:off x="3736646" y="497475"/>
          <a:ext cx="1518385" cy="9110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Calculate cycles required for execution</a:t>
          </a:r>
          <a:endParaRPr lang="en-US" sz="1200" kern="1200" dirty="0"/>
        </a:p>
      </dsp:txBody>
      <dsp:txXfrm>
        <a:off x="3781119" y="541948"/>
        <a:ext cx="1429439" cy="822085"/>
      </dsp:txXfrm>
    </dsp:sp>
    <dsp:sp modelId="{87A9C1B6-BA50-4618-8522-4B521A112955}">
      <dsp:nvSpPr>
        <dsp:cNvPr id="0" name=""/>
        <dsp:cNvSpPr/>
      </dsp:nvSpPr>
      <dsp:spPr>
        <a:xfrm>
          <a:off x="5604260" y="497475"/>
          <a:ext cx="1518385" cy="9110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Create checkpoints and exit </a:t>
          </a:r>
          <a:r>
            <a:rPr lang="en-US" sz="1200" kern="1200" dirty="0" err="1" smtClean="0"/>
            <a:t>Simics</a:t>
          </a:r>
          <a:endParaRPr lang="en-US" sz="1200" kern="1200" dirty="0"/>
        </a:p>
      </dsp:txBody>
      <dsp:txXfrm>
        <a:off x="5648733" y="541948"/>
        <a:ext cx="1429439" cy="822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41B42E2B-0BFC-4A62-BF85-39228DA84B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54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9A47F6A5-6B60-49C3-A6C1-86D0A9581B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82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D5903A-20CF-4AB6-8040-2DC27E7D1438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3042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7F6A5-6B60-49C3-A6C1-86D0A9581BE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23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‹#›</a:t>
            </a:fld>
            <a:r>
              <a:rPr lang="en-US" altLang="en-US" dirty="0" smtClean="0"/>
              <a:t> of 35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22378-84A6-4A7A-8E93-5D8DF267EC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" name="Picture 3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 b="1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10" name="Rectangle 3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" y="6243638"/>
            <a:ext cx="1447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dirty="0" smtClean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1" name="Picture 44" descr="CHRECschools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16" y="4789714"/>
            <a:ext cx="31988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9"/>
          <p:cNvSpPr txBox="1">
            <a:spLocks noChangeArrowheads="1"/>
          </p:cNvSpPr>
          <p:nvPr userDrawn="1"/>
        </p:nvSpPr>
        <p:spPr bwMode="auto">
          <a:xfrm>
            <a:off x="-33338" y="4462463"/>
            <a:ext cx="3267076" cy="338137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US" sz="1600" b="1" spc="-30" dirty="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805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‹#›</a:t>
            </a:fld>
            <a:r>
              <a:rPr lang="en-US" altLang="en-US" dirty="0" smtClean="0"/>
              <a:t> of 35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D9764-7855-4141-9457-C38517CFD142}" type="slidenum">
              <a:rPr lang="en-US" altLang="en-US" smtClean="0"/>
              <a:pPr>
                <a:defRPr/>
              </a:pPr>
              <a:t>‹#›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0F81E-EDEE-4295-A7B2-AC0F636DB040}" type="slidenum">
              <a:rPr lang="en-US" altLang="en-US" smtClean="0"/>
              <a:pPr>
                <a:defRPr/>
              </a:pPr>
              <a:t>‹#›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13DD9-DA4B-41AD-B821-16A9B1F552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F6B3E-4EEF-469F-827A-27B9B3402BE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36DAB-492B-43AF-9E48-1958119465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1869E-50AE-47DC-B640-900A8638C7C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6535A-CDA5-4848-8B13-B8BB49DBD5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fld id="{93F19543-6898-4FAC-8E00-3FA2E8578496}" type="slidenum">
              <a:rPr lang="en-US" altLang="en-US" smtClean="0"/>
              <a:pPr>
                <a:defRPr/>
              </a:pPr>
              <a:t>‹#›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1031" name="Picture 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7600" y="622935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nline imag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1388533"/>
            <a:ext cx="838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4800" b="1" kern="0" dirty="0">
                <a:solidFill>
                  <a:srgbClr val="0021A5"/>
                </a:solidFill>
                <a:latin typeface="+mj-lt"/>
                <a:ea typeface="+mj-ea"/>
                <a:cs typeface="+mj-cs"/>
              </a:rPr>
              <a:t>Simulation </a:t>
            </a:r>
            <a:r>
              <a:rPr lang="en-US" sz="4800" b="1" kern="0" dirty="0" smtClean="0">
                <a:solidFill>
                  <a:srgbClr val="0021A5"/>
                </a:solidFill>
                <a:latin typeface="+mj-lt"/>
                <a:ea typeface="+mj-ea"/>
                <a:cs typeface="+mj-cs"/>
              </a:rPr>
              <a:t>Fault-Injection</a:t>
            </a:r>
            <a:r>
              <a:rPr lang="en-US" sz="4800" b="1" kern="0" dirty="0">
                <a:solidFill>
                  <a:srgbClr val="0021A5"/>
                </a:solidFill>
                <a:latin typeface="+mj-lt"/>
                <a:ea typeface="+mj-ea"/>
                <a:cs typeface="+mj-cs"/>
              </a:rPr>
              <a:t> &amp;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1A5"/>
                </a:solidFill>
                <a:uLnTx/>
                <a:uFillTx/>
                <a:latin typeface="+mj-lt"/>
                <a:ea typeface="+mj-ea"/>
                <a:cs typeface="+mj-cs"/>
              </a:rPr>
              <a:t>Software Fault-Tolerance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72200" y="4051854"/>
            <a:ext cx="2667000" cy="151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ts val="0"/>
              </a:spcBef>
              <a:buClr>
                <a:schemeClr val="accent1"/>
              </a:buClr>
              <a:buSzPct val="65000"/>
            </a:pPr>
            <a:r>
              <a:rPr lang="en-US" altLang="zh-CN" sz="1800" b="1" dirty="0" smtClean="0">
                <a:ea typeface="宋体" charset="-122"/>
              </a:rPr>
              <a:t>Ed Carlisle</a:t>
            </a:r>
          </a:p>
        </p:txBody>
      </p:sp>
    </p:spTree>
    <p:extLst>
      <p:ext uri="{BB962C8B-B14F-4D97-AF65-F5344CB8AC3E}">
        <p14:creationId xmlns:p14="http://schemas.microsoft.com/office/powerpoint/2010/main" val="522164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Characterizing the Effects of Transient Faults on a High Performance Processor Pipeline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Nicholas J. </a:t>
            </a:r>
            <a:r>
              <a:rPr lang="en-US" dirty="0" err="1" smtClean="0"/>
              <a:t>Wange</a:t>
            </a:r>
            <a:r>
              <a:rPr lang="en-US" dirty="0" smtClean="0"/>
              <a:t>, Justin </a:t>
            </a:r>
            <a:r>
              <a:rPr lang="en-US" dirty="0" err="1" smtClean="0"/>
              <a:t>Quek</a:t>
            </a:r>
            <a:r>
              <a:rPr lang="en-US" dirty="0" smtClean="0"/>
              <a:t>, Todd M. </a:t>
            </a:r>
            <a:r>
              <a:rPr lang="en-US" dirty="0" err="1" smtClean="0"/>
              <a:t>Rafacz</a:t>
            </a:r>
            <a:r>
              <a:rPr lang="en-US" dirty="0" smtClean="0"/>
              <a:t>, Sanjay J. Patel</a:t>
            </a:r>
          </a:p>
          <a:p>
            <a:r>
              <a:rPr lang="en-US" dirty="0" err="1" smtClean="0"/>
              <a:t>Univeristy</a:t>
            </a:r>
            <a:r>
              <a:rPr lang="en-US" dirty="0" smtClean="0"/>
              <a:t> of Illinois at Urbana-Champaign</a:t>
            </a:r>
          </a:p>
          <a:p>
            <a:r>
              <a:rPr lang="en-US" dirty="0" smtClean="0"/>
              <a:t>International Conference on Dependable Systems and Networks 2004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10</a:t>
            </a:fld>
            <a:r>
              <a:rPr lang="en-US" altLang="en-US" smtClean="0"/>
              <a:t> of 35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9577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Detailed Verilog model created for a microprocessor architecture, similar in complexity to the Alpha 21264 or AMD Athlon</a:t>
            </a:r>
          </a:p>
          <a:p>
            <a:r>
              <a:rPr lang="en-US" dirty="0" smtClean="0"/>
              <a:t>Created a methodology for performing fault injection on a detailed latch-level simulation of a complex processor</a:t>
            </a:r>
          </a:p>
          <a:p>
            <a:r>
              <a:rPr lang="en-US" dirty="0" smtClean="0"/>
              <a:t>Studied the propagation and/or masking of faults from the micro-architectural level to the architectural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11</a:t>
            </a:fld>
            <a:r>
              <a:rPr lang="en-US" altLang="en-US" smtClean="0"/>
              <a:t> of 35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25216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Verilog Processor Model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Alpha ISA subset</a:t>
            </a:r>
          </a:p>
          <a:p>
            <a:r>
              <a:rPr lang="en-US" dirty="0" smtClean="0"/>
              <a:t>Speculative instruction scheduling</a:t>
            </a:r>
          </a:p>
          <a:p>
            <a:r>
              <a:rPr lang="en-US" dirty="0" smtClean="0"/>
              <a:t>Memory dependence prediction</a:t>
            </a:r>
          </a:p>
          <a:p>
            <a:r>
              <a:rPr lang="en-US" dirty="0" smtClean="0"/>
              <a:t>Sophisticated branch prediction</a:t>
            </a:r>
          </a:p>
          <a:p>
            <a:r>
              <a:rPr lang="en-US" dirty="0" smtClean="0"/>
              <a:t>Up to 132 instructions can occupy the 12 stage pipeline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39019" y="1219200"/>
            <a:ext cx="4009362" cy="49117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1D9764-7855-4141-9457-C38517CFD142}" type="slidenum">
              <a:rPr lang="en-US" altLang="en-US" smtClean="0"/>
              <a:pPr>
                <a:defRPr/>
              </a:pPr>
              <a:t>12</a:t>
            </a:fld>
            <a:r>
              <a:rPr lang="en-US" altLang="en-US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6201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Fault-Injection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time at which to inject fault is first selected</a:t>
            </a:r>
          </a:p>
          <a:p>
            <a:pPr lvl="1"/>
            <a:r>
              <a:rPr lang="en-US" dirty="0" smtClean="0"/>
              <a:t>Randomly selected from 250-300 start points</a:t>
            </a:r>
          </a:p>
          <a:p>
            <a:r>
              <a:rPr lang="en-US" dirty="0" smtClean="0"/>
              <a:t>Then the bit to corrupt is randomly selected</a:t>
            </a:r>
          </a:p>
          <a:p>
            <a:pPr lvl="1"/>
            <a:r>
              <a:rPr lang="en-US" dirty="0" smtClean="0"/>
              <a:t>Injected faults are a single bit-flip of </a:t>
            </a:r>
            <a:r>
              <a:rPr lang="en-US" dirty="0" smtClean="0"/>
              <a:t>a state </a:t>
            </a:r>
            <a:r>
              <a:rPr lang="en-US" dirty="0" smtClean="0"/>
              <a:t>element</a:t>
            </a:r>
          </a:p>
          <a:p>
            <a:r>
              <a:rPr lang="en-US" dirty="0" smtClean="0"/>
              <a:t>The trial is monitored for up to 10,000 cycles</a:t>
            </a:r>
          </a:p>
          <a:p>
            <a:pPr lvl="1"/>
            <a:r>
              <a:rPr lang="en-US" dirty="0" smtClean="0"/>
              <a:t>At each cycle, architectural state is verified against non-injected golden execution</a:t>
            </a:r>
          </a:p>
          <a:p>
            <a:r>
              <a:rPr lang="en-US" dirty="0" smtClean="0"/>
              <a:t>Trials are placed into four categories depending on the outcome</a:t>
            </a:r>
          </a:p>
          <a:p>
            <a:r>
              <a:rPr lang="en-US" dirty="0" smtClean="0"/>
              <a:t>Each experiment consists of 25,000-30,000 trials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13</a:t>
            </a:fld>
            <a:r>
              <a:rPr lang="en-US" altLang="en-US" smtClean="0"/>
              <a:t> of 35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1136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 Outcome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Micro-architectural state match</a:t>
            </a:r>
          </a:p>
          <a:p>
            <a:pPr lvl="1"/>
            <a:r>
              <a:rPr lang="en-US" dirty="0" smtClean="0"/>
              <a:t>Occurs when every bit of state in the machine is equivalent to a non-fault-injected simulation</a:t>
            </a:r>
          </a:p>
          <a:p>
            <a:r>
              <a:rPr lang="en-US" dirty="0" smtClean="0"/>
              <a:t>Termination</a:t>
            </a:r>
          </a:p>
          <a:p>
            <a:pPr lvl="1"/>
            <a:r>
              <a:rPr lang="en-US" dirty="0" smtClean="0"/>
              <a:t>Premature termination of the workload (execution error)</a:t>
            </a:r>
          </a:p>
          <a:p>
            <a:r>
              <a:rPr lang="en-US" dirty="0" smtClean="0"/>
              <a:t>Silent data corruption</a:t>
            </a:r>
          </a:p>
          <a:p>
            <a:pPr lvl="1"/>
            <a:r>
              <a:rPr lang="en-US" dirty="0" smtClean="0"/>
              <a:t>Trials that result in </a:t>
            </a:r>
            <a:r>
              <a:rPr lang="en-US" dirty="0" smtClean="0"/>
              <a:t>software-visible register </a:t>
            </a:r>
            <a:r>
              <a:rPr lang="en-US" dirty="0" smtClean="0"/>
              <a:t>or memory corruption (data error)</a:t>
            </a:r>
          </a:p>
          <a:p>
            <a:r>
              <a:rPr lang="en-US" dirty="0" smtClean="0"/>
              <a:t>Gray area</a:t>
            </a:r>
          </a:p>
          <a:p>
            <a:pPr lvl="1"/>
            <a:r>
              <a:rPr lang="en-US" dirty="0" smtClean="0"/>
              <a:t>Trial that does not result in failure (termination or silent data corruption) or micro-architectural state match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14</a:t>
            </a:fld>
            <a:r>
              <a:rPr lang="en-US" altLang="en-US" smtClean="0"/>
              <a:t> of 35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32097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15</a:t>
            </a:fld>
            <a:r>
              <a:rPr lang="en-US" altLang="en-US" smtClean="0"/>
              <a:t> of 35</a:t>
            </a:r>
            <a:endParaRPr lang="en-US" alt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838200"/>
            <a:ext cx="4191000" cy="253047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373379"/>
            <a:ext cx="6220178" cy="272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35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This chart shows which types of state (relative to their contribution of overall state) contribute to silent data corruption and terminated results</a:t>
            </a:r>
          </a:p>
          <a:p>
            <a:r>
              <a:rPr lang="en-US" sz="2400" dirty="0" smtClean="0"/>
              <a:t>Register file corruption is the leading cause of silent data corruption (data errors) and terminated (execution errors) outcomes</a:t>
            </a:r>
            <a:endParaRPr lang="en-US" sz="24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9348"/>
            <a:ext cx="4191000" cy="409142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16</a:t>
            </a:fld>
            <a:r>
              <a:rPr lang="en-US" altLang="en-US" smtClean="0"/>
              <a:t> of 35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99553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Although noise is present in the graph, a correlation between processor utilization and benign fault rate can be seen</a:t>
            </a:r>
          </a:p>
          <a:p>
            <a:r>
              <a:rPr lang="en-US" sz="2400" dirty="0" smtClean="0"/>
              <a:t>As the number of valid instructions (those that will commit results) in the pipeline decreases the benign fault rate increases</a:t>
            </a:r>
          </a:p>
          <a:p>
            <a:r>
              <a:rPr lang="en-US" sz="2400" dirty="0" smtClean="0"/>
              <a:t>Benign faults do not affect program correctness</a:t>
            </a:r>
            <a:endParaRPr lang="en-US" sz="24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15953"/>
            <a:ext cx="4191000" cy="33182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17</a:t>
            </a:fld>
            <a:r>
              <a:rPr lang="en-US" altLang="en-US" smtClean="0"/>
              <a:t> of 35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8546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Some instructions of the Alpha ISA were not implemented in the processor model</a:t>
            </a:r>
          </a:p>
          <a:p>
            <a:r>
              <a:rPr lang="en-US" sz="2400" dirty="0"/>
              <a:t>10,000 cycle limit for monitoring is quite low</a:t>
            </a:r>
          </a:p>
          <a:p>
            <a:pPr lvl="1"/>
            <a:r>
              <a:rPr lang="en-US" sz="2000" dirty="0"/>
              <a:t>Certainly not enough time for most benchmarks to complete</a:t>
            </a:r>
          </a:p>
          <a:p>
            <a:r>
              <a:rPr lang="en-US" sz="2400" dirty="0"/>
              <a:t>Certain components were ignored for fault injection</a:t>
            </a:r>
          </a:p>
          <a:p>
            <a:pPr lvl="1"/>
            <a:r>
              <a:rPr lang="en-US" sz="2000" dirty="0"/>
              <a:t>These include caches and prediction structures</a:t>
            </a:r>
          </a:p>
          <a:p>
            <a:r>
              <a:rPr lang="en-US" sz="2400" dirty="0" smtClean="0"/>
              <a:t>Corrupted registers were considered application failures</a:t>
            </a:r>
          </a:p>
          <a:p>
            <a:pPr lvl="1"/>
            <a:r>
              <a:rPr lang="en-US" sz="2000" dirty="0" smtClean="0"/>
              <a:t>However, I have observed in my research that the majority of faults targeted at registers do not affect program execution or output</a:t>
            </a:r>
          </a:p>
          <a:p>
            <a:pPr lvl="1"/>
            <a:r>
              <a:rPr lang="en-US" sz="2000" dirty="0" smtClean="0"/>
              <a:t>In my research I use the </a:t>
            </a:r>
            <a:r>
              <a:rPr lang="en-US" sz="2000" dirty="0" err="1" smtClean="0"/>
              <a:t>Simics</a:t>
            </a:r>
            <a:r>
              <a:rPr lang="en-US" sz="2000" dirty="0" smtClean="0"/>
              <a:t> cycle-accurate system simulation environment to perform fault injections into the register file of the </a:t>
            </a:r>
            <a:r>
              <a:rPr lang="en-US" sz="2000" dirty="0" err="1" smtClean="0"/>
              <a:t>Freescale</a:t>
            </a:r>
            <a:r>
              <a:rPr lang="en-US" sz="2000" dirty="0" smtClean="0"/>
              <a:t> P2020 dual-core PowerPC-based processor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18</a:t>
            </a:fld>
            <a:r>
              <a:rPr lang="en-US" altLang="en-US" smtClean="0"/>
              <a:t> of 35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9855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Simics</a:t>
            </a:r>
            <a:r>
              <a:rPr lang="en-US" dirty="0" smtClean="0"/>
              <a:t> Fault-Injection 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19</a:t>
            </a:fld>
            <a:r>
              <a:rPr lang="en-US" altLang="en-US" smtClean="0"/>
              <a:t> of 35</a:t>
            </a:r>
            <a:endParaRPr lang="en-US" alt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838201" y="656990"/>
            <a:ext cx="7124064" cy="5134210"/>
            <a:chOff x="11859922" y="22090205"/>
            <a:chExt cx="7929653" cy="9195447"/>
          </a:xfrm>
        </p:grpSpPr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956733710"/>
                </p:ext>
              </p:extLst>
            </p:nvPr>
          </p:nvGraphicFramePr>
          <p:xfrm>
            <a:off x="12259908" y="26020029"/>
            <a:ext cx="7500594" cy="526562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2817451499"/>
                </p:ext>
              </p:extLst>
            </p:nvPr>
          </p:nvGraphicFramePr>
          <p:xfrm>
            <a:off x="11859922" y="22090205"/>
            <a:ext cx="7929653" cy="34136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0" name="Freeform 9"/>
            <p:cNvSpPr/>
            <p:nvPr/>
          </p:nvSpPr>
          <p:spPr>
            <a:xfrm>
              <a:off x="16100756" y="24791750"/>
              <a:ext cx="2883768" cy="951641"/>
            </a:xfrm>
            <a:custGeom>
              <a:avLst/>
              <a:gdLst>
                <a:gd name="connsiteX0" fmla="*/ 3121858 w 3135086"/>
                <a:gd name="connsiteY0" fmla="*/ 0 h 436583"/>
                <a:gd name="connsiteX1" fmla="*/ 3135086 w 3135086"/>
                <a:gd name="connsiteY1" fmla="*/ 291055 h 436583"/>
                <a:gd name="connsiteX2" fmla="*/ 0 w 3135086"/>
                <a:gd name="connsiteY2" fmla="*/ 264596 h 436583"/>
                <a:gd name="connsiteX3" fmla="*/ 13228 w 3135086"/>
                <a:gd name="connsiteY3" fmla="*/ 436583 h 436583"/>
                <a:gd name="connsiteX0" fmla="*/ 3121858 w 3121858"/>
                <a:gd name="connsiteY0" fmla="*/ 0 h 436583"/>
                <a:gd name="connsiteX1" fmla="*/ 3119211 w 3121858"/>
                <a:gd name="connsiteY1" fmla="*/ 224380 h 436583"/>
                <a:gd name="connsiteX2" fmla="*/ 0 w 3121858"/>
                <a:gd name="connsiteY2" fmla="*/ 264596 h 436583"/>
                <a:gd name="connsiteX3" fmla="*/ 13228 w 3121858"/>
                <a:gd name="connsiteY3" fmla="*/ 436583 h 436583"/>
                <a:gd name="connsiteX0" fmla="*/ 3108630 w 3108630"/>
                <a:gd name="connsiteY0" fmla="*/ 0 h 436583"/>
                <a:gd name="connsiteX1" fmla="*/ 3105983 w 3108630"/>
                <a:gd name="connsiteY1" fmla="*/ 224380 h 436583"/>
                <a:gd name="connsiteX2" fmla="*/ 5822 w 3108630"/>
                <a:gd name="connsiteY2" fmla="*/ 210621 h 436583"/>
                <a:gd name="connsiteX3" fmla="*/ 0 w 3108630"/>
                <a:gd name="connsiteY3" fmla="*/ 436583 h 436583"/>
                <a:gd name="connsiteX0" fmla="*/ 3102808 w 3102808"/>
                <a:gd name="connsiteY0" fmla="*/ 0 h 433408"/>
                <a:gd name="connsiteX1" fmla="*/ 3100161 w 3102808"/>
                <a:gd name="connsiteY1" fmla="*/ 224380 h 433408"/>
                <a:gd name="connsiteX2" fmla="*/ 0 w 3102808"/>
                <a:gd name="connsiteY2" fmla="*/ 210621 h 433408"/>
                <a:gd name="connsiteX3" fmla="*/ 13228 w 3102808"/>
                <a:gd name="connsiteY3" fmla="*/ 433408 h 433408"/>
                <a:gd name="connsiteX0" fmla="*/ 3102808 w 3102808"/>
                <a:gd name="connsiteY0" fmla="*/ 0 h 436583"/>
                <a:gd name="connsiteX1" fmla="*/ 3100161 w 3102808"/>
                <a:gd name="connsiteY1" fmla="*/ 224380 h 436583"/>
                <a:gd name="connsiteX2" fmla="*/ 0 w 3102808"/>
                <a:gd name="connsiteY2" fmla="*/ 210621 h 436583"/>
                <a:gd name="connsiteX3" fmla="*/ 3703 w 3102808"/>
                <a:gd name="connsiteY3" fmla="*/ 436583 h 436583"/>
                <a:gd name="connsiteX0" fmla="*/ 3102808 w 3102808"/>
                <a:gd name="connsiteY0" fmla="*/ 0 h 404833"/>
                <a:gd name="connsiteX1" fmla="*/ 3100161 w 3102808"/>
                <a:gd name="connsiteY1" fmla="*/ 224380 h 404833"/>
                <a:gd name="connsiteX2" fmla="*/ 0 w 3102808"/>
                <a:gd name="connsiteY2" fmla="*/ 210621 h 404833"/>
                <a:gd name="connsiteX3" fmla="*/ 528 w 3102808"/>
                <a:gd name="connsiteY3" fmla="*/ 404833 h 404833"/>
                <a:gd name="connsiteX0" fmla="*/ 3236158 w 3236158"/>
                <a:gd name="connsiteY0" fmla="*/ 0 h 404833"/>
                <a:gd name="connsiteX1" fmla="*/ 3233511 w 3236158"/>
                <a:gd name="connsiteY1" fmla="*/ 224380 h 404833"/>
                <a:gd name="connsiteX2" fmla="*/ 0 w 3236158"/>
                <a:gd name="connsiteY2" fmla="*/ 223321 h 404833"/>
                <a:gd name="connsiteX3" fmla="*/ 133878 w 3236158"/>
                <a:gd name="connsiteY3" fmla="*/ 404833 h 404833"/>
                <a:gd name="connsiteX0" fmla="*/ 3236158 w 3236158"/>
                <a:gd name="connsiteY0" fmla="*/ 0 h 411183"/>
                <a:gd name="connsiteX1" fmla="*/ 3233511 w 3236158"/>
                <a:gd name="connsiteY1" fmla="*/ 224380 h 411183"/>
                <a:gd name="connsiteX2" fmla="*/ 0 w 3236158"/>
                <a:gd name="connsiteY2" fmla="*/ 223321 h 411183"/>
                <a:gd name="connsiteX3" fmla="*/ 528 w 3236158"/>
                <a:gd name="connsiteY3" fmla="*/ 411183 h 411183"/>
                <a:gd name="connsiteX0" fmla="*/ 3228756 w 3233594"/>
                <a:gd name="connsiteY0" fmla="*/ 0 h 376893"/>
                <a:gd name="connsiteX1" fmla="*/ 3233511 w 3233594"/>
                <a:gd name="connsiteY1" fmla="*/ 190090 h 376893"/>
                <a:gd name="connsiteX2" fmla="*/ 0 w 3233594"/>
                <a:gd name="connsiteY2" fmla="*/ 189031 h 376893"/>
                <a:gd name="connsiteX3" fmla="*/ 528 w 3233594"/>
                <a:gd name="connsiteY3" fmla="*/ 376893 h 37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3594" h="376893">
                  <a:moveTo>
                    <a:pt x="3228756" y="0"/>
                  </a:moveTo>
                  <a:cubicBezTo>
                    <a:pt x="3227874" y="74793"/>
                    <a:pt x="3234393" y="115297"/>
                    <a:pt x="3233511" y="190090"/>
                  </a:cubicBezTo>
                  <a:lnTo>
                    <a:pt x="0" y="189031"/>
                  </a:lnTo>
                  <a:cubicBezTo>
                    <a:pt x="1234" y="264352"/>
                    <a:pt x="-706" y="301572"/>
                    <a:pt x="528" y="376893"/>
                  </a:cubicBezTo>
                </a:path>
              </a:pathLst>
            </a:custGeom>
            <a:ln w="508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2507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64125"/>
          </a:xfrm>
        </p:spPr>
        <p:txBody>
          <a:bodyPr/>
          <a:lstStyle/>
          <a:p>
            <a:r>
              <a:rPr lang="en-US" sz="2400" dirty="0" smtClean="0"/>
              <a:t>Background</a:t>
            </a:r>
          </a:p>
          <a:p>
            <a:pPr lvl="1"/>
            <a:r>
              <a:rPr lang="en-US" sz="2000" dirty="0" smtClean="0"/>
              <a:t>Radiation Effects</a:t>
            </a:r>
          </a:p>
          <a:p>
            <a:pPr lvl="1"/>
            <a:r>
              <a:rPr lang="en-US" sz="2000" dirty="0" smtClean="0"/>
              <a:t>Fault Injection</a:t>
            </a:r>
          </a:p>
          <a:p>
            <a:pPr lvl="1"/>
            <a:r>
              <a:rPr lang="en-US" sz="2000" dirty="0" smtClean="0"/>
              <a:t>Fault </a:t>
            </a:r>
            <a:r>
              <a:rPr lang="en-US" sz="2000" dirty="0" smtClean="0"/>
              <a:t>Tolerance</a:t>
            </a:r>
            <a:endParaRPr lang="en-US" sz="2000" dirty="0" smtClean="0"/>
          </a:p>
          <a:p>
            <a:r>
              <a:rPr lang="en-US" sz="2400" dirty="0" smtClean="0"/>
              <a:t>Simulation </a:t>
            </a:r>
            <a:r>
              <a:rPr lang="en-US" sz="2400" dirty="0" smtClean="0"/>
              <a:t>Fault-Injection</a:t>
            </a:r>
          </a:p>
          <a:p>
            <a:pPr lvl="1"/>
            <a:r>
              <a:rPr lang="en-US" sz="2000" dirty="0" smtClean="0"/>
              <a:t>Methodology</a:t>
            </a:r>
          </a:p>
          <a:p>
            <a:pPr lvl="1"/>
            <a:r>
              <a:rPr lang="en-US" sz="2000" dirty="0" smtClean="0"/>
              <a:t>Results</a:t>
            </a:r>
          </a:p>
          <a:p>
            <a:pPr lvl="1"/>
            <a:r>
              <a:rPr lang="en-US" sz="2000" dirty="0" smtClean="0"/>
              <a:t>Related Research</a:t>
            </a:r>
          </a:p>
          <a:p>
            <a:r>
              <a:rPr lang="en-US" sz="2400" dirty="0" smtClean="0"/>
              <a:t>Process-Level Redundancy</a:t>
            </a:r>
          </a:p>
          <a:p>
            <a:pPr lvl="1"/>
            <a:r>
              <a:rPr lang="en-US" sz="2000" dirty="0" smtClean="0"/>
              <a:t>Architecture</a:t>
            </a:r>
          </a:p>
          <a:p>
            <a:pPr lvl="1"/>
            <a:r>
              <a:rPr lang="en-US" sz="2000" dirty="0" smtClean="0"/>
              <a:t>Maintaining Transparency</a:t>
            </a:r>
          </a:p>
          <a:p>
            <a:pPr lvl="1"/>
            <a:r>
              <a:rPr lang="en-US" sz="2000" dirty="0" smtClean="0"/>
              <a:t>Results &amp; Overhead</a:t>
            </a:r>
            <a:endParaRPr lang="en-US" sz="2000" dirty="0" smtClean="0"/>
          </a:p>
          <a:p>
            <a:r>
              <a:rPr lang="en-US" sz="2400" dirty="0" smtClean="0"/>
              <a:t>Conclusions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2</a:t>
            </a:fld>
            <a:r>
              <a:rPr lang="en-US" altLang="en-US" dirty="0" smtClean="0"/>
              <a:t> of </a:t>
            </a:r>
            <a:r>
              <a:rPr lang="en-US" altLang="en-US" dirty="0" smtClean="0"/>
              <a:t>35</a:t>
            </a:r>
            <a:endParaRPr lang="en-US" altLang="en-US" dirty="0" smtClean="0"/>
          </a:p>
        </p:txBody>
      </p:sp>
      <p:pic>
        <p:nvPicPr>
          <p:cNvPr id="5" name="Picture 4" descr="http://www.themeyersteam.net/images/checklis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8121"/>
            <a:ext cx="2819400" cy="273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34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Simics</a:t>
            </a:r>
            <a:r>
              <a:rPr lang="en-US" sz="3200" dirty="0" smtClean="0"/>
              <a:t> Simulation Fault-Injection Results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534400" cy="2362200"/>
          </a:xfrm>
        </p:spPr>
        <p:txBody>
          <a:bodyPr/>
          <a:lstStyle/>
          <a:p>
            <a:r>
              <a:rPr lang="en-US" sz="2400" dirty="0" err="1" smtClean="0"/>
              <a:t>Simics</a:t>
            </a:r>
            <a:r>
              <a:rPr lang="en-US" sz="2400" dirty="0" smtClean="0"/>
              <a:t> simulation does not have the same level of detail needed to perform fault injection at the micro-architectural level, but does allow for register file fault-injection</a:t>
            </a:r>
          </a:p>
          <a:p>
            <a:r>
              <a:rPr lang="en-US" sz="2400" dirty="0" smtClean="0"/>
              <a:t>The chart below shows results obtained when injecting single-bit faults into each of the general purpose registers, during a matrix multiplication application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20</a:t>
            </a:fld>
            <a:r>
              <a:rPr lang="en-US" altLang="en-US" smtClean="0"/>
              <a:t> of 35</a:t>
            </a:r>
            <a:endParaRPr lang="en-US" altLang="en-US" dirty="0" smtClean="0"/>
          </a:p>
        </p:txBody>
      </p:sp>
      <p:pic>
        <p:nvPicPr>
          <p:cNvPr id="5" name="Picture 4" descr="Simics intNF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75757"/>
            <a:ext cx="7428747" cy="251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95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21</a:t>
            </a:fld>
            <a:r>
              <a:rPr lang="en-US" altLang="en-US" smtClean="0"/>
              <a:t> of 35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998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PLR: A Software Approach to Transient Fault Tolerance for Multicore Architectures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Alex </a:t>
            </a:r>
            <a:r>
              <a:rPr lang="en-US" sz="1600" dirty="0" err="1" smtClean="0"/>
              <a:t>Shye</a:t>
            </a:r>
            <a:r>
              <a:rPr lang="en-US" sz="1600" dirty="0" smtClean="0"/>
              <a:t>, Joseph </a:t>
            </a:r>
            <a:r>
              <a:rPr lang="en-US" sz="1600" dirty="0" err="1" smtClean="0"/>
              <a:t>Blomstedt</a:t>
            </a:r>
            <a:r>
              <a:rPr lang="en-US" sz="1600" dirty="0" smtClean="0"/>
              <a:t>, Tipp Moseley, Vijay </a:t>
            </a:r>
            <a:r>
              <a:rPr lang="en-US" sz="1600" dirty="0" err="1" smtClean="0"/>
              <a:t>Janapa</a:t>
            </a:r>
            <a:r>
              <a:rPr lang="en-US" sz="1600" dirty="0" smtClean="0"/>
              <a:t> </a:t>
            </a:r>
            <a:r>
              <a:rPr lang="en-US" sz="1600" dirty="0" err="1" smtClean="0"/>
              <a:t>Reddi</a:t>
            </a:r>
            <a:r>
              <a:rPr lang="en-US" sz="1600" dirty="0" smtClean="0"/>
              <a:t>, Daniel A. Connors</a:t>
            </a:r>
          </a:p>
          <a:p>
            <a:r>
              <a:rPr lang="en-US" sz="1600" dirty="0" smtClean="0"/>
              <a:t>IEEE Transaction on Dependable and Secure Computing April-June 2009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22</a:t>
            </a:fld>
            <a:r>
              <a:rPr lang="en-US" altLang="en-US" smtClean="0"/>
              <a:t> of 35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4398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Process-Level Redundancy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Similar to TMR hardware fault-tolerance scheme</a:t>
            </a:r>
          </a:p>
          <a:p>
            <a:r>
              <a:rPr lang="en-US" sz="2400" dirty="0" smtClean="0"/>
              <a:t>Creates a set of redundant processes for an application and compares each output to ensure correct execution</a:t>
            </a:r>
          </a:p>
          <a:p>
            <a:r>
              <a:rPr lang="en-US" sz="2400" dirty="0" smtClean="0"/>
              <a:t>Leverages multiple processing cores by allowing the operating system to schedule redundant processes to available cores</a:t>
            </a:r>
          </a:p>
          <a:p>
            <a:r>
              <a:rPr lang="en-US" sz="2400" dirty="0" smtClean="0"/>
              <a:t>Biggest challenge is maintaining determinism</a:t>
            </a:r>
          </a:p>
          <a:p>
            <a:r>
              <a:rPr lang="en-US" sz="2400" dirty="0" smtClean="0"/>
              <a:t>Transparency can be achieved by maintaining user-expected process semantics</a:t>
            </a:r>
          </a:p>
          <a:p>
            <a:r>
              <a:rPr lang="en-US" sz="2400" dirty="0" smtClean="0"/>
              <a:t>Does not require any modifications to target application, operating system, or device architecture</a:t>
            </a:r>
          </a:p>
          <a:p>
            <a:pPr lvl="1"/>
            <a:r>
              <a:rPr lang="en-US" sz="2000" dirty="0" smtClean="0"/>
              <a:t>Important for legacy binaries whose source is no longer available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23</a:t>
            </a:fld>
            <a:r>
              <a:rPr lang="en-US" altLang="en-US" smtClean="0"/>
              <a:t> of 35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40353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Sphere of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Specifies the boundary for fault detection and containment</a:t>
            </a:r>
          </a:p>
          <a:p>
            <a:pPr lvl="1"/>
            <a:r>
              <a:rPr lang="en-US" sz="2000" dirty="0" smtClean="0"/>
              <a:t>Data entering the </a:t>
            </a:r>
            <a:r>
              <a:rPr lang="en-US" sz="2000" dirty="0" err="1" smtClean="0"/>
              <a:t>SoR</a:t>
            </a:r>
            <a:r>
              <a:rPr lang="en-US" sz="2000" dirty="0" smtClean="0"/>
              <a:t> is replicated</a:t>
            </a:r>
          </a:p>
          <a:p>
            <a:pPr lvl="1"/>
            <a:r>
              <a:rPr lang="en-US" sz="2000" dirty="0" smtClean="0"/>
              <a:t>All execution within the </a:t>
            </a:r>
            <a:r>
              <a:rPr lang="en-US" sz="2000" dirty="0" err="1" smtClean="0"/>
              <a:t>SoR</a:t>
            </a:r>
            <a:r>
              <a:rPr lang="en-US" sz="2000" dirty="0" smtClean="0"/>
              <a:t> is redundant</a:t>
            </a:r>
          </a:p>
          <a:p>
            <a:pPr lvl="1"/>
            <a:r>
              <a:rPr lang="en-US" sz="2000" dirty="0" smtClean="0"/>
              <a:t>Any data leaving the </a:t>
            </a:r>
            <a:r>
              <a:rPr lang="en-US" sz="2000" dirty="0" err="1" smtClean="0"/>
              <a:t>SoR</a:t>
            </a:r>
            <a:r>
              <a:rPr lang="en-US" sz="2000" dirty="0" smtClean="0"/>
              <a:t> is compared to check for faults</a:t>
            </a:r>
          </a:p>
          <a:p>
            <a:pPr lvl="1"/>
            <a:r>
              <a:rPr lang="en-US" sz="2000" dirty="0" smtClean="0"/>
              <a:t>Any execution outside the </a:t>
            </a:r>
            <a:r>
              <a:rPr lang="en-US" sz="2000" dirty="0" err="1" smtClean="0"/>
              <a:t>SoR</a:t>
            </a:r>
            <a:r>
              <a:rPr lang="en-US" sz="2000" dirty="0" smtClean="0"/>
              <a:t> is not protected</a:t>
            </a:r>
          </a:p>
          <a:p>
            <a:r>
              <a:rPr lang="en-US" sz="2400" dirty="0" smtClean="0"/>
              <a:t>A typical hardware-centric </a:t>
            </a:r>
            <a:r>
              <a:rPr lang="en-US" sz="2400" dirty="0" err="1" smtClean="0"/>
              <a:t>SoR</a:t>
            </a:r>
            <a:r>
              <a:rPr lang="en-US" sz="2400" dirty="0" smtClean="0"/>
              <a:t> is shown on the left</a:t>
            </a:r>
          </a:p>
          <a:p>
            <a:r>
              <a:rPr lang="en-US" sz="2400" dirty="0" smtClean="0"/>
              <a:t>PLR’s software-centric </a:t>
            </a:r>
            <a:r>
              <a:rPr lang="en-US" sz="2400" dirty="0" err="1" smtClean="0"/>
              <a:t>SoR</a:t>
            </a:r>
            <a:r>
              <a:rPr lang="en-US" sz="2400" dirty="0" smtClean="0"/>
              <a:t> is shown on the right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24</a:t>
            </a:fld>
            <a:r>
              <a:rPr lang="en-US" altLang="en-US" smtClean="0"/>
              <a:t> of 35</a:t>
            </a:r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850"/>
          <a:stretch/>
        </p:blipFill>
        <p:spPr>
          <a:xfrm>
            <a:off x="1828800" y="4082232"/>
            <a:ext cx="5486400" cy="208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02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PLR Components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064125"/>
          </a:xfrm>
        </p:spPr>
        <p:txBody>
          <a:bodyPr/>
          <a:lstStyle/>
          <a:p>
            <a:r>
              <a:rPr lang="en-US" dirty="0" smtClean="0"/>
              <a:t>Monitor process</a:t>
            </a:r>
          </a:p>
          <a:p>
            <a:pPr lvl="1"/>
            <a:r>
              <a:rPr lang="en-US" dirty="0" smtClean="0"/>
              <a:t>Maintains semantics</a:t>
            </a:r>
          </a:p>
          <a:p>
            <a:r>
              <a:rPr lang="en-US" dirty="0" smtClean="0"/>
              <a:t>Figurehead process</a:t>
            </a:r>
          </a:p>
          <a:p>
            <a:pPr lvl="1"/>
            <a:r>
              <a:rPr lang="en-US" dirty="0" smtClean="0"/>
              <a:t>Maintains semantics</a:t>
            </a:r>
          </a:p>
          <a:p>
            <a:r>
              <a:rPr lang="en-US" dirty="0" smtClean="0"/>
              <a:t>Master process</a:t>
            </a:r>
          </a:p>
          <a:p>
            <a:r>
              <a:rPr lang="en-US" dirty="0" smtClean="0"/>
              <a:t>Slave processes</a:t>
            </a:r>
          </a:p>
          <a:p>
            <a:pPr lvl="1"/>
            <a:r>
              <a:rPr lang="en-US" dirty="0" smtClean="0"/>
              <a:t>Redundant processes</a:t>
            </a:r>
          </a:p>
          <a:p>
            <a:r>
              <a:rPr lang="en-US" dirty="0" smtClean="0"/>
              <a:t>System call emulation</a:t>
            </a:r>
          </a:p>
          <a:p>
            <a:pPr lvl="1"/>
            <a:r>
              <a:rPr lang="en-US" dirty="0" smtClean="0"/>
              <a:t>Maintains determinism</a:t>
            </a:r>
          </a:p>
          <a:p>
            <a:pPr lvl="1"/>
            <a:r>
              <a:rPr lang="en-US" dirty="0" smtClean="0"/>
              <a:t>Responsible for fault detection and recovery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25</a:t>
            </a:fld>
            <a:r>
              <a:rPr lang="en-US" altLang="en-US" smtClean="0"/>
              <a:t> of 35</a:t>
            </a:r>
            <a:endParaRPr lang="en-US" altLang="en-US" dirty="0" smtClean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05360"/>
            <a:ext cx="4191000" cy="293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44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Maintaining Process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semantics:</a:t>
            </a:r>
          </a:p>
          <a:p>
            <a:pPr lvl="1"/>
            <a:r>
              <a:rPr lang="en-US" dirty="0" smtClean="0"/>
              <a:t>Each application is assigned a process identifier (PID) which exists throughout execution and returned to the operating system after completion</a:t>
            </a:r>
          </a:p>
          <a:p>
            <a:pPr lvl="1"/>
            <a:r>
              <a:rPr lang="en-US" dirty="0" smtClean="0"/>
              <a:t>When an application exits, it returns the correct exit code</a:t>
            </a:r>
          </a:p>
          <a:p>
            <a:pPr lvl="1"/>
            <a:r>
              <a:rPr lang="en-US" dirty="0" smtClean="0"/>
              <a:t>A signal that is sent to a valid PID will have the intended effects (e.g. SIGKILL will kill the process)</a:t>
            </a:r>
          </a:p>
          <a:p>
            <a:r>
              <a:rPr lang="en-US" dirty="0" smtClean="0"/>
              <a:t>Figurehead process</a:t>
            </a:r>
          </a:p>
          <a:p>
            <a:pPr lvl="1"/>
            <a:r>
              <a:rPr lang="en-US" dirty="0" smtClean="0"/>
              <a:t>Original process becomes figurehead process after redundant processes are created</a:t>
            </a:r>
          </a:p>
          <a:p>
            <a:pPr lvl="1"/>
            <a:r>
              <a:rPr lang="en-US" dirty="0" smtClean="0"/>
              <a:t>Does not perform any real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D06CA-53ED-43E0-AFE9-3CFB1FBF6A8B}" type="slidenum">
              <a:rPr lang="en-US" altLang="en-US" smtClean="0"/>
              <a:pPr/>
              <a:t>26</a:t>
            </a:fld>
            <a:r>
              <a:rPr lang="en-US" altLang="en-US" smtClean="0"/>
              <a:t> of 35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8201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Process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987925"/>
          </a:xfrm>
        </p:spPr>
        <p:txBody>
          <a:bodyPr/>
          <a:lstStyle/>
          <a:p>
            <a:r>
              <a:rPr lang="en-US" dirty="0" smtClean="0"/>
              <a:t>Figurehead process (cont’d)</a:t>
            </a:r>
          </a:p>
          <a:p>
            <a:pPr lvl="1"/>
            <a:r>
              <a:rPr lang="en-US" dirty="0" smtClean="0"/>
              <a:t>Sleeps and waits for redundant processes to complete</a:t>
            </a:r>
          </a:p>
          <a:p>
            <a:pPr lvl="1"/>
            <a:r>
              <a:rPr lang="en-US" dirty="0" smtClean="0"/>
              <a:t>Receives application exit value and exits correctly</a:t>
            </a:r>
          </a:p>
          <a:p>
            <a:pPr lvl="1"/>
            <a:r>
              <a:rPr lang="en-US" dirty="0" smtClean="0"/>
              <a:t>Responsible </a:t>
            </a:r>
            <a:r>
              <a:rPr lang="en-US" dirty="0"/>
              <a:t>for forwarding incoming signals to all redundant </a:t>
            </a:r>
            <a:r>
              <a:rPr lang="en-US" dirty="0" smtClean="0"/>
              <a:t>processes</a:t>
            </a:r>
          </a:p>
          <a:p>
            <a:r>
              <a:rPr lang="en-US" dirty="0" smtClean="0"/>
              <a:t>Monitor process</a:t>
            </a:r>
          </a:p>
          <a:p>
            <a:pPr lvl="1"/>
            <a:r>
              <a:rPr lang="en-US" dirty="0" smtClean="0"/>
              <a:t>Certain signals are not easily forwarded</a:t>
            </a:r>
          </a:p>
          <a:p>
            <a:pPr lvl="2"/>
            <a:r>
              <a:rPr lang="en-US" dirty="0" smtClean="0"/>
              <a:t>A SIGKILL signal would kill the figurehead process, but leave behind all redundant processes</a:t>
            </a:r>
          </a:p>
          <a:p>
            <a:pPr lvl="1"/>
            <a:r>
              <a:rPr lang="en-US" dirty="0" smtClean="0"/>
              <a:t>Monitor process polls the state of figurehead process</a:t>
            </a:r>
          </a:p>
          <a:p>
            <a:pPr lvl="1"/>
            <a:r>
              <a:rPr lang="en-US" dirty="0" smtClean="0"/>
              <a:t>If figurehead is killed or stopped, monitor process will kill or stop redundant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27</a:t>
            </a:fld>
            <a:r>
              <a:rPr lang="en-US" altLang="en-US" smtClean="0"/>
              <a:t> of 35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6524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Maintaining </a:t>
            </a:r>
            <a:r>
              <a:rPr lang="en-US" sz="3200" dirty="0" smtClean="0"/>
              <a:t>Determinism &amp; Transparency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System call emulation unit</a:t>
            </a:r>
          </a:p>
          <a:p>
            <a:pPr lvl="1"/>
            <a:r>
              <a:rPr lang="en-US" sz="2000" dirty="0" smtClean="0"/>
              <a:t>Responsible for input replication, output comparison, and system call emulation</a:t>
            </a:r>
          </a:p>
          <a:p>
            <a:pPr lvl="1"/>
            <a:r>
              <a:rPr lang="en-US" sz="2000" dirty="0" smtClean="0"/>
              <a:t>Responsible for ensuring </a:t>
            </a:r>
            <a:r>
              <a:rPr lang="en-US" sz="2000" dirty="0" smtClean="0"/>
              <a:t>that redundant processes interacting with the system appear as if only the original process is executing</a:t>
            </a:r>
          </a:p>
          <a:p>
            <a:pPr lvl="1"/>
            <a:r>
              <a:rPr lang="en-US" sz="2000" dirty="0" smtClean="0"/>
              <a:t>System calls that return nondeterministic data (such as the system time) must be emulated to ensure all processes use the same data</a:t>
            </a:r>
            <a:endParaRPr lang="en-US" sz="2000" dirty="0" smtClean="0"/>
          </a:p>
          <a:p>
            <a:r>
              <a:rPr lang="en-US" sz="2400" dirty="0" smtClean="0"/>
              <a:t>Master vs. slave processes</a:t>
            </a:r>
          </a:p>
          <a:p>
            <a:pPr lvl="1"/>
            <a:r>
              <a:rPr lang="en-US" sz="2000" dirty="0" smtClean="0"/>
              <a:t>System calls that modify any system state are only executed by the master process</a:t>
            </a:r>
          </a:p>
          <a:p>
            <a:pPr lvl="1"/>
            <a:r>
              <a:rPr lang="en-US" sz="2000" dirty="0" smtClean="0"/>
              <a:t>Other system calls are performed once for the master process and replicated for the slave processes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28</a:t>
            </a:fld>
            <a:r>
              <a:rPr lang="en-US" altLang="en-US" smtClean="0"/>
              <a:t> of 35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168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</a:t>
            </a:r>
            <a:r>
              <a:rPr lang="en-US" dirty="0" smtClean="0"/>
              <a:t>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system call emulation unit is responsible for providing fault detection and recovery</a:t>
            </a:r>
          </a:p>
          <a:p>
            <a:r>
              <a:rPr lang="en-US" dirty="0" smtClean="0"/>
              <a:t>A fault causing the application to hang can be detected by a watchdog timer attached to the emulation unit</a:t>
            </a:r>
          </a:p>
          <a:p>
            <a:pPr lvl="1"/>
            <a:r>
              <a:rPr lang="en-US" dirty="0" smtClean="0"/>
              <a:t>The timer begins when a processes enters the unit</a:t>
            </a:r>
          </a:p>
          <a:p>
            <a:pPr lvl="1"/>
            <a:r>
              <a:rPr lang="en-US" dirty="0" smtClean="0"/>
              <a:t>If the rest of processes do not enter the unit within a specified amount of time, an execution error is signaled</a:t>
            </a:r>
          </a:p>
          <a:p>
            <a:r>
              <a:rPr lang="en-US" dirty="0" smtClean="0"/>
              <a:t>Faults causing control-flow errors can also be detected if all processes do not request the same system call when entering the emulation unit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29</a:t>
            </a:fld>
            <a:r>
              <a:rPr lang="en-US" altLang="en-US" smtClean="0"/>
              <a:t> of 35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367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Effects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Transient faults (or soft errors)</a:t>
            </a:r>
          </a:p>
          <a:p>
            <a:pPr lvl="1"/>
            <a:r>
              <a:rPr lang="en-US" dirty="0" smtClean="0"/>
              <a:t>Occur when particles strike a device causing the deposit or removal of energy which inverts transistor state</a:t>
            </a:r>
          </a:p>
          <a:p>
            <a:pPr lvl="1"/>
            <a:r>
              <a:rPr lang="en-US" dirty="0" smtClean="0"/>
              <a:t>Usually observed as a bit-flip</a:t>
            </a:r>
          </a:p>
          <a:p>
            <a:r>
              <a:rPr lang="en-US" dirty="0" smtClean="0"/>
              <a:t>In order to study these effects in the lab, some form of fault injection can be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3</a:t>
            </a:fld>
            <a:r>
              <a:rPr lang="en-US" altLang="en-US" dirty="0" smtClean="0"/>
              <a:t> of </a:t>
            </a:r>
            <a:r>
              <a:rPr lang="en-US" altLang="en-US" dirty="0" smtClean="0"/>
              <a:t>35</a:t>
            </a:r>
            <a:endParaRPr lang="en-US" altLang="en-US" dirty="0" smtClean="0"/>
          </a:p>
        </p:txBody>
      </p:sp>
      <p:pic>
        <p:nvPicPr>
          <p:cNvPr id="2050" name="Picture 2" descr="http://www.cotsjournalonline.com/files/images/1896/cots1201_Mic_Fig2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3352800" cy="207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391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</a:t>
            </a:r>
            <a:r>
              <a:rPr lang="en-US" dirty="0" smtClean="0"/>
              <a:t>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140325"/>
          </a:xfrm>
        </p:spPr>
        <p:txBody>
          <a:bodyPr/>
          <a:lstStyle/>
          <a:p>
            <a:r>
              <a:rPr lang="en-US" dirty="0" smtClean="0"/>
              <a:t>If an output mismatch occurs, a majority vote can be used to kill process producing incorrect data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ad process is then replaced by forking correct process</a:t>
            </a:r>
          </a:p>
          <a:p>
            <a:r>
              <a:rPr lang="en-US" dirty="0" smtClean="0"/>
              <a:t>A watchdog timeout can occur in two cases</a:t>
            </a:r>
          </a:p>
          <a:p>
            <a:pPr lvl="1"/>
            <a:r>
              <a:rPr lang="en-US" dirty="0" smtClean="0"/>
              <a:t>If a faulty process calls the emulation unit while other processes are executing, it is killed and replaced by forking a correct process at the next system call</a:t>
            </a:r>
          </a:p>
          <a:p>
            <a:pPr lvl="1"/>
            <a:r>
              <a:rPr lang="en-US" dirty="0" smtClean="0"/>
              <a:t>If a faulty process hangs while the other processes are waiting in the emulation unit, it is killed and replaced by a correct process</a:t>
            </a:r>
          </a:p>
          <a:p>
            <a:r>
              <a:rPr lang="en-US" dirty="0" smtClean="0"/>
              <a:t>If a process fails, it is simply replaced by duplicating one of the remaining 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30</a:t>
            </a:fld>
            <a:r>
              <a:rPr lang="en-US" altLang="en-US" smtClean="0"/>
              <a:t> of 35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4526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15678"/>
            <a:ext cx="8534400" cy="2915247"/>
          </a:xfrm>
        </p:spPr>
        <p:txBody>
          <a:bodyPr/>
          <a:lstStyle/>
          <a:p>
            <a:r>
              <a:rPr lang="en-US" sz="2000" dirty="0" smtClean="0"/>
              <a:t>PLR eliminates all failed, abort, and incorrect cases</a:t>
            </a:r>
          </a:p>
          <a:p>
            <a:pPr lvl="1"/>
            <a:r>
              <a:rPr lang="en-US" sz="1800" dirty="0" smtClean="0"/>
              <a:t>Output comparison converts abort and incorrect cases to mismatches</a:t>
            </a:r>
          </a:p>
          <a:p>
            <a:pPr lvl="1"/>
            <a:r>
              <a:rPr lang="en-US" sz="1800" dirty="0" smtClean="0"/>
              <a:t>PLR detects failed cases, converting them into </a:t>
            </a:r>
            <a:r>
              <a:rPr lang="en-US" sz="1800" dirty="0" err="1" smtClean="0"/>
              <a:t>sighandler</a:t>
            </a:r>
            <a:r>
              <a:rPr lang="en-US" sz="1800" dirty="0" smtClean="0"/>
              <a:t> cases</a:t>
            </a:r>
          </a:p>
          <a:p>
            <a:pPr lvl="1"/>
            <a:r>
              <a:rPr lang="en-US" sz="1800" dirty="0" smtClean="0"/>
              <a:t>A small number of failed cases are detected as mismatch with PLR</a:t>
            </a:r>
          </a:p>
          <a:p>
            <a:pPr lvl="2"/>
            <a:r>
              <a:rPr lang="en-US" sz="1400" dirty="0" smtClean="0"/>
              <a:t>The mismatch is caught before the application can fail</a:t>
            </a:r>
          </a:p>
          <a:p>
            <a:r>
              <a:rPr lang="en-US" sz="2000" dirty="0" smtClean="0"/>
              <a:t>Some floating-point benchmarks actually caused correct outcomes to become mismatches with PLR enabled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 err="1" smtClean="0"/>
              <a:t>specdiff</a:t>
            </a:r>
            <a:r>
              <a:rPr lang="en-US" sz="1800" dirty="0" smtClean="0"/>
              <a:t> tool included with the benchmarks uses a tolerance when checking output data, whereas PLR’s output comparison checks raw data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31</a:t>
            </a:fld>
            <a:r>
              <a:rPr lang="en-US" altLang="en-US" smtClean="0"/>
              <a:t> of 35</a:t>
            </a:r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7954" y="685800"/>
            <a:ext cx="7148092" cy="252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93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 Incurred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962400"/>
            <a:ext cx="8534400" cy="2168525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 smtClean="0"/>
              <a:t>A) 2 processes B) 3 processes C) 2 processes optimized D) 3 processes optimized</a:t>
            </a:r>
          </a:p>
          <a:p>
            <a:r>
              <a:rPr lang="en-US" dirty="0" smtClean="0"/>
              <a:t>Contention overhead is mainly caused by sharing memory bandwidth between redundant processes</a:t>
            </a:r>
          </a:p>
          <a:p>
            <a:r>
              <a:rPr lang="en-US" dirty="0" smtClean="0"/>
              <a:t>Emulation overhead is caused by synchronization and transferring/comparing data in shared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32</a:t>
            </a:fld>
            <a:r>
              <a:rPr lang="en-US" altLang="en-US" smtClean="0"/>
              <a:t> of 35</a:t>
            </a:r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838200"/>
            <a:ext cx="8229600" cy="314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32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987925"/>
          </a:xfrm>
        </p:spPr>
        <p:txBody>
          <a:bodyPr/>
          <a:lstStyle/>
          <a:p>
            <a:r>
              <a:rPr lang="en-US" dirty="0" smtClean="0"/>
              <a:t>Functionality of system call emulation unit is detailed, however not many implementation details are provided</a:t>
            </a:r>
          </a:p>
          <a:p>
            <a:pPr lvl="1"/>
            <a:r>
              <a:rPr lang="en-US" dirty="0" smtClean="0"/>
              <a:t>Replicating results would be hard to accomplish without more specific implementation details</a:t>
            </a:r>
          </a:p>
          <a:p>
            <a:r>
              <a:rPr lang="en-US" dirty="0" smtClean="0"/>
              <a:t>Faults occurring during PLR code or operating system execution are not protected against</a:t>
            </a:r>
          </a:p>
          <a:p>
            <a:r>
              <a:rPr lang="en-US" dirty="0" smtClean="0"/>
              <a:t>Only supports single-threaded </a:t>
            </a:r>
            <a:r>
              <a:rPr lang="en-US" dirty="0" smtClean="0"/>
              <a:t>applications</a:t>
            </a:r>
          </a:p>
          <a:p>
            <a:r>
              <a:rPr lang="en-US" dirty="0" smtClean="0"/>
              <a:t>May not function as intended if using more redundant processes than physical cores available</a:t>
            </a:r>
          </a:p>
          <a:p>
            <a:pPr lvl="1"/>
            <a:r>
              <a:rPr lang="en-US" dirty="0" smtClean="0"/>
              <a:t>Timeouts assume all processes are running concurrently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33</a:t>
            </a:fld>
            <a:r>
              <a:rPr lang="en-US" altLang="en-US" smtClean="0"/>
              <a:t> of 35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79696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 Fault-Injection</a:t>
            </a:r>
          </a:p>
          <a:p>
            <a:pPr lvl="1"/>
            <a:r>
              <a:rPr lang="en-US" dirty="0" smtClean="0"/>
              <a:t>Allowed for injections to target areas not accessible to software or hardware </a:t>
            </a:r>
            <a:r>
              <a:rPr lang="en-US" dirty="0" smtClean="0"/>
              <a:t>fault-injection tools</a:t>
            </a:r>
            <a:endParaRPr lang="en-US" dirty="0" smtClean="0"/>
          </a:p>
          <a:p>
            <a:pPr lvl="1"/>
            <a:r>
              <a:rPr lang="en-US" dirty="0" smtClean="0"/>
              <a:t>Showed that many faults are masked before they are even visible to software</a:t>
            </a:r>
          </a:p>
          <a:p>
            <a:r>
              <a:rPr lang="en-US" dirty="0" smtClean="0"/>
              <a:t>Process-Level Redundancy</a:t>
            </a:r>
          </a:p>
          <a:p>
            <a:pPr lvl="1"/>
            <a:r>
              <a:rPr lang="en-US" dirty="0" smtClean="0"/>
              <a:t>Software fault-tolerance scheme</a:t>
            </a:r>
          </a:p>
          <a:p>
            <a:pPr lvl="1"/>
            <a:r>
              <a:rPr lang="en-US" dirty="0" smtClean="0"/>
              <a:t>Similar to triple modular redundancy hardware scheme</a:t>
            </a:r>
          </a:p>
          <a:p>
            <a:pPr lvl="1"/>
            <a:r>
              <a:rPr lang="en-US" dirty="0" smtClean="0"/>
              <a:t>Transparent to system and target application</a:t>
            </a:r>
          </a:p>
          <a:p>
            <a:pPr lvl="2"/>
            <a:r>
              <a:rPr lang="en-US" dirty="0" smtClean="0"/>
              <a:t>Does not require any user intervention to apply </a:t>
            </a:r>
            <a:r>
              <a:rPr lang="en-US" dirty="0" smtClean="0"/>
              <a:t>protection</a:t>
            </a:r>
          </a:p>
          <a:p>
            <a:pPr lvl="1"/>
            <a:r>
              <a:rPr lang="en-US" dirty="0" smtClean="0"/>
              <a:t>Able to detect all application failures and incorrect 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34</a:t>
            </a:fld>
            <a:r>
              <a:rPr lang="en-US" altLang="en-US" smtClean="0"/>
              <a:t> of 35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9447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35</a:t>
            </a:fld>
            <a:r>
              <a:rPr lang="en-US" altLang="en-US" smtClean="0"/>
              <a:t> of 35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00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Hardware Fault-Injection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Using radiation beam or electromagnetic interference</a:t>
            </a:r>
          </a:p>
          <a:p>
            <a:pPr lvl="1"/>
            <a:r>
              <a:rPr lang="en-US" sz="2000" dirty="0" smtClean="0"/>
              <a:t>Similar to what a device would experience in harsh environment</a:t>
            </a:r>
          </a:p>
          <a:p>
            <a:r>
              <a:rPr lang="en-US" sz="2400" dirty="0" smtClean="0"/>
              <a:t>Using probes to introduce voltage or current changes</a:t>
            </a:r>
          </a:p>
          <a:p>
            <a:r>
              <a:rPr lang="en-US" sz="2400" dirty="0" smtClean="0"/>
              <a:t>Advantage</a:t>
            </a:r>
          </a:p>
          <a:p>
            <a:pPr lvl="1"/>
            <a:r>
              <a:rPr lang="en-US" sz="2000" dirty="0" smtClean="0"/>
              <a:t>Closely resembles real-world effects on device</a:t>
            </a:r>
          </a:p>
          <a:p>
            <a:r>
              <a:rPr lang="en-US" sz="2400" dirty="0" smtClean="0"/>
              <a:t>Disadvantages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ossible to damage</a:t>
            </a:r>
            <a:br>
              <a:rPr lang="en-US" sz="2000" dirty="0" smtClean="0"/>
            </a:br>
            <a:r>
              <a:rPr lang="en-US" sz="2000" dirty="0" smtClean="0"/>
              <a:t>device</a:t>
            </a:r>
            <a:r>
              <a:rPr lang="en-US" sz="2000" dirty="0"/>
              <a:t> </a:t>
            </a:r>
            <a:r>
              <a:rPr lang="en-US" sz="2000" dirty="0" smtClean="0"/>
              <a:t>under test</a:t>
            </a:r>
          </a:p>
          <a:p>
            <a:pPr lvl="1"/>
            <a:r>
              <a:rPr lang="en-US" sz="2000" dirty="0" smtClean="0"/>
              <a:t>Device under test</a:t>
            </a:r>
            <a:br>
              <a:rPr lang="en-US" sz="2000" dirty="0" smtClean="0"/>
            </a:br>
            <a:r>
              <a:rPr lang="en-US" sz="2000" dirty="0" smtClean="0"/>
              <a:t>must be modified</a:t>
            </a:r>
            <a:br>
              <a:rPr lang="en-US" sz="2000" dirty="0" smtClean="0"/>
            </a:br>
            <a:r>
              <a:rPr lang="en-US" sz="2000" dirty="0" smtClean="0"/>
              <a:t>to perform injection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4</a:t>
            </a:fld>
            <a:r>
              <a:rPr lang="en-US" altLang="en-US" dirty="0" smtClean="0"/>
              <a:t> of </a:t>
            </a:r>
            <a:r>
              <a:rPr lang="en-US" altLang="en-US" dirty="0" smtClean="0"/>
              <a:t>35</a:t>
            </a:r>
            <a:endParaRPr lang="en-US" altLang="en-US" dirty="0" smtClean="0"/>
          </a:p>
        </p:txBody>
      </p:sp>
      <p:pic>
        <p:nvPicPr>
          <p:cNvPr id="1028" name="Picture 4" descr="http://iuco.indiana.edu/img/features/feature-rerp5-680x3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05200"/>
            <a:ext cx="4419600" cy="240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960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Fault-Injection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Compile-time injection</a:t>
            </a:r>
          </a:p>
          <a:p>
            <a:pPr lvl="1"/>
            <a:r>
              <a:rPr lang="en-US" sz="2000" dirty="0"/>
              <a:t>Corrupts an </a:t>
            </a:r>
            <a:r>
              <a:rPr lang="en-US" sz="2000" dirty="0" smtClean="0"/>
              <a:t>application’s </a:t>
            </a:r>
            <a:r>
              <a:rPr lang="en-US" sz="2000" dirty="0"/>
              <a:t>instructions during compilation</a:t>
            </a:r>
          </a:p>
          <a:p>
            <a:r>
              <a:rPr lang="en-US" sz="2400" dirty="0"/>
              <a:t>Runtime injection</a:t>
            </a:r>
          </a:p>
          <a:p>
            <a:pPr lvl="1"/>
            <a:r>
              <a:rPr lang="en-US" sz="2000" dirty="0"/>
              <a:t>Uses a trigger mechanism to inject faults during execution</a:t>
            </a:r>
          </a:p>
          <a:p>
            <a:pPr lvl="1"/>
            <a:r>
              <a:rPr lang="en-US" sz="2000" dirty="0"/>
              <a:t>Faults can be targeted at any software-visible </a:t>
            </a:r>
            <a:r>
              <a:rPr lang="en-US" sz="2000" dirty="0" smtClean="0"/>
              <a:t>components</a:t>
            </a:r>
          </a:p>
          <a:p>
            <a:r>
              <a:rPr lang="en-US" sz="2400" dirty="0" smtClean="0"/>
              <a:t>Advantage</a:t>
            </a:r>
            <a:endParaRPr lang="en-US" dirty="0" smtClean="0"/>
          </a:p>
          <a:p>
            <a:pPr lvl="1"/>
            <a:r>
              <a:rPr lang="en-US" sz="2000" dirty="0" smtClean="0"/>
              <a:t>Device under test does not</a:t>
            </a:r>
            <a:br>
              <a:rPr lang="en-US" sz="2000" dirty="0" smtClean="0"/>
            </a:br>
            <a:r>
              <a:rPr lang="en-US" sz="2000" dirty="0" smtClean="0"/>
              <a:t>need to be modified</a:t>
            </a:r>
          </a:p>
          <a:p>
            <a:r>
              <a:rPr lang="en-US" sz="2400" dirty="0" smtClean="0"/>
              <a:t>Disadvantage</a:t>
            </a:r>
          </a:p>
          <a:p>
            <a:pPr lvl="1"/>
            <a:r>
              <a:rPr lang="en-US" sz="2000" dirty="0" smtClean="0"/>
              <a:t>Possible to disturb processing</a:t>
            </a:r>
            <a:br>
              <a:rPr lang="en-US" sz="2000" dirty="0" smtClean="0"/>
            </a:br>
            <a:r>
              <a:rPr lang="en-US" sz="2000" dirty="0" smtClean="0"/>
              <a:t>workload in unintended ways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5</a:t>
            </a:fld>
            <a:r>
              <a:rPr lang="en-US" altLang="en-US" dirty="0" smtClean="0"/>
              <a:t> of </a:t>
            </a:r>
            <a:r>
              <a:rPr lang="en-US" altLang="en-US" dirty="0" smtClean="0"/>
              <a:t>35</a:t>
            </a:r>
            <a:endParaRPr lang="en-US" alt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5652425" y="3581400"/>
            <a:ext cx="2979258" cy="2227194"/>
            <a:chOff x="14116680" y="18028285"/>
            <a:chExt cx="5108962" cy="42205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0093"/>
            <a:stretch/>
          </p:blipFill>
          <p:spPr>
            <a:xfrm>
              <a:off x="14116680" y="18028285"/>
              <a:ext cx="4224942" cy="42205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8841053">
              <a:off x="15852095" y="19628025"/>
              <a:ext cx="3373547" cy="890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038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Fault-Injection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Fault injection can be performed in simulation of system</a:t>
            </a:r>
          </a:p>
          <a:p>
            <a:r>
              <a:rPr lang="en-US" sz="2400" dirty="0" smtClean="0"/>
              <a:t>Advantages</a:t>
            </a:r>
          </a:p>
          <a:p>
            <a:pPr lvl="1"/>
            <a:r>
              <a:rPr lang="en-US" sz="2000" dirty="0" smtClean="0"/>
              <a:t>Injections are transparent to target system</a:t>
            </a:r>
          </a:p>
          <a:p>
            <a:pPr lvl="1"/>
            <a:r>
              <a:rPr lang="en-US" sz="2000" dirty="0" smtClean="0"/>
              <a:t>Simulation offers greatest amount of controllability and observability</a:t>
            </a:r>
          </a:p>
          <a:p>
            <a:r>
              <a:rPr lang="en-US" sz="2400" dirty="0" smtClean="0"/>
              <a:t>Disadvantages</a:t>
            </a:r>
          </a:p>
          <a:p>
            <a:pPr lvl="1"/>
            <a:r>
              <a:rPr lang="en-US" sz="2000" dirty="0" smtClean="0"/>
              <a:t>Building simulation for target device is not a trivial task</a:t>
            </a:r>
          </a:p>
          <a:p>
            <a:pPr lvl="1"/>
            <a:r>
              <a:rPr lang="en-US" sz="2000" dirty="0" smtClean="0"/>
              <a:t>Faults in physical system may not manifest in simulation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6</a:t>
            </a:fld>
            <a:r>
              <a:rPr lang="en-US" altLang="en-US" dirty="0" smtClean="0"/>
              <a:t> of </a:t>
            </a:r>
            <a:r>
              <a:rPr lang="en-US" altLang="en-US" dirty="0" smtClean="0"/>
              <a:t>35</a:t>
            </a:r>
            <a:endParaRPr lang="en-US" altLang="en-US" dirty="0" smtClean="0"/>
          </a:p>
        </p:txBody>
      </p:sp>
      <p:pic>
        <p:nvPicPr>
          <p:cNvPr id="8" name="Picture 7" descr="img_20110607112255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" b="1658"/>
          <a:stretch/>
        </p:blipFill>
        <p:spPr>
          <a:xfrm>
            <a:off x="2819400" y="3970428"/>
            <a:ext cx="4219300" cy="2106990"/>
          </a:xfrm>
          <a:prstGeom prst="rect">
            <a:avLst/>
          </a:prstGeom>
        </p:spPr>
      </p:pic>
      <p:grpSp>
        <p:nvGrpSpPr>
          <p:cNvPr id="9" name="Group 19"/>
          <p:cNvGrpSpPr/>
          <p:nvPr/>
        </p:nvGrpSpPr>
        <p:grpSpPr>
          <a:xfrm rot="18872147">
            <a:off x="4666459" y="4963341"/>
            <a:ext cx="1892192" cy="604010"/>
            <a:chOff x="5454654" y="2318961"/>
            <a:chExt cx="1075170" cy="293387"/>
          </a:xfrm>
        </p:grpSpPr>
        <p:grpSp>
          <p:nvGrpSpPr>
            <p:cNvPr id="10" name="Group 9"/>
            <p:cNvGrpSpPr/>
            <p:nvPr/>
          </p:nvGrpSpPr>
          <p:grpSpPr>
            <a:xfrm>
              <a:off x="5454654" y="2318961"/>
              <a:ext cx="1075170" cy="293387"/>
              <a:chOff x="5379777" y="2076786"/>
              <a:chExt cx="1075170" cy="293387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0800000">
                <a:off x="5379777" y="2076786"/>
                <a:ext cx="1075170" cy="293387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 bwMode="auto">
              <a:xfrm>
                <a:off x="5863948" y="2124711"/>
                <a:ext cx="350151" cy="160018"/>
              </a:xfrm>
              <a:prstGeom prst="rect">
                <a:avLst/>
              </a:prstGeom>
              <a:solidFill>
                <a:srgbClr val="FF99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888981" y="2346408"/>
              <a:ext cx="631079" cy="137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Python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75968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involves some form of redundancy</a:t>
            </a:r>
          </a:p>
          <a:p>
            <a:r>
              <a:rPr lang="en-US" dirty="0" smtClean="0"/>
              <a:t>Hardware Fault-Tolerance</a:t>
            </a:r>
            <a:endParaRPr lang="en-US" dirty="0"/>
          </a:p>
          <a:p>
            <a:pPr lvl="1"/>
            <a:r>
              <a:rPr lang="en-US" dirty="0" smtClean="0"/>
              <a:t>Memory and caches can be protected with ECC or parity</a:t>
            </a:r>
          </a:p>
          <a:p>
            <a:pPr lvl="1"/>
            <a:r>
              <a:rPr lang="en-US" dirty="0"/>
              <a:t>TMR is one of the most common forms of HW </a:t>
            </a:r>
            <a:r>
              <a:rPr lang="en-US" dirty="0" smtClean="0"/>
              <a:t>FT</a:t>
            </a:r>
          </a:p>
          <a:p>
            <a:pPr lvl="2"/>
            <a:r>
              <a:rPr lang="en-US" dirty="0" smtClean="0"/>
              <a:t>Example of TMR (Triple Modular Redundancy) shown below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7</a:t>
            </a:fld>
            <a:r>
              <a:rPr lang="en-US" altLang="en-US" dirty="0" smtClean="0"/>
              <a:t> of </a:t>
            </a:r>
            <a:r>
              <a:rPr lang="en-US" altLang="en-US" dirty="0" smtClean="0"/>
              <a:t>35</a:t>
            </a:r>
            <a:endParaRPr lang="en-US" altLang="en-US" dirty="0" smtClean="0"/>
          </a:p>
        </p:txBody>
      </p:sp>
      <p:pic>
        <p:nvPicPr>
          <p:cNvPr id="1026" name="Picture 2" descr="http://isdl.ee.washington.edu/people/jashadroppo/papers/abft/im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3800"/>
            <a:ext cx="54864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543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987925"/>
          </a:xfrm>
        </p:spPr>
        <p:txBody>
          <a:bodyPr/>
          <a:lstStyle/>
          <a:p>
            <a:r>
              <a:rPr lang="en-US" dirty="0" smtClean="0"/>
              <a:t>Hardware Fault-Tolerance (cont’d)</a:t>
            </a:r>
          </a:p>
          <a:p>
            <a:pPr lvl="1"/>
            <a:r>
              <a:rPr lang="en-US" dirty="0" smtClean="0"/>
              <a:t>Hardware devices can also be fabricated using processes that are less susceptible to radiation effects</a:t>
            </a:r>
          </a:p>
          <a:p>
            <a:pPr lvl="1"/>
            <a:r>
              <a:rPr lang="en-US" dirty="0" smtClean="0"/>
              <a:t>Process of radiation hardening devices can be prohibitively expensive and time consuming</a:t>
            </a:r>
          </a:p>
          <a:p>
            <a:pPr lvl="2"/>
            <a:r>
              <a:rPr lang="en-US" dirty="0" err="1" smtClean="0"/>
              <a:t>RadHard</a:t>
            </a:r>
            <a:r>
              <a:rPr lang="en-US" dirty="0" smtClean="0"/>
              <a:t> devices are generations behind their COTS counterparts in terms of performance and power consumption</a:t>
            </a:r>
          </a:p>
          <a:p>
            <a:r>
              <a:rPr lang="en-US" dirty="0" smtClean="0"/>
              <a:t>Software Fault-Tolerance</a:t>
            </a:r>
          </a:p>
          <a:p>
            <a:pPr lvl="1"/>
            <a:r>
              <a:rPr lang="en-US" dirty="0" smtClean="0"/>
              <a:t>Very cost-effective approach compared to hardware FT</a:t>
            </a:r>
          </a:p>
          <a:p>
            <a:pPr lvl="1"/>
            <a:r>
              <a:rPr lang="en-US" dirty="0" smtClean="0"/>
              <a:t>Does not require any modification to device architecture</a:t>
            </a:r>
          </a:p>
          <a:p>
            <a:pPr lvl="1"/>
            <a:r>
              <a:rPr lang="en-US" dirty="0" smtClean="0"/>
              <a:t>Leverages high-performance, low-power commercial off-the-shelf (COTS)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8</a:t>
            </a:fld>
            <a:r>
              <a:rPr lang="en-US" altLang="en-US" dirty="0" smtClean="0"/>
              <a:t> of </a:t>
            </a:r>
            <a:r>
              <a:rPr lang="en-US" altLang="en-US" dirty="0" smtClean="0"/>
              <a:t>35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2650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r>
              <a:rPr lang="en-US" altLang="en-US" smtClean="0">
                <a:solidFill>
                  <a:srgbClr val="000000"/>
                </a:solidFill>
              </a:rPr>
              <a:t> of 35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0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27915</TotalTime>
  <Words>1907</Words>
  <Application>Microsoft Office PowerPoint</Application>
  <PresentationFormat>On-screen Show (4:3)</PresentationFormat>
  <Paragraphs>264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宋体</vt:lpstr>
      <vt:lpstr>Arial</vt:lpstr>
      <vt:lpstr>Arial Narrow</vt:lpstr>
      <vt:lpstr>Garamond</vt:lpstr>
      <vt:lpstr>Wingdings</vt:lpstr>
      <vt:lpstr>Edge</vt:lpstr>
      <vt:lpstr>PowerPoint Presentation</vt:lpstr>
      <vt:lpstr>Outline</vt:lpstr>
      <vt:lpstr>Radiation Effects</vt:lpstr>
      <vt:lpstr>Hardware Fault-Injection</vt:lpstr>
      <vt:lpstr>Software Fault-Injection</vt:lpstr>
      <vt:lpstr>Simulation Fault-Injection</vt:lpstr>
      <vt:lpstr>Fault Tolerance</vt:lpstr>
      <vt:lpstr>Fault Tolerance</vt:lpstr>
      <vt:lpstr>Questions?</vt:lpstr>
      <vt:lpstr>Characterizing the Effects of Transient Faults on a High Performance Processor Pipeline</vt:lpstr>
      <vt:lpstr>Overview</vt:lpstr>
      <vt:lpstr>Verilog Processor Model Features</vt:lpstr>
      <vt:lpstr>Fault-Injection Methodology</vt:lpstr>
      <vt:lpstr>Trial Outcome Categories</vt:lpstr>
      <vt:lpstr>Results</vt:lpstr>
      <vt:lpstr>Results</vt:lpstr>
      <vt:lpstr>Results</vt:lpstr>
      <vt:lpstr>Shortfalls</vt:lpstr>
      <vt:lpstr>Simics Fault-Injection Workflow</vt:lpstr>
      <vt:lpstr>Simics Simulation Fault-Injection Results</vt:lpstr>
      <vt:lpstr>Questions?</vt:lpstr>
      <vt:lpstr>PLR: A Software Approach to Transient Fault Tolerance for Multicore Architectures</vt:lpstr>
      <vt:lpstr>Process-Level Redundancy</vt:lpstr>
      <vt:lpstr>Sphere of Replication</vt:lpstr>
      <vt:lpstr>PLR Components</vt:lpstr>
      <vt:lpstr>Maintaining Process Semantics</vt:lpstr>
      <vt:lpstr>Maintaining Process Semantics</vt:lpstr>
      <vt:lpstr>Maintaining Determinism &amp; Transparency</vt:lpstr>
      <vt:lpstr>Fault Detection</vt:lpstr>
      <vt:lpstr>Fault Recovery</vt:lpstr>
      <vt:lpstr>Results</vt:lpstr>
      <vt:lpstr>Overhead Incurred</vt:lpstr>
      <vt:lpstr>Shortfalls</vt:lpstr>
      <vt:lpstr>Conclusions</vt:lpstr>
      <vt:lpstr>Questions?</vt:lpstr>
    </vt:vector>
  </TitlesOfParts>
  <Company>University of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F1 for CKW</dc:title>
  <dc:creator>Justin Richardson</dc:creator>
  <cp:lastModifiedBy>Ed</cp:lastModifiedBy>
  <cp:revision>2048</cp:revision>
  <dcterms:created xsi:type="dcterms:W3CDTF">2003-07-12T15:21:27Z</dcterms:created>
  <dcterms:modified xsi:type="dcterms:W3CDTF">2014-02-11T01:45:20Z</dcterms:modified>
</cp:coreProperties>
</file>