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6"/>
  </p:notesMasterIdLst>
  <p:handoutMasterIdLst>
    <p:handoutMasterId r:id="rId27"/>
  </p:handoutMasterIdLst>
  <p:sldIdLst>
    <p:sldId id="544" r:id="rId2"/>
    <p:sldId id="607" r:id="rId3"/>
    <p:sldId id="614" r:id="rId4"/>
    <p:sldId id="595" r:id="rId5"/>
    <p:sldId id="618" r:id="rId6"/>
    <p:sldId id="598" r:id="rId7"/>
    <p:sldId id="596" r:id="rId8"/>
    <p:sldId id="599" r:id="rId9"/>
    <p:sldId id="600" r:id="rId10"/>
    <p:sldId id="601" r:id="rId11"/>
    <p:sldId id="615" r:id="rId12"/>
    <p:sldId id="617" r:id="rId13"/>
    <p:sldId id="619" r:id="rId14"/>
    <p:sldId id="620" r:id="rId15"/>
    <p:sldId id="622" r:id="rId16"/>
    <p:sldId id="602" r:id="rId17"/>
    <p:sldId id="612" r:id="rId18"/>
    <p:sldId id="613" r:id="rId19"/>
    <p:sldId id="616" r:id="rId20"/>
    <p:sldId id="603" r:id="rId21"/>
    <p:sldId id="604" r:id="rId22"/>
    <p:sldId id="605" r:id="rId23"/>
    <p:sldId id="606" r:id="rId24"/>
    <p:sldId id="623" r:id="rId25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6AF"/>
    <a:srgbClr val="C4C4C4"/>
    <a:srgbClr val="808080"/>
    <a:srgbClr val="69A12B"/>
    <a:srgbClr val="D38383"/>
    <a:srgbClr val="4043FF"/>
    <a:srgbClr val="7DABFF"/>
    <a:srgbClr val="6368FF"/>
    <a:srgbClr val="2A8025"/>
    <a:srgbClr val="4B41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88" autoAdjust="0"/>
    <p:restoredTop sz="86286" autoAdjust="0"/>
  </p:normalViewPr>
  <p:slideViewPr>
    <p:cSldViewPr snapToObjects="1">
      <p:cViewPr varScale="1">
        <p:scale>
          <a:sx n="109" d="100"/>
          <a:sy n="109" d="100"/>
        </p:scale>
        <p:origin x="-7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C86300B-BD42-4E34-A8B8-3DA27BD9E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1D969F-8327-402D-81D2-D765D141D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6443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76625-30BC-4B64-B57C-280F04656BB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Picture 3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pic>
        <p:nvPicPr>
          <p:cNvPr id="8" name="Picture 44" descr="CHRECschools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016" y="4789714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338137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sz="1600" b="1" spc="-30" dirty="0" smtClean="0">
                <a:solidFill>
                  <a:schemeClr val="bg1"/>
                </a:solidFill>
                <a:latin typeface="Arial Narrow" pitchFamily="34" charset="0"/>
              </a:rPr>
              <a:t>FTCA Lecture</a:t>
            </a:r>
            <a:endParaRPr lang="en-US" sz="1600" b="1" spc="-3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November 14, 2012</a:t>
            </a:r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D41DB-2DB7-4C4C-9866-4E1123D932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3AF9A-79A8-4D81-ADA3-22F46D038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DB180-F93F-440A-8193-8CC6614187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4396-281B-46DC-8533-9466036CB0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7D40-D8A8-4797-953F-D3651DBF6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1A0C9-09E3-4D87-AC57-A781079DA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472E6-AE85-4A61-A838-5BB8BF3B8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FDD64-BDDF-4354-A3F4-89493CCA8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09C15-8E16-48C4-9A3A-C1FD57F5BB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156F6-95AA-4941-AEDC-9966AA962F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fld id="{9E97EFF3-893A-4573-A848-E3013EA4D8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4" cstate="print"/>
          <a:srcRect l="1895" t="8839" r="3317" b="7182"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 b="1">
          <a:solidFill>
            <a:srgbClr val="0021A5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November 14, 2012</a:t>
            </a:r>
            <a:endParaRPr lang="en-US" altLang="en-US" dirty="0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534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FTCA: On-Board Processing Design Optimization Framework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276600" y="4038600"/>
            <a:ext cx="259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u="sng" dirty="0"/>
              <a:t>Dr. Alan D. George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/>
              <a:t>Dr. Herman Lam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000" dirty="0">
                <a:solidFill>
                  <a:srgbClr val="FF4A00"/>
                </a:solidFill>
              </a:rPr>
              <a:t> </a:t>
            </a:r>
            <a:r>
              <a:rPr lang="en-US" sz="1200" dirty="0">
                <a:solidFill>
                  <a:srgbClr val="FF4A00"/>
                </a:solidFill>
              </a:rPr>
              <a:t>Assoc.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 smtClean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dirty="0" smtClean="0"/>
              <a:t>Dr. Ann Gordon-Ross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000" dirty="0" smtClean="0">
                <a:solidFill>
                  <a:srgbClr val="FF4A00"/>
                </a:solidFill>
              </a:rPr>
              <a:t> </a:t>
            </a:r>
            <a:r>
              <a:rPr lang="en-US" sz="1200" dirty="0" smtClean="0">
                <a:solidFill>
                  <a:srgbClr val="FF4A00"/>
                </a:solidFill>
              </a:rPr>
              <a:t>Asst. Professor of ECE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1200" dirty="0" smtClean="0">
                <a:solidFill>
                  <a:srgbClr val="FF4A00"/>
                </a:solidFill>
              </a:rPr>
              <a:t>University of Florida</a:t>
            </a: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1200" dirty="0" smtClean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800" u="sng" dirty="0"/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9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600" dirty="0">
              <a:solidFill>
                <a:srgbClr val="FF4A00"/>
              </a:solidFill>
            </a:endParaRPr>
          </a:p>
          <a:p>
            <a:pPr algn="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900" dirty="0">
                <a:solidFill>
                  <a:srgbClr val="FF4A00"/>
                </a:solidFill>
              </a:rPr>
              <a:t>	</a:t>
            </a:r>
          </a:p>
        </p:txBody>
      </p:sp>
      <p:sp>
        <p:nvSpPr>
          <p:cNvPr id="1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943600" y="4038600"/>
            <a:ext cx="2590800" cy="175260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800" b="1" u="sng" kern="1200" dirty="0" smtClean="0"/>
              <a:t>Nicholas </a:t>
            </a:r>
            <a:r>
              <a:rPr lang="en-US" altLang="zh-TW" sz="1800" b="1" u="sng" kern="1200" dirty="0" err="1" smtClean="0"/>
              <a:t>Wulf</a:t>
            </a:r>
            <a:endParaRPr lang="en-US" altLang="zh-TW" sz="1800" b="1" u="sng" kern="1200" dirty="0" smtClean="0"/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Research Student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en-US" altLang="zh-TW" sz="1200" dirty="0" smtClean="0">
                <a:solidFill>
                  <a:srgbClr val="FF4A00"/>
                </a:solidFill>
                <a:ea typeface="PMingLiU" pitchFamily="18" charset="-120"/>
              </a:rPr>
              <a:t>University of Florida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Framework determines Pareto-optimal designs based on metrics</a:t>
            </a:r>
          </a:p>
          <a:p>
            <a:pPr lvl="1"/>
            <a:r>
              <a:rPr lang="en-US" sz="1800" dirty="0" smtClean="0"/>
              <a:t>Non-Pareto-optimal designs can be completely ignored</a:t>
            </a:r>
          </a:p>
          <a:p>
            <a:r>
              <a:rPr lang="en-US" sz="2000" dirty="0" smtClean="0"/>
              <a:t>Constraints on metrics enforced to remove invalid designs</a:t>
            </a:r>
          </a:p>
          <a:p>
            <a:pPr lvl="1"/>
            <a:r>
              <a:rPr lang="en-US" sz="1800" dirty="0" smtClean="0"/>
              <a:t>Removes unreliable and/or power-hungry designs based on mission</a:t>
            </a:r>
          </a:p>
          <a:p>
            <a:r>
              <a:rPr lang="en-US" sz="2000" dirty="0" smtClean="0"/>
              <a:t>Out of 18 designs, only 5 designs selected as optimal for each mission</a:t>
            </a:r>
          </a:p>
          <a:p>
            <a:pPr lvl="1"/>
            <a:r>
              <a:rPr lang="en-US" sz="1800" dirty="0" smtClean="0"/>
              <a:t>Designers decide which design is best based on desired tradeoffs</a:t>
            </a:r>
          </a:p>
          <a:p>
            <a:endParaRPr lang="en-US" sz="2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Optimal Design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35" y="3555012"/>
            <a:ext cx="4095068" cy="254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694" y="3559764"/>
            <a:ext cx="4039354" cy="254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93630" y="3140015"/>
            <a:ext cx="343331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3630" y="3140015"/>
            <a:ext cx="367237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EO-1 Hyperion Satellite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63675" y="3144767"/>
            <a:ext cx="3672373" cy="414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ER-2 AVIRIS Aircraft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0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C4C4"/>
                </a:solidFill>
              </a:rPr>
              <a:t>OBP Design Optimization Framework Overview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Dependability and power evaluation metrics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Hyperspectral imaging case study</a:t>
            </a:r>
          </a:p>
          <a:p>
            <a:r>
              <a:rPr lang="en-US" dirty="0" smtClean="0"/>
              <a:t>Dependability Metric</a:t>
            </a:r>
          </a:p>
          <a:p>
            <a:pPr lvl="1"/>
            <a:r>
              <a:rPr lang="en-US" dirty="0" smtClean="0"/>
              <a:t>Space Orbit Overview</a:t>
            </a:r>
          </a:p>
          <a:p>
            <a:pPr lvl="1"/>
            <a:r>
              <a:rPr lang="en-US" dirty="0" smtClean="0"/>
              <a:t>Space </a:t>
            </a:r>
            <a:r>
              <a:rPr lang="en-US" dirty="0" smtClean="0"/>
              <a:t>radiation analysis with CREME96</a:t>
            </a:r>
          </a:p>
          <a:p>
            <a:pPr lvl="1"/>
            <a:r>
              <a:rPr lang="en-US" dirty="0" smtClean="0"/>
              <a:t>Atmospheric radiation</a:t>
            </a:r>
          </a:p>
          <a:p>
            <a:r>
              <a:rPr lang="en-US" dirty="0" smtClean="0">
                <a:solidFill>
                  <a:srgbClr val="C4C4C4"/>
                </a:solidFill>
              </a:rPr>
              <a:t>Power and Performance Metric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Constrained linear optimization with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Radiation &amp; Single-Event Effects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04800" y="1128713"/>
            <a:ext cx="8534400" cy="4911725"/>
          </a:xfrm>
        </p:spPr>
        <p:txBody>
          <a:bodyPr/>
          <a:lstStyle/>
          <a:p>
            <a:r>
              <a:rPr lang="en-US" sz="2000" smtClean="0"/>
              <a:t>Radiation sources</a:t>
            </a:r>
          </a:p>
          <a:p>
            <a:pPr lvl="1"/>
            <a:r>
              <a:rPr lang="en-US" sz="1600" smtClean="0"/>
              <a:t>Galactic cosmic rays</a:t>
            </a:r>
          </a:p>
          <a:p>
            <a:pPr lvl="1"/>
            <a:r>
              <a:rPr lang="en-US" sz="1600" smtClean="0"/>
              <a:t>Solar flares and wind  </a:t>
            </a:r>
          </a:p>
          <a:p>
            <a:pPr lvl="1"/>
            <a:r>
              <a:rPr lang="en-US" sz="1600" smtClean="0"/>
              <a:t>Trapped protons &amp; heavy ions (Van Allen Belts)</a:t>
            </a:r>
          </a:p>
          <a:p>
            <a:r>
              <a:rPr lang="en-US" sz="2000" smtClean="0"/>
              <a:t>Single-event effects (SEEs) are caused by  </a:t>
            </a:r>
            <a:br>
              <a:rPr lang="en-US" sz="2000" smtClean="0"/>
            </a:br>
            <a:r>
              <a:rPr lang="en-US" sz="2000" smtClean="0"/>
              <a:t>energetic particles passing through Silicon</a:t>
            </a:r>
          </a:p>
          <a:p>
            <a:pPr lvl="1"/>
            <a:r>
              <a:rPr lang="en-US" sz="1600" smtClean="0"/>
              <a:t>SEU – soft errors; appear as transient pulses or bit flips in memory</a:t>
            </a:r>
          </a:p>
          <a:p>
            <a:pPr lvl="1"/>
            <a:r>
              <a:rPr lang="en-US" sz="1600" smtClean="0"/>
              <a:t>SEFI – soft error; causes entire device to stop functioning</a:t>
            </a:r>
          </a:p>
          <a:p>
            <a:pPr lvl="1"/>
            <a:r>
              <a:rPr lang="en-US" sz="1600" smtClean="0"/>
              <a:t>SEL – results in high operating, possible damage to the device</a:t>
            </a:r>
          </a:p>
          <a:p>
            <a:r>
              <a:rPr lang="en-US" sz="2000" smtClean="0"/>
              <a:t>Effects of SEEs on FPGAs</a:t>
            </a:r>
          </a:p>
          <a:p>
            <a:pPr lvl="1"/>
            <a:r>
              <a:rPr lang="en-US" sz="1600" smtClean="0"/>
              <a:t>Configuration memory faults</a:t>
            </a:r>
          </a:p>
          <a:p>
            <a:pPr lvl="2"/>
            <a:r>
              <a:rPr lang="en-US" sz="1400" smtClean="0"/>
              <a:t>Routing faults– broken connections or short circuits</a:t>
            </a:r>
          </a:p>
          <a:p>
            <a:pPr lvl="2"/>
            <a:r>
              <a:rPr lang="en-US" sz="1400" smtClean="0"/>
              <a:t>LUT faults -  change in logical functions implemented </a:t>
            </a:r>
          </a:p>
          <a:p>
            <a:pPr lvl="2"/>
            <a:r>
              <a:rPr lang="en-US" sz="1400" smtClean="0"/>
              <a:t>BRAM and FF faults – data errors in the running design</a:t>
            </a:r>
          </a:p>
          <a:p>
            <a:pPr lvl="1"/>
            <a:r>
              <a:rPr lang="en-US" sz="1600" smtClean="0"/>
              <a:t>Total Ionizing Dose (TID) limits component lifetime</a:t>
            </a:r>
          </a:p>
          <a:p>
            <a:pPr lvl="2"/>
            <a:r>
              <a:rPr lang="en-US" sz="1400" smtClean="0"/>
              <a:t>Silicon lattice damage</a:t>
            </a:r>
          </a:p>
          <a:p>
            <a:pPr lvl="2"/>
            <a:r>
              <a:rPr lang="en-US" sz="1400" smtClean="0"/>
              <a:t>Charge buildup within gate oxide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1828800" cy="457200"/>
          </a:xfrm>
        </p:spPr>
        <p:txBody>
          <a:bodyPr/>
          <a:lstStyle/>
          <a:p>
            <a:pPr>
              <a:defRPr/>
            </a:pPr>
            <a:fld id="{E54EF4AF-DE03-4B77-B0DE-09768057B990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12</a:t>
            </a:fld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27575" y="6205538"/>
            <a:ext cx="2590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SEFI: single event functional interrupt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1981200" y="6211888"/>
            <a:ext cx="2590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/>
              <a:t>SEU: single event upset</a:t>
            </a:r>
          </a:p>
          <a:p>
            <a:pPr eaLnBrk="1" hangingPunct="1"/>
            <a:r>
              <a:rPr lang="en-US" sz="1200"/>
              <a:t>MBU: multi-bit upset</a:t>
            </a:r>
          </a:p>
          <a:p>
            <a:pPr eaLnBrk="1" hangingPunct="1"/>
            <a:r>
              <a:rPr lang="en-US" sz="1200"/>
              <a:t>SEL: single event latchup</a:t>
            </a: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363" y="966788"/>
            <a:ext cx="2890837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14"/>
          <a:stretch>
            <a:fillRect/>
          </a:stretch>
        </p:blipFill>
        <p:spPr bwMode="auto">
          <a:xfrm>
            <a:off x="6491288" y="3586163"/>
            <a:ext cx="258127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690A3A6D-DB60-4117-AA4B-C0D34B8C8034}" type="slidenum">
              <a:rPr lang="en-US" altLang="en-US" sz="1200">
                <a:solidFill>
                  <a:srgbClr val="000000"/>
                </a:solidFill>
                <a:latin typeface="+mj-lt"/>
              </a:rPr>
              <a:pPr algn="ctr">
                <a:defRPr/>
              </a:pPr>
              <a:t>12</a:t>
            </a:fld>
            <a:endParaRPr lang="en-US" altLang="en-US" sz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038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1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1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Various Orbits – LEO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000" dirty="0" smtClean="0"/>
              <a:t>Low Earth Orbit (LEO)</a:t>
            </a:r>
          </a:p>
          <a:p>
            <a:pPr lvl="1"/>
            <a:r>
              <a:rPr lang="en-US" sz="1800" dirty="0" smtClean="0"/>
              <a:t>Altitude: 160 - 2000 km</a:t>
            </a:r>
          </a:p>
          <a:p>
            <a:pPr lvl="2"/>
            <a:r>
              <a:rPr lang="en-US" sz="1600" dirty="0" smtClean="0"/>
              <a:t>Too much atmosphere under 200 km</a:t>
            </a:r>
          </a:p>
          <a:p>
            <a:pPr lvl="1"/>
            <a:r>
              <a:rPr lang="en-US" sz="1800" dirty="0" smtClean="0"/>
              <a:t>Trapped ion radiation from poles</a:t>
            </a:r>
            <a:br>
              <a:rPr lang="en-US" sz="1800" dirty="0" smtClean="0"/>
            </a:br>
            <a:r>
              <a:rPr lang="en-US" sz="1800" dirty="0" smtClean="0"/>
              <a:t>and South Atlantic Anomaly (SAA)</a:t>
            </a:r>
          </a:p>
          <a:p>
            <a:pPr lvl="1"/>
            <a:r>
              <a:rPr lang="en-US" sz="1800" dirty="0" smtClean="0"/>
              <a:t>Avg. upsets per day: &lt;1 - 10</a:t>
            </a:r>
          </a:p>
          <a:p>
            <a:pPr lvl="1"/>
            <a:r>
              <a:rPr lang="en-US" sz="1800" dirty="0" smtClean="0"/>
              <a:t>A popular orbit for communications satellites</a:t>
            </a:r>
          </a:p>
          <a:p>
            <a:pPr lvl="2"/>
            <a:r>
              <a:rPr lang="en-US" sz="1600" dirty="0" smtClean="0"/>
              <a:t>Proximity to Earth means less energy to achieve orbit,</a:t>
            </a:r>
            <a:br>
              <a:rPr lang="en-US" sz="1600" dirty="0" smtClean="0"/>
            </a:br>
            <a:r>
              <a:rPr lang="en-US" sz="1600" dirty="0" smtClean="0"/>
              <a:t>less energy to communicate, and more detailed sensing</a:t>
            </a:r>
          </a:p>
          <a:p>
            <a:pPr lvl="2"/>
            <a:r>
              <a:rPr lang="en-US" sz="1600" dirty="0" smtClean="0"/>
              <a:t>Orbits may be sun-synchronous, but still orbit about</a:t>
            </a:r>
            <a:br>
              <a:rPr lang="en-US" sz="1600" dirty="0" smtClean="0"/>
            </a:br>
            <a:r>
              <a:rPr lang="en-US" sz="1600" dirty="0" smtClean="0"/>
              <a:t>once every 90 minutes, requiring a “constellation”</a:t>
            </a:r>
            <a:br>
              <a:rPr lang="en-US" sz="1600" dirty="0" smtClean="0"/>
            </a:br>
            <a:r>
              <a:rPr lang="en-US" sz="1600" dirty="0" smtClean="0"/>
              <a:t>network in order to provide continuous coverage</a:t>
            </a:r>
          </a:p>
          <a:p>
            <a:pPr lvl="1"/>
            <a:r>
              <a:rPr lang="en-US" sz="1800" dirty="0" smtClean="0"/>
              <a:t>Also the home of the ISS: ~350 km altitude</a:t>
            </a:r>
          </a:p>
          <a:p>
            <a:pPr lvl="1"/>
            <a:r>
              <a:rPr lang="en-US" sz="1800" dirty="0" smtClean="0"/>
              <a:t>Increasing space debris is a growing concern here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888682" y="928688"/>
            <a:ext cx="4075616" cy="1738312"/>
            <a:chOff x="4614863" y="4251325"/>
            <a:chExt cx="4191000" cy="1787526"/>
          </a:xfrm>
        </p:grpSpPr>
        <p:pic>
          <p:nvPicPr>
            <p:cNvPr id="6" name="Picture 4" descr="iss_orbi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4863" y="4278313"/>
              <a:ext cx="4179888" cy="1760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4" descr="iss_faultrate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5917" y="5038190"/>
              <a:ext cx="1720897" cy="95144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 bwMode="auto">
            <a:xfrm>
              <a:off x="4638675" y="4260850"/>
              <a:ext cx="1801813" cy="3667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/>
                <a:t>Low Earth Orbit</a:t>
              </a:r>
            </a:p>
          </p:txBody>
        </p:sp>
        <p:sp>
          <p:nvSpPr>
            <p:cNvPr id="9" name="TextBox 8"/>
            <p:cNvSpPr txBox="1"/>
            <p:nvPr/>
          </p:nvSpPr>
          <p:spPr bwMode="auto">
            <a:xfrm>
              <a:off x="7275513" y="4251325"/>
              <a:ext cx="1530350" cy="6413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en-US" i="1" dirty="0">
                  <a:solidFill>
                    <a:schemeClr val="accent3"/>
                  </a:solidFill>
                  <a:latin typeface="Arial Narrow" pitchFamily="34" charset="0"/>
                </a:rPr>
                <a:t>90-minute orbit</a:t>
              </a:r>
            </a:p>
            <a:p>
              <a:pPr algn="r">
                <a:defRPr/>
              </a:pPr>
              <a:r>
                <a:rPr lang="en-US" i="1" dirty="0">
                  <a:solidFill>
                    <a:schemeClr val="accent3"/>
                  </a:solidFill>
                  <a:latin typeface="Arial Narrow" pitchFamily="34" charset="0"/>
                </a:rPr>
                <a:t>(ISS)</a:t>
              </a: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6" y="5562600"/>
            <a:ext cx="8583695" cy="5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440" y="2840836"/>
            <a:ext cx="1261359" cy="2631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19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Various Orbits – MEO &amp; HEO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000" dirty="0" smtClean="0"/>
              <a:t>Medium Earth Orbit (MEO)</a:t>
            </a:r>
          </a:p>
          <a:p>
            <a:pPr lvl="1"/>
            <a:r>
              <a:rPr lang="en-US" sz="1800" dirty="0" smtClean="0"/>
              <a:t>Altitude: 2000 – 35,786 km</a:t>
            </a:r>
          </a:p>
          <a:p>
            <a:pPr lvl="2"/>
            <a:r>
              <a:rPr lang="en-US" sz="1600" dirty="0" smtClean="0"/>
              <a:t>Upper bound is Geostationary Earth Orbit (GEO)</a:t>
            </a:r>
          </a:p>
          <a:p>
            <a:pPr lvl="1"/>
            <a:r>
              <a:rPr lang="en-US" sz="1800" dirty="0" smtClean="0"/>
              <a:t>Trapped ion radiation in Van Allen belt is most intense here</a:t>
            </a:r>
          </a:p>
          <a:p>
            <a:pPr lvl="2"/>
            <a:r>
              <a:rPr lang="en-US" sz="1600" dirty="0" smtClean="0"/>
              <a:t>Greater than 2000 upsets per device-day in worst parts</a:t>
            </a:r>
          </a:p>
          <a:p>
            <a:pPr lvl="1"/>
            <a:r>
              <a:rPr lang="en-US" sz="1800" dirty="0" smtClean="0"/>
              <a:t>Home of GPS (12 </a:t>
            </a:r>
            <a:r>
              <a:rPr lang="en-US" sz="1800" dirty="0" err="1" smtClean="0"/>
              <a:t>hr</a:t>
            </a:r>
            <a:r>
              <a:rPr lang="en-US" sz="1800" dirty="0" smtClean="0"/>
              <a:t> period), </a:t>
            </a:r>
            <a:r>
              <a:rPr lang="en-US" sz="1800" dirty="0" err="1" smtClean="0"/>
              <a:t>Glonass</a:t>
            </a:r>
            <a:r>
              <a:rPr lang="en-US" sz="1800" dirty="0" smtClean="0"/>
              <a:t> (Russian), and Galileo (European)</a:t>
            </a:r>
          </a:p>
          <a:p>
            <a:pPr lvl="1"/>
            <a:r>
              <a:rPr lang="en-US" sz="1800" dirty="0" smtClean="0"/>
              <a:t>Includes Highly Elliptical Orbit (HEO)</a:t>
            </a:r>
          </a:p>
          <a:p>
            <a:pPr lvl="2"/>
            <a:r>
              <a:rPr lang="en-US" sz="1600" dirty="0" err="1" smtClean="0"/>
              <a:t>Molniya</a:t>
            </a:r>
            <a:r>
              <a:rPr lang="en-US" sz="1600" dirty="0" smtClean="0"/>
              <a:t> orbit was invented by Russians to observe high latitude regions</a:t>
            </a:r>
          </a:p>
          <a:p>
            <a:r>
              <a:rPr lang="en-US" sz="2000" dirty="0" smtClean="0"/>
              <a:t>High Earth Orbit (HEO)</a:t>
            </a:r>
            <a:endParaRPr lang="en-US" sz="2200" dirty="0" smtClean="0"/>
          </a:p>
          <a:p>
            <a:pPr lvl="1"/>
            <a:r>
              <a:rPr lang="en-US" sz="1800" dirty="0" smtClean="0"/>
              <a:t>Altitude: &gt; 35,786 km (anything above GEO)</a:t>
            </a:r>
          </a:p>
          <a:p>
            <a:pPr lvl="1"/>
            <a:r>
              <a:rPr lang="en-US" sz="1800" dirty="0" smtClean="0"/>
              <a:t>Radiation from protons, heavy ions, and cosmic rays</a:t>
            </a:r>
          </a:p>
          <a:p>
            <a:pPr lvl="2"/>
            <a:r>
              <a:rPr lang="en-US" sz="1600" dirty="0" smtClean="0"/>
              <a:t>About 7 upsets per device-day around GEO</a:t>
            </a:r>
          </a:p>
          <a:p>
            <a:pPr lvl="1"/>
            <a:r>
              <a:rPr lang="en-US" sz="1800" dirty="0" smtClean="0"/>
              <a:t>GEO is useful for communications and weather satellites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1026" name="Picture 2" descr="File:Comparison satellite navigation orbits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765468"/>
            <a:ext cx="1901531" cy="19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56" y="5562600"/>
            <a:ext cx="8583695" cy="526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Illustration of the Molniya orbit.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120" y="3276601"/>
            <a:ext cx="2133600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1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Various Orbits – Lagrangian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09308" cy="5064125"/>
          </a:xfrm>
        </p:spPr>
        <p:txBody>
          <a:bodyPr/>
          <a:lstStyle/>
          <a:p>
            <a:r>
              <a:rPr lang="en-US" sz="2000" dirty="0" smtClean="0"/>
              <a:t>Special case of 3-body problem</a:t>
            </a:r>
          </a:p>
          <a:p>
            <a:pPr lvl="1"/>
            <a:r>
              <a:rPr lang="en-US" sz="1800" dirty="0" smtClean="0"/>
              <a:t>Discovered by Joseph Lagrange in 1772</a:t>
            </a:r>
            <a:endParaRPr lang="en-US" sz="1600" dirty="0" smtClean="0"/>
          </a:p>
          <a:p>
            <a:r>
              <a:rPr lang="en-US" sz="2000" dirty="0" smtClean="0"/>
              <a:t>Horseshoe Orbits</a:t>
            </a:r>
          </a:p>
          <a:p>
            <a:pPr lvl="1"/>
            <a:r>
              <a:rPr lang="en-US" sz="1800" dirty="0" smtClean="0"/>
              <a:t>Interesting but not really useful</a:t>
            </a:r>
          </a:p>
          <a:p>
            <a:r>
              <a:rPr lang="en-US" sz="2000" dirty="0" smtClean="0"/>
              <a:t>L1 (Unstable)</a:t>
            </a:r>
          </a:p>
          <a:p>
            <a:pPr lvl="1"/>
            <a:r>
              <a:rPr lang="en-US" sz="1800" dirty="0" smtClean="0"/>
              <a:t>Useful for sun-observing satellites</a:t>
            </a:r>
          </a:p>
          <a:p>
            <a:r>
              <a:rPr lang="en-US" sz="2000" dirty="0" smtClean="0"/>
              <a:t>L2 (Unstable)</a:t>
            </a:r>
          </a:p>
          <a:p>
            <a:pPr lvl="1"/>
            <a:r>
              <a:rPr lang="en-US" sz="1800" dirty="0" smtClean="0"/>
              <a:t>Sun and Earth on same side of satellite means only 1 side needs heat shield</a:t>
            </a:r>
          </a:p>
          <a:p>
            <a:pPr lvl="1"/>
            <a:r>
              <a:rPr lang="en-US" sz="1800" dirty="0" smtClean="0"/>
              <a:t>Useful for sensitive telescopes (James Webb &amp; WMAP)</a:t>
            </a:r>
            <a:endParaRPr lang="en-US" sz="1800" dirty="0"/>
          </a:p>
          <a:p>
            <a:r>
              <a:rPr lang="en-US" sz="2000" dirty="0" smtClean="0"/>
              <a:t>L3 (Unstable)</a:t>
            </a:r>
          </a:p>
          <a:p>
            <a:pPr lvl="1"/>
            <a:r>
              <a:rPr lang="en-US" sz="1800" dirty="0" smtClean="0"/>
              <a:t>Sun blocks communications with Earth; not currently used</a:t>
            </a:r>
          </a:p>
          <a:p>
            <a:r>
              <a:rPr lang="en-US" sz="2000" dirty="0" smtClean="0"/>
              <a:t>L4 &amp; L5 (Stable)</a:t>
            </a:r>
          </a:p>
          <a:p>
            <a:pPr lvl="1"/>
            <a:r>
              <a:rPr lang="en-US" sz="1800" dirty="0" smtClean="0"/>
              <a:t>These extremely stable orbits will allow the Solar Terrestrial Relations Observatory (STEREO) to capture 3D views of the sun; not currently used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8194" name="Picture 2" descr="http://upload.wikimedia.org/wikipedia/commons/thumb/e/ee/Lagrange_points2.svg/330px-Lagrange_points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90600"/>
            <a:ext cx="2894308" cy="24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7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Space Radiation - CREME96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40325"/>
          </a:xfrm>
        </p:spPr>
        <p:txBody>
          <a:bodyPr/>
          <a:lstStyle/>
          <a:p>
            <a:r>
              <a:rPr lang="en-US" sz="2400" dirty="0" smtClean="0"/>
              <a:t>Model used to predict the effects of radiation on electronics</a:t>
            </a:r>
          </a:p>
          <a:p>
            <a:r>
              <a:rPr lang="en-US" sz="2400" dirty="0" smtClean="0"/>
              <a:t>Requires the user to input several parameters</a:t>
            </a:r>
          </a:p>
          <a:p>
            <a:pPr lvl="1"/>
            <a:r>
              <a:rPr lang="en-US" sz="2000" dirty="0" smtClean="0"/>
              <a:t>Orbit</a:t>
            </a:r>
          </a:p>
          <a:p>
            <a:pPr lvl="2"/>
            <a:r>
              <a:rPr lang="en-US" sz="1800" dirty="0" smtClean="0"/>
              <a:t>Two-line elements (TLE) contain orbit parameters for specific satellites</a:t>
            </a:r>
          </a:p>
          <a:p>
            <a:pPr lvl="1"/>
            <a:r>
              <a:rPr lang="en-US" sz="2000" dirty="0" smtClean="0"/>
              <a:t>Solar conditions</a:t>
            </a:r>
            <a:endParaRPr lang="en-US" sz="1600" dirty="0" smtClean="0"/>
          </a:p>
          <a:p>
            <a:pPr lvl="2"/>
            <a:r>
              <a:rPr lang="en-US" sz="1800" dirty="0" smtClean="0"/>
              <a:t>Cosmic radiation is at a </a:t>
            </a:r>
            <a:r>
              <a:rPr lang="en-US" sz="1800" b="1" dirty="0" smtClean="0"/>
              <a:t>maximum</a:t>
            </a:r>
            <a:r>
              <a:rPr lang="en-US" sz="1800" dirty="0" smtClean="0"/>
              <a:t> during solar </a:t>
            </a:r>
            <a:r>
              <a:rPr lang="en-US" sz="1800" b="1" dirty="0" smtClean="0"/>
              <a:t>minimum</a:t>
            </a:r>
          </a:p>
          <a:p>
            <a:pPr lvl="1"/>
            <a:r>
              <a:rPr lang="en-US" sz="2000" dirty="0" smtClean="0"/>
              <a:t>Shielding</a:t>
            </a:r>
          </a:p>
          <a:p>
            <a:pPr lvl="2"/>
            <a:r>
              <a:rPr lang="en-US" sz="1800" dirty="0" smtClean="0"/>
              <a:t>Satellite structure will usually provide some shielding</a:t>
            </a:r>
          </a:p>
          <a:p>
            <a:pPr lvl="2"/>
            <a:r>
              <a:rPr lang="en-US" sz="1800" dirty="0" smtClean="0"/>
              <a:t>Shielding can sometimes </a:t>
            </a:r>
            <a:r>
              <a:rPr lang="en-US" sz="1800" b="1" dirty="0" smtClean="0"/>
              <a:t>worsen</a:t>
            </a:r>
            <a:r>
              <a:rPr lang="en-US" sz="1800" dirty="0" smtClean="0"/>
              <a:t> things, causing a particle shower</a:t>
            </a:r>
          </a:p>
          <a:p>
            <a:pPr lvl="1"/>
            <a:r>
              <a:rPr lang="en-US" sz="2000" dirty="0" smtClean="0"/>
              <a:t>Device linear energy transfer (LET) </a:t>
            </a:r>
            <a:br>
              <a:rPr lang="en-US" sz="2000" dirty="0" smtClean="0"/>
            </a:br>
            <a:r>
              <a:rPr lang="en-US" sz="2000" dirty="0" smtClean="0"/>
              <a:t>characterization</a:t>
            </a:r>
          </a:p>
          <a:p>
            <a:pPr lvl="2"/>
            <a:r>
              <a:rPr lang="en-US" sz="1800" dirty="0" smtClean="0"/>
              <a:t>Specifies the likelihood of an upset occurring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based on the amount of energy deposited</a:t>
            </a:r>
            <a:br>
              <a:rPr lang="en-US" sz="1800" dirty="0" smtClean="0"/>
            </a:br>
            <a:r>
              <a:rPr lang="en-US" sz="1800" dirty="0" smtClean="0"/>
              <a:t>by the intersecting particle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36" y="4308475"/>
            <a:ext cx="2311364" cy="1787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6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CREME96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400" dirty="0" smtClean="0"/>
              <a:t>A) Based on orbit and other input parameters, CREME96 predicts the amount, species, and energy of all ions passing through a unit area per unit time (flux)</a:t>
            </a:r>
          </a:p>
          <a:p>
            <a:r>
              <a:rPr lang="en-US" sz="2400" dirty="0" smtClean="0"/>
              <a:t>B) Fluxes are</a:t>
            </a:r>
            <a:br>
              <a:rPr lang="en-US" sz="2400" dirty="0" smtClean="0"/>
            </a:br>
            <a:r>
              <a:rPr lang="en-US" sz="2400" dirty="0" smtClean="0"/>
              <a:t>modified based</a:t>
            </a:r>
            <a:br>
              <a:rPr lang="en-US" sz="2400" dirty="0" smtClean="0"/>
            </a:br>
            <a:r>
              <a:rPr lang="en-US" sz="2400" dirty="0" smtClean="0"/>
              <a:t>on </a:t>
            </a:r>
            <a:r>
              <a:rPr lang="en-US" sz="2400" dirty="0" err="1" smtClean="0"/>
              <a:t>sheilding</a:t>
            </a:r>
            <a:endParaRPr lang="en-US" sz="2400" dirty="0" smtClean="0"/>
          </a:p>
          <a:p>
            <a:r>
              <a:rPr lang="en-US" sz="2400" dirty="0" smtClean="0"/>
              <a:t>C) Fluxes are </a:t>
            </a:r>
            <a:br>
              <a:rPr lang="en-US" sz="2400" dirty="0" smtClean="0"/>
            </a:br>
            <a:r>
              <a:rPr lang="en-US" sz="2400" dirty="0" smtClean="0"/>
              <a:t>converted to LET</a:t>
            </a:r>
            <a:br>
              <a:rPr lang="en-US" sz="2400" dirty="0" smtClean="0"/>
            </a:br>
            <a:r>
              <a:rPr lang="en-US" sz="2400" dirty="0" smtClean="0"/>
              <a:t>specific to silicon</a:t>
            </a:r>
          </a:p>
          <a:p>
            <a:r>
              <a:rPr lang="en-US" sz="2400" dirty="0" smtClean="0"/>
              <a:t>D) Inner product</a:t>
            </a:r>
            <a:br>
              <a:rPr lang="en-US" sz="2400" dirty="0" smtClean="0"/>
            </a:br>
            <a:r>
              <a:rPr lang="en-US" sz="2400" dirty="0" smtClean="0"/>
              <a:t>of environment &amp; </a:t>
            </a:r>
            <a:br>
              <a:rPr lang="en-US" sz="2400" dirty="0" smtClean="0"/>
            </a:br>
            <a:r>
              <a:rPr lang="en-US" sz="2400" dirty="0" smtClean="0"/>
              <a:t>device LET gives</a:t>
            </a:r>
            <a:br>
              <a:rPr lang="en-US" sz="2400" dirty="0" smtClean="0"/>
            </a:br>
            <a:r>
              <a:rPr lang="en-US" sz="2400" dirty="0" smtClean="0"/>
              <a:t>upset rate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090" y="2246044"/>
            <a:ext cx="5934710" cy="38499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5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Atmospheric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400" dirty="0" smtClean="0"/>
              <a:t>Radiation may still affect devices that are not in space</a:t>
            </a:r>
          </a:p>
          <a:p>
            <a:pPr lvl="1"/>
            <a:r>
              <a:rPr lang="en-US" sz="2000" dirty="0" smtClean="0"/>
              <a:t>Cosmic radiation is powerful enough to push through the magnetosphere and results in a neutron shower at higher altitudes</a:t>
            </a:r>
          </a:p>
          <a:p>
            <a:r>
              <a:rPr lang="en-US" sz="2400" dirty="0" smtClean="0"/>
              <a:t>Neutron flux peaks around 60,000 </a:t>
            </a:r>
            <a:r>
              <a:rPr lang="en-US" sz="2400" dirty="0" err="1" smtClean="0"/>
              <a:t>ft</a:t>
            </a:r>
            <a:endParaRPr lang="en-US" sz="2400" dirty="0" smtClean="0"/>
          </a:p>
          <a:p>
            <a:pPr lvl="1"/>
            <a:r>
              <a:rPr lang="en-US" sz="2000" dirty="0" smtClean="0"/>
              <a:t>This is where the cosmic rays have fully cascaded into a swarm of energetic neutrons that haven’t yet been absorbed by the air</a:t>
            </a:r>
          </a:p>
          <a:p>
            <a:r>
              <a:rPr lang="en-US" sz="2400" dirty="0" smtClean="0"/>
              <a:t>Xilinx produces device neutron radiation characteristics in its Rosetta report, which can be used to determine upset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267200"/>
            <a:ext cx="3019425" cy="1830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4418890"/>
            <a:ext cx="3162300" cy="15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91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4C4C4"/>
                </a:solidFill>
              </a:rPr>
              <a:t>OBP Design Optimization Framework Overview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Dependability and power evaluation metrics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Hyperspectral imaging case study</a:t>
            </a:r>
          </a:p>
          <a:p>
            <a:r>
              <a:rPr lang="en-US" dirty="0" smtClean="0">
                <a:solidFill>
                  <a:srgbClr val="C4C4C4"/>
                </a:solidFill>
              </a:rPr>
              <a:t>Dependability Metric</a:t>
            </a:r>
          </a:p>
          <a:p>
            <a:pPr lvl="1"/>
            <a:r>
              <a:rPr lang="en-US" dirty="0">
                <a:solidFill>
                  <a:srgbClr val="FFC6AF"/>
                </a:solidFill>
              </a:rPr>
              <a:t>Space Orbit Overview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Space radiation analysis with CREME96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Atmospheric </a:t>
            </a:r>
            <a:r>
              <a:rPr lang="en-US" dirty="0" smtClean="0">
                <a:solidFill>
                  <a:srgbClr val="FFC6AF"/>
                </a:solidFill>
              </a:rPr>
              <a:t>radiation</a:t>
            </a:r>
          </a:p>
          <a:p>
            <a:r>
              <a:rPr lang="en-US" dirty="0" smtClean="0"/>
              <a:t>Power and Performance Metric</a:t>
            </a:r>
          </a:p>
          <a:p>
            <a:pPr lvl="1"/>
            <a:r>
              <a:rPr lang="en-US" dirty="0" smtClean="0"/>
              <a:t>Constrained linear optimization with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OBP Design Optimization Framework Overview</a:t>
            </a:r>
          </a:p>
          <a:p>
            <a:pPr lvl="1"/>
            <a:r>
              <a:rPr lang="en-US" dirty="0" smtClean="0"/>
              <a:t>Dependability and power evaluation metrics</a:t>
            </a:r>
          </a:p>
          <a:p>
            <a:pPr lvl="1"/>
            <a:r>
              <a:rPr lang="en-US" dirty="0" smtClean="0"/>
              <a:t>Hyperspectral imaging case study</a:t>
            </a:r>
          </a:p>
          <a:p>
            <a:r>
              <a:rPr lang="en-US" dirty="0" smtClean="0"/>
              <a:t>Dependability Metric</a:t>
            </a:r>
          </a:p>
          <a:p>
            <a:pPr lvl="1"/>
            <a:r>
              <a:rPr lang="en-US" dirty="0"/>
              <a:t>Space Orbit Overview</a:t>
            </a:r>
          </a:p>
          <a:p>
            <a:pPr lvl="1"/>
            <a:r>
              <a:rPr lang="en-US" dirty="0" smtClean="0"/>
              <a:t>Space </a:t>
            </a:r>
            <a:r>
              <a:rPr lang="en-US" dirty="0" smtClean="0"/>
              <a:t>radiation analysis with CREME96</a:t>
            </a:r>
          </a:p>
          <a:p>
            <a:pPr lvl="1"/>
            <a:r>
              <a:rPr lang="en-US" dirty="0" smtClean="0"/>
              <a:t>Atmospheric radiation</a:t>
            </a:r>
          </a:p>
          <a:p>
            <a:r>
              <a:rPr lang="en-US" dirty="0" smtClean="0"/>
              <a:t>Power and Performance Metric</a:t>
            </a:r>
          </a:p>
          <a:p>
            <a:pPr lvl="1"/>
            <a:r>
              <a:rPr lang="en-US" dirty="0" smtClean="0"/>
              <a:t>Constrained linear optimization with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41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Improved CD Calculation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400" dirty="0" smtClean="0"/>
              <a:t>Old Method</a:t>
            </a:r>
          </a:p>
          <a:p>
            <a:pPr lvl="1"/>
            <a:r>
              <a:rPr lang="en-US" sz="2000" dirty="0" smtClean="0"/>
              <a:t>Pack device to its maximum to find</a:t>
            </a:r>
            <a:br>
              <a:rPr lang="en-US" sz="2000" dirty="0" smtClean="0"/>
            </a:br>
            <a:r>
              <a:rPr lang="en-US" sz="2000" dirty="0" smtClean="0"/>
              <a:t>max ops/cycle (1000 ops/cycle)</a:t>
            </a:r>
          </a:p>
          <a:p>
            <a:pPr lvl="1"/>
            <a:r>
              <a:rPr lang="en-US" sz="2000" dirty="0" smtClean="0"/>
              <a:t>Multiply this by limiting frequency </a:t>
            </a:r>
            <a:br>
              <a:rPr lang="en-US" sz="2000" dirty="0" smtClean="0"/>
            </a:br>
            <a:r>
              <a:rPr lang="en-US" sz="2000" dirty="0" smtClean="0"/>
              <a:t>of all used cores (150 MHz)</a:t>
            </a:r>
          </a:p>
          <a:p>
            <a:pPr lvl="1"/>
            <a:r>
              <a:rPr lang="en-US" sz="2000" dirty="0" smtClean="0"/>
              <a:t>1000 ops/cycle * 150 MHz = </a:t>
            </a:r>
            <a:r>
              <a:rPr lang="en-US" sz="2000" b="1" dirty="0" smtClean="0"/>
              <a:t>150 GOPS</a:t>
            </a:r>
          </a:p>
          <a:p>
            <a:r>
              <a:rPr lang="en-US" sz="2400" dirty="0" smtClean="0"/>
              <a:t>New Method</a:t>
            </a:r>
          </a:p>
          <a:p>
            <a:pPr lvl="1"/>
            <a:r>
              <a:rPr lang="en-US" sz="2000" dirty="0" smtClean="0"/>
              <a:t>Perform old method to find first CD</a:t>
            </a:r>
          </a:p>
          <a:p>
            <a:pPr lvl="1"/>
            <a:r>
              <a:rPr lang="en-US" sz="2000" dirty="0" smtClean="0"/>
              <a:t>Restrict use of core with limiting</a:t>
            </a:r>
            <a:br>
              <a:rPr lang="en-US" sz="2000" dirty="0" smtClean="0"/>
            </a:br>
            <a:r>
              <a:rPr lang="en-US" sz="2000" dirty="0" smtClean="0"/>
              <a:t>frequency and find new CD</a:t>
            </a:r>
          </a:p>
          <a:p>
            <a:pPr lvl="1"/>
            <a:r>
              <a:rPr lang="en-US" sz="2000" dirty="0" smtClean="0"/>
              <a:t>Continue removing limiting cores until</a:t>
            </a:r>
            <a:br>
              <a:rPr lang="en-US" sz="2000" dirty="0" smtClean="0"/>
            </a:br>
            <a:r>
              <a:rPr lang="en-US" sz="2000" dirty="0" smtClean="0"/>
              <a:t>design is impossible</a:t>
            </a:r>
          </a:p>
          <a:p>
            <a:pPr lvl="1"/>
            <a:r>
              <a:rPr lang="en-US" sz="2000" dirty="0" smtClean="0"/>
              <a:t>Use design that reported best CD</a:t>
            </a:r>
          </a:p>
          <a:p>
            <a:pPr lvl="2"/>
            <a:r>
              <a:rPr lang="en-US" sz="1800" dirty="0" smtClean="0"/>
              <a:t>800 ops/cycle * 200 MHz = </a:t>
            </a:r>
            <a:r>
              <a:rPr lang="en-US" sz="1800" b="1" dirty="0" smtClean="0"/>
              <a:t>160 GOPS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014752" y="3758882"/>
            <a:ext cx="2438400" cy="1990591"/>
            <a:chOff x="6014752" y="1244282"/>
            <a:chExt cx="2438400" cy="1990591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86352" y="1552059"/>
              <a:ext cx="582898" cy="168281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EMPTY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6014752" y="1552059"/>
              <a:ext cx="1371600" cy="16828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/>
                <a:t>Mult</a:t>
              </a:r>
              <a:r>
                <a:rPr lang="en-US" sz="1400" dirty="0" smtClean="0"/>
                <a:t> </a:t>
              </a:r>
              <a:r>
                <a:rPr lang="en-US" sz="1400" i="1" dirty="0"/>
                <a:t>DSP</a:t>
              </a:r>
            </a:p>
            <a:p>
              <a:pPr algn="ctr"/>
              <a:r>
                <a:rPr lang="en-US" sz="1400" dirty="0"/>
                <a:t>400 units</a:t>
              </a:r>
            </a:p>
            <a:p>
              <a:pPr algn="ctr"/>
              <a:r>
                <a:rPr lang="en-US" sz="1400" dirty="0"/>
                <a:t>200 </a:t>
              </a:r>
              <a:r>
                <a:rPr lang="en-US" sz="1400" dirty="0" smtClean="0"/>
                <a:t>MHz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7969250" y="1552060"/>
              <a:ext cx="483902" cy="1682810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Add</a:t>
              </a:r>
              <a:r>
                <a:rPr lang="en-US" sz="1200" dirty="0" smtClean="0"/>
                <a:t> </a:t>
              </a:r>
              <a:r>
                <a:rPr lang="en-US" sz="1200" i="1" dirty="0"/>
                <a:t>Logic</a:t>
              </a:r>
            </a:p>
            <a:p>
              <a:pPr algn="ctr"/>
              <a:r>
                <a:rPr lang="en-US" sz="1200" dirty="0" smtClean="0"/>
                <a:t>400 units </a:t>
              </a:r>
              <a:r>
                <a:rPr lang="en-US" sz="1200" dirty="0"/>
                <a:t>– 300 </a:t>
              </a:r>
              <a:r>
                <a:rPr lang="en-US" sz="1200" dirty="0" smtClean="0"/>
                <a:t>MHz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4752" y="1244282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50% Mult, 50% Add</a:t>
              </a:r>
              <a:endParaRPr lang="en-US" sz="14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14752" y="1295400"/>
            <a:ext cx="2438400" cy="1990591"/>
            <a:chOff x="6014752" y="1244282"/>
            <a:chExt cx="2438400" cy="199059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7386352" y="1552059"/>
              <a:ext cx="457200" cy="1682814"/>
            </a:xfrm>
            <a:prstGeom prst="rect">
              <a:avLst/>
            </a:prstGeom>
            <a:solidFill>
              <a:srgbClr val="99CC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/>
                <a:t>Mult</a:t>
              </a:r>
              <a:r>
                <a:rPr lang="en-US" sz="1200" dirty="0"/>
                <a:t> </a:t>
              </a:r>
              <a:r>
                <a:rPr lang="en-US" sz="1200" i="1" dirty="0"/>
                <a:t>Logic</a:t>
              </a:r>
            </a:p>
            <a:p>
              <a:pPr algn="ctr"/>
              <a:r>
                <a:rPr lang="en-US" sz="1200" dirty="0"/>
                <a:t>100 units – 150 </a:t>
              </a:r>
              <a:r>
                <a:rPr lang="en-US" sz="1200" dirty="0" smtClean="0"/>
                <a:t>MHz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6014752" y="1552059"/>
              <a:ext cx="1371600" cy="1682813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400" b="1" dirty="0" smtClean="0"/>
                <a:t>Mult</a:t>
              </a:r>
              <a:r>
                <a:rPr lang="en-US" sz="1400" dirty="0" smtClean="0"/>
                <a:t> </a:t>
              </a:r>
              <a:r>
                <a:rPr lang="en-US" sz="1400" i="1" dirty="0"/>
                <a:t>DSP</a:t>
              </a:r>
            </a:p>
            <a:p>
              <a:pPr algn="ctr"/>
              <a:r>
                <a:rPr lang="en-US" sz="1400" dirty="0"/>
                <a:t>400 units</a:t>
              </a:r>
            </a:p>
            <a:p>
              <a:pPr algn="ctr"/>
              <a:r>
                <a:rPr lang="en-US" sz="1400" dirty="0"/>
                <a:t>200 </a:t>
              </a:r>
              <a:r>
                <a:rPr lang="en-US" sz="1400" dirty="0" smtClean="0"/>
                <a:t>MHz</a:t>
              </a:r>
              <a:endParaRPr lang="en-US" sz="1400" dirty="0"/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7843552" y="1552060"/>
              <a:ext cx="609600" cy="1682810"/>
            </a:xfrm>
            <a:prstGeom prst="rect">
              <a:avLst/>
            </a:prstGeom>
            <a:solidFill>
              <a:srgbClr val="FFCC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Add</a:t>
              </a:r>
              <a:r>
                <a:rPr lang="en-US" sz="1200" dirty="0" smtClean="0"/>
                <a:t> </a:t>
              </a:r>
              <a:r>
                <a:rPr lang="en-US" sz="1200" i="1" dirty="0"/>
                <a:t>Logic</a:t>
              </a:r>
            </a:p>
            <a:p>
              <a:pPr algn="ctr"/>
              <a:r>
                <a:rPr lang="en-US" sz="1200" dirty="0"/>
                <a:t>500 units – 300 </a:t>
              </a:r>
              <a:r>
                <a:rPr lang="en-US" sz="1200" dirty="0" smtClean="0"/>
                <a:t>MHz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014752" y="1244282"/>
              <a:ext cx="2438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50% Mult, 50% Add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96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CD Packing Algorithm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1800" dirty="0" smtClean="0"/>
              <a:t>Packing algorithm requires us to optimize CD while obeying several constraints</a:t>
            </a:r>
          </a:p>
          <a:p>
            <a:pPr lvl="1"/>
            <a:r>
              <a:rPr lang="en-US" sz="1600" dirty="0" smtClean="0"/>
              <a:t>Can’t use a negative number of resources or cores</a:t>
            </a:r>
          </a:p>
          <a:p>
            <a:pPr lvl="1"/>
            <a:r>
              <a:rPr lang="en-US" sz="1600" dirty="0" smtClean="0"/>
              <a:t>Can’t exceed the device’s resource limits when placing cores</a:t>
            </a:r>
          </a:p>
          <a:p>
            <a:pPr lvl="1"/>
            <a:r>
              <a:rPr lang="en-US" sz="1600" dirty="0" smtClean="0"/>
              <a:t>Must maintain a certain ratio between two or more groups of cores</a:t>
            </a:r>
          </a:p>
          <a:p>
            <a:r>
              <a:rPr lang="en-US" sz="1800" dirty="0" smtClean="0"/>
              <a:t>This problem is ideally suited for linear programming, which is used to optimize a system of linear equations consisting of non-negative variables</a:t>
            </a:r>
          </a:p>
          <a:p>
            <a:pPr lvl="1"/>
            <a:r>
              <a:rPr lang="en-US" sz="1600" dirty="0" smtClean="0"/>
              <a:t>Developed in 1939 by Leonid Kantorovich to help Soviets in WWII by planning expenditures to reduce cost to Soviets and increase losses to the enemy</a:t>
            </a:r>
          </a:p>
          <a:p>
            <a:pPr lvl="1"/>
            <a:r>
              <a:rPr lang="en-US" sz="1600" dirty="0" smtClean="0"/>
              <a:t>Kept secret until 1947 when George </a:t>
            </a:r>
            <a:r>
              <a:rPr lang="en-US" sz="1600" dirty="0" err="1" smtClean="0"/>
              <a:t>Dantzig</a:t>
            </a:r>
            <a:r>
              <a:rPr lang="en-US" sz="1600" dirty="0" smtClean="0"/>
              <a:t> published the simplex algorithm</a:t>
            </a:r>
          </a:p>
          <a:p>
            <a:pPr lvl="1"/>
            <a:r>
              <a:rPr lang="en-US" sz="1600" dirty="0" smtClean="0"/>
              <a:t>Used postwar by many industries in their daily planning</a:t>
            </a:r>
          </a:p>
          <a:p>
            <a:r>
              <a:rPr lang="en-US" sz="1800" dirty="0" smtClean="0"/>
              <a:t>Here’s a simple example using only 2 variables (x and y)</a:t>
            </a:r>
          </a:p>
          <a:p>
            <a:pPr lvl="1"/>
            <a:r>
              <a:rPr lang="en-US" sz="1600" dirty="0" smtClean="0"/>
              <a:t>Constraints:  </a:t>
            </a:r>
            <a:r>
              <a:rPr lang="en-US" sz="1600" dirty="0" smtClean="0">
                <a:solidFill>
                  <a:srgbClr val="FF0000"/>
                </a:solidFill>
              </a:rPr>
              <a:t>x ≥ 0</a:t>
            </a:r>
            <a:r>
              <a:rPr lang="en-US" sz="1600" dirty="0" smtClean="0"/>
              <a:t>,  </a:t>
            </a:r>
            <a:r>
              <a:rPr lang="en-US" sz="1600" dirty="0" smtClean="0">
                <a:solidFill>
                  <a:srgbClr val="0066CC"/>
                </a:solidFill>
              </a:rPr>
              <a:t>y ≥ 0</a:t>
            </a:r>
            <a:r>
              <a:rPr lang="en-US" sz="1600" dirty="0" smtClean="0"/>
              <a:t>,  </a:t>
            </a:r>
            <a:r>
              <a:rPr lang="en-US" sz="1600" dirty="0" smtClean="0">
                <a:solidFill>
                  <a:srgbClr val="00B050"/>
                </a:solidFill>
              </a:rPr>
              <a:t>x + y ≤ 5</a:t>
            </a:r>
            <a:r>
              <a:rPr lang="en-US" sz="1600" dirty="0" smtClean="0"/>
              <a:t>,  </a:t>
            </a:r>
            <a:r>
              <a:rPr lang="en-US" sz="1600" dirty="0" smtClean="0">
                <a:solidFill>
                  <a:srgbClr val="FF6600"/>
                </a:solidFill>
              </a:rPr>
              <a:t>x ≤ 3</a:t>
            </a:r>
            <a:r>
              <a:rPr lang="en-US" sz="1600" dirty="0" smtClean="0"/>
              <a:t>,  </a:t>
            </a:r>
            <a:r>
              <a:rPr lang="en-US" sz="1600" dirty="0" smtClean="0">
                <a:solidFill>
                  <a:srgbClr val="7030A0"/>
                </a:solidFill>
              </a:rPr>
              <a:t>y ≤  4</a:t>
            </a:r>
          </a:p>
          <a:p>
            <a:pPr lvl="1"/>
            <a:r>
              <a:rPr lang="en-US" sz="1600" dirty="0" smtClean="0"/>
              <a:t>Maximize z:  z = 2x + y</a:t>
            </a:r>
          </a:p>
          <a:p>
            <a:pPr lvl="1"/>
            <a:r>
              <a:rPr lang="en-US" sz="1600" dirty="0" smtClean="0"/>
              <a:t>Constraints form a convex polytope</a:t>
            </a:r>
          </a:p>
          <a:p>
            <a:pPr lvl="1"/>
            <a:r>
              <a:rPr lang="en-US" sz="1600" dirty="0" smtClean="0"/>
              <a:t>Equation for z sets a gradient</a:t>
            </a:r>
          </a:p>
          <a:p>
            <a:pPr lvl="1"/>
            <a:r>
              <a:rPr lang="en-US" sz="1600" dirty="0" smtClean="0"/>
              <a:t>Only need to test the vertices (extreme points)</a:t>
            </a:r>
          </a:p>
          <a:p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101" name="Rectangle 100"/>
          <p:cNvSpPr/>
          <p:nvPr/>
        </p:nvSpPr>
        <p:spPr bwMode="auto">
          <a:xfrm>
            <a:off x="6172198" y="4495793"/>
            <a:ext cx="762000" cy="1524000"/>
          </a:xfrm>
          <a:prstGeom prst="rect">
            <a:avLst/>
          </a:prstGeom>
          <a:solidFill>
            <a:srgbClr val="FF00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2" name="Rectangle 101"/>
          <p:cNvSpPr/>
          <p:nvPr/>
        </p:nvSpPr>
        <p:spPr bwMode="auto">
          <a:xfrm>
            <a:off x="6172198" y="5714992"/>
            <a:ext cx="2438400" cy="304802"/>
          </a:xfrm>
          <a:prstGeom prst="rect">
            <a:avLst/>
          </a:prstGeom>
          <a:solidFill>
            <a:srgbClr val="0066CC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05" name="Group 104"/>
          <p:cNvGrpSpPr/>
          <p:nvPr/>
        </p:nvGrpSpPr>
        <p:grpSpPr>
          <a:xfrm>
            <a:off x="6857997" y="4495794"/>
            <a:ext cx="1752602" cy="1524001"/>
            <a:chOff x="6553198" y="4495799"/>
            <a:chExt cx="1752602" cy="1524001"/>
          </a:xfrm>
        </p:grpSpPr>
        <p:sp>
          <p:nvSpPr>
            <p:cNvPr id="103" name="Right Triangle 102"/>
            <p:cNvSpPr/>
            <p:nvPr/>
          </p:nvSpPr>
          <p:spPr bwMode="auto">
            <a:xfrm rot="10800000">
              <a:off x="6553198" y="4495799"/>
              <a:ext cx="1524001" cy="1524001"/>
            </a:xfrm>
            <a:prstGeom prst="rtTriangle">
              <a:avLst/>
            </a:prstGeom>
            <a:solidFill>
              <a:srgbClr val="00B05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8077199" y="4495799"/>
              <a:ext cx="228601" cy="1524000"/>
            </a:xfrm>
            <a:prstGeom prst="rect">
              <a:avLst/>
            </a:prstGeom>
            <a:solidFill>
              <a:srgbClr val="00B050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6" name="Rectangle 105"/>
          <p:cNvSpPr/>
          <p:nvPr/>
        </p:nvSpPr>
        <p:spPr bwMode="auto">
          <a:xfrm>
            <a:off x="7619996" y="4495791"/>
            <a:ext cx="990602" cy="1524000"/>
          </a:xfrm>
          <a:prstGeom prst="rect">
            <a:avLst/>
          </a:prstGeom>
          <a:solidFill>
            <a:srgbClr val="FF660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7" name="Rectangle 106"/>
          <p:cNvSpPr/>
          <p:nvPr/>
        </p:nvSpPr>
        <p:spPr bwMode="auto">
          <a:xfrm>
            <a:off x="6172198" y="4495790"/>
            <a:ext cx="2438400" cy="304802"/>
          </a:xfrm>
          <a:prstGeom prst="rect">
            <a:avLst/>
          </a:prstGeom>
          <a:solidFill>
            <a:srgbClr val="7030A0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157" name="Group 156"/>
          <p:cNvGrpSpPr/>
          <p:nvPr/>
        </p:nvGrpSpPr>
        <p:grpSpPr>
          <a:xfrm>
            <a:off x="6172200" y="4495797"/>
            <a:ext cx="2438400" cy="1524000"/>
            <a:chOff x="6172200" y="4495797"/>
            <a:chExt cx="2438400" cy="1524000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67056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 bwMode="auto">
            <a:xfrm>
              <a:off x="6934200" y="4495797"/>
              <a:ext cx="0" cy="152400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>
              <a:off x="71628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>
              <a:off x="73914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 bwMode="auto">
            <a:xfrm>
              <a:off x="76200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78486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>
              <a:off x="80772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 bwMode="auto">
            <a:xfrm>
              <a:off x="83058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 bwMode="auto">
            <a:xfrm>
              <a:off x="85344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 bwMode="auto">
            <a:xfrm>
              <a:off x="6172200" y="45719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 bwMode="auto">
            <a:xfrm>
              <a:off x="6172200" y="48005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 bwMode="auto">
            <a:xfrm>
              <a:off x="6172200" y="50291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6172200" y="52577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 bwMode="auto">
            <a:xfrm>
              <a:off x="6172200" y="54863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 bwMode="auto">
            <a:xfrm>
              <a:off x="6172200" y="5714997"/>
              <a:ext cx="2438400" cy="0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>
              <a:off x="6172200" y="5943597"/>
              <a:ext cx="243840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 bwMode="auto">
            <a:xfrm>
              <a:off x="64770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6248400" y="4495797"/>
              <a:ext cx="0" cy="152400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>
            <a:off x="6934200" y="4800600"/>
            <a:ext cx="685798" cy="914400"/>
            <a:chOff x="5384804" y="5734047"/>
            <a:chExt cx="685798" cy="914400"/>
          </a:xfrm>
        </p:grpSpPr>
        <p:cxnSp>
          <p:nvCxnSpPr>
            <p:cNvPr id="128" name="Straight Connector 127"/>
            <p:cNvCxnSpPr/>
            <p:nvPr/>
          </p:nvCxnSpPr>
          <p:spPr bwMode="auto">
            <a:xfrm>
              <a:off x="5384804" y="5734048"/>
              <a:ext cx="0" cy="914399"/>
            </a:xfrm>
            <a:prstGeom prst="line">
              <a:avLst/>
            </a:prstGeom>
            <a:noFill/>
            <a:ln w="28575" cap="rnd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1" name="Straight Connector 130"/>
            <p:cNvCxnSpPr/>
            <p:nvPr/>
          </p:nvCxnSpPr>
          <p:spPr bwMode="auto">
            <a:xfrm>
              <a:off x="5384804" y="5734047"/>
              <a:ext cx="228600" cy="1"/>
            </a:xfrm>
            <a:prstGeom prst="line">
              <a:avLst/>
            </a:prstGeom>
            <a:noFill/>
            <a:ln w="28575" cap="rnd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5" name="Straight Connector 144"/>
            <p:cNvCxnSpPr/>
            <p:nvPr/>
          </p:nvCxnSpPr>
          <p:spPr bwMode="auto">
            <a:xfrm flipH="1">
              <a:off x="5384804" y="6648447"/>
              <a:ext cx="685798" cy="0"/>
            </a:xfrm>
            <a:prstGeom prst="line">
              <a:avLst/>
            </a:prstGeom>
            <a:noFill/>
            <a:ln w="28575" cap="rnd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8" name="Straight Connector 157"/>
            <p:cNvCxnSpPr/>
            <p:nvPr/>
          </p:nvCxnSpPr>
          <p:spPr bwMode="auto">
            <a:xfrm>
              <a:off x="6070600" y="6191246"/>
              <a:ext cx="2" cy="457201"/>
            </a:xfrm>
            <a:prstGeom prst="line">
              <a:avLst/>
            </a:prstGeom>
            <a:noFill/>
            <a:ln w="28575" cap="rnd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9" name="Straight Connector 158"/>
            <p:cNvCxnSpPr/>
            <p:nvPr/>
          </p:nvCxnSpPr>
          <p:spPr bwMode="auto">
            <a:xfrm flipH="1" flipV="1">
              <a:off x="5613402" y="5734048"/>
              <a:ext cx="457198" cy="457200"/>
            </a:xfrm>
            <a:prstGeom prst="line">
              <a:avLst/>
            </a:prstGeom>
            <a:noFill/>
            <a:ln w="28575" cap="rnd" cmpd="sng" algn="ctr">
              <a:solidFill>
                <a:srgbClr val="0066C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1" name="Group 150"/>
          <p:cNvGrpSpPr/>
          <p:nvPr/>
        </p:nvGrpSpPr>
        <p:grpSpPr>
          <a:xfrm>
            <a:off x="6324600" y="4495800"/>
            <a:ext cx="2286000" cy="1524002"/>
            <a:chOff x="6324600" y="4495795"/>
            <a:chExt cx="2286000" cy="1524002"/>
          </a:xfrm>
          <a:gradFill>
            <a:gsLst>
              <a:gs pos="0">
                <a:srgbClr val="FF0000"/>
              </a:gs>
              <a:gs pos="51000">
                <a:srgbClr val="FF0000">
                  <a:alpha val="0"/>
                </a:srgbClr>
              </a:gs>
            </a:gsLst>
            <a:lin ang="19980000" scaled="0"/>
          </a:gradFill>
        </p:grpSpPr>
        <p:sp>
          <p:nvSpPr>
            <p:cNvPr id="149" name="Right Triangle 148"/>
            <p:cNvSpPr/>
            <p:nvPr/>
          </p:nvSpPr>
          <p:spPr bwMode="auto">
            <a:xfrm rot="10800000">
              <a:off x="6324600" y="4495799"/>
              <a:ext cx="762000" cy="1523998"/>
            </a:xfrm>
            <a:prstGeom prst="rtTriangle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150" name="Rectangle 149"/>
            <p:cNvSpPr/>
            <p:nvPr/>
          </p:nvSpPr>
          <p:spPr bwMode="auto">
            <a:xfrm>
              <a:off x="7086600" y="4495795"/>
              <a:ext cx="1524000" cy="1524001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5000"/>
                <a:buFont typeface="Wingdings" pitchFamily="2" charset="2"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cxnSp>
        <p:nvCxnSpPr>
          <p:cNvPr id="124" name="Straight Connector 123"/>
          <p:cNvCxnSpPr/>
          <p:nvPr/>
        </p:nvCxnSpPr>
        <p:spPr bwMode="auto">
          <a:xfrm flipH="1" flipV="1">
            <a:off x="6324600" y="4495800"/>
            <a:ext cx="762000" cy="1524002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2" name="Oval 151"/>
          <p:cNvSpPr/>
          <p:nvPr/>
        </p:nvSpPr>
        <p:spPr bwMode="auto">
          <a:xfrm>
            <a:off x="6857997" y="5638796"/>
            <a:ext cx="152400" cy="152402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3" name="Oval 152"/>
          <p:cNvSpPr/>
          <p:nvPr/>
        </p:nvSpPr>
        <p:spPr bwMode="auto">
          <a:xfrm>
            <a:off x="6857997" y="4724396"/>
            <a:ext cx="152400" cy="152402"/>
          </a:xfrm>
          <a:prstGeom prst="ellipse">
            <a:avLst/>
          </a:prstGeom>
          <a:solidFill>
            <a:srgbClr val="B88C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4" name="Oval 153"/>
          <p:cNvSpPr/>
          <p:nvPr/>
        </p:nvSpPr>
        <p:spPr bwMode="auto">
          <a:xfrm>
            <a:off x="7077075" y="4729155"/>
            <a:ext cx="152400" cy="152402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5" name="Oval 154"/>
          <p:cNvSpPr/>
          <p:nvPr/>
        </p:nvSpPr>
        <p:spPr bwMode="auto">
          <a:xfrm>
            <a:off x="7543798" y="5181594"/>
            <a:ext cx="152400" cy="15240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93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2" grpId="0" animBg="1"/>
      <p:bldP spid="102" grpId="1" animBg="1"/>
      <p:bldP spid="106" grpId="0" animBg="1"/>
      <p:bldP spid="106" grpId="1" animBg="1"/>
      <p:bldP spid="107" grpId="0" animBg="1"/>
      <p:bldP spid="107" grpId="1" animBg="1"/>
      <p:bldP spid="152" grpId="0" animBg="1"/>
      <p:bldP spid="153" grpId="0" animBg="1"/>
      <p:bldP spid="154" grpId="0" animBg="1"/>
      <p:bldP spid="1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CD Packing Algorithm Example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1800" dirty="0" smtClean="0"/>
              <a:t>In this example, CD is calculated for the Virtex-6 LX75T-FF484-1 with a distribution of 50% multipliers and 50% adders and Int16 precision</a:t>
            </a:r>
          </a:p>
          <a:p>
            <a:r>
              <a:rPr lang="en-US" sz="1800" dirty="0" smtClean="0"/>
              <a:t>These are our available cores and core/device resources used/available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Thus our equations are:</a:t>
            </a:r>
            <a:endParaRPr lang="en-US" sz="1400" dirty="0" smtClean="0"/>
          </a:p>
          <a:p>
            <a:pPr lvl="1"/>
            <a:r>
              <a:rPr lang="en-US" sz="1600" dirty="0" err="1" smtClean="0"/>
              <a:t>AddLogic</a:t>
            </a:r>
            <a:r>
              <a:rPr lang="en-US" sz="1600" dirty="0" smtClean="0"/>
              <a:t> =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≤ 0,   </a:t>
            </a:r>
            <a:r>
              <a:rPr lang="en-US" sz="1600" dirty="0" err="1" smtClean="0"/>
              <a:t>AddDSP</a:t>
            </a:r>
            <a:r>
              <a:rPr lang="en-US" sz="1600" dirty="0" smtClean="0"/>
              <a:t> = x</a:t>
            </a:r>
            <a:r>
              <a:rPr lang="en-US" sz="1600" baseline="-25000" dirty="0" smtClean="0"/>
              <a:t>2</a:t>
            </a:r>
            <a:r>
              <a:rPr lang="en-US" sz="1600" dirty="0"/>
              <a:t> ≤ 0,</a:t>
            </a:r>
            <a:r>
              <a:rPr lang="en-US" sz="1600" dirty="0" smtClean="0"/>
              <a:t>   </a:t>
            </a:r>
            <a:r>
              <a:rPr lang="en-US" sz="1600" dirty="0" err="1" smtClean="0"/>
              <a:t>MultLogic</a:t>
            </a:r>
            <a:r>
              <a:rPr lang="en-US" sz="1600" dirty="0" smtClean="0"/>
              <a:t> = x</a:t>
            </a:r>
            <a:r>
              <a:rPr lang="en-US" sz="1600" baseline="-25000" dirty="0" smtClean="0"/>
              <a:t>3</a:t>
            </a:r>
            <a:r>
              <a:rPr lang="en-US" sz="1600" dirty="0"/>
              <a:t> ≤ 0,</a:t>
            </a:r>
            <a:r>
              <a:rPr lang="en-US" sz="1600" dirty="0" smtClean="0"/>
              <a:t>   </a:t>
            </a:r>
            <a:r>
              <a:rPr lang="en-US" sz="1600" dirty="0" err="1" smtClean="0"/>
              <a:t>MultDSP</a:t>
            </a:r>
            <a:r>
              <a:rPr lang="en-US" sz="1600" dirty="0" smtClean="0"/>
              <a:t> = x</a:t>
            </a:r>
            <a:r>
              <a:rPr lang="en-US" sz="1600" baseline="-25000" dirty="0" smtClean="0"/>
              <a:t>4</a:t>
            </a:r>
            <a:r>
              <a:rPr lang="en-US" sz="1600" dirty="0"/>
              <a:t> ≤ </a:t>
            </a:r>
            <a:r>
              <a:rPr lang="en-US" sz="1600" dirty="0" smtClean="0"/>
              <a:t>0</a:t>
            </a:r>
          </a:p>
          <a:p>
            <a:pPr lvl="1"/>
            <a:r>
              <a:rPr lang="en-US" sz="1600" dirty="0" smtClean="0"/>
              <a:t>Distribution equation:  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+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– x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– x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= 0</a:t>
            </a:r>
          </a:p>
          <a:p>
            <a:pPr lvl="1"/>
            <a:r>
              <a:rPr lang="en-US" sz="1600" dirty="0" smtClean="0"/>
              <a:t>Resource constraints (use slack variables to handle inequalities):</a:t>
            </a:r>
            <a:br>
              <a:rPr lang="en-US" sz="1600" dirty="0" smtClean="0"/>
            </a:br>
            <a:r>
              <a:rPr lang="en-US" sz="1400" dirty="0" smtClean="0"/>
              <a:t>16x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smtClean="0"/>
              <a:t>48x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+ 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FF</a:t>
            </a:r>
            <a:r>
              <a:rPr lang="en-US" sz="1400" dirty="0" smtClean="0"/>
              <a:t> = 93120,     25x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smtClean="0"/>
              <a:t>8x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+ 282x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 + 4x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LUT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46560,     x</a:t>
            </a:r>
            <a:r>
              <a:rPr lang="en-US" sz="1400" baseline="-25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smtClean="0"/>
              <a:t>x</a:t>
            </a:r>
            <a:r>
              <a:rPr lang="en-US" sz="1400" baseline="-25000" dirty="0" smtClean="0"/>
              <a:t>4</a:t>
            </a:r>
            <a:r>
              <a:rPr lang="en-US" sz="1400" dirty="0" smtClean="0"/>
              <a:t> </a:t>
            </a:r>
            <a:r>
              <a:rPr lang="en-US" sz="1400" dirty="0"/>
              <a:t>+ </a:t>
            </a:r>
            <a:r>
              <a:rPr lang="en-US" sz="1400" dirty="0" err="1" smtClean="0"/>
              <a:t>s</a:t>
            </a:r>
            <a:r>
              <a:rPr lang="en-US" sz="1400" baseline="-25000" dirty="0" err="1" smtClean="0"/>
              <a:t>DSP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288</a:t>
            </a:r>
          </a:p>
          <a:p>
            <a:pPr lvl="1"/>
            <a:r>
              <a:rPr lang="en-US" sz="1600" dirty="0" smtClean="0"/>
              <a:t>CD minimizing equation:  -x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 – x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 – x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– x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-CD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7400"/>
            <a:ext cx="5739713" cy="90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100170"/>
            <a:ext cx="1500188" cy="822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350" y="571500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Original matrix for simplex method</a:t>
            </a:r>
            <a:endParaRPr lang="en-US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00600"/>
            <a:ext cx="2380983" cy="95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4800600"/>
            <a:ext cx="2381250" cy="95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352800" y="571500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Simplex phase 1 finds first basic feasible solution (BFS)</a:t>
            </a:r>
            <a:endParaRPr lang="en-US" sz="1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383631" cy="956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72200" y="5715000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Top row is </a:t>
            </a:r>
            <a:r>
              <a:rPr lang="en-US" sz="1200" dirty="0" smtClean="0"/>
              <a:t>non-positive. Final BFS. Results on right.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086726" y="4835054"/>
            <a:ext cx="402430" cy="87994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08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4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4343400" cy="191620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4343400" cy="19162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b="1" dirty="0" smtClean="0"/>
              <a:t>Optimizing for Power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3D06CA-53ED-43E0-AFE9-3CFB1FBF6A8B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02438"/>
            <a:ext cx="5739713" cy="90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1800" dirty="0" smtClean="0"/>
              <a:t>There’s only one solution for achieving the maximum CD, but possible infinite solutions for a lower </a:t>
            </a:r>
            <a:r>
              <a:rPr lang="en-US" sz="1800" smtClean="0"/>
              <a:t>target CD, so </a:t>
            </a:r>
            <a:r>
              <a:rPr lang="en-US" sz="1800" dirty="0" smtClean="0"/>
              <a:t>we can optimize for power in these cases</a:t>
            </a:r>
          </a:p>
          <a:p>
            <a:r>
              <a:rPr lang="en-US" sz="1800" dirty="0" smtClean="0"/>
              <a:t>Thankfully, Xilinx and Altera power estimator tools assume dynamic power increases linearly with the number and frequency of each resource used</a:t>
            </a:r>
          </a:p>
          <a:p>
            <a:pPr lvl="1"/>
            <a:r>
              <a:rPr lang="en-US" sz="1600" dirty="0" smtClean="0"/>
              <a:t>Using these tools, we can find the power required per resource per cycle</a:t>
            </a:r>
          </a:p>
          <a:p>
            <a:pPr lvl="1"/>
            <a:r>
              <a:rPr lang="en-US" sz="1600" dirty="0" smtClean="0"/>
              <a:t>We can then use the resource count of each core to find it’s power/unit/cycle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pPr lvl="1"/>
            <a:r>
              <a:rPr lang="en-US" sz="1600" dirty="0" smtClean="0"/>
              <a:t>We can then modify our system of equations to lock CD and optimize for power</a:t>
            </a:r>
          </a:p>
          <a:p>
            <a:pPr lvl="1"/>
            <a:r>
              <a:rPr lang="en-US" sz="1600" dirty="0" smtClean="0"/>
              <a:t>CD/W can easily be found then for each CD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8382000" y="3886200"/>
            <a:ext cx="6096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Legend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r>
              <a:rPr lang="en-US" sz="800" b="1" dirty="0" smtClean="0">
                <a:solidFill>
                  <a:srgbClr val="FF0000"/>
                </a:solidFill>
              </a:rPr>
              <a:t>Int16</a:t>
            </a:r>
            <a:r>
              <a:rPr lang="en-US" sz="800" b="1" dirty="0"/>
              <a:t/>
            </a:r>
            <a:br>
              <a:rPr lang="en-US" sz="800" b="1" dirty="0"/>
            </a:br>
            <a:r>
              <a:rPr lang="en-US" sz="800" b="1" dirty="0" smtClean="0">
                <a:solidFill>
                  <a:srgbClr val="FFC000"/>
                </a:solidFill>
              </a:rPr>
              <a:t>Int32</a:t>
            </a:r>
            <a:r>
              <a:rPr lang="en-US" sz="800" b="1" dirty="0"/>
              <a:t/>
            </a:r>
            <a:br>
              <a:rPr lang="en-US" sz="800" b="1" dirty="0"/>
            </a:br>
            <a:r>
              <a:rPr lang="en-US" sz="800" b="1" dirty="0" smtClean="0">
                <a:solidFill>
                  <a:srgbClr val="0070C0"/>
                </a:solidFill>
              </a:rPr>
              <a:t>Float32</a:t>
            </a:r>
            <a:r>
              <a:rPr lang="en-US" sz="800" b="1" dirty="0" smtClean="0"/>
              <a:t/>
            </a:r>
            <a:br>
              <a:rPr lang="en-US" sz="800" b="1" dirty="0" smtClean="0"/>
            </a:br>
            <a:r>
              <a:rPr lang="en-US" sz="800" b="1" dirty="0" smtClean="0">
                <a:solidFill>
                  <a:srgbClr val="7030A0"/>
                </a:solidFill>
              </a:rPr>
              <a:t>Float64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800600"/>
            <a:ext cx="10668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Target CD: 90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7412831" y="4626769"/>
            <a:ext cx="97631" cy="9763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4800600"/>
            <a:ext cx="114299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Target CD: 120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4495799"/>
            <a:ext cx="3095625" cy="1514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1600200" y="4797564"/>
            <a:ext cx="3095624" cy="304661"/>
          </a:xfrm>
          <a:prstGeom prst="rect">
            <a:avLst/>
          </a:prstGeom>
          <a:solidFill>
            <a:srgbClr val="0070C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600199" y="5661164"/>
            <a:ext cx="3095624" cy="304661"/>
          </a:xfrm>
          <a:prstGeom prst="rect">
            <a:avLst/>
          </a:prstGeom>
          <a:solidFill>
            <a:srgbClr val="0070C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95799"/>
            <a:ext cx="3105150" cy="152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 bwMode="auto">
          <a:xfrm>
            <a:off x="8158162" y="4751784"/>
            <a:ext cx="97631" cy="97631"/>
          </a:xfrm>
          <a:prstGeom prst="ellipse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600198" y="4800600"/>
            <a:ext cx="3105152" cy="304661"/>
          </a:xfrm>
          <a:prstGeom prst="rect">
            <a:avLst/>
          </a:prstGeom>
          <a:solidFill>
            <a:srgbClr val="0070C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600196" y="5664200"/>
            <a:ext cx="3105154" cy="304661"/>
          </a:xfrm>
          <a:prstGeom prst="rect">
            <a:avLst/>
          </a:prstGeom>
          <a:solidFill>
            <a:srgbClr val="0070C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600200" y="5372100"/>
            <a:ext cx="3105152" cy="292100"/>
          </a:xfrm>
          <a:prstGeom prst="rect">
            <a:avLst/>
          </a:prstGeom>
          <a:solidFill>
            <a:srgbClr val="FF0000">
              <a:alpha val="21961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3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25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5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7" grpId="0" animBg="1"/>
      <p:bldP spid="9" grpId="0" animBg="1"/>
      <p:bldP spid="9" grpId="1" animBg="1"/>
      <p:bldP spid="13" grpId="0" animBg="1"/>
      <p:bldP spid="13" grpId="1" animBg="1"/>
      <p:bldP spid="18" grpId="0" animBg="1"/>
      <p:bldP spid="19" grpId="0" animBg="1"/>
      <p:bldP spid="20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064125"/>
          </a:xfrm>
        </p:spPr>
        <p:txBody>
          <a:bodyPr/>
          <a:lstStyle/>
          <a:p>
            <a:r>
              <a:rPr lang="en-US" sz="2400" dirty="0" smtClean="0"/>
              <a:t>Demand continues to grow for on-board processing</a:t>
            </a:r>
          </a:p>
          <a:p>
            <a:pPr lvl="1"/>
            <a:r>
              <a:rPr lang="en-US" sz="2000" dirty="0" smtClean="0"/>
              <a:t>Increasing need for autonomy in outer space and sensor processing for handling improved sensors</a:t>
            </a:r>
          </a:p>
          <a:p>
            <a:r>
              <a:rPr lang="en-US" sz="2400" dirty="0" smtClean="0"/>
              <a:t>Increasing demand for space processing capabilities require innovative solutions to also satisfy the harsh constraints of space</a:t>
            </a:r>
          </a:p>
          <a:p>
            <a:r>
              <a:rPr lang="en-US" sz="2400" dirty="0" smtClean="0"/>
              <a:t>The OBP Design Optimization Framework aids designers in handling all of these constraints </a:t>
            </a:r>
            <a:r>
              <a:rPr lang="en-US" sz="2400" dirty="0" err="1" smtClean="0"/>
              <a:t>simultaneosly</a:t>
            </a:r>
            <a:endParaRPr lang="en-US" sz="2400" dirty="0"/>
          </a:p>
          <a:p>
            <a:pPr lvl="1"/>
            <a:r>
              <a:rPr lang="en-US" sz="2000" dirty="0" smtClean="0"/>
              <a:t>Dependability is evaluated with CREME96 and vendor produced device datasheets</a:t>
            </a:r>
          </a:p>
          <a:p>
            <a:pPr lvl="1"/>
            <a:r>
              <a:rPr lang="en-US" sz="2000" dirty="0" smtClean="0"/>
              <a:t>Power and performance are evaluated with </a:t>
            </a:r>
            <a:r>
              <a:rPr lang="en-US" sz="2000" smtClean="0"/>
              <a:t>linear programming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67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OBP Design Optimization Framework Overview</a:t>
            </a:r>
          </a:p>
          <a:p>
            <a:pPr lvl="1"/>
            <a:r>
              <a:rPr lang="en-US" dirty="0" smtClean="0"/>
              <a:t>Dependability and power evaluation metrics</a:t>
            </a:r>
          </a:p>
          <a:p>
            <a:pPr lvl="1"/>
            <a:r>
              <a:rPr lang="en-US" dirty="0" smtClean="0"/>
              <a:t>Hyperspectral imaging case study</a:t>
            </a:r>
          </a:p>
          <a:p>
            <a:r>
              <a:rPr lang="en-US" dirty="0" smtClean="0">
                <a:solidFill>
                  <a:srgbClr val="C4C4C4"/>
                </a:solidFill>
              </a:rPr>
              <a:t>Dependability Metric</a:t>
            </a:r>
          </a:p>
          <a:p>
            <a:pPr lvl="1"/>
            <a:r>
              <a:rPr lang="en-US" dirty="0">
                <a:solidFill>
                  <a:srgbClr val="FFC6AF"/>
                </a:solidFill>
              </a:rPr>
              <a:t>Space Orbit Overview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Space radiation analysis with CREME96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Atmospheric </a:t>
            </a:r>
            <a:r>
              <a:rPr lang="en-US" dirty="0" smtClean="0">
                <a:solidFill>
                  <a:srgbClr val="FFC6AF"/>
                </a:solidFill>
              </a:rPr>
              <a:t>radiation</a:t>
            </a:r>
          </a:p>
          <a:p>
            <a:r>
              <a:rPr lang="en-US" dirty="0" smtClean="0">
                <a:solidFill>
                  <a:srgbClr val="C4C4C4"/>
                </a:solidFill>
              </a:rPr>
              <a:t>Power and Performance Metric</a:t>
            </a:r>
          </a:p>
          <a:p>
            <a:pPr lvl="1"/>
            <a:r>
              <a:rPr lang="en-US" dirty="0" smtClean="0">
                <a:solidFill>
                  <a:srgbClr val="FFC6AF"/>
                </a:solidFill>
              </a:rPr>
              <a:t>Constrained linear optimization with linear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913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On-Board Proc. Framework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799" y="939800"/>
            <a:ext cx="8757719" cy="5359400"/>
          </a:xfrm>
        </p:spPr>
        <p:txBody>
          <a:bodyPr/>
          <a:lstStyle/>
          <a:p>
            <a:pPr>
              <a:spcBef>
                <a:spcPts val="475"/>
              </a:spcBef>
            </a:pPr>
            <a:r>
              <a:rPr lang="en-US" sz="2000" b="1" dirty="0" smtClean="0"/>
              <a:t>Goal:</a:t>
            </a:r>
            <a:r>
              <a:rPr lang="en-US" sz="2000" dirty="0" smtClean="0"/>
              <a:t> Provide theory for determining Pareto-optimal device &amp;</a:t>
            </a:r>
            <a:br>
              <a:rPr lang="en-US" sz="2000" dirty="0" smtClean="0"/>
            </a:br>
            <a:r>
              <a:rPr lang="en-US" sz="2000" dirty="0" smtClean="0"/>
              <a:t>fault-tolerant (FT) strategy for on-board processing systems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/>
              <a:t>Focus on small satellites, UAVs, smart munitions, AUVs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/>
              <a:t>Generalized comparison framework deters ad hoc</a:t>
            </a:r>
            <a:br>
              <a:rPr lang="en-US" sz="1800" dirty="0" smtClean="0"/>
            </a:br>
            <a:r>
              <a:rPr lang="en-US" sz="1800" dirty="0" smtClean="0"/>
              <a:t>design methodology, leading to Pareto-optimal designs</a:t>
            </a:r>
          </a:p>
          <a:p>
            <a:pPr>
              <a:spcBef>
                <a:spcPts val="475"/>
              </a:spcBef>
            </a:pPr>
            <a:r>
              <a:rPr lang="en-US" sz="2000" b="1" dirty="0" smtClean="0"/>
              <a:t>Approach: </a:t>
            </a:r>
            <a:r>
              <a:rPr lang="en-US" sz="2000" dirty="0" smtClean="0"/>
              <a:t>Divide exploration space into its key components for study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Device Set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Includes CPUs, DSPs, FPGAs, GPUs, &amp; any Rad-Hard versions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FT Strategies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Sacrifice resources for fault tolerance (may be app-specific)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Mission Characteristics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Defines</a:t>
            </a:r>
            <a:br>
              <a:rPr lang="en-US" sz="1800" dirty="0" smtClean="0"/>
            </a:br>
            <a:r>
              <a:rPr lang="en-US" sz="1800" dirty="0" smtClean="0"/>
              <a:t>system’s environmental conditions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Application Set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Includes most</a:t>
            </a:r>
            <a:br>
              <a:rPr lang="en-US" sz="1800" dirty="0" smtClean="0"/>
            </a:br>
            <a:r>
              <a:rPr lang="en-US" sz="1800" dirty="0" smtClean="0"/>
              <a:t>common kernels (e.g., space apps.)</a:t>
            </a:r>
          </a:p>
          <a:p>
            <a:pPr lvl="1">
              <a:spcBef>
                <a:spcPts val="475"/>
              </a:spcBef>
            </a:pPr>
            <a:r>
              <a:rPr lang="en-US" sz="1800" dirty="0" smtClean="0">
                <a:solidFill>
                  <a:srgbClr val="3333CC"/>
                </a:solidFill>
              </a:rPr>
              <a:t>Analysis –</a:t>
            </a:r>
            <a:r>
              <a:rPr lang="en-US" sz="1800" dirty="0" smtClean="0">
                <a:solidFill>
                  <a:srgbClr val="002060"/>
                </a:solidFill>
              </a:rPr>
              <a:t> </a:t>
            </a:r>
            <a:r>
              <a:rPr lang="en-US" sz="1800" dirty="0" smtClean="0"/>
              <a:t>Design evaluation metrics</a:t>
            </a:r>
            <a:br>
              <a:rPr lang="en-US" sz="1800" dirty="0" smtClean="0"/>
            </a:br>
            <a:r>
              <a:rPr lang="en-US" sz="1800" dirty="0" smtClean="0"/>
              <a:t>calculated from other components</a:t>
            </a:r>
          </a:p>
          <a:p>
            <a:pPr lvl="2">
              <a:spcBef>
                <a:spcPts val="475"/>
              </a:spcBef>
            </a:pPr>
            <a:r>
              <a:rPr lang="en-US" sz="1600" dirty="0" smtClean="0"/>
              <a:t>Is selected design acceptable?</a:t>
            </a:r>
          </a:p>
          <a:p>
            <a:pPr lvl="2">
              <a:spcBef>
                <a:spcPts val="475"/>
              </a:spcBef>
            </a:pPr>
            <a:r>
              <a:rPr lang="en-US" sz="1600" dirty="0" smtClean="0"/>
              <a:t>How does it compare to others?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BB183A-CCC3-4176-A096-91E24008B81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 l="3098" r="12901"/>
          <a:stretch>
            <a:fillRect/>
          </a:stretch>
        </p:blipFill>
        <p:spPr bwMode="auto">
          <a:xfrm rot="5400000">
            <a:off x="7011521" y="1677521"/>
            <a:ext cx="782143" cy="892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http://www.links999.net/robotics/robots/images/UAV-Hellfire-Missile.jpg"/>
          <p:cNvPicPr>
            <a:picLocks noChangeAspect="1" noChangeArrowheads="1"/>
          </p:cNvPicPr>
          <p:nvPr/>
        </p:nvPicPr>
        <p:blipFill>
          <a:blip r:embed="rId4" cstate="print"/>
          <a:srcRect l="5333" t="21667" r="6667" b="10001"/>
          <a:stretch>
            <a:fillRect/>
          </a:stretch>
        </p:blipFill>
        <p:spPr bwMode="auto">
          <a:xfrm>
            <a:off x="8009446" y="603159"/>
            <a:ext cx="902432" cy="560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" descr="http://www.globalsecurity.org/military/systems/munitions/images/gam-00000001.jpg"/>
          <p:cNvPicPr>
            <a:picLocks noChangeAspect="1" noChangeArrowheads="1"/>
          </p:cNvPicPr>
          <p:nvPr/>
        </p:nvPicPr>
        <p:blipFill>
          <a:blip r:embed="rId5" cstate="print"/>
          <a:srcRect b="27274"/>
          <a:stretch>
            <a:fillRect/>
          </a:stretch>
        </p:blipFill>
        <p:spPr bwMode="auto">
          <a:xfrm>
            <a:off x="8009446" y="1273821"/>
            <a:ext cx="902432" cy="46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http://www.ise.bc.ca/AUV_Design/images/theseus_under_ice.jpg"/>
          <p:cNvPicPr>
            <a:picLocks noChangeAspect="1" noChangeArrowheads="1"/>
          </p:cNvPicPr>
          <p:nvPr/>
        </p:nvPicPr>
        <p:blipFill>
          <a:blip r:embed="rId6" cstate="print"/>
          <a:srcRect t="5463" b="9596"/>
          <a:stretch>
            <a:fillRect/>
          </a:stretch>
        </p:blipFill>
        <p:spPr bwMode="auto">
          <a:xfrm>
            <a:off x="7992193" y="1855335"/>
            <a:ext cx="902432" cy="66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824" y="3929462"/>
            <a:ext cx="2100263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790680" y="5685675"/>
            <a:ext cx="195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Device Set</a:t>
            </a:r>
            <a:endParaRPr lang="en-US" b="1" dirty="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339" y="3635438"/>
            <a:ext cx="231933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5601007" y="5753079"/>
            <a:ext cx="228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FT Strategy Set</a:t>
            </a:r>
            <a:endParaRPr lang="en-US" b="1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Rectangle 28"/>
          <p:cNvSpPr/>
          <p:nvPr/>
        </p:nvSpPr>
        <p:spPr bwMode="auto">
          <a:xfrm>
            <a:off x="5036934" y="3635438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89" y="3999769"/>
            <a:ext cx="2052638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5382765" y="5538057"/>
            <a:ext cx="277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Mission Characteristics</a:t>
            </a:r>
            <a:endParaRPr lang="en-US" b="1" dirty="0"/>
          </a:p>
        </p:txBody>
      </p:sp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39" y="3721525"/>
            <a:ext cx="3367088" cy="2262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938211" y="3889860"/>
            <a:ext cx="1782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Application</a:t>
            </a:r>
          </a:p>
          <a:p>
            <a:pPr algn="ctr"/>
            <a:r>
              <a:rPr lang="en-US" b="1" dirty="0" smtClean="0"/>
              <a:t>Kernel Set</a:t>
            </a:r>
            <a:endParaRPr lang="en-US" b="1" dirty="0"/>
          </a:p>
        </p:txBody>
      </p:sp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Rectangle 36"/>
          <p:cNvSpPr/>
          <p:nvPr/>
        </p:nvSpPr>
        <p:spPr bwMode="auto">
          <a:xfrm>
            <a:off x="5036934" y="3635437"/>
            <a:ext cx="3466148" cy="252031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38" name="Picture 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24" y="3697710"/>
            <a:ext cx="2095500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606188" y="5722723"/>
            <a:ext cx="2279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Analysis</a:t>
            </a:r>
            <a:endParaRPr lang="en-US" b="1" dirty="0"/>
          </a:p>
        </p:txBody>
      </p:sp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4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933" y="3635438"/>
            <a:ext cx="3466148" cy="2520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1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1026 -0.08518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425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09844 0.10278 " pathEditMode="relative" rAng="0" ptsTypes="AA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1" y="5139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0.09739 -0.07708 " pathEditMode="relative" rAng="0" ptsTypes="AA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866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59259E-6 L 0.07934 0.08333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4167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1000" fill="hold"/>
                                        <p:tgtEl>
                                          <p:spTgt spid="34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5.55556E-7 0.01389 " pathEditMode="relative" rAng="0" ptsTypes="AA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9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7" grpId="0"/>
      <p:bldP spid="29" grpId="0" animBg="1"/>
      <p:bldP spid="31" grpId="0"/>
      <p:bldP spid="33" grpId="0" animBg="1"/>
      <p:bldP spid="35" grpId="0"/>
      <p:bldP spid="37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an FPGA?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000" dirty="0" smtClean="0"/>
              <a:t>Field-programmable gate arrays provide </a:t>
            </a:r>
            <a:br>
              <a:rPr lang="en-US" sz="2000" dirty="0" smtClean="0"/>
            </a:br>
            <a:r>
              <a:rPr lang="en-US" sz="2000" dirty="0" smtClean="0"/>
              <a:t>large amounts of logic resources connected </a:t>
            </a:r>
            <a:br>
              <a:rPr lang="en-US" sz="2000" dirty="0" smtClean="0"/>
            </a:br>
            <a:r>
              <a:rPr lang="en-US" sz="2000" dirty="0" smtClean="0"/>
              <a:t>with a complex, configurable routing network</a:t>
            </a:r>
          </a:p>
          <a:p>
            <a:pPr lvl="1">
              <a:defRPr/>
            </a:pPr>
            <a:r>
              <a:rPr lang="en-US" sz="1600" dirty="0" smtClean="0"/>
              <a:t>Logic resources: LUTs &amp; FFs</a:t>
            </a:r>
          </a:p>
          <a:p>
            <a:pPr lvl="1">
              <a:defRPr/>
            </a:pPr>
            <a:r>
              <a:rPr lang="en-US" sz="1600" dirty="0" smtClean="0"/>
              <a:t>Routing resources: Switchboxes</a:t>
            </a:r>
          </a:p>
          <a:p>
            <a:pPr lvl="1">
              <a:defRPr/>
            </a:pPr>
            <a:r>
              <a:rPr lang="en-US" sz="1600" dirty="0" smtClean="0"/>
              <a:t>Specialized cores: BRAMs, DSPs, SERDES</a:t>
            </a:r>
          </a:p>
          <a:p>
            <a:pPr>
              <a:defRPr/>
            </a:pPr>
            <a:r>
              <a:rPr lang="en-US" sz="2000" dirty="0" smtClean="0"/>
              <a:t>FPGA configuration memories stores the current state of the device</a:t>
            </a:r>
          </a:p>
          <a:p>
            <a:pPr lvl="1">
              <a:defRPr/>
            </a:pPr>
            <a:r>
              <a:rPr lang="en-US" sz="1600" dirty="0" smtClean="0"/>
              <a:t>Modification of configuration memories effects the </a:t>
            </a:r>
            <a:br>
              <a:rPr lang="en-US" sz="1600" dirty="0" smtClean="0"/>
            </a:br>
            <a:r>
              <a:rPr lang="en-US" sz="1600" dirty="0" smtClean="0"/>
              <a:t>functionality of the device</a:t>
            </a:r>
          </a:p>
          <a:p>
            <a:pPr>
              <a:defRPr/>
            </a:pPr>
            <a:r>
              <a:rPr lang="en-US" sz="2000" dirty="0" smtClean="0"/>
              <a:t>Benefits of FPGAs over traditional processors</a:t>
            </a:r>
          </a:p>
          <a:p>
            <a:pPr lvl="1">
              <a:defRPr/>
            </a:pPr>
            <a:r>
              <a:rPr lang="en-US" sz="1600" dirty="0" smtClean="0"/>
              <a:t>Application-specific hardware enables efficient </a:t>
            </a:r>
            <a:br>
              <a:rPr lang="en-US" sz="1600" dirty="0" smtClean="0"/>
            </a:br>
            <a:r>
              <a:rPr lang="en-US" sz="1600" dirty="0" smtClean="0"/>
              <a:t>processing at low frequency and power</a:t>
            </a:r>
          </a:p>
          <a:p>
            <a:pPr lvl="1">
              <a:defRPr/>
            </a:pPr>
            <a:r>
              <a:rPr lang="en-US" sz="1600" dirty="0" smtClean="0"/>
              <a:t>Large logic fabric enables massive algorithm parallelism</a:t>
            </a:r>
          </a:p>
          <a:p>
            <a:pPr lvl="1">
              <a:defRPr/>
            </a:pPr>
            <a:r>
              <a:rPr lang="en-US" sz="1600" dirty="0" smtClean="0"/>
              <a:t>Run-time reconfiguration allows for time-multiplexing </a:t>
            </a:r>
            <a:br>
              <a:rPr lang="en-US" sz="1600" dirty="0" smtClean="0"/>
            </a:br>
            <a:r>
              <a:rPr lang="en-US" sz="1600" dirty="0" smtClean="0"/>
              <a:t>of multiple designs </a:t>
            </a:r>
          </a:p>
          <a:p>
            <a:pPr marL="344487" lvl="1" indent="0"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0" y="6248400"/>
            <a:ext cx="1828800" cy="457200"/>
          </a:xfrm>
        </p:spPr>
        <p:txBody>
          <a:bodyPr/>
          <a:lstStyle/>
          <a:p>
            <a:pPr>
              <a:defRPr/>
            </a:pPr>
            <a:fld id="{3CC487E6-DD17-492C-B3FB-EAB65618AD6C}" type="slidenum">
              <a:rPr lang="en-US" altLang="en-US" smtClean="0">
                <a:solidFill>
                  <a:schemeClr val="tx1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717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213" y="300038"/>
            <a:ext cx="33337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4" name="Group 5"/>
          <p:cNvGrpSpPr>
            <a:grpSpLocks/>
          </p:cNvGrpSpPr>
          <p:nvPr/>
        </p:nvGrpSpPr>
        <p:grpSpPr bwMode="auto">
          <a:xfrm>
            <a:off x="6259513" y="3575050"/>
            <a:ext cx="2705100" cy="2463800"/>
            <a:chOff x="6259358" y="3575707"/>
            <a:chExt cx="2705751" cy="2462569"/>
          </a:xfrm>
        </p:grpSpPr>
        <p:pic>
          <p:nvPicPr>
            <p:cNvPr id="8200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9358" y="3575707"/>
              <a:ext cx="2705751" cy="2124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TextBox 4"/>
            <p:cNvSpPr txBox="1">
              <a:spLocks noChangeArrowheads="1"/>
            </p:cNvSpPr>
            <p:nvPr/>
          </p:nvSpPr>
          <p:spPr bwMode="auto">
            <a:xfrm>
              <a:off x="6259358" y="5699722"/>
              <a:ext cx="270575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600" b="1"/>
                <a:t>Xilinx CLB Architecture</a:t>
              </a:r>
            </a:p>
          </p:txBody>
        </p:sp>
      </p:grpSp>
      <p:sp>
        <p:nvSpPr>
          <p:cNvPr id="10" name="Slide Number Placeholder 3"/>
          <p:cNvSpPr txBox="1">
            <a:spLocks noGrp="1"/>
          </p:cNvSpPr>
          <p:nvPr/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fld id="{CE6DA1DF-83D1-43D0-8E1C-AF0E7D242A84}" type="slidenum">
              <a:rPr lang="en-US" altLang="en-US" sz="1200">
                <a:solidFill>
                  <a:srgbClr val="000000"/>
                </a:solidFill>
                <a:latin typeface="+mj-lt"/>
              </a:rPr>
              <a:pPr algn="ctr">
                <a:defRPr/>
              </a:pPr>
              <a:t>5</a:t>
            </a:fld>
            <a:endParaRPr lang="en-US" altLang="en-US" sz="1200" dirty="0">
              <a:solidFill>
                <a:srgbClr val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207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Computational Density (CD) used to analyze device performance</a:t>
            </a:r>
          </a:p>
          <a:p>
            <a:pPr lvl="1"/>
            <a:r>
              <a:rPr lang="en-US" sz="1800" dirty="0" smtClean="0"/>
              <a:t>Developed within CHREC at the University of Florida</a:t>
            </a:r>
          </a:p>
          <a:p>
            <a:pPr lvl="1"/>
            <a:r>
              <a:rPr lang="en-US" sz="1800" dirty="0" smtClean="0"/>
              <a:t>Applicable to wide range of architectures (e.g., CPU, DSP, GPU, FPGA, etc.)</a:t>
            </a:r>
          </a:p>
          <a:p>
            <a:pPr lvl="1"/>
            <a:r>
              <a:rPr lang="en-US" sz="1800" dirty="0" smtClean="0"/>
              <a:t>Produces results in terms of operations per second</a:t>
            </a:r>
          </a:p>
          <a:p>
            <a:pPr lvl="2"/>
            <a:r>
              <a:rPr lang="en-US" sz="1600" dirty="0" smtClean="0"/>
              <a:t>Different CD result for each type of precision (e.g., bit, 8-bit int., 64-bit double)</a:t>
            </a:r>
          </a:p>
          <a:p>
            <a:pPr lvl="2"/>
            <a:r>
              <a:rPr lang="en-US" sz="1600" dirty="0" smtClean="0"/>
              <a:t>CD also depends on type of operation (e.g., add, multiply, divide)</a:t>
            </a:r>
          </a:p>
          <a:p>
            <a:r>
              <a:rPr lang="en-US" sz="2000" dirty="0" smtClean="0"/>
              <a:t>Standard objective methodology for calculating CD on FPGAs</a:t>
            </a:r>
          </a:p>
          <a:p>
            <a:pPr lvl="1"/>
            <a:r>
              <a:rPr lang="en-US" sz="1800" dirty="0" smtClean="0"/>
              <a:t>Generate and analyze compute core on FPGA</a:t>
            </a:r>
          </a:p>
          <a:p>
            <a:pPr lvl="2"/>
            <a:r>
              <a:rPr lang="en-US" sz="1600" dirty="0" smtClean="0"/>
              <a:t>Perform twice for each core; one with and</a:t>
            </a:r>
            <a:br>
              <a:rPr lang="en-US" sz="1600" dirty="0" smtClean="0"/>
            </a:br>
            <a:r>
              <a:rPr lang="en-US" sz="1600" dirty="0" smtClean="0"/>
              <a:t>one without DSP resources</a:t>
            </a:r>
          </a:p>
          <a:p>
            <a:pPr lvl="2"/>
            <a:r>
              <a:rPr lang="en-US" sz="1600" dirty="0" smtClean="0"/>
              <a:t>Core must match desired precision &amp; operation</a:t>
            </a:r>
          </a:p>
          <a:p>
            <a:pPr lvl="1"/>
            <a:r>
              <a:rPr lang="en-US" sz="1800" dirty="0" smtClean="0"/>
              <a:t>Collect data on resources used and max freq.</a:t>
            </a:r>
          </a:p>
          <a:p>
            <a:pPr lvl="1"/>
            <a:r>
              <a:rPr lang="en-US" sz="1800" dirty="0" smtClean="0"/>
              <a:t>Use optimal packing algorithm to determine </a:t>
            </a:r>
            <a:br>
              <a:rPr lang="en-US" sz="1800" dirty="0" smtClean="0"/>
            </a:br>
            <a:r>
              <a:rPr lang="en-US" sz="1800" dirty="0" smtClean="0"/>
              <a:t>maximum number of cores on device</a:t>
            </a:r>
          </a:p>
          <a:p>
            <a:pPr lvl="1"/>
            <a:r>
              <a:rPr lang="en-US" sz="1800" dirty="0" smtClean="0"/>
              <a:t>CD equals number of cores times worst</a:t>
            </a:r>
            <a:br>
              <a:rPr lang="en-US" sz="1800" dirty="0" smtClean="0"/>
            </a:br>
            <a:r>
              <a:rPr lang="en-US" sz="1800" dirty="0" smtClean="0"/>
              <a:t>clock rate from the list of cores used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Calculating Computational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667" y="3276296"/>
            <a:ext cx="2726892" cy="278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roup 363"/>
          <p:cNvGrpSpPr/>
          <p:nvPr/>
        </p:nvGrpSpPr>
        <p:grpSpPr>
          <a:xfrm>
            <a:off x="2886054" y="4105275"/>
            <a:ext cx="1138377" cy="509588"/>
            <a:chOff x="2933700" y="4105275"/>
            <a:chExt cx="1138377" cy="509588"/>
          </a:xfrm>
        </p:grpSpPr>
        <p:sp>
          <p:nvSpPr>
            <p:cNvPr id="365" name="Freeform 364"/>
            <p:cNvSpPr/>
            <p:nvPr/>
          </p:nvSpPr>
          <p:spPr bwMode="auto">
            <a:xfrm>
              <a:off x="2933700" y="4105275"/>
              <a:ext cx="781050" cy="509588"/>
            </a:xfrm>
            <a:custGeom>
              <a:avLst/>
              <a:gdLst>
                <a:gd name="connsiteX0" fmla="*/ 0 w 781050"/>
                <a:gd name="connsiteY0" fmla="*/ 509588 h 509588"/>
                <a:gd name="connsiteX1" fmla="*/ 228600 w 781050"/>
                <a:gd name="connsiteY1" fmla="*/ 85725 h 509588"/>
                <a:gd name="connsiteX2" fmla="*/ 781050 w 781050"/>
                <a:gd name="connsiteY2" fmla="*/ 0 h 50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81050" h="509588">
                  <a:moveTo>
                    <a:pt x="0" y="509588"/>
                  </a:moveTo>
                  <a:cubicBezTo>
                    <a:pt x="49212" y="340122"/>
                    <a:pt x="98425" y="170656"/>
                    <a:pt x="228600" y="85725"/>
                  </a:cubicBezTo>
                  <a:cubicBezTo>
                    <a:pt x="358775" y="794"/>
                    <a:pt x="569912" y="397"/>
                    <a:pt x="781050" y="0"/>
                  </a:cubicBezTo>
                </a:path>
              </a:pathLst>
            </a:custGeom>
            <a:noFill/>
            <a:ln w="15875" cap="rnd" cmpd="sng" algn="ctr">
              <a:solidFill>
                <a:srgbClr val="69A1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66" name="Straight Connector 365"/>
            <p:cNvCxnSpPr>
              <a:stCxn id="365" idx="2"/>
            </p:cNvCxnSpPr>
            <p:nvPr/>
          </p:nvCxnSpPr>
          <p:spPr bwMode="auto">
            <a:xfrm>
              <a:off x="3714750" y="4105275"/>
              <a:ext cx="357327" cy="0"/>
            </a:xfrm>
            <a:prstGeom prst="line">
              <a:avLst/>
            </a:prstGeom>
            <a:noFill/>
            <a:ln w="15875" cap="rnd" cmpd="sng" algn="ctr">
              <a:solidFill>
                <a:srgbClr val="69A12B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67" name="Rectangle 366"/>
          <p:cNvSpPr>
            <a:spLocks noChangeAspect="1"/>
          </p:cNvSpPr>
          <p:nvPr/>
        </p:nvSpPr>
        <p:spPr bwMode="auto">
          <a:xfrm>
            <a:off x="2738715" y="3780640"/>
            <a:ext cx="1309485" cy="879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D38383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8" name="Freeform 367"/>
          <p:cNvSpPr/>
          <p:nvPr/>
        </p:nvSpPr>
        <p:spPr bwMode="auto">
          <a:xfrm>
            <a:off x="2762229" y="4017169"/>
            <a:ext cx="1185862" cy="600075"/>
          </a:xfrm>
          <a:custGeom>
            <a:avLst/>
            <a:gdLst>
              <a:gd name="connsiteX0" fmla="*/ 0 w 1185862"/>
              <a:gd name="connsiteY0" fmla="*/ 0 h 600075"/>
              <a:gd name="connsiteX1" fmla="*/ 309562 w 1185862"/>
              <a:gd name="connsiteY1" fmla="*/ 423862 h 600075"/>
              <a:gd name="connsiteX2" fmla="*/ 895350 w 1185862"/>
              <a:gd name="connsiteY2" fmla="*/ 504825 h 600075"/>
              <a:gd name="connsiteX3" fmla="*/ 1185862 w 1185862"/>
              <a:gd name="connsiteY3" fmla="*/ 600075 h 600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5862" h="600075">
                <a:moveTo>
                  <a:pt x="0" y="0"/>
                </a:moveTo>
                <a:cubicBezTo>
                  <a:pt x="80168" y="169862"/>
                  <a:pt x="160337" y="339725"/>
                  <a:pt x="309562" y="423862"/>
                </a:cubicBezTo>
                <a:cubicBezTo>
                  <a:pt x="458787" y="507999"/>
                  <a:pt x="749300" y="475456"/>
                  <a:pt x="895350" y="504825"/>
                </a:cubicBezTo>
                <a:cubicBezTo>
                  <a:pt x="1041400" y="534194"/>
                  <a:pt x="1113631" y="567134"/>
                  <a:pt x="1185862" y="600075"/>
                </a:cubicBezTo>
              </a:path>
            </a:pathLst>
          </a:custGeom>
          <a:noFill/>
          <a:ln w="15875" cap="rnd" cmpd="sng" algn="ctr">
            <a:solidFill>
              <a:srgbClr val="D3838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69" name="Rectangle 368"/>
          <p:cNvSpPr>
            <a:spLocks noChangeAspect="1"/>
          </p:cNvSpPr>
          <p:nvPr/>
        </p:nvSpPr>
        <p:spPr bwMode="auto">
          <a:xfrm>
            <a:off x="2738714" y="3777873"/>
            <a:ext cx="1309490" cy="8798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33" name="Group 432"/>
          <p:cNvGrpSpPr>
            <a:grpSpLocks noChangeAspect="1"/>
          </p:cNvGrpSpPr>
          <p:nvPr/>
        </p:nvGrpSpPr>
        <p:grpSpPr>
          <a:xfrm>
            <a:off x="2762229" y="4017169"/>
            <a:ext cx="1262202" cy="600075"/>
            <a:chOff x="2809875" y="4017169"/>
            <a:chExt cx="1262202" cy="600075"/>
          </a:xfrm>
        </p:grpSpPr>
        <p:grpSp>
          <p:nvGrpSpPr>
            <p:cNvPr id="434" name="Group 433"/>
            <p:cNvGrpSpPr/>
            <p:nvPr/>
          </p:nvGrpSpPr>
          <p:grpSpPr>
            <a:xfrm>
              <a:off x="2933700" y="4105275"/>
              <a:ext cx="1138377" cy="509588"/>
              <a:chOff x="2933700" y="4105275"/>
              <a:chExt cx="1138377" cy="509588"/>
            </a:xfrm>
          </p:grpSpPr>
          <p:sp>
            <p:nvSpPr>
              <p:cNvPr id="436" name="Freeform 435"/>
              <p:cNvSpPr/>
              <p:nvPr/>
            </p:nvSpPr>
            <p:spPr bwMode="auto">
              <a:xfrm>
                <a:off x="2933700" y="4105275"/>
                <a:ext cx="781050" cy="509588"/>
              </a:xfrm>
              <a:custGeom>
                <a:avLst/>
                <a:gdLst>
                  <a:gd name="connsiteX0" fmla="*/ 0 w 781050"/>
                  <a:gd name="connsiteY0" fmla="*/ 509588 h 509588"/>
                  <a:gd name="connsiteX1" fmla="*/ 228600 w 781050"/>
                  <a:gd name="connsiteY1" fmla="*/ 85725 h 509588"/>
                  <a:gd name="connsiteX2" fmla="*/ 781050 w 781050"/>
                  <a:gd name="connsiteY2" fmla="*/ 0 h 50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1050" h="509588">
                    <a:moveTo>
                      <a:pt x="0" y="509588"/>
                    </a:moveTo>
                    <a:cubicBezTo>
                      <a:pt x="49212" y="340122"/>
                      <a:pt x="98425" y="170656"/>
                      <a:pt x="228600" y="85725"/>
                    </a:cubicBezTo>
                    <a:cubicBezTo>
                      <a:pt x="358775" y="794"/>
                      <a:pt x="569912" y="397"/>
                      <a:pt x="781050" y="0"/>
                    </a:cubicBezTo>
                  </a:path>
                </a:pathLst>
              </a:custGeom>
              <a:noFill/>
              <a:ln w="15875" cap="rnd" cmpd="sng" algn="ctr">
                <a:solidFill>
                  <a:srgbClr val="69A12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437" name="Straight Connector 436"/>
              <p:cNvCxnSpPr>
                <a:stCxn id="436" idx="2"/>
              </p:cNvCxnSpPr>
              <p:nvPr/>
            </p:nvCxnSpPr>
            <p:spPr bwMode="auto">
              <a:xfrm>
                <a:off x="3714750" y="4105275"/>
                <a:ext cx="357327" cy="0"/>
              </a:xfrm>
              <a:prstGeom prst="line">
                <a:avLst/>
              </a:prstGeom>
              <a:noFill/>
              <a:ln w="15875" cap="rnd" cmpd="sng" algn="ctr">
                <a:solidFill>
                  <a:srgbClr val="69A12B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35" name="Freeform 434"/>
            <p:cNvSpPr/>
            <p:nvPr/>
          </p:nvSpPr>
          <p:spPr bwMode="auto">
            <a:xfrm>
              <a:off x="2809875" y="4017169"/>
              <a:ext cx="1185862" cy="600075"/>
            </a:xfrm>
            <a:custGeom>
              <a:avLst/>
              <a:gdLst>
                <a:gd name="connsiteX0" fmla="*/ 0 w 1185862"/>
                <a:gd name="connsiteY0" fmla="*/ 0 h 600075"/>
                <a:gd name="connsiteX1" fmla="*/ 309562 w 1185862"/>
                <a:gd name="connsiteY1" fmla="*/ 423862 h 600075"/>
                <a:gd name="connsiteX2" fmla="*/ 895350 w 1185862"/>
                <a:gd name="connsiteY2" fmla="*/ 504825 h 600075"/>
                <a:gd name="connsiteX3" fmla="*/ 1185862 w 1185862"/>
                <a:gd name="connsiteY3" fmla="*/ 600075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85862" h="600075">
                  <a:moveTo>
                    <a:pt x="0" y="0"/>
                  </a:moveTo>
                  <a:cubicBezTo>
                    <a:pt x="80168" y="169862"/>
                    <a:pt x="160337" y="339725"/>
                    <a:pt x="309562" y="423862"/>
                  </a:cubicBezTo>
                  <a:cubicBezTo>
                    <a:pt x="458787" y="507999"/>
                    <a:pt x="749300" y="475456"/>
                    <a:pt x="895350" y="504825"/>
                  </a:cubicBezTo>
                  <a:cubicBezTo>
                    <a:pt x="1041400" y="534194"/>
                    <a:pt x="1113631" y="567134"/>
                    <a:pt x="1185862" y="600075"/>
                  </a:cubicBezTo>
                </a:path>
              </a:pathLst>
            </a:custGeom>
            <a:noFill/>
            <a:ln w="15875" cap="rnd" cmpd="sng" algn="ctr">
              <a:solidFill>
                <a:srgbClr val="D3838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1800" dirty="0" smtClean="0"/>
              <a:t>Designs evaluated according to two metrics</a:t>
            </a:r>
          </a:p>
          <a:p>
            <a:r>
              <a:rPr lang="en-US" sz="1800" b="1" dirty="0" smtClean="0">
                <a:solidFill>
                  <a:srgbClr val="3333CC"/>
                </a:solidFill>
              </a:rPr>
              <a:t>Power –</a:t>
            </a:r>
            <a:r>
              <a:rPr lang="en-US" sz="1800" dirty="0" smtClean="0"/>
              <a:t> power consumed by device</a:t>
            </a:r>
          </a:p>
          <a:p>
            <a:pPr lvl="1"/>
            <a:r>
              <a:rPr lang="en-US" sz="1600" dirty="0" smtClean="0"/>
              <a:t>Sensor data rate &amp; application determine</a:t>
            </a:r>
            <a:br>
              <a:rPr lang="en-US" sz="1600" dirty="0" smtClean="0"/>
            </a:br>
            <a:r>
              <a:rPr lang="en-US" sz="1600" dirty="0" smtClean="0"/>
              <a:t>amount and type of required processing</a:t>
            </a:r>
          </a:p>
          <a:p>
            <a:pPr lvl="1"/>
            <a:r>
              <a:rPr lang="en-US" sz="1600" dirty="0" smtClean="0"/>
              <a:t>Device utilization is ratio of corresponding</a:t>
            </a:r>
            <a:br>
              <a:rPr lang="en-US" sz="1600" dirty="0" smtClean="0"/>
            </a:br>
            <a:r>
              <a:rPr lang="en-US" sz="1600" dirty="0" smtClean="0"/>
              <a:t>device CD to required processing</a:t>
            </a:r>
          </a:p>
          <a:p>
            <a:pPr lvl="1"/>
            <a:r>
              <a:rPr lang="en-US" sz="1600" dirty="0" smtClean="0"/>
              <a:t>FT strategy overhead increases utilization</a:t>
            </a:r>
          </a:p>
          <a:p>
            <a:pPr lvl="1"/>
            <a:r>
              <a:rPr lang="en-US" sz="1600" dirty="0" smtClean="0"/>
              <a:t>Linear interpolation between power range</a:t>
            </a:r>
            <a:br>
              <a:rPr lang="en-US" sz="1600" dirty="0" smtClean="0"/>
            </a:br>
            <a:r>
              <a:rPr lang="en-US" sz="1600" dirty="0" smtClean="0"/>
              <a:t>to find power consumption</a:t>
            </a:r>
          </a:p>
          <a:p>
            <a:endParaRPr lang="en-US" sz="1800" dirty="0" smtClean="0"/>
          </a:p>
          <a:p>
            <a:endParaRPr lang="en-US" sz="1800" dirty="0"/>
          </a:p>
          <a:p>
            <a:pPr marL="4573588"/>
            <a:endParaRPr lang="en-US" sz="1800" dirty="0" smtClean="0"/>
          </a:p>
          <a:p>
            <a:pPr marL="4462463"/>
            <a:r>
              <a:rPr lang="en-US" sz="1800" b="1" dirty="0" smtClean="0">
                <a:solidFill>
                  <a:srgbClr val="3333CC"/>
                </a:solidFill>
              </a:rPr>
              <a:t>Dependability –</a:t>
            </a:r>
            <a:r>
              <a:rPr lang="en-US" sz="1800" dirty="0" smtClean="0"/>
              <a:t> time between failures</a:t>
            </a:r>
          </a:p>
          <a:p>
            <a:pPr marL="4805363" lvl="1"/>
            <a:r>
              <a:rPr lang="en-US" sz="1600" dirty="0" smtClean="0"/>
              <a:t>Device radiation characteristics and environment determine device upset rate</a:t>
            </a:r>
          </a:p>
          <a:p>
            <a:pPr marL="4805363" lvl="1"/>
            <a:r>
              <a:rPr lang="en-US" sz="1600" dirty="0" smtClean="0"/>
              <a:t>Low utilization causes lower vulnerability</a:t>
            </a:r>
          </a:p>
          <a:p>
            <a:pPr marL="4805363" lvl="1"/>
            <a:r>
              <a:rPr lang="en-US" sz="1600" dirty="0" smtClean="0"/>
              <a:t>FT strategies help to mitigate upsets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Framework Methodology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grpSp>
        <p:nvGrpSpPr>
          <p:cNvPr id="361" name="Group 360"/>
          <p:cNvGrpSpPr/>
          <p:nvPr/>
        </p:nvGrpSpPr>
        <p:grpSpPr>
          <a:xfrm>
            <a:off x="189737" y="3657252"/>
            <a:ext cx="2055080" cy="2408881"/>
            <a:chOff x="3119438" y="1495345"/>
            <a:chExt cx="2905125" cy="3405268"/>
          </a:xfrm>
        </p:grpSpPr>
        <p:pic>
          <p:nvPicPr>
            <p:cNvPr id="362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1957388"/>
              <a:ext cx="2905125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3" name="TextBox 362"/>
            <p:cNvSpPr txBox="1"/>
            <p:nvPr/>
          </p:nvSpPr>
          <p:spPr>
            <a:xfrm>
              <a:off x="3197256" y="1495345"/>
              <a:ext cx="2749488" cy="46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Dependability</a:t>
              </a:r>
              <a:endParaRPr lang="en-US" sz="1600" b="1" dirty="0"/>
            </a:p>
          </p:txBody>
        </p:sp>
      </p:grpSp>
      <p:sp>
        <p:nvSpPr>
          <p:cNvPr id="370" name="TextBox 369"/>
          <p:cNvSpPr txBox="1"/>
          <p:nvPr/>
        </p:nvSpPr>
        <p:spPr>
          <a:xfrm>
            <a:off x="6267830" y="3996154"/>
            <a:ext cx="36420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 smtClean="0"/>
              <a:t>72%</a:t>
            </a:r>
            <a:endParaRPr lang="en-US" sz="700" dirty="0"/>
          </a:p>
        </p:txBody>
      </p:sp>
      <p:sp>
        <p:nvSpPr>
          <p:cNvPr id="371" name="TextBox 370"/>
          <p:cNvSpPr txBox="1"/>
          <p:nvPr/>
        </p:nvSpPr>
        <p:spPr>
          <a:xfrm>
            <a:off x="5691972" y="3385672"/>
            <a:ext cx="8076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Consumed</a:t>
            </a:r>
            <a:endParaRPr lang="en-US" sz="1000" dirty="0"/>
          </a:p>
        </p:txBody>
      </p:sp>
      <p:sp>
        <p:nvSpPr>
          <p:cNvPr id="372" name="Rectangle 371"/>
          <p:cNvSpPr/>
          <p:nvPr/>
        </p:nvSpPr>
        <p:spPr bwMode="auto">
          <a:xfrm>
            <a:off x="5647797" y="1881791"/>
            <a:ext cx="1075340" cy="1075340"/>
          </a:xfrm>
          <a:prstGeom prst="rect">
            <a:avLst/>
          </a:prstGeom>
          <a:solidFill>
            <a:srgbClr val="D7E4BD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Device</a:t>
            </a:r>
          </a:p>
        </p:txBody>
      </p:sp>
      <p:grpSp>
        <p:nvGrpSpPr>
          <p:cNvPr id="373" name="Group 372"/>
          <p:cNvGrpSpPr>
            <a:grpSpLocks noChangeAspect="1"/>
          </p:cNvGrpSpPr>
          <p:nvPr/>
        </p:nvGrpSpPr>
        <p:grpSpPr>
          <a:xfrm>
            <a:off x="7001526" y="1239915"/>
            <a:ext cx="1717326" cy="2972422"/>
            <a:chOff x="4103132" y="1136708"/>
            <a:chExt cx="2069067" cy="3581231"/>
          </a:xfrm>
        </p:grpSpPr>
        <p:sp>
          <p:nvSpPr>
            <p:cNvPr id="374" name="TextBox 373"/>
            <p:cNvSpPr txBox="1"/>
            <p:nvPr/>
          </p:nvSpPr>
          <p:spPr>
            <a:xfrm>
              <a:off x="4114799" y="1136708"/>
              <a:ext cx="2057400" cy="40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Power</a:t>
              </a:r>
              <a:endParaRPr lang="en-US" sz="1600" b="1" dirty="0"/>
            </a:p>
          </p:txBody>
        </p:sp>
        <p:pic>
          <p:nvPicPr>
            <p:cNvPr id="375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32" y="1536818"/>
              <a:ext cx="2064515" cy="318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768" y="356600"/>
            <a:ext cx="1834523" cy="826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" name="Oval 376"/>
          <p:cNvSpPr/>
          <p:nvPr/>
        </p:nvSpPr>
        <p:spPr bwMode="auto">
          <a:xfrm>
            <a:off x="5801417" y="1267311"/>
            <a:ext cx="768100" cy="342119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" name="TextBox 377"/>
          <p:cNvSpPr txBox="1"/>
          <p:nvPr/>
        </p:nvSpPr>
        <p:spPr>
          <a:xfrm>
            <a:off x="5570988" y="2976430"/>
            <a:ext cx="12336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Utilization: 24%</a:t>
            </a:r>
            <a:endParaRPr lang="en-US" sz="1200" dirty="0"/>
          </a:p>
        </p:txBody>
      </p:sp>
      <p:cxnSp>
        <p:nvCxnSpPr>
          <p:cNvPr id="379" name="Straight Arrow Connector 378"/>
          <p:cNvCxnSpPr>
            <a:stCxn id="377" idx="4"/>
            <a:endCxn id="372" idx="0"/>
          </p:cNvCxnSpPr>
          <p:nvPr/>
        </p:nvCxnSpPr>
        <p:spPr bwMode="auto">
          <a:xfrm>
            <a:off x="6185467" y="1609430"/>
            <a:ext cx="0" cy="27236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80" name="Isosceles Triangle 379"/>
          <p:cNvSpPr/>
          <p:nvPr/>
        </p:nvSpPr>
        <p:spPr bwMode="auto">
          <a:xfrm>
            <a:off x="6062942" y="1332745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1" name="Isosceles Triangle 380"/>
          <p:cNvSpPr/>
          <p:nvPr/>
        </p:nvSpPr>
        <p:spPr bwMode="auto">
          <a:xfrm>
            <a:off x="6062942" y="1332744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2" name="Isosceles Triangle 381"/>
          <p:cNvSpPr/>
          <p:nvPr/>
        </p:nvSpPr>
        <p:spPr bwMode="auto">
          <a:xfrm>
            <a:off x="6062942" y="1332743"/>
            <a:ext cx="245049" cy="211249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83" name="TextBox 382"/>
          <p:cNvSpPr txBox="1"/>
          <p:nvPr/>
        </p:nvSpPr>
        <p:spPr>
          <a:xfrm>
            <a:off x="5568629" y="2976430"/>
            <a:ext cx="123367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Utilization: 72%</a:t>
            </a:r>
            <a:endParaRPr lang="en-US" sz="1200" dirty="0"/>
          </a:p>
        </p:txBody>
      </p:sp>
      <p:sp>
        <p:nvSpPr>
          <p:cNvPr id="384" name="Rectangle 383"/>
          <p:cNvSpPr/>
          <p:nvPr/>
        </p:nvSpPr>
        <p:spPr bwMode="auto">
          <a:xfrm>
            <a:off x="6012644" y="2360002"/>
            <a:ext cx="345645" cy="345645"/>
          </a:xfrm>
          <a:prstGeom prst="rect">
            <a:avLst/>
          </a:prstGeom>
          <a:solidFill>
            <a:srgbClr val="C6D9F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85" name="Group 384"/>
          <p:cNvGrpSpPr>
            <a:grpSpLocks noChangeAspect="1"/>
          </p:cNvGrpSpPr>
          <p:nvPr/>
        </p:nvGrpSpPr>
        <p:grpSpPr>
          <a:xfrm>
            <a:off x="5647338" y="1881791"/>
            <a:ext cx="1075340" cy="1075340"/>
            <a:chOff x="4948730" y="4330002"/>
            <a:chExt cx="1075340" cy="1075340"/>
          </a:xfrm>
          <a:solidFill>
            <a:srgbClr val="D3E1C1"/>
          </a:solidFill>
        </p:grpSpPr>
        <p:sp>
          <p:nvSpPr>
            <p:cNvPr id="386" name="Rectangle 385"/>
            <p:cNvSpPr/>
            <p:nvPr/>
          </p:nvSpPr>
          <p:spPr bwMode="auto">
            <a:xfrm>
              <a:off x="4948730" y="4330002"/>
              <a:ext cx="1075340" cy="1075340"/>
            </a:xfrm>
            <a:prstGeom prst="rect">
              <a:avLst/>
            </a:prstGeom>
            <a:solidFill>
              <a:srgbClr val="D7E4BD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rPr>
                <a:t>Device</a:t>
              </a:r>
            </a:p>
          </p:txBody>
        </p:sp>
        <p:sp>
          <p:nvSpPr>
            <p:cNvPr id="387" name="Rectangle 386"/>
            <p:cNvSpPr/>
            <p:nvPr/>
          </p:nvSpPr>
          <p:spPr bwMode="auto">
            <a:xfrm>
              <a:off x="5101893" y="498288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8" name="Rectangle 387"/>
            <p:cNvSpPr/>
            <p:nvPr/>
          </p:nvSpPr>
          <p:spPr bwMode="auto">
            <a:xfrm>
              <a:off x="5524348" y="498288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89" name="Rectangle 388"/>
            <p:cNvSpPr/>
            <p:nvPr/>
          </p:nvSpPr>
          <p:spPr bwMode="auto">
            <a:xfrm>
              <a:off x="5313577" y="4598837"/>
              <a:ext cx="345645" cy="345645"/>
            </a:xfrm>
            <a:prstGeom prst="rect">
              <a:avLst/>
            </a:prstGeom>
            <a:solidFill>
              <a:srgbClr val="C6D9F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390" name="Rectangle 389"/>
          <p:cNvSpPr/>
          <p:nvPr/>
        </p:nvSpPr>
        <p:spPr>
          <a:xfrm>
            <a:off x="5647340" y="2255800"/>
            <a:ext cx="1075338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67508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TMR</a:t>
            </a:r>
            <a:endParaRPr lang="en-US" sz="2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67508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391" name="Straight Connector 390"/>
          <p:cNvCxnSpPr/>
          <p:nvPr/>
        </p:nvCxnSpPr>
        <p:spPr bwMode="auto">
          <a:xfrm flipV="1">
            <a:off x="6449931" y="3998535"/>
            <a:ext cx="0" cy="2863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2" name="Straight Connector 391"/>
          <p:cNvCxnSpPr>
            <a:stCxn id="370" idx="0"/>
          </p:cNvCxnSpPr>
          <p:nvPr/>
        </p:nvCxnSpPr>
        <p:spPr bwMode="auto">
          <a:xfrm flipH="1" flipV="1">
            <a:off x="6449931" y="3559594"/>
            <a:ext cx="1" cy="43656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3" name="Oval 392"/>
          <p:cNvSpPr/>
          <p:nvPr/>
        </p:nvSpPr>
        <p:spPr bwMode="auto">
          <a:xfrm>
            <a:off x="5584628" y="3741727"/>
            <a:ext cx="80552" cy="80552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394" name="Group 393"/>
          <p:cNvGrpSpPr/>
          <p:nvPr/>
        </p:nvGrpSpPr>
        <p:grpSpPr>
          <a:xfrm>
            <a:off x="7372350" y="1894388"/>
            <a:ext cx="1002941" cy="268835"/>
            <a:chOff x="7378700" y="1892800"/>
            <a:chExt cx="1002941" cy="268835"/>
          </a:xfrm>
        </p:grpSpPr>
        <p:cxnSp>
          <p:nvCxnSpPr>
            <p:cNvPr id="395" name="Straight Arrow Connector 394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96" name="Straight Connector 395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7" name="Straight Connector 396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8" name="Oval 397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399" name="Group 398"/>
          <p:cNvGrpSpPr/>
          <p:nvPr/>
        </p:nvGrpSpPr>
        <p:grpSpPr>
          <a:xfrm>
            <a:off x="7372350" y="2465549"/>
            <a:ext cx="1002941" cy="268835"/>
            <a:chOff x="7378700" y="1892800"/>
            <a:chExt cx="1002941" cy="268835"/>
          </a:xfrm>
        </p:grpSpPr>
        <p:cxnSp>
          <p:nvCxnSpPr>
            <p:cNvPr id="400" name="Straight Arrow Connector 399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01" name="Straight Connector 400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2" name="Straight Connector 401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3" name="Oval 402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7372350" y="3049713"/>
            <a:ext cx="1002941" cy="268835"/>
            <a:chOff x="7378700" y="1892800"/>
            <a:chExt cx="1002941" cy="268835"/>
          </a:xfrm>
        </p:grpSpPr>
        <p:cxnSp>
          <p:nvCxnSpPr>
            <p:cNvPr id="405" name="Straight Arrow Connector 404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06" name="Straight Connector 405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7" name="Straight Connector 406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8" name="Oval 407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09" name="Group 408"/>
          <p:cNvGrpSpPr/>
          <p:nvPr/>
        </p:nvGrpSpPr>
        <p:grpSpPr>
          <a:xfrm>
            <a:off x="7372350" y="3629710"/>
            <a:ext cx="1002941" cy="268835"/>
            <a:chOff x="7378700" y="1892800"/>
            <a:chExt cx="1002941" cy="268835"/>
          </a:xfrm>
        </p:grpSpPr>
        <p:cxnSp>
          <p:nvCxnSpPr>
            <p:cNvPr id="410" name="Straight Arrow Connector 409"/>
            <p:cNvCxnSpPr/>
            <p:nvPr/>
          </p:nvCxnSpPr>
          <p:spPr bwMode="auto">
            <a:xfrm>
              <a:off x="8340453" y="189280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11" name="Straight Connector 410"/>
            <p:cNvCxnSpPr/>
            <p:nvPr/>
          </p:nvCxnSpPr>
          <p:spPr bwMode="auto">
            <a:xfrm>
              <a:off x="7378700" y="189280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2" name="Straight Connector 411"/>
            <p:cNvCxnSpPr/>
            <p:nvPr/>
          </p:nvCxnSpPr>
          <p:spPr bwMode="auto">
            <a:xfrm>
              <a:off x="7378700" y="2027217"/>
              <a:ext cx="961753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3" name="Oval 412"/>
            <p:cNvSpPr/>
            <p:nvPr/>
          </p:nvSpPr>
          <p:spPr bwMode="auto">
            <a:xfrm>
              <a:off x="8299265" y="198285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14" name="Group 413"/>
          <p:cNvGrpSpPr/>
          <p:nvPr/>
        </p:nvGrpSpPr>
        <p:grpSpPr>
          <a:xfrm>
            <a:off x="5411365" y="3253429"/>
            <a:ext cx="1541147" cy="1101063"/>
            <a:chOff x="5411365" y="4435119"/>
            <a:chExt cx="1541147" cy="1101063"/>
          </a:xfrm>
        </p:grpSpPr>
        <p:sp>
          <p:nvSpPr>
            <p:cNvPr id="415" name="TextBox 414"/>
            <p:cNvSpPr txBox="1"/>
            <p:nvPr/>
          </p:nvSpPr>
          <p:spPr>
            <a:xfrm>
              <a:off x="6538616" y="5179814"/>
              <a:ext cx="41389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100%</a:t>
              </a:r>
              <a:endParaRPr lang="en-US" sz="700" dirty="0"/>
            </a:p>
          </p:txBody>
        </p:sp>
        <p:sp>
          <p:nvSpPr>
            <p:cNvPr id="416" name="TextBox 415"/>
            <p:cNvSpPr txBox="1"/>
            <p:nvPr/>
          </p:nvSpPr>
          <p:spPr>
            <a:xfrm>
              <a:off x="5465889" y="5179814"/>
              <a:ext cx="31451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0%</a:t>
              </a:r>
              <a:endParaRPr lang="en-US" sz="700" dirty="0"/>
            </a:p>
          </p:txBody>
        </p:sp>
        <p:sp>
          <p:nvSpPr>
            <p:cNvPr id="417" name="TextBox 416"/>
            <p:cNvSpPr txBox="1"/>
            <p:nvPr/>
          </p:nvSpPr>
          <p:spPr>
            <a:xfrm>
              <a:off x="6001130" y="5179814"/>
              <a:ext cx="36420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700" dirty="0" smtClean="0"/>
                <a:t>50%</a:t>
              </a:r>
              <a:endParaRPr lang="en-US" sz="700" dirty="0"/>
            </a:p>
          </p:txBody>
        </p:sp>
        <p:cxnSp>
          <p:nvCxnSpPr>
            <p:cNvPr id="418" name="Straight Connector 417"/>
            <p:cNvCxnSpPr/>
            <p:nvPr/>
          </p:nvCxnSpPr>
          <p:spPr bwMode="auto">
            <a:xfrm flipH="1" flipV="1">
              <a:off x="5623144" y="4547991"/>
              <a:ext cx="459" cy="63096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19" name="Straight Connector 418"/>
            <p:cNvCxnSpPr/>
            <p:nvPr/>
          </p:nvCxnSpPr>
          <p:spPr bwMode="auto">
            <a:xfrm>
              <a:off x="5623603" y="5178958"/>
              <a:ext cx="1299971" cy="0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420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1365" y="4755246"/>
              <a:ext cx="135429" cy="2950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21" name="Straight Connector 420"/>
            <p:cNvCxnSpPr/>
            <p:nvPr/>
          </p:nvCxnSpPr>
          <p:spPr bwMode="auto">
            <a:xfrm flipV="1">
              <a:off x="5623144" y="4671816"/>
              <a:ext cx="1120175" cy="290514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2" name="Straight Connector 421"/>
            <p:cNvCxnSpPr/>
            <p:nvPr/>
          </p:nvCxnSpPr>
          <p:spPr bwMode="auto">
            <a:xfrm flipV="1">
              <a:off x="6743319" y="4671816"/>
              <a:ext cx="0" cy="507143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23" name="TextBox 422"/>
            <p:cNvSpPr txBox="1"/>
            <p:nvPr/>
          </p:nvSpPr>
          <p:spPr>
            <a:xfrm>
              <a:off x="5584628" y="4917020"/>
              <a:ext cx="5006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Static</a:t>
              </a:r>
              <a:endParaRPr lang="en-US" sz="1000" dirty="0"/>
            </a:p>
          </p:txBody>
        </p:sp>
        <p:sp>
          <p:nvSpPr>
            <p:cNvPr id="424" name="Oval 423"/>
            <p:cNvSpPr/>
            <p:nvPr/>
          </p:nvSpPr>
          <p:spPr bwMode="auto">
            <a:xfrm>
              <a:off x="5583327" y="4925387"/>
              <a:ext cx="80552" cy="8055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5" name="Oval 424"/>
            <p:cNvSpPr/>
            <p:nvPr/>
          </p:nvSpPr>
          <p:spPr bwMode="auto">
            <a:xfrm>
              <a:off x="6703043" y="4630525"/>
              <a:ext cx="80552" cy="80552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26" name="TextBox 425"/>
            <p:cNvSpPr txBox="1"/>
            <p:nvPr/>
          </p:nvSpPr>
          <p:spPr>
            <a:xfrm>
              <a:off x="6365332" y="4435119"/>
              <a:ext cx="50063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Max</a:t>
              </a:r>
              <a:endParaRPr lang="en-US" sz="1000" dirty="0"/>
            </a:p>
          </p:txBody>
        </p:sp>
        <p:cxnSp>
          <p:nvCxnSpPr>
            <p:cNvPr id="427" name="Straight Connector 426"/>
            <p:cNvCxnSpPr/>
            <p:nvPr/>
          </p:nvCxnSpPr>
          <p:spPr bwMode="auto">
            <a:xfrm flipV="1">
              <a:off x="6183231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8" name="Straight Connector 427"/>
            <p:cNvCxnSpPr/>
            <p:nvPr/>
          </p:nvCxnSpPr>
          <p:spPr bwMode="auto">
            <a:xfrm flipV="1">
              <a:off x="6743319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9" name="Straight Connector 428"/>
            <p:cNvCxnSpPr/>
            <p:nvPr/>
          </p:nvCxnSpPr>
          <p:spPr bwMode="auto">
            <a:xfrm flipV="1">
              <a:off x="5623144" y="5182195"/>
              <a:ext cx="0" cy="28638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30" name="TextBox 429"/>
            <p:cNvSpPr txBox="1"/>
            <p:nvPr/>
          </p:nvSpPr>
          <p:spPr>
            <a:xfrm>
              <a:off x="5813580" y="5289961"/>
              <a:ext cx="7393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Utilization</a:t>
              </a:r>
              <a:endParaRPr lang="en-US" sz="1000" dirty="0"/>
            </a:p>
          </p:txBody>
        </p:sp>
      </p:grpSp>
      <p:sp>
        <p:nvSpPr>
          <p:cNvPr id="431" name="TextBox 430"/>
          <p:cNvSpPr txBox="1"/>
          <p:nvPr/>
        </p:nvSpPr>
        <p:spPr>
          <a:xfrm rot="16200000">
            <a:off x="1975136" y="4066142"/>
            <a:ext cx="1234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D38383"/>
                </a:solidFill>
              </a:rPr>
              <a:t>Environmental Radiation</a:t>
            </a:r>
            <a:r>
              <a:rPr lang="en-US" sz="700" dirty="0">
                <a:solidFill>
                  <a:srgbClr val="D38383"/>
                </a:solidFill>
              </a:rPr>
              <a:t> </a:t>
            </a:r>
            <a:r>
              <a:rPr lang="en-US" sz="600" dirty="0">
                <a:solidFill>
                  <a:srgbClr val="D38383"/>
                </a:solidFill>
              </a:rPr>
              <a:t>(Particles / m</a:t>
            </a:r>
            <a:r>
              <a:rPr lang="en-US" sz="600" baseline="30000" dirty="0">
                <a:solidFill>
                  <a:srgbClr val="D38383"/>
                </a:solidFill>
              </a:rPr>
              <a:t>2</a:t>
            </a:r>
            <a:r>
              <a:rPr lang="en-US" sz="600" dirty="0">
                <a:solidFill>
                  <a:srgbClr val="D38383"/>
                </a:solidFill>
              </a:rPr>
              <a:t>·ster·s</a:t>
            </a:r>
            <a:r>
              <a:rPr lang="en-US" sz="600" dirty="0" smtClean="0">
                <a:solidFill>
                  <a:srgbClr val="D38383"/>
                </a:solidFill>
              </a:rPr>
              <a:t>)</a:t>
            </a:r>
            <a:endParaRPr lang="en-US" sz="600" dirty="0">
              <a:solidFill>
                <a:srgbClr val="D38383"/>
              </a:solidFill>
            </a:endParaRPr>
          </a:p>
        </p:txBody>
      </p:sp>
      <p:sp>
        <p:nvSpPr>
          <p:cNvPr id="432" name="TextBox 431"/>
          <p:cNvSpPr txBox="1"/>
          <p:nvPr/>
        </p:nvSpPr>
        <p:spPr>
          <a:xfrm rot="5400000">
            <a:off x="3577012" y="4066143"/>
            <a:ext cx="123476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solidFill>
                  <a:srgbClr val="69A12B"/>
                </a:solidFill>
              </a:rPr>
              <a:t>Device Cross-Section </a:t>
            </a:r>
            <a:r>
              <a:rPr lang="en-US" sz="600" dirty="0">
                <a:solidFill>
                  <a:srgbClr val="69A12B"/>
                </a:solidFill>
              </a:rPr>
              <a:t>(SEE / Particle·m</a:t>
            </a:r>
            <a:r>
              <a:rPr lang="en-US" sz="600" baseline="30000" dirty="0">
                <a:solidFill>
                  <a:srgbClr val="69A12B"/>
                </a:solidFill>
              </a:rPr>
              <a:t>2</a:t>
            </a:r>
            <a:r>
              <a:rPr lang="en-US" sz="600" dirty="0" smtClean="0">
                <a:solidFill>
                  <a:srgbClr val="69A12B"/>
                </a:solidFill>
              </a:rPr>
              <a:t>)</a:t>
            </a:r>
            <a:endParaRPr lang="en-US" sz="600" dirty="0">
              <a:solidFill>
                <a:srgbClr val="D38383"/>
              </a:solidFill>
            </a:endParaRPr>
          </a:p>
        </p:txBody>
      </p:sp>
      <p:grpSp>
        <p:nvGrpSpPr>
          <p:cNvPr id="449" name="Group 448"/>
          <p:cNvGrpSpPr>
            <a:grpSpLocks noChangeAspect="1"/>
          </p:cNvGrpSpPr>
          <p:nvPr/>
        </p:nvGrpSpPr>
        <p:grpSpPr>
          <a:xfrm>
            <a:off x="7001526" y="1239915"/>
            <a:ext cx="1717326" cy="2972422"/>
            <a:chOff x="4103132" y="1136708"/>
            <a:chExt cx="2069067" cy="3581231"/>
          </a:xfrm>
        </p:grpSpPr>
        <p:sp>
          <p:nvSpPr>
            <p:cNvPr id="450" name="TextBox 449"/>
            <p:cNvSpPr txBox="1"/>
            <p:nvPr/>
          </p:nvSpPr>
          <p:spPr>
            <a:xfrm>
              <a:off x="4114799" y="1136708"/>
              <a:ext cx="2057400" cy="4078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Power</a:t>
              </a:r>
              <a:endParaRPr lang="en-US" sz="1600" b="1" dirty="0"/>
            </a:p>
          </p:txBody>
        </p:sp>
        <p:pic>
          <p:nvPicPr>
            <p:cNvPr id="4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3132" y="1536818"/>
              <a:ext cx="2064515" cy="3181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2584900" y="3782003"/>
            <a:ext cx="1617116" cy="1177790"/>
            <a:chOff x="2584900" y="3782003"/>
            <a:chExt cx="1617116" cy="1177790"/>
          </a:xfrm>
        </p:grpSpPr>
        <p:cxnSp>
          <p:nvCxnSpPr>
            <p:cNvPr id="439" name="Straight Connector 438"/>
            <p:cNvCxnSpPr/>
            <p:nvPr/>
          </p:nvCxnSpPr>
          <p:spPr bwMode="auto">
            <a:xfrm>
              <a:off x="2757724" y="3789766"/>
              <a:ext cx="0" cy="82888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40" name="Straight Connector 439"/>
            <p:cNvCxnSpPr/>
            <p:nvPr/>
          </p:nvCxnSpPr>
          <p:spPr bwMode="auto">
            <a:xfrm>
              <a:off x="2757724" y="4618652"/>
              <a:ext cx="1267365" cy="0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41" name="Straight Connector 440"/>
            <p:cNvCxnSpPr/>
            <p:nvPr/>
          </p:nvCxnSpPr>
          <p:spPr bwMode="auto">
            <a:xfrm>
              <a:off x="4029194" y="3789766"/>
              <a:ext cx="0" cy="828886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2" name="TextBox 441"/>
                <p:cNvSpPr txBox="1"/>
                <p:nvPr/>
              </p:nvSpPr>
              <p:spPr>
                <a:xfrm>
                  <a:off x="2757723" y="4695297"/>
                  <a:ext cx="1267365" cy="2644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700" b="1" dirty="0" smtClean="0"/>
                    <a:t>LET</a:t>
                  </a:r>
                  <a:r>
                    <a:rPr lang="en-US" sz="700" dirty="0" smtClean="0"/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7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7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 sz="700">
                                  <a:latin typeface="Cambria Math"/>
                                </a:rPr>
                                <m:t>MeV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700">
                                  <a:latin typeface="Cambria Math"/>
                                </a:rPr>
                                <m:t>mg</m:t>
                              </m:r>
                              <m:r>
                                <a:rPr lang="en-US" sz="70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7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700">
                                      <a:latin typeface="Cambria Math"/>
                                      <a:ea typeface="Cambria Math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US" sz="70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a14:m>
                  <a:endParaRPr lang="en-US" sz="700" dirty="0"/>
                </a:p>
              </p:txBody>
            </p:sp>
          </mc:Choice>
          <mc:Fallback xmlns="">
            <p:sp>
              <p:nvSpPr>
                <p:cNvPr id="442" name="TextBox 4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57723" y="4695297"/>
                  <a:ext cx="1267365" cy="264496"/>
                </a:xfrm>
                <a:prstGeom prst="rect">
                  <a:avLst/>
                </a:prstGeom>
                <a:blipFill rotWithShape="1">
                  <a:blip r:embed="rId6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3" name="Straight Connector 442"/>
            <p:cNvCxnSpPr/>
            <p:nvPr/>
          </p:nvCxnSpPr>
          <p:spPr bwMode="auto">
            <a:xfrm>
              <a:off x="2757724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4" name="Straight Connector 443"/>
            <p:cNvCxnSpPr/>
            <p:nvPr/>
          </p:nvCxnSpPr>
          <p:spPr bwMode="auto">
            <a:xfrm>
              <a:off x="4029194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5" name="Straight Connector 444"/>
            <p:cNvCxnSpPr/>
            <p:nvPr/>
          </p:nvCxnSpPr>
          <p:spPr bwMode="auto">
            <a:xfrm>
              <a:off x="3384401" y="4618652"/>
              <a:ext cx="0" cy="19654"/>
            </a:xfrm>
            <a:prstGeom prst="line">
              <a:avLst/>
            </a:prstGeom>
            <a:noFill/>
            <a:ln w="9525" cap="rnd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6" name="TextBox 445"/>
            <p:cNvSpPr txBox="1"/>
            <p:nvPr/>
          </p:nvSpPr>
          <p:spPr>
            <a:xfrm>
              <a:off x="3856371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100</a:t>
              </a:r>
              <a:endParaRPr lang="en-US" sz="700" dirty="0"/>
            </a:p>
          </p:txBody>
        </p:sp>
        <p:sp>
          <p:nvSpPr>
            <p:cNvPr id="447" name="TextBox 446"/>
            <p:cNvSpPr txBox="1"/>
            <p:nvPr/>
          </p:nvSpPr>
          <p:spPr>
            <a:xfrm>
              <a:off x="3211578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/>
                <a:t>5</a:t>
              </a:r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48" name="TextBox 447"/>
            <p:cNvSpPr txBox="1"/>
            <p:nvPr/>
          </p:nvSpPr>
          <p:spPr>
            <a:xfrm>
              <a:off x="2584900" y="4597239"/>
              <a:ext cx="34564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0</a:t>
              </a:r>
              <a:endParaRPr lang="en-US" sz="700" dirty="0"/>
            </a:p>
          </p:txBody>
        </p:sp>
        <p:sp>
          <p:nvSpPr>
            <p:cNvPr id="452" name="TextBox 451"/>
            <p:cNvSpPr txBox="1"/>
            <p:nvPr/>
          </p:nvSpPr>
          <p:spPr>
            <a:xfrm>
              <a:off x="2757724" y="3782003"/>
              <a:ext cx="1271470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00" dirty="0" smtClean="0"/>
                <a:t>Device Upset Rate:</a:t>
              </a:r>
              <a:endParaRPr lang="en-US" dirty="0"/>
            </a:p>
          </p:txBody>
        </p:sp>
      </p:grpSp>
      <p:sp>
        <p:nvSpPr>
          <p:cNvPr id="453" name="TextBox 452"/>
          <p:cNvSpPr txBox="1"/>
          <p:nvPr/>
        </p:nvSpPr>
        <p:spPr>
          <a:xfrm>
            <a:off x="2757724" y="3889131"/>
            <a:ext cx="127146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10 upsets/day</a:t>
            </a:r>
            <a:endParaRPr lang="en-US" dirty="0"/>
          </a:p>
        </p:txBody>
      </p:sp>
      <p:sp>
        <p:nvSpPr>
          <p:cNvPr id="454" name="TextBox 453"/>
          <p:cNvSpPr txBox="1"/>
          <p:nvPr/>
        </p:nvSpPr>
        <p:spPr>
          <a:xfrm>
            <a:off x="3112610" y="5681890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0.10</a:t>
            </a:r>
            <a:endParaRPr lang="en-US" b="1" dirty="0"/>
          </a:p>
        </p:txBody>
      </p:sp>
      <p:sp>
        <p:nvSpPr>
          <p:cNvPr id="455" name="TextBox 454"/>
          <p:cNvSpPr txBox="1"/>
          <p:nvPr/>
        </p:nvSpPr>
        <p:spPr>
          <a:xfrm>
            <a:off x="2364524" y="4949409"/>
            <a:ext cx="2053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Only 72% of device is vulnerable</a:t>
            </a:r>
            <a:endParaRPr lang="en-US" sz="1000" dirty="0"/>
          </a:p>
        </p:txBody>
      </p:sp>
      <p:sp>
        <p:nvSpPr>
          <p:cNvPr id="456" name="TextBox 455"/>
          <p:cNvSpPr txBox="1"/>
          <p:nvPr/>
        </p:nvSpPr>
        <p:spPr>
          <a:xfrm>
            <a:off x="2608860" y="5195630"/>
            <a:ext cx="158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TMR protects against 99% of upsets</a:t>
            </a:r>
            <a:endParaRPr lang="en-US" sz="1000" dirty="0"/>
          </a:p>
        </p:txBody>
      </p:sp>
      <p:sp>
        <p:nvSpPr>
          <p:cNvPr id="457" name="TextBox 456"/>
          <p:cNvSpPr txBox="1"/>
          <p:nvPr/>
        </p:nvSpPr>
        <p:spPr>
          <a:xfrm>
            <a:off x="3112610" y="5678715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0.14</a:t>
            </a:r>
            <a:endParaRPr lang="en-US" b="1" dirty="0"/>
          </a:p>
        </p:txBody>
      </p:sp>
      <p:sp>
        <p:nvSpPr>
          <p:cNvPr id="458" name="TextBox 457"/>
          <p:cNvSpPr txBox="1"/>
          <p:nvPr/>
        </p:nvSpPr>
        <p:spPr>
          <a:xfrm>
            <a:off x="3112610" y="5678715"/>
            <a:ext cx="8775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/>
              <a:t>13.89</a:t>
            </a:r>
            <a:endParaRPr lang="en-US" b="1" dirty="0"/>
          </a:p>
        </p:txBody>
      </p:sp>
      <p:grpSp>
        <p:nvGrpSpPr>
          <p:cNvPr id="459" name="Group 458"/>
          <p:cNvGrpSpPr/>
          <p:nvPr/>
        </p:nvGrpSpPr>
        <p:grpSpPr>
          <a:xfrm>
            <a:off x="2454894" y="5656490"/>
            <a:ext cx="2001891" cy="413782"/>
            <a:chOff x="2466476" y="5702300"/>
            <a:chExt cx="2001891" cy="413782"/>
          </a:xfrm>
        </p:grpSpPr>
        <p:sp>
          <p:nvSpPr>
            <p:cNvPr id="460" name="Rectangle 459"/>
            <p:cNvSpPr/>
            <p:nvPr/>
          </p:nvSpPr>
          <p:spPr bwMode="auto">
            <a:xfrm>
              <a:off x="2466476" y="5702300"/>
              <a:ext cx="1925081" cy="413782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461" name="TextBox 460"/>
            <p:cNvSpPr txBox="1"/>
            <p:nvPr/>
          </p:nvSpPr>
          <p:spPr>
            <a:xfrm>
              <a:off x="2472826" y="5727700"/>
              <a:ext cx="1081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MTBF:</a:t>
              </a:r>
              <a:endParaRPr lang="en-US" b="1" dirty="0"/>
            </a:p>
          </p:txBody>
        </p:sp>
        <p:sp>
          <p:nvSpPr>
            <p:cNvPr id="462" name="TextBox 461"/>
            <p:cNvSpPr txBox="1"/>
            <p:nvPr/>
          </p:nvSpPr>
          <p:spPr>
            <a:xfrm>
              <a:off x="3859496" y="5800983"/>
              <a:ext cx="6088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days</a:t>
              </a:r>
              <a:endParaRPr lang="en-US" b="1" dirty="0"/>
            </a:p>
          </p:txBody>
        </p:sp>
      </p:grpSp>
      <p:sp>
        <p:nvSpPr>
          <p:cNvPr id="463" name="Oval 462"/>
          <p:cNvSpPr>
            <a:spLocks noChangeAspect="1"/>
          </p:cNvSpPr>
          <p:nvPr/>
        </p:nvSpPr>
        <p:spPr bwMode="auto">
          <a:xfrm>
            <a:off x="5803774" y="1267311"/>
            <a:ext cx="768100" cy="342120"/>
          </a:xfrm>
          <a:prstGeom prst="ellipse">
            <a:avLst/>
          </a:prstGeom>
          <a:solidFill>
            <a:srgbClr val="E6B9B8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Sensor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464" name="Group 463"/>
          <p:cNvGrpSpPr/>
          <p:nvPr/>
        </p:nvGrpSpPr>
        <p:grpSpPr>
          <a:xfrm>
            <a:off x="672454" y="4304167"/>
            <a:ext cx="1117242" cy="268835"/>
            <a:chOff x="680074" y="4308930"/>
            <a:chExt cx="1117242" cy="268835"/>
          </a:xfrm>
        </p:grpSpPr>
        <p:cxnSp>
          <p:nvCxnSpPr>
            <p:cNvPr id="465" name="Straight Arrow Connector 464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66" name="Straight Connector 465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7" name="Straight Connector 466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8" name="Oval 467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69" name="Group 468"/>
          <p:cNvGrpSpPr/>
          <p:nvPr/>
        </p:nvGrpSpPr>
        <p:grpSpPr>
          <a:xfrm>
            <a:off x="672454" y="4891112"/>
            <a:ext cx="1117242" cy="268835"/>
            <a:chOff x="680074" y="4308930"/>
            <a:chExt cx="1117242" cy="268835"/>
          </a:xfrm>
        </p:grpSpPr>
        <p:cxnSp>
          <p:nvCxnSpPr>
            <p:cNvPr id="470" name="Straight Arrow Connector 469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71" name="Straight Connector 470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2" name="Straight Connector 471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3" name="Oval 472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4" name="Group 473"/>
          <p:cNvGrpSpPr/>
          <p:nvPr/>
        </p:nvGrpSpPr>
        <p:grpSpPr>
          <a:xfrm>
            <a:off x="672454" y="5474018"/>
            <a:ext cx="1117242" cy="268835"/>
            <a:chOff x="680074" y="4308930"/>
            <a:chExt cx="1117242" cy="268835"/>
          </a:xfrm>
        </p:grpSpPr>
        <p:cxnSp>
          <p:nvCxnSpPr>
            <p:cNvPr id="475" name="Straight Arrow Connector 474"/>
            <p:cNvCxnSpPr/>
            <p:nvPr/>
          </p:nvCxnSpPr>
          <p:spPr bwMode="auto">
            <a:xfrm>
              <a:off x="1756128" y="4308930"/>
              <a:ext cx="0" cy="268835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476" name="Straight Connector 475"/>
            <p:cNvCxnSpPr/>
            <p:nvPr/>
          </p:nvCxnSpPr>
          <p:spPr bwMode="auto">
            <a:xfrm>
              <a:off x="680074" y="4308930"/>
              <a:ext cx="0" cy="134417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7" name="Straight Connector 476"/>
            <p:cNvCxnSpPr/>
            <p:nvPr/>
          </p:nvCxnSpPr>
          <p:spPr bwMode="auto">
            <a:xfrm>
              <a:off x="680074" y="4443347"/>
              <a:ext cx="1080816" cy="0"/>
            </a:xfrm>
            <a:prstGeom prst="line">
              <a:avLst/>
            </a:prstGeom>
            <a:noFill/>
            <a:ln w="38100" cap="rnd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8" name="Oval 477"/>
            <p:cNvSpPr/>
            <p:nvPr/>
          </p:nvSpPr>
          <p:spPr bwMode="auto">
            <a:xfrm>
              <a:off x="1714940" y="4398984"/>
              <a:ext cx="82376" cy="8237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479" name="Group 478"/>
          <p:cNvGrpSpPr>
            <a:grpSpLocks noChangeAspect="1"/>
          </p:cNvGrpSpPr>
          <p:nvPr/>
        </p:nvGrpSpPr>
        <p:grpSpPr>
          <a:xfrm>
            <a:off x="189737" y="3657252"/>
            <a:ext cx="2055080" cy="2408882"/>
            <a:chOff x="3119438" y="1495345"/>
            <a:chExt cx="2905125" cy="3405268"/>
          </a:xfrm>
        </p:grpSpPr>
        <p:pic>
          <p:nvPicPr>
            <p:cNvPr id="48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1957388"/>
              <a:ext cx="2905125" cy="294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" name="TextBox 480"/>
            <p:cNvSpPr txBox="1"/>
            <p:nvPr/>
          </p:nvSpPr>
          <p:spPr>
            <a:xfrm>
              <a:off x="3197256" y="1495345"/>
              <a:ext cx="2749488" cy="461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Dependability</a:t>
              </a:r>
              <a:endParaRPr lang="en-US" sz="1600" b="1" dirty="0"/>
            </a:p>
          </p:txBody>
        </p:sp>
      </p:grpSp>
      <p:sp>
        <p:nvSpPr>
          <p:cNvPr id="485" name="TextBox 484"/>
          <p:cNvSpPr txBox="1"/>
          <p:nvPr/>
        </p:nvSpPr>
        <p:spPr>
          <a:xfrm>
            <a:off x="2114080" y="6232565"/>
            <a:ext cx="24195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TMR </a:t>
            </a:r>
            <a:r>
              <a:rPr lang="en-US" sz="1100" dirty="0"/>
              <a:t>=</a:t>
            </a:r>
            <a:r>
              <a:rPr lang="en-US" sz="1100" dirty="0" smtClean="0"/>
              <a:t> Triple-Modular Redundancy</a:t>
            </a:r>
          </a:p>
          <a:p>
            <a:r>
              <a:rPr lang="en-US" sz="1100" b="1" dirty="0" smtClean="0"/>
              <a:t>CD</a:t>
            </a:r>
            <a:r>
              <a:rPr lang="en-US" sz="1100" dirty="0" smtClean="0"/>
              <a:t> = Computational Density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7981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path" presetSubtype="0" accel="49333" decel="50667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39" dur="75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49333" decel="50667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47" dur="75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49333" decel="50667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38889E-6 7.40741E-7 L 1.38889E-6 0.14167 " pathEditMode="relative" rAng="0" ptsTypes="AA">
                                      <p:cBhvr>
                                        <p:cTn id="55" dur="75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83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5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7.40741E-7 L 1.11111E-6 -0.03056 " pathEditMode="relative" rAng="0" ptsTypes="AA">
                                      <p:cBhvr>
                                        <p:cTn id="95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0.09045 -0.0317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597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6" dur="2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3" dur="2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4500"/>
                            </p:stCondLst>
                            <p:childTnLst>
                              <p:par>
                                <p:cTn id="1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500"/>
                            </p:stCondLst>
                            <p:childTnLst>
                              <p:par>
                                <p:cTn id="2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" grpId="0" animBg="1"/>
      <p:bldP spid="369" grpId="0" animBg="1"/>
      <p:bldP spid="370" grpId="0"/>
      <p:bldP spid="371" grpId="0"/>
      <p:bldP spid="372" grpId="0" animBg="1"/>
      <p:bldP spid="377" grpId="0" animBg="1"/>
      <p:bldP spid="378" grpId="0" animBg="1"/>
      <p:bldP spid="380" grpId="0" animBg="1"/>
      <p:bldP spid="380" grpId="1" animBg="1"/>
      <p:bldP spid="380" grpId="2" animBg="1"/>
      <p:bldP spid="381" grpId="0" animBg="1"/>
      <p:bldP spid="381" grpId="1" animBg="1"/>
      <p:bldP spid="381" grpId="2" animBg="1"/>
      <p:bldP spid="382" grpId="0" animBg="1"/>
      <p:bldP spid="382" grpId="1" animBg="1"/>
      <p:bldP spid="382" grpId="2" animBg="1"/>
      <p:bldP spid="383" grpId="0" animBg="1"/>
      <p:bldP spid="384" grpId="0" animBg="1"/>
      <p:bldP spid="384" grpId="1" animBg="1"/>
      <p:bldP spid="390" grpId="0"/>
      <p:bldP spid="393" grpId="0" animBg="1"/>
      <p:bldP spid="393" grpId="1" animBg="1"/>
      <p:bldP spid="431" grpId="0"/>
      <p:bldP spid="432" grpId="0"/>
      <p:bldP spid="454" grpId="0" animBg="1"/>
      <p:bldP spid="455" grpId="0"/>
      <p:bldP spid="456" grpId="0"/>
      <p:bldP spid="457" grpId="0" animBg="1"/>
      <p:bldP spid="458" grpId="0" animBg="1"/>
      <p:bldP spid="4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1800" dirty="0" smtClean="0"/>
              <a:t>Hyperspectral Imaging (HSI) enables detection of key materials within a scene</a:t>
            </a:r>
          </a:p>
          <a:p>
            <a:pPr lvl="1"/>
            <a:r>
              <a:rPr lang="en-US" sz="1600" dirty="0" smtClean="0"/>
              <a:t>Detects intensities of hundreds of wavelengths for each pixel forming an image cube</a:t>
            </a:r>
          </a:p>
          <a:p>
            <a:pPr lvl="1"/>
            <a:r>
              <a:rPr lang="en-US" sz="1600" dirty="0" smtClean="0"/>
              <a:t>Compares characteristic spectrum of pixels to spectral signatures of desired materials</a:t>
            </a:r>
          </a:p>
          <a:p>
            <a:pPr lvl="1"/>
            <a:r>
              <a:rPr lang="en-US" sz="1600" dirty="0" smtClean="0"/>
              <a:t>Marks location of identified materials within the scene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Image cube too large for transfer to processing station due to limited bandwidth</a:t>
            </a:r>
            <a:endParaRPr lang="en-US" sz="2000" dirty="0" smtClean="0"/>
          </a:p>
          <a:p>
            <a:r>
              <a:rPr lang="en-US" sz="1800" dirty="0" smtClean="0"/>
              <a:t>Solution: perform computation in-situ and only transfer final results</a:t>
            </a:r>
          </a:p>
          <a:p>
            <a:r>
              <a:rPr lang="en-US" sz="1800" dirty="0" smtClean="0"/>
              <a:t>Two HSI missions chosen as case studies for on-board processing</a:t>
            </a:r>
          </a:p>
          <a:p>
            <a:pPr lvl="1"/>
            <a:r>
              <a:rPr lang="en-US" sz="1600" dirty="0" smtClean="0"/>
              <a:t>Hyperion on EO-1 satellite requiring 2.2×10</a:t>
            </a:r>
            <a:r>
              <a:rPr lang="en-US" sz="1600" baseline="30000" dirty="0" smtClean="0"/>
              <a:t>9</a:t>
            </a:r>
            <a:r>
              <a:rPr lang="en-US" sz="1600" dirty="0" smtClean="0"/>
              <a:t> 32-bit integer MAC/s</a:t>
            </a:r>
          </a:p>
          <a:p>
            <a:pPr lvl="1"/>
            <a:r>
              <a:rPr lang="en-US" sz="1600" dirty="0" smtClean="0"/>
              <a:t>AVIRIS on ER-2 aircraft requiring 348×10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32-bit integer MAC/s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HSI Case Studies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41" y="2587590"/>
            <a:ext cx="2415555" cy="151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76" y="2587590"/>
            <a:ext cx="1874742" cy="1480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224" y="2226484"/>
            <a:ext cx="1758130" cy="19434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ight Arrow 7"/>
          <p:cNvSpPr/>
          <p:nvPr/>
        </p:nvSpPr>
        <p:spPr bwMode="auto">
          <a:xfrm>
            <a:off x="3220871" y="2872169"/>
            <a:ext cx="395785" cy="8172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39052" y="2872169"/>
            <a:ext cx="395785" cy="817218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6161" y="2142705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Detect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21376" y="2142705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69040" y="1826374"/>
            <a:ext cx="1965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14080" y="6232565"/>
            <a:ext cx="2419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MAC</a:t>
            </a:r>
            <a:r>
              <a:rPr lang="en-US" sz="1100" dirty="0" smtClean="0"/>
              <a:t> = Multiply Accumulate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32350" y="4632284"/>
            <a:ext cx="889895" cy="6508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3306" y="5437579"/>
            <a:ext cx="1143048" cy="62510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2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32675"/>
            <a:ext cx="8760585" cy="5198250"/>
          </a:xfrm>
        </p:spPr>
        <p:txBody>
          <a:bodyPr/>
          <a:lstStyle/>
          <a:p>
            <a:r>
              <a:rPr lang="en-US" sz="2000" dirty="0" smtClean="0"/>
              <a:t>Studied design combinations of 6 FPGAs and 3 fault-tolerant strategies</a:t>
            </a:r>
          </a:p>
          <a:p>
            <a:pPr lvl="1"/>
            <a:r>
              <a:rPr lang="en-US" sz="1800" dirty="0" smtClean="0"/>
              <a:t>Devices: 3 standard </a:t>
            </a:r>
            <a:r>
              <a:rPr lang="en-US" sz="1800" dirty="0" err="1" smtClean="0"/>
              <a:t>Virtexes</a:t>
            </a:r>
            <a:r>
              <a:rPr lang="en-US" sz="1800" dirty="0" smtClean="0"/>
              <a:t>, 2 low power Spartans, and 1 </a:t>
            </a:r>
            <a:r>
              <a:rPr lang="en-US" sz="1800" dirty="0" err="1" smtClean="0"/>
              <a:t>Rad</a:t>
            </a:r>
            <a:r>
              <a:rPr lang="en-US" sz="1800" dirty="0" smtClean="0"/>
              <a:t>-Hard SIRF</a:t>
            </a:r>
          </a:p>
          <a:p>
            <a:pPr lvl="1"/>
            <a:r>
              <a:rPr lang="en-US" sz="1800" dirty="0" smtClean="0"/>
              <a:t>Fault-tolerant strategies:</a:t>
            </a:r>
          </a:p>
          <a:p>
            <a:pPr lvl="2"/>
            <a:r>
              <a:rPr lang="en-US" sz="1600" dirty="0" smtClean="0"/>
              <a:t>No fault tolerance (NFT): 0% overhead and no added reliability</a:t>
            </a:r>
          </a:p>
          <a:p>
            <a:pPr lvl="2"/>
            <a:r>
              <a:rPr lang="en-US" sz="1600" dirty="0" smtClean="0"/>
              <a:t>Algorithm-based FT (ABFT): 10% overhead and significant added reliability</a:t>
            </a:r>
          </a:p>
          <a:p>
            <a:pPr lvl="2"/>
            <a:r>
              <a:rPr lang="en-US" sz="1600" dirty="0" smtClean="0"/>
              <a:t>Triple-modular redundancy (TMR): 200% overhead and strongest reliability</a:t>
            </a:r>
          </a:p>
          <a:p>
            <a:r>
              <a:rPr lang="en-US" sz="2000" dirty="0" smtClean="0"/>
              <a:t>Power consumption and dependability metrics calculated for each design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54862"/>
          </a:xfrm>
        </p:spPr>
        <p:txBody>
          <a:bodyPr/>
          <a:lstStyle/>
          <a:p>
            <a:r>
              <a:rPr lang="en-US" dirty="0" smtClean="0"/>
              <a:t>Raw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1CDB180-F93F-440A-8193-8CC66141873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14080" y="6232565"/>
            <a:ext cx="27581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FPGA </a:t>
            </a:r>
            <a:r>
              <a:rPr lang="en-US" sz="1100" dirty="0" smtClean="0"/>
              <a:t>= Field-Programmable Gate Array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6226" y="3436777"/>
            <a:ext cx="4343400" cy="2544020"/>
            <a:chOff x="305410" y="3621025"/>
            <a:chExt cx="4343400" cy="2544020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410" y="3621025"/>
              <a:ext cx="4343400" cy="2297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05410" y="5918824"/>
              <a:ext cx="4343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i="1" u="sng" dirty="0" smtClean="0"/>
                <a:t>Values predicted with linear regression on </a:t>
              </a:r>
              <a:r>
                <a:rPr lang="en-US" sz="1000" i="1" u="sng" dirty="0"/>
                <a:t>feature size</a:t>
              </a:r>
              <a:r>
                <a:rPr lang="en-US" sz="1000" i="1" u="sng" dirty="0" smtClean="0"/>
                <a:t> in underlined italics </a:t>
              </a:r>
              <a:endParaRPr lang="en-US" sz="1000" i="1" u="sng" dirty="0"/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810" y="3436777"/>
            <a:ext cx="4285488" cy="2311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1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12337</TotalTime>
  <Words>1783</Words>
  <Application>Microsoft Office PowerPoint</Application>
  <PresentationFormat>On-screen Show (4:3)</PresentationFormat>
  <Paragraphs>383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Edge</vt:lpstr>
      <vt:lpstr>FTCA: On-Board Processing Design Optimization Framework</vt:lpstr>
      <vt:lpstr>Outline</vt:lpstr>
      <vt:lpstr>Outline</vt:lpstr>
      <vt:lpstr>On-Board Proc. Framework</vt:lpstr>
      <vt:lpstr>What is an FPGA?</vt:lpstr>
      <vt:lpstr>Calculating Computational Density</vt:lpstr>
      <vt:lpstr>Framework Methodology</vt:lpstr>
      <vt:lpstr>HSI Case Studies</vt:lpstr>
      <vt:lpstr>Raw Results</vt:lpstr>
      <vt:lpstr>Optimal Design Selection</vt:lpstr>
      <vt:lpstr>Outline</vt:lpstr>
      <vt:lpstr>Radiation &amp; Single-Event Effects</vt:lpstr>
      <vt:lpstr>Various Orbits – LEO</vt:lpstr>
      <vt:lpstr>Various Orbits – MEO &amp; HEO</vt:lpstr>
      <vt:lpstr>Various Orbits – Lagrangian Points</vt:lpstr>
      <vt:lpstr>Space Radiation - CREME96</vt:lpstr>
      <vt:lpstr>CREME96 Example</vt:lpstr>
      <vt:lpstr>Atmospheric Radiation</vt:lpstr>
      <vt:lpstr>Outline</vt:lpstr>
      <vt:lpstr>Improved CD Calculation</vt:lpstr>
      <vt:lpstr>CD Packing Algorithm</vt:lpstr>
      <vt:lpstr>CD Packing Algorithm Example</vt:lpstr>
      <vt:lpstr>Optimizing for Power</vt:lpstr>
      <vt:lpstr>Conclusions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WulfMaster2</cp:lastModifiedBy>
  <cp:revision>1383</cp:revision>
  <dcterms:created xsi:type="dcterms:W3CDTF">2003-07-12T15:21:27Z</dcterms:created>
  <dcterms:modified xsi:type="dcterms:W3CDTF">2012-11-14T05:41:55Z</dcterms:modified>
</cp:coreProperties>
</file>