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804" r:id="rId2"/>
    <p:sldMasterId id="2147483816" r:id="rId3"/>
    <p:sldMasterId id="2147483828" r:id="rId4"/>
    <p:sldMasterId id="2147483840" r:id="rId5"/>
    <p:sldMasterId id="2147483889" r:id="rId6"/>
  </p:sldMasterIdLst>
  <p:notesMasterIdLst>
    <p:notesMasterId r:id="rId64"/>
  </p:notesMasterIdLst>
  <p:handoutMasterIdLst>
    <p:handoutMasterId r:id="rId65"/>
  </p:handoutMasterIdLst>
  <p:sldIdLst>
    <p:sldId id="278" r:id="rId7"/>
    <p:sldId id="257" r:id="rId8"/>
    <p:sldId id="279" r:id="rId9"/>
    <p:sldId id="258" r:id="rId10"/>
    <p:sldId id="260" r:id="rId11"/>
    <p:sldId id="261" r:id="rId12"/>
    <p:sldId id="263" r:id="rId13"/>
    <p:sldId id="264" r:id="rId14"/>
    <p:sldId id="265" r:id="rId15"/>
    <p:sldId id="267" r:id="rId16"/>
    <p:sldId id="262" r:id="rId17"/>
    <p:sldId id="266" r:id="rId18"/>
    <p:sldId id="268" r:id="rId19"/>
    <p:sldId id="271" r:id="rId20"/>
    <p:sldId id="269" r:id="rId21"/>
    <p:sldId id="282" r:id="rId22"/>
    <p:sldId id="273" r:id="rId23"/>
    <p:sldId id="272" r:id="rId24"/>
    <p:sldId id="270" r:id="rId25"/>
    <p:sldId id="292" r:id="rId26"/>
    <p:sldId id="293" r:id="rId27"/>
    <p:sldId id="308" r:id="rId28"/>
    <p:sldId id="274" r:id="rId29"/>
    <p:sldId id="275" r:id="rId30"/>
    <p:sldId id="276" r:id="rId31"/>
    <p:sldId id="277" r:id="rId32"/>
    <p:sldId id="283" r:id="rId33"/>
    <p:sldId id="284" r:id="rId34"/>
    <p:sldId id="285" r:id="rId35"/>
    <p:sldId id="291" r:id="rId36"/>
    <p:sldId id="286" r:id="rId37"/>
    <p:sldId id="287" r:id="rId38"/>
    <p:sldId id="288" r:id="rId39"/>
    <p:sldId id="289" r:id="rId40"/>
    <p:sldId id="294" r:id="rId41"/>
    <p:sldId id="295" r:id="rId42"/>
    <p:sldId id="315" r:id="rId43"/>
    <p:sldId id="290" r:id="rId44"/>
    <p:sldId id="309" r:id="rId45"/>
    <p:sldId id="296" r:id="rId46"/>
    <p:sldId id="297" r:id="rId47"/>
    <p:sldId id="298" r:id="rId48"/>
    <p:sldId id="307" r:id="rId49"/>
    <p:sldId id="299" r:id="rId50"/>
    <p:sldId id="300" r:id="rId51"/>
    <p:sldId id="301" r:id="rId52"/>
    <p:sldId id="302" r:id="rId53"/>
    <p:sldId id="303" r:id="rId54"/>
    <p:sldId id="310" r:id="rId55"/>
    <p:sldId id="313" r:id="rId56"/>
    <p:sldId id="304" r:id="rId57"/>
    <p:sldId id="314" r:id="rId58"/>
    <p:sldId id="305" r:id="rId59"/>
    <p:sldId id="311" r:id="rId60"/>
    <p:sldId id="312" r:id="rId61"/>
    <p:sldId id="306" r:id="rId62"/>
    <p:sldId id="31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E77758-F750-49E6-9F74-8BAA91896354}" type="datetimeFigureOut">
              <a:rPr lang="en-IN" smtClean="0"/>
              <a:pPr/>
              <a:t>17-03-2014</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1F8F19-E965-48D1-BB4A-13D0FA7C7803}"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8DAA6-6120-4F92-BD95-AFC04EC88928}" type="datetimeFigureOut">
              <a:rPr lang="en-IN" smtClean="0"/>
              <a:pPr/>
              <a:t>17-03-2014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34EB8-9230-46CD-823B-9EBA6762F23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1034EB8-9230-46CD-823B-9EBA6762F232}" type="slidenum">
              <a:rPr lang="en-IN" smtClean="0"/>
              <a:pPr/>
              <a:t>18</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1034EB8-9230-46CD-823B-9EBA6762F232}" type="slidenum">
              <a:rPr lang="en-IN" smtClean="0"/>
              <a:pPr/>
              <a:t>19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1034EB8-9230-46CD-823B-9EBA6762F232}" type="slidenum">
              <a:rPr lang="en-IN" smtClean="0"/>
              <a:pPr/>
              <a:t>32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7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1266" name="Rectangle 2"/>
          <p:cNvSpPr>
            <a:spLocks noGrp="1" noChangeArrowheads="1"/>
          </p:cNvSpPr>
          <p:nvPr>
            <p:ph type="ctrTitle"/>
          </p:nvPr>
        </p:nvSpPr>
        <p:spPr>
          <a:xfrm>
            <a:off x="381000" y="2286000"/>
            <a:ext cx="7772400" cy="1470025"/>
          </a:xfrm>
        </p:spPr>
        <p:txBody>
          <a:bodyPr/>
          <a:lstStyle>
            <a:lvl1pPr>
              <a:defRPr/>
            </a:lvl1pPr>
          </a:lstStyle>
          <a:p>
            <a:r>
              <a:rPr lang="en-US" smtClean="0"/>
              <a:t>Click to edit Master title style</a:t>
            </a:r>
            <a:endParaRPr lang="en-IN"/>
          </a:p>
        </p:txBody>
      </p:sp>
      <p:sp>
        <p:nvSpPr>
          <p:cNvPr id="11267" name="Rectangle 3"/>
          <p:cNvSpPr>
            <a:spLocks noGrp="1" noChangeArrowheads="1"/>
          </p:cNvSpPr>
          <p:nvPr>
            <p:ph type="subTitle" idx="1"/>
          </p:nvPr>
        </p:nvSpPr>
        <p:spPr>
          <a:xfrm>
            <a:off x="1371600" y="4343400"/>
            <a:ext cx="6400800" cy="1752600"/>
          </a:xfrm>
          <a:solidFill>
            <a:schemeClr val="bg1">
              <a:alpha val="20000"/>
            </a:schemeClr>
          </a:solidFill>
        </p:spPr>
        <p:txBody>
          <a:bodyPr/>
          <a:lstStyle>
            <a:lvl1pPr marL="0" indent="0" algn="ctr">
              <a:buFontTx/>
              <a:buNone/>
              <a:defRPr/>
            </a:lvl1pPr>
          </a:lstStyle>
          <a:p>
            <a:r>
              <a:rPr lang="en-US" smtClean="0"/>
              <a:t>Click to edit Master subtitle style</a:t>
            </a:r>
            <a:endParaRPr lang="en-IN"/>
          </a:p>
        </p:txBody>
      </p:sp>
      <p:sp>
        <p:nvSpPr>
          <p:cNvPr id="11268" name="Rectangle 4"/>
          <p:cNvSpPr>
            <a:spLocks noGrp="1" noChangeArrowheads="1"/>
          </p:cNvSpPr>
          <p:nvPr>
            <p:ph type="dt" sz="half" idx="2"/>
          </p:nvPr>
        </p:nvSpPr>
        <p:spPr>
          <a:xfrm>
            <a:off x="457200" y="6245225"/>
            <a:ext cx="2133600" cy="476250"/>
          </a:xfrm>
        </p:spPr>
        <p:txBody>
          <a:bodyPr/>
          <a:lstStyle>
            <a:lvl1pPr>
              <a:defRPr/>
            </a:lvl1pPr>
          </a:lstStyle>
          <a:p>
            <a:endParaRPr lang="en-IN"/>
          </a:p>
        </p:txBody>
      </p:sp>
      <p:sp>
        <p:nvSpPr>
          <p:cNvPr id="11269" name="Rectangle 5"/>
          <p:cNvSpPr>
            <a:spLocks noGrp="1" noChangeArrowheads="1"/>
          </p:cNvSpPr>
          <p:nvPr>
            <p:ph type="ftr" sz="quarter" idx="3"/>
          </p:nvPr>
        </p:nvSpPr>
        <p:spPr>
          <a:xfrm>
            <a:off x="3124200" y="6245225"/>
            <a:ext cx="2895600" cy="476250"/>
          </a:xfrm>
        </p:spPr>
        <p:txBody>
          <a:bodyPr/>
          <a:lstStyle>
            <a:lvl1pPr>
              <a:defRPr/>
            </a:lvl1pPr>
          </a:lstStyle>
          <a:p>
            <a:r>
              <a:rPr lang="en-IN" smtClean="0"/>
              <a:t>123</a:t>
            </a:r>
            <a:endParaRPr lang="en-IN"/>
          </a:p>
        </p:txBody>
      </p:sp>
      <p:sp>
        <p:nvSpPr>
          <p:cNvPr id="11270" name="Rectangle 6"/>
          <p:cNvSpPr>
            <a:spLocks noGrp="1" noChangeArrowheads="1"/>
          </p:cNvSpPr>
          <p:nvPr>
            <p:ph type="sldNum" sz="quarter" idx="4"/>
          </p:nvPr>
        </p:nvSpPr>
        <p:spPr>
          <a:xfrm>
            <a:off x="6553200" y="6245225"/>
            <a:ext cx="2133600" cy="476250"/>
          </a:xfrm>
        </p:spPr>
        <p:txBody>
          <a:bodyPr/>
          <a:lstStyle>
            <a:lvl1pPr>
              <a:defRPr/>
            </a:lvl1pPr>
          </a:lstStyle>
          <a:p>
            <a:fld id="{44A260D1-5098-4A84-BD67-3E32C468F720}" type="slidenum">
              <a:rPr lang="en-IN" smtClean="0"/>
              <a:pPr/>
              <a:t>‹#›</a:t>
            </a:fld>
            <a:endParaRPr lang="en-IN"/>
          </a:p>
        </p:txBody>
      </p:sp>
      <p:pic>
        <p:nvPicPr>
          <p:cNvPr id="11271" name="Picture 7" descr="Button_Orange"/>
          <p:cNvPicPr>
            <a:picLocks noChangeAspect="1" noChangeArrowheads="1"/>
          </p:cNvPicPr>
          <p:nvPr/>
        </p:nvPicPr>
        <p:blipFill>
          <a:blip r:embed="rId2" cstate="print"/>
          <a:srcRect/>
          <a:stretch>
            <a:fillRect/>
          </a:stretch>
        </p:blipFill>
        <p:spPr bwMode="auto">
          <a:xfrm>
            <a:off x="76200" y="190500"/>
            <a:ext cx="1371600" cy="10287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457200"/>
            <a:ext cx="2166937" cy="6019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28600" y="457200"/>
            <a:ext cx="63484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7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1266" name="Rectangle 2"/>
          <p:cNvSpPr>
            <a:spLocks noGrp="1" noChangeArrowheads="1"/>
          </p:cNvSpPr>
          <p:nvPr>
            <p:ph type="ctrTitle"/>
          </p:nvPr>
        </p:nvSpPr>
        <p:spPr>
          <a:xfrm>
            <a:off x="381000" y="2286000"/>
            <a:ext cx="7772400" cy="1470025"/>
          </a:xfrm>
        </p:spPr>
        <p:txBody>
          <a:bodyPr/>
          <a:lstStyle>
            <a:lvl1pPr>
              <a:defRPr/>
            </a:lvl1pPr>
          </a:lstStyle>
          <a:p>
            <a:r>
              <a:rPr lang="en-US" smtClean="0"/>
              <a:t>Click to edit Master title style</a:t>
            </a:r>
            <a:endParaRPr lang="en-IN"/>
          </a:p>
        </p:txBody>
      </p:sp>
      <p:sp>
        <p:nvSpPr>
          <p:cNvPr id="11267" name="Rectangle 3"/>
          <p:cNvSpPr>
            <a:spLocks noGrp="1" noChangeArrowheads="1"/>
          </p:cNvSpPr>
          <p:nvPr>
            <p:ph type="subTitle" idx="1"/>
          </p:nvPr>
        </p:nvSpPr>
        <p:spPr>
          <a:xfrm>
            <a:off x="1371600" y="4343400"/>
            <a:ext cx="6400800" cy="1752600"/>
          </a:xfrm>
          <a:solidFill>
            <a:schemeClr val="bg1">
              <a:alpha val="20000"/>
            </a:schemeClr>
          </a:solidFill>
        </p:spPr>
        <p:txBody>
          <a:bodyPr/>
          <a:lstStyle>
            <a:lvl1pPr marL="0" indent="0" algn="ctr">
              <a:buFontTx/>
              <a:buNone/>
              <a:defRPr/>
            </a:lvl1pPr>
          </a:lstStyle>
          <a:p>
            <a:r>
              <a:rPr lang="en-US" smtClean="0"/>
              <a:t>Click to edit Master subtitle style</a:t>
            </a:r>
            <a:endParaRPr lang="en-IN"/>
          </a:p>
        </p:txBody>
      </p:sp>
      <p:sp>
        <p:nvSpPr>
          <p:cNvPr id="11268" name="Rectangle 4"/>
          <p:cNvSpPr>
            <a:spLocks noGrp="1" noChangeArrowheads="1"/>
          </p:cNvSpPr>
          <p:nvPr>
            <p:ph type="dt" sz="half" idx="2"/>
          </p:nvPr>
        </p:nvSpPr>
        <p:spPr>
          <a:xfrm>
            <a:off x="457200" y="6245225"/>
            <a:ext cx="2133600" cy="476250"/>
          </a:xfrm>
        </p:spPr>
        <p:txBody>
          <a:bodyPr/>
          <a:lstStyle>
            <a:lvl1pPr>
              <a:defRPr/>
            </a:lvl1pPr>
          </a:lstStyle>
          <a:p>
            <a:endParaRPr lang="en-IN"/>
          </a:p>
        </p:txBody>
      </p:sp>
      <p:sp>
        <p:nvSpPr>
          <p:cNvPr id="11269" name="Rectangle 5"/>
          <p:cNvSpPr>
            <a:spLocks noGrp="1" noChangeArrowheads="1"/>
          </p:cNvSpPr>
          <p:nvPr>
            <p:ph type="ftr" sz="quarter" idx="3"/>
          </p:nvPr>
        </p:nvSpPr>
        <p:spPr>
          <a:xfrm>
            <a:off x="3124200" y="6245225"/>
            <a:ext cx="2895600" cy="476250"/>
          </a:xfrm>
        </p:spPr>
        <p:txBody>
          <a:bodyPr/>
          <a:lstStyle>
            <a:lvl1pPr>
              <a:defRPr/>
            </a:lvl1pPr>
          </a:lstStyle>
          <a:p>
            <a:r>
              <a:rPr lang="en-IN" smtClean="0"/>
              <a:t>123</a:t>
            </a:r>
            <a:endParaRPr lang="en-IN"/>
          </a:p>
        </p:txBody>
      </p:sp>
      <p:sp>
        <p:nvSpPr>
          <p:cNvPr id="11270" name="Rectangle 6"/>
          <p:cNvSpPr>
            <a:spLocks noGrp="1" noChangeArrowheads="1"/>
          </p:cNvSpPr>
          <p:nvPr>
            <p:ph type="sldNum" sz="quarter" idx="4"/>
          </p:nvPr>
        </p:nvSpPr>
        <p:spPr>
          <a:xfrm>
            <a:off x="6553200" y="6245225"/>
            <a:ext cx="2133600" cy="476250"/>
          </a:xfrm>
        </p:spPr>
        <p:txBody>
          <a:bodyPr/>
          <a:lstStyle>
            <a:lvl1pPr>
              <a:defRPr/>
            </a:lvl1pPr>
          </a:lstStyle>
          <a:p>
            <a:fld id="{44A260D1-5098-4A84-BD67-3E32C468F720}" type="slidenum">
              <a:rPr lang="en-IN" smtClean="0"/>
              <a:pPr/>
              <a:t>‹#›</a:t>
            </a:fld>
            <a:endParaRPr lang="en-IN"/>
          </a:p>
        </p:txBody>
      </p:sp>
      <p:pic>
        <p:nvPicPr>
          <p:cNvPr id="11271" name="Picture 7" descr="Button_Orange"/>
          <p:cNvPicPr>
            <a:picLocks noChangeAspect="1" noChangeArrowheads="1"/>
          </p:cNvPicPr>
          <p:nvPr/>
        </p:nvPicPr>
        <p:blipFill>
          <a:blip r:embed="rId2" cstate="print"/>
          <a:srcRect/>
          <a:stretch>
            <a:fillRect/>
          </a:stretch>
        </p:blipFill>
        <p:spPr bwMode="auto">
          <a:xfrm>
            <a:off x="76200" y="190500"/>
            <a:ext cx="1371600" cy="102870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857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72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123</a:t>
            </a:r>
            <a:endParaRPr lang="en-IN"/>
          </a:p>
        </p:txBody>
      </p:sp>
      <p:sp>
        <p:nvSpPr>
          <p:cNvPr id="9" name="Slide Number Placeholder 8"/>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123</a:t>
            </a:r>
            <a:endParaRPr lang="en-IN"/>
          </a:p>
        </p:txBody>
      </p:sp>
      <p:sp>
        <p:nvSpPr>
          <p:cNvPr id="5" name="Slide Number Placeholder 4"/>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123</a:t>
            </a:r>
            <a:endParaRPr lang="en-IN"/>
          </a:p>
        </p:txBody>
      </p:sp>
      <p:sp>
        <p:nvSpPr>
          <p:cNvPr id="4" name="Slide Number Placeholder 3"/>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457200"/>
            <a:ext cx="2166937" cy="6019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28600" y="457200"/>
            <a:ext cx="63484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7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1266" name="Rectangle 2"/>
          <p:cNvSpPr>
            <a:spLocks noGrp="1" noChangeArrowheads="1"/>
          </p:cNvSpPr>
          <p:nvPr>
            <p:ph type="ctrTitle"/>
          </p:nvPr>
        </p:nvSpPr>
        <p:spPr>
          <a:xfrm>
            <a:off x="381000" y="2286000"/>
            <a:ext cx="7772400" cy="1470025"/>
          </a:xfrm>
        </p:spPr>
        <p:txBody>
          <a:bodyPr/>
          <a:lstStyle>
            <a:lvl1pPr>
              <a:defRPr/>
            </a:lvl1pPr>
          </a:lstStyle>
          <a:p>
            <a:r>
              <a:rPr lang="en-US" smtClean="0"/>
              <a:t>Click to edit Master title style</a:t>
            </a:r>
            <a:endParaRPr lang="en-IN"/>
          </a:p>
        </p:txBody>
      </p:sp>
      <p:sp>
        <p:nvSpPr>
          <p:cNvPr id="11267" name="Rectangle 3"/>
          <p:cNvSpPr>
            <a:spLocks noGrp="1" noChangeArrowheads="1"/>
          </p:cNvSpPr>
          <p:nvPr>
            <p:ph type="subTitle" idx="1"/>
          </p:nvPr>
        </p:nvSpPr>
        <p:spPr>
          <a:xfrm>
            <a:off x="1371600" y="4343400"/>
            <a:ext cx="6400800" cy="1752600"/>
          </a:xfrm>
          <a:solidFill>
            <a:schemeClr val="bg1">
              <a:alpha val="20000"/>
            </a:schemeClr>
          </a:solidFill>
        </p:spPr>
        <p:txBody>
          <a:bodyPr/>
          <a:lstStyle>
            <a:lvl1pPr marL="0" indent="0" algn="ctr">
              <a:buFontTx/>
              <a:buNone/>
              <a:defRPr/>
            </a:lvl1pPr>
          </a:lstStyle>
          <a:p>
            <a:r>
              <a:rPr lang="en-US" smtClean="0"/>
              <a:t>Click to edit Master subtitle style</a:t>
            </a:r>
            <a:endParaRPr lang="en-IN"/>
          </a:p>
        </p:txBody>
      </p:sp>
      <p:sp>
        <p:nvSpPr>
          <p:cNvPr id="11268" name="Rectangle 4"/>
          <p:cNvSpPr>
            <a:spLocks noGrp="1" noChangeArrowheads="1"/>
          </p:cNvSpPr>
          <p:nvPr>
            <p:ph type="dt" sz="half" idx="2"/>
          </p:nvPr>
        </p:nvSpPr>
        <p:spPr>
          <a:xfrm>
            <a:off x="457200" y="6245225"/>
            <a:ext cx="2133600" cy="476250"/>
          </a:xfrm>
        </p:spPr>
        <p:txBody>
          <a:bodyPr/>
          <a:lstStyle>
            <a:lvl1pPr>
              <a:defRPr/>
            </a:lvl1pPr>
          </a:lstStyle>
          <a:p>
            <a:endParaRPr lang="en-IN"/>
          </a:p>
        </p:txBody>
      </p:sp>
      <p:sp>
        <p:nvSpPr>
          <p:cNvPr id="11269" name="Rectangle 5"/>
          <p:cNvSpPr>
            <a:spLocks noGrp="1" noChangeArrowheads="1"/>
          </p:cNvSpPr>
          <p:nvPr>
            <p:ph type="ftr" sz="quarter" idx="3"/>
          </p:nvPr>
        </p:nvSpPr>
        <p:spPr>
          <a:xfrm>
            <a:off x="3124200" y="6245225"/>
            <a:ext cx="2895600" cy="476250"/>
          </a:xfrm>
        </p:spPr>
        <p:txBody>
          <a:bodyPr/>
          <a:lstStyle>
            <a:lvl1pPr>
              <a:defRPr/>
            </a:lvl1pPr>
          </a:lstStyle>
          <a:p>
            <a:r>
              <a:rPr lang="en-IN" smtClean="0"/>
              <a:t>123</a:t>
            </a:r>
            <a:endParaRPr lang="en-IN"/>
          </a:p>
        </p:txBody>
      </p:sp>
      <p:sp>
        <p:nvSpPr>
          <p:cNvPr id="11270" name="Rectangle 6"/>
          <p:cNvSpPr>
            <a:spLocks noGrp="1" noChangeArrowheads="1"/>
          </p:cNvSpPr>
          <p:nvPr>
            <p:ph type="sldNum" sz="quarter" idx="4"/>
          </p:nvPr>
        </p:nvSpPr>
        <p:spPr>
          <a:xfrm>
            <a:off x="6553200" y="6245225"/>
            <a:ext cx="2133600" cy="476250"/>
          </a:xfrm>
        </p:spPr>
        <p:txBody>
          <a:bodyPr/>
          <a:lstStyle>
            <a:lvl1pPr>
              <a:defRPr/>
            </a:lvl1pPr>
          </a:lstStyle>
          <a:p>
            <a:fld id="{44A260D1-5098-4A84-BD67-3E32C468F720}" type="slidenum">
              <a:rPr lang="en-IN" smtClean="0"/>
              <a:pPr/>
              <a:t>‹#›</a:t>
            </a:fld>
            <a:endParaRPr lang="en-IN"/>
          </a:p>
        </p:txBody>
      </p:sp>
      <p:pic>
        <p:nvPicPr>
          <p:cNvPr id="11271" name="Picture 7" descr="Button_Orange"/>
          <p:cNvPicPr>
            <a:picLocks noChangeAspect="1" noChangeArrowheads="1"/>
          </p:cNvPicPr>
          <p:nvPr/>
        </p:nvPicPr>
        <p:blipFill>
          <a:blip r:embed="rId2" cstate="print"/>
          <a:srcRect/>
          <a:stretch>
            <a:fillRect/>
          </a:stretch>
        </p:blipFill>
        <p:spPr bwMode="auto">
          <a:xfrm>
            <a:off x="76200" y="190500"/>
            <a:ext cx="1371600" cy="1028700"/>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857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72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123</a:t>
            </a:r>
            <a:endParaRPr lang="en-IN"/>
          </a:p>
        </p:txBody>
      </p:sp>
      <p:sp>
        <p:nvSpPr>
          <p:cNvPr id="9" name="Slide Number Placeholder 8"/>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123</a:t>
            </a:r>
            <a:endParaRPr lang="en-IN"/>
          </a:p>
        </p:txBody>
      </p:sp>
      <p:sp>
        <p:nvSpPr>
          <p:cNvPr id="5" name="Slide Number Placeholder 4"/>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123</a:t>
            </a:r>
            <a:endParaRPr lang="en-IN"/>
          </a:p>
        </p:txBody>
      </p:sp>
      <p:sp>
        <p:nvSpPr>
          <p:cNvPr id="4" name="Slide Number Placeholder 3"/>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457200"/>
            <a:ext cx="2166937" cy="6019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28600" y="457200"/>
            <a:ext cx="63484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7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1266" name="Rectangle 2"/>
          <p:cNvSpPr>
            <a:spLocks noGrp="1" noChangeArrowheads="1"/>
          </p:cNvSpPr>
          <p:nvPr>
            <p:ph type="ctrTitle"/>
          </p:nvPr>
        </p:nvSpPr>
        <p:spPr>
          <a:xfrm>
            <a:off x="381000" y="2286000"/>
            <a:ext cx="7772400" cy="1470025"/>
          </a:xfrm>
        </p:spPr>
        <p:txBody>
          <a:bodyPr/>
          <a:lstStyle>
            <a:lvl1pPr>
              <a:defRPr/>
            </a:lvl1pPr>
          </a:lstStyle>
          <a:p>
            <a:r>
              <a:rPr lang="en-US" smtClean="0"/>
              <a:t>Click to edit Master title style</a:t>
            </a:r>
            <a:endParaRPr lang="en-IN"/>
          </a:p>
        </p:txBody>
      </p:sp>
      <p:sp>
        <p:nvSpPr>
          <p:cNvPr id="11267" name="Rectangle 3"/>
          <p:cNvSpPr>
            <a:spLocks noGrp="1" noChangeArrowheads="1"/>
          </p:cNvSpPr>
          <p:nvPr>
            <p:ph type="subTitle" idx="1"/>
          </p:nvPr>
        </p:nvSpPr>
        <p:spPr>
          <a:xfrm>
            <a:off x="1371600" y="4343400"/>
            <a:ext cx="6400800" cy="1752600"/>
          </a:xfrm>
          <a:solidFill>
            <a:schemeClr val="bg1">
              <a:alpha val="20000"/>
            </a:schemeClr>
          </a:solidFill>
        </p:spPr>
        <p:txBody>
          <a:bodyPr/>
          <a:lstStyle>
            <a:lvl1pPr marL="0" indent="0" algn="ctr">
              <a:buFontTx/>
              <a:buNone/>
              <a:defRPr/>
            </a:lvl1pPr>
          </a:lstStyle>
          <a:p>
            <a:r>
              <a:rPr lang="en-US" smtClean="0"/>
              <a:t>Click to edit Master subtitle style</a:t>
            </a:r>
            <a:endParaRPr lang="en-IN"/>
          </a:p>
        </p:txBody>
      </p:sp>
      <p:sp>
        <p:nvSpPr>
          <p:cNvPr id="11268" name="Rectangle 4"/>
          <p:cNvSpPr>
            <a:spLocks noGrp="1" noChangeArrowheads="1"/>
          </p:cNvSpPr>
          <p:nvPr>
            <p:ph type="dt" sz="half" idx="2"/>
          </p:nvPr>
        </p:nvSpPr>
        <p:spPr>
          <a:xfrm>
            <a:off x="457200" y="6245225"/>
            <a:ext cx="2133600" cy="476250"/>
          </a:xfrm>
        </p:spPr>
        <p:txBody>
          <a:bodyPr/>
          <a:lstStyle>
            <a:lvl1pPr>
              <a:defRPr/>
            </a:lvl1pPr>
          </a:lstStyle>
          <a:p>
            <a:endParaRPr lang="en-IN"/>
          </a:p>
        </p:txBody>
      </p:sp>
      <p:sp>
        <p:nvSpPr>
          <p:cNvPr id="11269" name="Rectangle 5"/>
          <p:cNvSpPr>
            <a:spLocks noGrp="1" noChangeArrowheads="1"/>
          </p:cNvSpPr>
          <p:nvPr>
            <p:ph type="ftr" sz="quarter" idx="3"/>
          </p:nvPr>
        </p:nvSpPr>
        <p:spPr>
          <a:xfrm>
            <a:off x="3124200" y="6245225"/>
            <a:ext cx="2895600" cy="476250"/>
          </a:xfrm>
        </p:spPr>
        <p:txBody>
          <a:bodyPr/>
          <a:lstStyle>
            <a:lvl1pPr>
              <a:defRPr/>
            </a:lvl1pPr>
          </a:lstStyle>
          <a:p>
            <a:r>
              <a:rPr lang="en-IN" smtClean="0"/>
              <a:t>123</a:t>
            </a:r>
            <a:endParaRPr lang="en-IN"/>
          </a:p>
        </p:txBody>
      </p:sp>
      <p:sp>
        <p:nvSpPr>
          <p:cNvPr id="11270" name="Rectangle 6"/>
          <p:cNvSpPr>
            <a:spLocks noGrp="1" noChangeArrowheads="1"/>
          </p:cNvSpPr>
          <p:nvPr>
            <p:ph type="sldNum" sz="quarter" idx="4"/>
          </p:nvPr>
        </p:nvSpPr>
        <p:spPr>
          <a:xfrm>
            <a:off x="6553200" y="6245225"/>
            <a:ext cx="2133600" cy="476250"/>
          </a:xfrm>
        </p:spPr>
        <p:txBody>
          <a:bodyPr/>
          <a:lstStyle>
            <a:lvl1pPr>
              <a:defRPr/>
            </a:lvl1pPr>
          </a:lstStyle>
          <a:p>
            <a:fld id="{44A260D1-5098-4A84-BD67-3E32C468F720}" type="slidenum">
              <a:rPr lang="en-IN" smtClean="0"/>
              <a:pPr/>
              <a:t>‹#›</a:t>
            </a:fld>
            <a:endParaRPr lang="en-IN"/>
          </a:p>
        </p:txBody>
      </p:sp>
      <p:pic>
        <p:nvPicPr>
          <p:cNvPr id="11271" name="Picture 7" descr="Button_Orange"/>
          <p:cNvPicPr>
            <a:picLocks noChangeAspect="1" noChangeArrowheads="1"/>
          </p:cNvPicPr>
          <p:nvPr/>
        </p:nvPicPr>
        <p:blipFill>
          <a:blip r:embed="rId2" cstate="print"/>
          <a:srcRect/>
          <a:stretch>
            <a:fillRect/>
          </a:stretch>
        </p:blipFill>
        <p:spPr bwMode="auto">
          <a:xfrm>
            <a:off x="76200" y="190500"/>
            <a:ext cx="1371600" cy="1028700"/>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857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72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123</a:t>
            </a:r>
            <a:endParaRPr lang="en-IN"/>
          </a:p>
        </p:txBody>
      </p:sp>
      <p:sp>
        <p:nvSpPr>
          <p:cNvPr id="9" name="Slide Number Placeholder 8"/>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123</a:t>
            </a:r>
            <a:endParaRPr lang="en-IN"/>
          </a:p>
        </p:txBody>
      </p:sp>
      <p:sp>
        <p:nvSpPr>
          <p:cNvPr id="5" name="Slide Number Placeholder 4"/>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857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72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123</a:t>
            </a:r>
            <a:endParaRPr lang="en-IN"/>
          </a:p>
        </p:txBody>
      </p:sp>
      <p:sp>
        <p:nvSpPr>
          <p:cNvPr id="4" name="Slide Number Placeholder 3"/>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457200"/>
            <a:ext cx="2166937" cy="6019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28600" y="457200"/>
            <a:ext cx="63484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7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1266" name="Rectangle 2"/>
          <p:cNvSpPr>
            <a:spLocks noGrp="1" noChangeArrowheads="1"/>
          </p:cNvSpPr>
          <p:nvPr>
            <p:ph type="ctrTitle"/>
          </p:nvPr>
        </p:nvSpPr>
        <p:spPr>
          <a:xfrm>
            <a:off x="381000" y="2286000"/>
            <a:ext cx="7772400" cy="1470025"/>
          </a:xfrm>
        </p:spPr>
        <p:txBody>
          <a:bodyPr/>
          <a:lstStyle>
            <a:lvl1pPr>
              <a:defRPr/>
            </a:lvl1pPr>
          </a:lstStyle>
          <a:p>
            <a:r>
              <a:rPr lang="en-US" smtClean="0"/>
              <a:t>Click to edit Master title style</a:t>
            </a:r>
            <a:endParaRPr lang="en-IN"/>
          </a:p>
        </p:txBody>
      </p:sp>
      <p:sp>
        <p:nvSpPr>
          <p:cNvPr id="11267" name="Rectangle 3"/>
          <p:cNvSpPr>
            <a:spLocks noGrp="1" noChangeArrowheads="1"/>
          </p:cNvSpPr>
          <p:nvPr>
            <p:ph type="subTitle" idx="1"/>
          </p:nvPr>
        </p:nvSpPr>
        <p:spPr>
          <a:xfrm>
            <a:off x="1371600" y="4343400"/>
            <a:ext cx="6400800" cy="1752600"/>
          </a:xfrm>
          <a:solidFill>
            <a:schemeClr val="bg1">
              <a:alpha val="20000"/>
            </a:schemeClr>
          </a:solidFill>
        </p:spPr>
        <p:txBody>
          <a:bodyPr/>
          <a:lstStyle>
            <a:lvl1pPr marL="0" indent="0" algn="ctr">
              <a:buFontTx/>
              <a:buNone/>
              <a:defRPr/>
            </a:lvl1pPr>
          </a:lstStyle>
          <a:p>
            <a:r>
              <a:rPr lang="en-US" smtClean="0"/>
              <a:t>Click to edit Master subtitle style</a:t>
            </a:r>
            <a:endParaRPr lang="en-IN"/>
          </a:p>
        </p:txBody>
      </p:sp>
      <p:sp>
        <p:nvSpPr>
          <p:cNvPr id="11268" name="Rectangle 4"/>
          <p:cNvSpPr>
            <a:spLocks noGrp="1" noChangeArrowheads="1"/>
          </p:cNvSpPr>
          <p:nvPr>
            <p:ph type="dt" sz="half" idx="2"/>
          </p:nvPr>
        </p:nvSpPr>
        <p:spPr>
          <a:xfrm>
            <a:off x="457200" y="6245225"/>
            <a:ext cx="2133600" cy="476250"/>
          </a:xfrm>
        </p:spPr>
        <p:txBody>
          <a:bodyPr/>
          <a:lstStyle>
            <a:lvl1pPr>
              <a:defRPr/>
            </a:lvl1pPr>
          </a:lstStyle>
          <a:p>
            <a:endParaRPr lang="en-IN"/>
          </a:p>
        </p:txBody>
      </p:sp>
      <p:sp>
        <p:nvSpPr>
          <p:cNvPr id="11269" name="Rectangle 5"/>
          <p:cNvSpPr>
            <a:spLocks noGrp="1" noChangeArrowheads="1"/>
          </p:cNvSpPr>
          <p:nvPr>
            <p:ph type="ftr" sz="quarter" idx="3"/>
          </p:nvPr>
        </p:nvSpPr>
        <p:spPr>
          <a:xfrm>
            <a:off x="3124200" y="6245225"/>
            <a:ext cx="2895600" cy="476250"/>
          </a:xfrm>
        </p:spPr>
        <p:txBody>
          <a:bodyPr/>
          <a:lstStyle>
            <a:lvl1pPr>
              <a:defRPr/>
            </a:lvl1pPr>
          </a:lstStyle>
          <a:p>
            <a:r>
              <a:rPr lang="en-IN" smtClean="0"/>
              <a:t>123</a:t>
            </a:r>
            <a:endParaRPr lang="en-IN"/>
          </a:p>
        </p:txBody>
      </p:sp>
      <p:sp>
        <p:nvSpPr>
          <p:cNvPr id="11270" name="Rectangle 6"/>
          <p:cNvSpPr>
            <a:spLocks noGrp="1" noChangeArrowheads="1"/>
          </p:cNvSpPr>
          <p:nvPr>
            <p:ph type="sldNum" sz="quarter" idx="4"/>
          </p:nvPr>
        </p:nvSpPr>
        <p:spPr>
          <a:xfrm>
            <a:off x="6553200" y="6245225"/>
            <a:ext cx="2133600" cy="476250"/>
          </a:xfrm>
        </p:spPr>
        <p:txBody>
          <a:bodyPr/>
          <a:lstStyle>
            <a:lvl1pPr>
              <a:defRPr/>
            </a:lvl1pPr>
          </a:lstStyle>
          <a:p>
            <a:fld id="{44A260D1-5098-4A84-BD67-3E32C468F720}" type="slidenum">
              <a:rPr lang="en-IN" smtClean="0"/>
              <a:pPr/>
              <a:t>‹#›</a:t>
            </a:fld>
            <a:endParaRPr lang="en-IN"/>
          </a:p>
        </p:txBody>
      </p:sp>
      <p:pic>
        <p:nvPicPr>
          <p:cNvPr id="11271" name="Picture 7" descr="Button_Orange"/>
          <p:cNvPicPr>
            <a:picLocks noChangeAspect="1" noChangeArrowheads="1"/>
          </p:cNvPicPr>
          <p:nvPr/>
        </p:nvPicPr>
        <p:blipFill>
          <a:blip r:embed="rId2" cstate="print"/>
          <a:srcRect/>
          <a:stretch>
            <a:fillRect/>
          </a:stretch>
        </p:blipFill>
        <p:spPr bwMode="auto">
          <a:xfrm>
            <a:off x="76200" y="190500"/>
            <a:ext cx="1371600" cy="1028700"/>
          </a:xfrm>
          <a:prstGeom prst="rect">
            <a:avLst/>
          </a:prstGeom>
          <a:noFill/>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857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7250" y="2438400"/>
            <a:ext cx="4229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123</a:t>
            </a:r>
            <a:endParaRPr lang="en-IN"/>
          </a:p>
        </p:txBody>
      </p:sp>
      <p:sp>
        <p:nvSpPr>
          <p:cNvPr id="9" name="Slide Number Placeholder 8"/>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123</a:t>
            </a:r>
            <a:endParaRPr lang="en-IN"/>
          </a:p>
        </p:txBody>
      </p:sp>
      <p:sp>
        <p:nvSpPr>
          <p:cNvPr id="9" name="Slide Number Placeholder 8"/>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123</a:t>
            </a:r>
            <a:endParaRPr lang="en-IN"/>
          </a:p>
        </p:txBody>
      </p:sp>
      <p:sp>
        <p:nvSpPr>
          <p:cNvPr id="5" name="Slide Number Placeholder 4"/>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123</a:t>
            </a:r>
            <a:endParaRPr lang="en-IN"/>
          </a:p>
        </p:txBody>
      </p:sp>
      <p:sp>
        <p:nvSpPr>
          <p:cNvPr id="4" name="Slide Number Placeholder 3"/>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457200"/>
            <a:ext cx="2166937" cy="6019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28600" y="457200"/>
            <a:ext cx="63484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123</a:t>
            </a:r>
            <a:endParaRPr lang="en-IN"/>
          </a:p>
        </p:txBody>
      </p:sp>
      <p:sp>
        <p:nvSpPr>
          <p:cNvPr id="6" name="Slide Number Placeholder 5"/>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304800" y="457200"/>
            <a:ext cx="84582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4A00"/>
            </a:solidFill>
            <a:prstDash val="solid"/>
            <a:miter lim="800000"/>
            <a:headEnd/>
            <a:tailEnd/>
          </a:ln>
        </p:spPr>
        <p:txBody>
          <a:bodyPr/>
          <a:lstStyle/>
          <a:p>
            <a:pPr eaLnBrk="1" hangingPunct="1"/>
            <a:endParaRPr lang="es-PE"/>
          </a:p>
        </p:txBody>
      </p:sp>
      <p:sp>
        <p:nvSpPr>
          <p:cNvPr id="4" name="Line 8"/>
          <p:cNvSpPr>
            <a:spLocks noChangeShapeType="1"/>
          </p:cNvSpPr>
          <p:nvPr/>
        </p:nvSpPr>
        <p:spPr bwMode="auto">
          <a:xfrm flipV="1">
            <a:off x="381000" y="3810000"/>
            <a:ext cx="8502650" cy="9525"/>
          </a:xfrm>
          <a:prstGeom prst="line">
            <a:avLst/>
          </a:prstGeom>
          <a:noFill/>
          <a:ln w="38100">
            <a:solidFill>
              <a:srgbClr val="FF4A00"/>
            </a:solidFill>
            <a:round/>
            <a:headEnd/>
            <a:tailEnd/>
          </a:ln>
        </p:spPr>
        <p:txBody>
          <a:bodyPr/>
          <a:lstStyle/>
          <a:p>
            <a:pPr>
              <a:defRPr/>
            </a:pPr>
            <a:endParaRPr lang="en-US"/>
          </a:p>
        </p:txBody>
      </p:sp>
      <p:pic>
        <p:nvPicPr>
          <p:cNvPr id="5" name="Picture 5" descr="ScreenShot002"/>
          <p:cNvPicPr>
            <a:picLocks noChangeAspect="1" noChangeArrowheads="1"/>
          </p:cNvPicPr>
          <p:nvPr/>
        </p:nvPicPr>
        <p:blipFill>
          <a:blip r:embed="rId2" cstate="print"/>
          <a:srcRect/>
          <a:stretch>
            <a:fillRect/>
          </a:stretch>
        </p:blipFill>
        <p:spPr bwMode="auto">
          <a:xfrm>
            <a:off x="304800" y="5934075"/>
            <a:ext cx="8610600" cy="847725"/>
          </a:xfrm>
          <a:prstGeom prst="rect">
            <a:avLst/>
          </a:prstGeom>
          <a:noFill/>
          <a:ln w="9525">
            <a:noFill/>
            <a:miter lim="800000"/>
            <a:headEnd/>
            <a:tailEnd/>
          </a:ln>
        </p:spPr>
      </p:pic>
      <p:sp>
        <p:nvSpPr>
          <p:cNvPr id="103426" name="Rectangle 2"/>
          <p:cNvSpPr>
            <a:spLocks noGrp="1" noChangeArrowheads="1"/>
          </p:cNvSpPr>
          <p:nvPr>
            <p:ph type="title"/>
          </p:nvPr>
        </p:nvSpPr>
        <p:spPr>
          <a:xfrm>
            <a:off x="304800" y="609600"/>
            <a:ext cx="8534400" cy="12319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3563888" y="6309320"/>
            <a:ext cx="1944216" cy="369332"/>
          </a:xfrm>
          <a:prstGeom prst="rect">
            <a:avLst/>
          </a:prstGeom>
          <a:noFill/>
        </p:spPr>
        <p:txBody>
          <a:bodyPr wrap="square" rtlCol="0">
            <a:spAutoFit/>
          </a:bodyPr>
          <a:lstStyle/>
          <a:p>
            <a:r>
              <a:rPr lang="en-IN" dirty="0" smtClean="0"/>
              <a:t>Slide </a:t>
            </a:r>
            <a:fld id="{FEC94431-037D-412F-B0EC-A25D028D6EEF}" type="slidenum">
              <a:rPr lang="en-IN" smtClean="0"/>
              <a:pPr/>
              <a:t>‹#›</a:t>
            </a:fld>
            <a:r>
              <a:rPr lang="en-IN" dirty="0" smtClean="0"/>
              <a:t> of 57</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3563888" y="6309320"/>
            <a:ext cx="1944216" cy="369332"/>
          </a:xfrm>
          <a:prstGeom prst="rect">
            <a:avLst/>
          </a:prstGeom>
          <a:noFill/>
        </p:spPr>
        <p:txBody>
          <a:bodyPr wrap="square" rtlCol="0">
            <a:spAutoFit/>
          </a:bodyPr>
          <a:lstStyle/>
          <a:p>
            <a:r>
              <a:rPr lang="en-IN" dirty="0" smtClean="0"/>
              <a:t>Slide </a:t>
            </a:r>
            <a:fld id="{FEC94431-037D-412F-B0EC-A25D028D6EEF}" type="slidenum">
              <a:rPr lang="en-IN" smtClean="0"/>
              <a:pPr/>
              <a:t>‹#›</a:t>
            </a:fld>
            <a:r>
              <a:rPr lang="en-IN" dirty="0" smtClean="0"/>
              <a:t> of 57</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924300" cy="204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219200"/>
            <a:ext cx="3924300" cy="204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3563888" y="6309320"/>
            <a:ext cx="1944216" cy="369332"/>
          </a:xfrm>
          <a:prstGeom prst="rect">
            <a:avLst/>
          </a:prstGeom>
          <a:noFill/>
        </p:spPr>
        <p:txBody>
          <a:bodyPr wrap="square" rtlCol="0">
            <a:spAutoFit/>
          </a:bodyPr>
          <a:lstStyle/>
          <a:p>
            <a:r>
              <a:rPr lang="en-IN" dirty="0" smtClean="0"/>
              <a:t>Slide </a:t>
            </a:r>
            <a:fld id="{FEC94431-037D-412F-B0EC-A25D028D6EEF}" type="slidenum">
              <a:rPr lang="en-IN" smtClean="0"/>
              <a:pPr/>
              <a:t>‹#›</a:t>
            </a:fld>
            <a:r>
              <a:rPr lang="en-IN" dirty="0" smtClean="0"/>
              <a:t> of 57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123</a:t>
            </a:r>
            <a:endParaRPr lang="en-IN"/>
          </a:p>
        </p:txBody>
      </p:sp>
      <p:sp>
        <p:nvSpPr>
          <p:cNvPr id="5" name="Slide Number Placeholder 4"/>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563888" y="6309320"/>
            <a:ext cx="1944216" cy="369332"/>
          </a:xfrm>
          <a:prstGeom prst="rect">
            <a:avLst/>
          </a:prstGeom>
          <a:noFill/>
        </p:spPr>
        <p:txBody>
          <a:bodyPr wrap="square" rtlCol="0">
            <a:spAutoFit/>
          </a:bodyPr>
          <a:lstStyle/>
          <a:p>
            <a:r>
              <a:rPr lang="en-IN" dirty="0" smtClean="0"/>
              <a:t>Slide </a:t>
            </a:r>
            <a:fld id="{FEC94431-037D-412F-B0EC-A25D028D6EEF}" type="slidenum">
              <a:rPr lang="en-IN" smtClean="0"/>
              <a:pPr/>
              <a:t>‹#›</a:t>
            </a:fld>
            <a:r>
              <a:rPr lang="en-IN" dirty="0" smtClean="0"/>
              <a:t> of 57</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3563888" y="6309320"/>
            <a:ext cx="1944216" cy="369332"/>
          </a:xfrm>
          <a:prstGeom prst="rect">
            <a:avLst/>
          </a:prstGeom>
          <a:noFill/>
        </p:spPr>
        <p:txBody>
          <a:bodyPr wrap="square" rtlCol="0">
            <a:spAutoFit/>
          </a:bodyPr>
          <a:lstStyle/>
          <a:p>
            <a:r>
              <a:rPr lang="en-IN" dirty="0" smtClean="0"/>
              <a:t>Slide </a:t>
            </a:r>
            <a:fld id="{FEC94431-037D-412F-B0EC-A25D028D6EEF}" type="slidenum">
              <a:rPr lang="en-IN" smtClean="0"/>
              <a:pPr/>
              <a:t>‹#›</a:t>
            </a:fld>
            <a:r>
              <a:rPr lang="en-IN" dirty="0" smtClean="0"/>
              <a:t> of 57</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3563888" y="6309320"/>
            <a:ext cx="1944216" cy="369332"/>
          </a:xfrm>
          <a:prstGeom prst="rect">
            <a:avLst/>
          </a:prstGeom>
          <a:noFill/>
        </p:spPr>
        <p:txBody>
          <a:bodyPr wrap="square" rtlCol="0">
            <a:spAutoFit/>
          </a:bodyPr>
          <a:lstStyle/>
          <a:p>
            <a:r>
              <a:rPr lang="en-IN" dirty="0" smtClean="0"/>
              <a:t>Slide </a:t>
            </a:r>
            <a:fld id="{FEC94431-037D-412F-B0EC-A25D028D6EEF}" type="slidenum">
              <a:rPr lang="en-IN" smtClean="0"/>
              <a:pPr/>
              <a:t>‹#›</a:t>
            </a:fld>
            <a:r>
              <a:rPr lang="en-IN" dirty="0" smtClean="0"/>
              <a:t> of 57</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2057400" cy="3035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019800" cy="303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123</a:t>
            </a:r>
            <a:endParaRPr lang="en-IN"/>
          </a:p>
        </p:txBody>
      </p:sp>
      <p:sp>
        <p:nvSpPr>
          <p:cNvPr id="4" name="Slide Number Placeholder 3"/>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123</a:t>
            </a:r>
            <a:endParaRPr lang="en-IN"/>
          </a:p>
        </p:txBody>
      </p:sp>
      <p:sp>
        <p:nvSpPr>
          <p:cNvPr id="7" name="Slide Number Placeholder 6"/>
          <p:cNvSpPr>
            <a:spLocks noGrp="1"/>
          </p:cNvSpPr>
          <p:nvPr>
            <p:ph type="sldNum" sz="quarter" idx="12"/>
          </p:nvPr>
        </p:nvSpPr>
        <p:spPr/>
        <p:txBody>
          <a:bodyPr/>
          <a:lstStyle>
            <a:lvl1pPr>
              <a:defRPr/>
            </a:lvl1pPr>
          </a:lstStyle>
          <a:p>
            <a:fld id="{44A260D1-5098-4A84-BD67-3E32C468F720}"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026" name="Rectangle 2"/>
          <p:cNvSpPr>
            <a:spLocks noGrp="1" noChangeArrowheads="1"/>
          </p:cNvSpPr>
          <p:nvPr>
            <p:ph type="title"/>
          </p:nvPr>
        </p:nvSpPr>
        <p:spPr bwMode="auto">
          <a:xfrm>
            <a:off x="228600" y="4572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285750" y="2438400"/>
            <a:ext cx="8610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IN"/>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IN" smtClean="0"/>
              <a:t>123</a:t>
            </a:r>
            <a:endParaRPr lang="en-IN"/>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44A260D1-5098-4A84-BD67-3E32C468F720}" type="slidenum">
              <a:rPr lang="en-IN" smtClean="0"/>
              <a:pPr/>
              <a:t>‹#›</a:t>
            </a:fld>
            <a:endParaRPr lang="en-IN"/>
          </a:p>
        </p:txBody>
      </p:sp>
      <p:pic>
        <p:nvPicPr>
          <p:cNvPr id="1031" name="Picture 7" descr="Button_Orange_Dim_Circle"/>
          <p:cNvPicPr>
            <a:picLocks noChangeAspect="1" noChangeArrowheads="1"/>
          </p:cNvPicPr>
          <p:nvPr/>
        </p:nvPicPr>
        <p:blipFill>
          <a:blip r:embed="rId13" cstate="print"/>
          <a:srcRect/>
          <a:stretch>
            <a:fillRect/>
          </a:stretch>
        </p:blipFill>
        <p:spPr bwMode="auto">
          <a:xfrm>
            <a:off x="6515100" y="-217488"/>
            <a:ext cx="2857500" cy="2857501"/>
          </a:xfrm>
          <a:prstGeom prst="rect">
            <a:avLst/>
          </a:prstGeom>
          <a:noFill/>
        </p:spPr>
      </p:pic>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026" name="Rectangle 2"/>
          <p:cNvSpPr>
            <a:spLocks noGrp="1" noChangeArrowheads="1"/>
          </p:cNvSpPr>
          <p:nvPr>
            <p:ph type="title"/>
          </p:nvPr>
        </p:nvSpPr>
        <p:spPr bwMode="auto">
          <a:xfrm>
            <a:off x="228600" y="4572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285750" y="2438400"/>
            <a:ext cx="8610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IN"/>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IN" smtClean="0"/>
              <a:t>123</a:t>
            </a:r>
            <a:endParaRPr lang="en-IN"/>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44A260D1-5098-4A84-BD67-3E32C468F720}" type="slidenum">
              <a:rPr lang="en-IN" smtClean="0"/>
              <a:pPr/>
              <a:t>‹#›</a:t>
            </a:fld>
            <a:endParaRPr lang="en-IN"/>
          </a:p>
        </p:txBody>
      </p:sp>
      <p:pic>
        <p:nvPicPr>
          <p:cNvPr id="1031" name="Picture 7" descr="Button_Orange_Dim_Circle"/>
          <p:cNvPicPr>
            <a:picLocks noChangeAspect="1" noChangeArrowheads="1"/>
          </p:cNvPicPr>
          <p:nvPr/>
        </p:nvPicPr>
        <p:blipFill>
          <a:blip r:embed="rId13" cstate="print"/>
          <a:srcRect/>
          <a:stretch>
            <a:fillRect/>
          </a:stretch>
        </p:blipFill>
        <p:spPr bwMode="auto">
          <a:xfrm>
            <a:off x="6515100" y="-217488"/>
            <a:ext cx="2857500" cy="2857501"/>
          </a:xfrm>
          <a:prstGeom prst="rect">
            <a:avLst/>
          </a:prstGeom>
          <a:noFill/>
        </p:spPr>
      </p:pic>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026" name="Rectangle 2"/>
          <p:cNvSpPr>
            <a:spLocks noGrp="1" noChangeArrowheads="1"/>
          </p:cNvSpPr>
          <p:nvPr>
            <p:ph type="title"/>
          </p:nvPr>
        </p:nvSpPr>
        <p:spPr bwMode="auto">
          <a:xfrm>
            <a:off x="228600" y="4572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285750" y="2438400"/>
            <a:ext cx="8610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IN"/>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IN" smtClean="0"/>
              <a:t>123</a:t>
            </a:r>
            <a:endParaRPr lang="en-IN"/>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44A260D1-5098-4A84-BD67-3E32C468F720}" type="slidenum">
              <a:rPr lang="en-IN" smtClean="0"/>
              <a:pPr/>
              <a:t>‹#›</a:t>
            </a:fld>
            <a:endParaRPr lang="en-IN"/>
          </a:p>
        </p:txBody>
      </p:sp>
      <p:pic>
        <p:nvPicPr>
          <p:cNvPr id="1031" name="Picture 7" descr="Button_Orange_Dim_Circle"/>
          <p:cNvPicPr>
            <a:picLocks noChangeAspect="1" noChangeArrowheads="1"/>
          </p:cNvPicPr>
          <p:nvPr/>
        </p:nvPicPr>
        <p:blipFill>
          <a:blip r:embed="rId13" cstate="print"/>
          <a:srcRect/>
          <a:stretch>
            <a:fillRect/>
          </a:stretch>
        </p:blipFill>
        <p:spPr bwMode="auto">
          <a:xfrm>
            <a:off x="6515100" y="-217488"/>
            <a:ext cx="2857500" cy="2857501"/>
          </a:xfrm>
          <a:prstGeom prst="rect">
            <a:avLst/>
          </a:prstGeom>
          <a:noFill/>
        </p:spPr>
      </p:pic>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026" name="Rectangle 2"/>
          <p:cNvSpPr>
            <a:spLocks noGrp="1" noChangeArrowheads="1"/>
          </p:cNvSpPr>
          <p:nvPr>
            <p:ph type="title"/>
          </p:nvPr>
        </p:nvSpPr>
        <p:spPr bwMode="auto">
          <a:xfrm>
            <a:off x="228600" y="4572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285750" y="2438400"/>
            <a:ext cx="8610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IN"/>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IN" smtClean="0"/>
              <a:t>123</a:t>
            </a:r>
            <a:endParaRPr lang="en-IN"/>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44A260D1-5098-4A84-BD67-3E32C468F720}" type="slidenum">
              <a:rPr lang="en-IN" smtClean="0"/>
              <a:pPr/>
              <a:t>‹#›</a:t>
            </a:fld>
            <a:endParaRPr lang="en-IN"/>
          </a:p>
        </p:txBody>
      </p:sp>
      <p:pic>
        <p:nvPicPr>
          <p:cNvPr id="1031" name="Picture 7" descr="Button_Orange_Dim_Circle"/>
          <p:cNvPicPr>
            <a:picLocks noChangeAspect="1" noChangeArrowheads="1"/>
          </p:cNvPicPr>
          <p:nvPr/>
        </p:nvPicPr>
        <p:blipFill>
          <a:blip r:embed="rId13" cstate="print"/>
          <a:srcRect/>
          <a:stretch>
            <a:fillRect/>
          </a:stretch>
        </p:blipFill>
        <p:spPr bwMode="auto">
          <a:xfrm>
            <a:off x="6515100" y="-217488"/>
            <a:ext cx="2857500" cy="2857501"/>
          </a:xfrm>
          <a:prstGeom prst="rect">
            <a:avLst/>
          </a:prstGeom>
          <a:noFill/>
        </p:spPr>
      </p:pic>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Freeform 8"/>
          <p:cNvSpPr>
            <a:spLocks/>
          </p:cNvSpPr>
          <p:nvPr/>
        </p:nvSpPr>
        <p:spPr bwMode="auto">
          <a:xfrm>
            <a:off x="-555625" y="-628650"/>
            <a:ext cx="10488613" cy="7539038"/>
          </a:xfrm>
          <a:custGeom>
            <a:avLst/>
            <a:gdLst/>
            <a:ahLst/>
            <a:cxnLst>
              <a:cxn ang="0">
                <a:pos x="334" y="375"/>
              </a:cxn>
              <a:cxn ang="0">
                <a:pos x="6131" y="389"/>
              </a:cxn>
              <a:cxn ang="0">
                <a:pos x="6123" y="4743"/>
              </a:cxn>
              <a:cxn ang="0">
                <a:pos x="5313" y="4749"/>
              </a:cxn>
              <a:cxn ang="0">
                <a:pos x="5876" y="570"/>
              </a:cxn>
              <a:cxn ang="0">
                <a:pos x="926" y="1327"/>
              </a:cxn>
              <a:cxn ang="0">
                <a:pos x="317" y="2298"/>
              </a:cxn>
              <a:cxn ang="0">
                <a:pos x="334" y="375"/>
              </a:cxn>
            </a:cxnLst>
            <a:rect l="0" t="0" r="r" b="b"/>
            <a:pathLst>
              <a:path w="6607" h="4749">
                <a:moveTo>
                  <a:pt x="334" y="375"/>
                </a:moveTo>
                <a:lnTo>
                  <a:pt x="6131" y="389"/>
                </a:lnTo>
                <a:lnTo>
                  <a:pt x="6123" y="4743"/>
                </a:lnTo>
                <a:lnTo>
                  <a:pt x="5313" y="4749"/>
                </a:lnTo>
                <a:cubicBezTo>
                  <a:pt x="5272" y="4054"/>
                  <a:pt x="6607" y="1140"/>
                  <a:pt x="5876" y="570"/>
                </a:cubicBezTo>
                <a:cubicBezTo>
                  <a:pt x="5145" y="0"/>
                  <a:pt x="1852" y="1039"/>
                  <a:pt x="926" y="1327"/>
                </a:cubicBezTo>
                <a:cubicBezTo>
                  <a:pt x="0" y="1615"/>
                  <a:pt x="416" y="2457"/>
                  <a:pt x="317" y="2298"/>
                </a:cubicBezTo>
                <a:lnTo>
                  <a:pt x="334" y="375"/>
                </a:lnTo>
                <a:close/>
              </a:path>
            </a:pathLst>
          </a:custGeom>
          <a:solidFill>
            <a:schemeClr val="accent1"/>
          </a:solidFill>
          <a:ln w="9525">
            <a:solidFill>
              <a:schemeClr val="accent1"/>
            </a:solidFill>
            <a:round/>
            <a:headEnd/>
            <a:tailEnd/>
          </a:ln>
          <a:effectLst>
            <a:outerShdw dist="88900" dir="5400000" algn="ctr" rotWithShape="0">
              <a:schemeClr val="bg2"/>
            </a:outerShdw>
          </a:effectLst>
        </p:spPr>
        <p:txBody>
          <a:bodyPr/>
          <a:lstStyle/>
          <a:p>
            <a:endParaRPr lang="en-IN"/>
          </a:p>
        </p:txBody>
      </p:sp>
      <p:sp>
        <p:nvSpPr>
          <p:cNvPr id="1026" name="Rectangle 2"/>
          <p:cNvSpPr>
            <a:spLocks noGrp="1" noChangeArrowheads="1"/>
          </p:cNvSpPr>
          <p:nvPr>
            <p:ph type="title"/>
          </p:nvPr>
        </p:nvSpPr>
        <p:spPr bwMode="auto">
          <a:xfrm>
            <a:off x="228600" y="45720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285750" y="2438400"/>
            <a:ext cx="8610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IN"/>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IN" smtClean="0"/>
              <a:t>123</a:t>
            </a:r>
            <a:endParaRPr lang="en-IN"/>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44A260D1-5098-4A84-BD67-3E32C468F720}" type="slidenum">
              <a:rPr lang="en-IN" smtClean="0"/>
              <a:pPr/>
              <a:t>‹#›</a:t>
            </a:fld>
            <a:endParaRPr lang="en-IN"/>
          </a:p>
        </p:txBody>
      </p:sp>
      <p:pic>
        <p:nvPicPr>
          <p:cNvPr id="1031" name="Picture 7" descr="Button_Orange_Dim_Circle"/>
          <p:cNvPicPr>
            <a:picLocks noChangeAspect="1" noChangeArrowheads="1"/>
          </p:cNvPicPr>
          <p:nvPr/>
        </p:nvPicPr>
        <p:blipFill>
          <a:blip r:embed="rId13" cstate="print"/>
          <a:srcRect/>
          <a:stretch>
            <a:fillRect/>
          </a:stretch>
        </p:blipFill>
        <p:spPr bwMode="auto">
          <a:xfrm>
            <a:off x="6515100" y="-217488"/>
            <a:ext cx="2857500" cy="2857501"/>
          </a:xfrm>
          <a:prstGeom prst="rect">
            <a:avLst/>
          </a:prstGeom>
          <a:noFill/>
        </p:spPr>
      </p:pic>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Palatino Linotype" pitchFamily="18" charset="0"/>
        </a:defRPr>
      </a:lvl2pPr>
      <a:lvl3pPr algn="ctr" rtl="0" eaLnBrk="1" fontAlgn="base" hangingPunct="1">
        <a:spcBef>
          <a:spcPct val="0"/>
        </a:spcBef>
        <a:spcAft>
          <a:spcPct val="0"/>
        </a:spcAft>
        <a:defRPr sz="4400">
          <a:solidFill>
            <a:schemeClr val="tx1"/>
          </a:solidFill>
          <a:latin typeface="Palatino Linotype" pitchFamily="18" charset="0"/>
        </a:defRPr>
      </a:lvl3pPr>
      <a:lvl4pPr algn="ctr" rtl="0" eaLnBrk="1" fontAlgn="base" hangingPunct="1">
        <a:spcBef>
          <a:spcPct val="0"/>
        </a:spcBef>
        <a:spcAft>
          <a:spcPct val="0"/>
        </a:spcAft>
        <a:defRPr sz="4400">
          <a:solidFill>
            <a:schemeClr val="tx1"/>
          </a:solidFill>
          <a:latin typeface="Palatino Linotype" pitchFamily="18" charset="0"/>
        </a:defRPr>
      </a:lvl4pPr>
      <a:lvl5pPr algn="ctr" rtl="0" eaLnBrk="1" fontAlgn="base" hangingPunct="1">
        <a:spcBef>
          <a:spcPct val="0"/>
        </a:spcBef>
        <a:spcAft>
          <a:spcPct val="0"/>
        </a:spcAft>
        <a:defRPr sz="4400">
          <a:solidFill>
            <a:schemeClr val="tx1"/>
          </a:solidFill>
          <a:latin typeface="Palatino Linotype" pitchFamily="18" charset="0"/>
        </a:defRPr>
      </a:lvl5pPr>
      <a:lvl6pPr marL="457200" algn="ctr" rtl="0" eaLnBrk="1" fontAlgn="base" hangingPunct="1">
        <a:spcBef>
          <a:spcPct val="0"/>
        </a:spcBef>
        <a:spcAft>
          <a:spcPct val="0"/>
        </a:spcAft>
        <a:defRPr sz="4400">
          <a:solidFill>
            <a:schemeClr val="tx1"/>
          </a:solidFill>
          <a:latin typeface="Palatino Linotype" pitchFamily="18" charset="0"/>
        </a:defRPr>
      </a:lvl6pPr>
      <a:lvl7pPr marL="914400" algn="ctr" rtl="0" eaLnBrk="1" fontAlgn="base" hangingPunct="1">
        <a:spcBef>
          <a:spcPct val="0"/>
        </a:spcBef>
        <a:spcAft>
          <a:spcPct val="0"/>
        </a:spcAft>
        <a:defRPr sz="4400">
          <a:solidFill>
            <a:schemeClr val="tx1"/>
          </a:solidFill>
          <a:latin typeface="Palatino Linotype" pitchFamily="18" charset="0"/>
        </a:defRPr>
      </a:lvl7pPr>
      <a:lvl8pPr marL="1371600" algn="ctr" rtl="0" eaLnBrk="1" fontAlgn="base" hangingPunct="1">
        <a:spcBef>
          <a:spcPct val="0"/>
        </a:spcBef>
        <a:spcAft>
          <a:spcPct val="0"/>
        </a:spcAft>
        <a:defRPr sz="4400">
          <a:solidFill>
            <a:schemeClr val="tx1"/>
          </a:solidFill>
          <a:latin typeface="Palatino Linotype" pitchFamily="18" charset="0"/>
        </a:defRPr>
      </a:lvl8pPr>
      <a:lvl9pPr marL="1828800" algn="ctr"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7"/>
          <p:cNvSpPr>
            <a:spLocks noChangeArrowheads="1"/>
          </p:cNvSpPr>
          <p:nvPr/>
        </p:nvSpPr>
        <p:spPr bwMode="auto">
          <a:xfrm>
            <a:off x="266700" y="971550"/>
            <a:ext cx="8516938"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4A00"/>
            </a:solidFill>
            <a:prstDash val="solid"/>
            <a:miter lim="800000"/>
            <a:headEnd/>
            <a:tailEnd/>
          </a:ln>
        </p:spPr>
        <p:txBody>
          <a:bodyPr/>
          <a:lstStyle/>
          <a:p>
            <a:pPr eaLnBrk="1" hangingPunct="1"/>
            <a:endParaRPr lang="es-PE"/>
          </a:p>
        </p:txBody>
      </p:sp>
      <p:sp>
        <p:nvSpPr>
          <p:cNvPr id="11" name="Line 8"/>
          <p:cNvSpPr>
            <a:spLocks noChangeShapeType="1"/>
          </p:cNvSpPr>
          <p:nvPr/>
        </p:nvSpPr>
        <p:spPr bwMode="auto">
          <a:xfrm flipV="1">
            <a:off x="238125" y="6257925"/>
            <a:ext cx="8502650" cy="9525"/>
          </a:xfrm>
          <a:prstGeom prst="line">
            <a:avLst/>
          </a:prstGeom>
          <a:noFill/>
          <a:ln w="38100">
            <a:solidFill>
              <a:srgbClr val="FF4A00"/>
            </a:solidFill>
            <a:round/>
            <a:headEnd/>
            <a:tailEnd/>
          </a:ln>
        </p:spPr>
        <p:txBody>
          <a:bodyPr/>
          <a:lstStyle/>
          <a:p>
            <a:pPr>
              <a:defRPr/>
            </a:pPr>
            <a:endParaRPr lang="en-US"/>
          </a:p>
        </p:txBody>
      </p:sp>
      <p:sp>
        <p:nvSpPr>
          <p:cNvPr id="1028" name="Rectangle 2"/>
          <p:cNvSpPr>
            <a:spLocks noGrp="1" noChangeArrowheads="1"/>
          </p:cNvSpPr>
          <p:nvPr>
            <p:ph type="title"/>
          </p:nvPr>
        </p:nvSpPr>
        <p:spPr bwMode="auto">
          <a:xfrm>
            <a:off x="304800" y="228600"/>
            <a:ext cx="8229600" cy="94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219200"/>
            <a:ext cx="8001000" cy="204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descr="OB2color"/>
          <p:cNvPicPr>
            <a:picLocks noChangeAspect="1" noChangeArrowheads="1"/>
          </p:cNvPicPr>
          <p:nvPr/>
        </p:nvPicPr>
        <p:blipFill>
          <a:blip r:embed="rId13" cstate="print"/>
          <a:srcRect/>
          <a:stretch>
            <a:fillRect/>
          </a:stretch>
        </p:blipFill>
        <p:spPr bwMode="auto">
          <a:xfrm>
            <a:off x="7315200" y="6400800"/>
            <a:ext cx="1438275"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iming>
    <p:tnLst>
      <p:par>
        <p:cTn id="1" dur="indefinite" restart="never" nodeType="tmRoot"/>
      </p:par>
    </p:tnLst>
  </p:timing>
  <p:hf hdr="0"/>
  <p:txStyles>
    <p:titleStyle>
      <a:lvl1pPr algn="l" rtl="0" eaLnBrk="1" fontAlgn="base" hangingPunct="1">
        <a:spcBef>
          <a:spcPct val="0"/>
        </a:spcBef>
        <a:spcAft>
          <a:spcPct val="0"/>
        </a:spcAft>
        <a:defRPr sz="4200" b="1">
          <a:solidFill>
            <a:srgbClr val="0021A5"/>
          </a:solidFill>
          <a:latin typeface="+mj-lt"/>
          <a:ea typeface="+mj-ea"/>
          <a:cs typeface="+mj-cs"/>
        </a:defRPr>
      </a:lvl1pPr>
      <a:lvl2pPr algn="l" rtl="0" eaLnBrk="1" fontAlgn="base" hangingPunct="1">
        <a:spcBef>
          <a:spcPct val="0"/>
        </a:spcBef>
        <a:spcAft>
          <a:spcPct val="0"/>
        </a:spcAft>
        <a:defRPr sz="4200" b="1">
          <a:solidFill>
            <a:srgbClr val="0021A5"/>
          </a:solidFill>
          <a:latin typeface="Garamond" pitchFamily="18" charset="0"/>
          <a:cs typeface="Arial" charset="0"/>
        </a:defRPr>
      </a:lvl2pPr>
      <a:lvl3pPr algn="l" rtl="0" eaLnBrk="1" fontAlgn="base" hangingPunct="1">
        <a:spcBef>
          <a:spcPct val="0"/>
        </a:spcBef>
        <a:spcAft>
          <a:spcPct val="0"/>
        </a:spcAft>
        <a:defRPr sz="4200" b="1">
          <a:solidFill>
            <a:srgbClr val="0021A5"/>
          </a:solidFill>
          <a:latin typeface="Garamond" pitchFamily="18" charset="0"/>
          <a:cs typeface="Arial" charset="0"/>
        </a:defRPr>
      </a:lvl3pPr>
      <a:lvl4pPr algn="l" rtl="0" eaLnBrk="1" fontAlgn="base" hangingPunct="1">
        <a:spcBef>
          <a:spcPct val="0"/>
        </a:spcBef>
        <a:spcAft>
          <a:spcPct val="0"/>
        </a:spcAft>
        <a:defRPr sz="4200" b="1">
          <a:solidFill>
            <a:srgbClr val="0021A5"/>
          </a:solidFill>
          <a:latin typeface="Garamond" pitchFamily="18" charset="0"/>
          <a:cs typeface="Arial" charset="0"/>
        </a:defRPr>
      </a:lvl4pPr>
      <a:lvl5pPr algn="l" rtl="0" eaLnBrk="1" fontAlgn="base" hangingPunct="1">
        <a:spcBef>
          <a:spcPct val="0"/>
        </a:spcBef>
        <a:spcAft>
          <a:spcPct val="0"/>
        </a:spcAft>
        <a:defRPr sz="4200" b="1">
          <a:solidFill>
            <a:srgbClr val="0021A5"/>
          </a:solidFill>
          <a:latin typeface="Garamond" pitchFamily="18" charset="0"/>
          <a:cs typeface="Arial" charset="0"/>
        </a:defRPr>
      </a:lvl5pPr>
      <a:lvl6pPr marL="457200" algn="l" rtl="0" eaLnBrk="1" fontAlgn="base" hangingPunct="1">
        <a:spcBef>
          <a:spcPct val="0"/>
        </a:spcBef>
        <a:spcAft>
          <a:spcPct val="0"/>
        </a:spcAft>
        <a:defRPr sz="4200" b="1">
          <a:solidFill>
            <a:srgbClr val="0021A5"/>
          </a:solidFill>
          <a:latin typeface="Garamond" pitchFamily="18" charset="0"/>
          <a:cs typeface="Arial" charset="0"/>
        </a:defRPr>
      </a:lvl6pPr>
      <a:lvl7pPr marL="914400" algn="l" rtl="0" eaLnBrk="1" fontAlgn="base" hangingPunct="1">
        <a:spcBef>
          <a:spcPct val="0"/>
        </a:spcBef>
        <a:spcAft>
          <a:spcPct val="0"/>
        </a:spcAft>
        <a:defRPr sz="4200" b="1">
          <a:solidFill>
            <a:srgbClr val="0021A5"/>
          </a:solidFill>
          <a:latin typeface="Garamond" pitchFamily="18" charset="0"/>
          <a:cs typeface="Arial" charset="0"/>
        </a:defRPr>
      </a:lvl7pPr>
      <a:lvl8pPr marL="1371600" algn="l" rtl="0" eaLnBrk="1" fontAlgn="base" hangingPunct="1">
        <a:spcBef>
          <a:spcPct val="0"/>
        </a:spcBef>
        <a:spcAft>
          <a:spcPct val="0"/>
        </a:spcAft>
        <a:defRPr sz="4200" b="1">
          <a:solidFill>
            <a:srgbClr val="0021A5"/>
          </a:solidFill>
          <a:latin typeface="Garamond" pitchFamily="18" charset="0"/>
          <a:cs typeface="Arial" charset="0"/>
        </a:defRPr>
      </a:lvl8pPr>
      <a:lvl9pPr marL="1828800" algn="l" rtl="0" eaLnBrk="1" fontAlgn="base" hangingPunct="1">
        <a:spcBef>
          <a:spcPct val="0"/>
        </a:spcBef>
        <a:spcAft>
          <a:spcPct val="0"/>
        </a:spcAft>
        <a:defRPr sz="4200" b="1">
          <a:solidFill>
            <a:srgbClr val="0021A5"/>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400">
          <a:solidFill>
            <a:srgbClr val="FF4A00"/>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rgbClr val="0021A5"/>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1883296"/>
          </a:xfrm>
        </p:spPr>
        <p:txBody>
          <a:bodyPr/>
          <a:lstStyle/>
          <a:p>
            <a:r>
              <a:rPr lang="en-IN" dirty="0" smtClean="0"/>
              <a:t>Hardware/ Software partitioning and pipelined scheduling on Run time Reconfigurable </a:t>
            </a:r>
            <a:r>
              <a:rPr lang="en-IN" dirty="0" err="1" smtClean="0"/>
              <a:t>FPGAs</a:t>
            </a:r>
            <a:endParaRPr lang="en-IN" dirty="0"/>
          </a:p>
        </p:txBody>
      </p:sp>
      <p:sp>
        <p:nvSpPr>
          <p:cNvPr id="3" name="TextBox 2"/>
          <p:cNvSpPr txBox="1"/>
          <p:nvPr/>
        </p:nvSpPr>
        <p:spPr>
          <a:xfrm>
            <a:off x="251520" y="4365104"/>
            <a:ext cx="6048672" cy="1477328"/>
          </a:xfrm>
          <a:prstGeom prst="rect">
            <a:avLst/>
          </a:prstGeom>
          <a:noFill/>
        </p:spPr>
        <p:txBody>
          <a:bodyPr wrap="square" rtlCol="0">
            <a:spAutoFit/>
          </a:bodyPr>
          <a:lstStyle/>
          <a:p>
            <a:r>
              <a:rPr lang="en-IN" dirty="0" smtClean="0"/>
              <a:t>Yuan, M., </a:t>
            </a:r>
            <a:r>
              <a:rPr lang="en-IN" dirty="0" err="1" smtClean="0"/>
              <a:t>Gu</a:t>
            </a:r>
            <a:r>
              <a:rPr lang="en-IN" dirty="0" smtClean="0"/>
              <a:t>, Z., He, X., Liu, X., and Jiang, L. 2010. Hardware/Software partitioning and pipelined</a:t>
            </a:r>
          </a:p>
          <a:p>
            <a:r>
              <a:rPr lang="en-IN" dirty="0" smtClean="0"/>
              <a:t>scheduling on runtime reconfigurable </a:t>
            </a:r>
            <a:r>
              <a:rPr lang="en-IN" dirty="0" err="1" smtClean="0"/>
              <a:t>FPGAs</a:t>
            </a:r>
            <a:r>
              <a:rPr lang="en-IN" dirty="0" smtClean="0"/>
              <a:t>. </a:t>
            </a:r>
            <a:r>
              <a:rPr lang="en-IN" dirty="0" err="1" smtClean="0"/>
              <a:t>ACMTrans</a:t>
            </a:r>
            <a:r>
              <a:rPr lang="en-IN" dirty="0" smtClean="0"/>
              <a:t>. Des. </a:t>
            </a:r>
            <a:r>
              <a:rPr lang="en-IN" dirty="0" err="1" smtClean="0"/>
              <a:t>Autom</a:t>
            </a:r>
            <a:r>
              <a:rPr lang="en-IN" dirty="0" smtClean="0"/>
              <a:t>. Electron. Syst. 15, 2, Article</a:t>
            </a:r>
          </a:p>
          <a:p>
            <a:r>
              <a:rPr lang="en-IN" dirty="0" smtClean="0"/>
              <a:t>13 (February 2010), 41 pages</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219200"/>
            <a:ext cx="8001000" cy="5018112"/>
          </a:xfrm>
        </p:spPr>
        <p:txBody>
          <a:bodyPr>
            <a:normAutofit fontScale="62500" lnSpcReduction="20000"/>
          </a:bodyPr>
          <a:lstStyle/>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a:buNone/>
            </a:pPr>
            <a:endParaRPr lang="en-IN" dirty="0" smtClean="0"/>
          </a:p>
          <a:p>
            <a:r>
              <a:rPr lang="en-IN" dirty="0" smtClean="0"/>
              <a:t>Motivation </a:t>
            </a:r>
            <a:r>
              <a:rPr lang="en-IN" dirty="0" smtClean="0"/>
              <a:t>for HW/SW partitioning using </a:t>
            </a:r>
            <a:r>
              <a:rPr lang="en-IN" dirty="0" err="1" smtClean="0"/>
              <a:t>FPGA</a:t>
            </a:r>
            <a:r>
              <a:rPr lang="en-IN" dirty="0" smtClean="0"/>
              <a:t> as the coprocessor, </a:t>
            </a:r>
            <a:r>
              <a:rPr lang="en-IN" dirty="0" err="1" smtClean="0"/>
              <a:t>FPGAs</a:t>
            </a:r>
            <a:r>
              <a:rPr lang="en-IN" dirty="0" smtClean="0"/>
              <a:t> may be used in place of </a:t>
            </a:r>
            <a:r>
              <a:rPr lang="en-IN" dirty="0" err="1" smtClean="0"/>
              <a:t>ASICs</a:t>
            </a:r>
            <a:r>
              <a:rPr lang="en-IN" dirty="0" smtClean="0"/>
              <a:t> as HW coprocessors, also called </a:t>
            </a:r>
            <a:r>
              <a:rPr lang="en-IN" dirty="0" smtClean="0">
                <a:solidFill>
                  <a:srgbClr val="FF6600"/>
                </a:solidFill>
              </a:rPr>
              <a:t>HW accelerators</a:t>
            </a:r>
            <a:r>
              <a:rPr lang="en-IN" dirty="0" smtClean="0"/>
              <a:t>, for computation-intensive kernels in the application</a:t>
            </a:r>
          </a:p>
          <a:p>
            <a:r>
              <a:rPr lang="en-IN" dirty="0" smtClean="0"/>
              <a:t>As HW coprocessors, </a:t>
            </a:r>
            <a:r>
              <a:rPr lang="en-IN" dirty="0" err="1" smtClean="0"/>
              <a:t>FPGAs</a:t>
            </a:r>
            <a:r>
              <a:rPr lang="en-IN" dirty="0" smtClean="0"/>
              <a:t> have a number of advantages over </a:t>
            </a:r>
            <a:r>
              <a:rPr lang="en-IN" dirty="0" err="1" smtClean="0"/>
              <a:t>ASICs</a:t>
            </a:r>
            <a:r>
              <a:rPr lang="en-IN" dirty="0" smtClean="0"/>
              <a:t> : </a:t>
            </a:r>
            <a:r>
              <a:rPr lang="en-IN" dirty="0" smtClean="0">
                <a:solidFill>
                  <a:srgbClr val="FF6600"/>
                </a:solidFill>
              </a:rPr>
              <a:t>effective, flexible, dynamically </a:t>
            </a:r>
            <a:r>
              <a:rPr lang="en-IN" dirty="0" smtClean="0">
                <a:solidFill>
                  <a:srgbClr val="FF6600"/>
                </a:solidFill>
              </a:rPr>
              <a:t>reconfigurable</a:t>
            </a:r>
          </a:p>
          <a:p>
            <a:r>
              <a:rPr lang="en-IN" dirty="0" smtClean="0"/>
              <a:t>coprocessors based on </a:t>
            </a:r>
            <a:r>
              <a:rPr lang="en-IN" dirty="0" err="1" smtClean="0"/>
              <a:t>FPGAs</a:t>
            </a:r>
            <a:r>
              <a:rPr lang="en-IN" dirty="0" smtClean="0"/>
              <a:t> can be applied to the </a:t>
            </a:r>
            <a:r>
              <a:rPr lang="en-IN" dirty="0" smtClean="0"/>
              <a:t>speedup of </a:t>
            </a:r>
            <a:r>
              <a:rPr lang="en-IN" dirty="0" smtClean="0"/>
              <a:t>arbitrary SW programs with some distinctive characteristics, for </a:t>
            </a:r>
            <a:r>
              <a:rPr lang="en-IN" dirty="0" err="1" smtClean="0"/>
              <a:t>eg</a:t>
            </a:r>
            <a:r>
              <a:rPr lang="en-IN" dirty="0" smtClean="0"/>
              <a:t>, programs </a:t>
            </a:r>
            <a:r>
              <a:rPr lang="en-IN" dirty="0" smtClean="0"/>
              <a:t>with parallelizable bit-level </a:t>
            </a:r>
            <a:r>
              <a:rPr lang="en-IN" dirty="0" smtClean="0"/>
              <a:t>operations</a:t>
            </a:r>
            <a:endParaRPr lang="en-IN" dirty="0" smtClean="0"/>
          </a:p>
          <a:p>
            <a:endParaRPr lang="en-IN" dirty="0" smtClean="0"/>
          </a:p>
          <a:p>
            <a:endParaRPr lang="en-IN" dirty="0"/>
          </a:p>
        </p:txBody>
      </p:sp>
      <p:pic>
        <p:nvPicPr>
          <p:cNvPr id="2051" name="Picture 3"/>
          <p:cNvPicPr>
            <a:picLocks noChangeAspect="1" noChangeArrowheads="1"/>
          </p:cNvPicPr>
          <p:nvPr/>
        </p:nvPicPr>
        <p:blipFill>
          <a:blip r:embed="rId2" cstate="print"/>
          <a:srcRect/>
          <a:stretch>
            <a:fillRect/>
          </a:stretch>
        </p:blipFill>
        <p:spPr bwMode="auto">
          <a:xfrm>
            <a:off x="1835696" y="1340768"/>
            <a:ext cx="5796136" cy="2294000"/>
          </a:xfrm>
          <a:prstGeom prst="rect">
            <a:avLst/>
          </a:prstGeom>
          <a:noFill/>
          <a:ln w="9525">
            <a:noFill/>
            <a:miter lim="800000"/>
            <a:headEnd/>
            <a:tailEnd/>
          </a:ln>
        </p:spPr>
      </p:pic>
      <p:sp>
        <p:nvSpPr>
          <p:cNvPr id="7" name="TextBox 6"/>
          <p:cNvSpPr txBox="1"/>
          <p:nvPr/>
        </p:nvSpPr>
        <p:spPr>
          <a:xfrm>
            <a:off x="1763688" y="3717032"/>
            <a:ext cx="6480720" cy="369332"/>
          </a:xfrm>
          <a:prstGeom prst="rect">
            <a:avLst/>
          </a:prstGeom>
          <a:noFill/>
        </p:spPr>
        <p:txBody>
          <a:bodyPr wrap="square" rtlCol="0">
            <a:spAutoFit/>
          </a:bodyPr>
          <a:lstStyle/>
          <a:p>
            <a:r>
              <a:rPr lang="en-IN" dirty="0" smtClean="0"/>
              <a:t>Example configuration of </a:t>
            </a:r>
            <a:r>
              <a:rPr lang="en-IN" dirty="0" err="1" smtClean="0"/>
              <a:t>Altera</a:t>
            </a:r>
            <a:r>
              <a:rPr lang="en-IN" dirty="0" smtClean="0"/>
              <a:t> </a:t>
            </a:r>
            <a:r>
              <a:rPr lang="en-IN" dirty="0" err="1" smtClean="0"/>
              <a:t>FPGA</a:t>
            </a:r>
            <a:r>
              <a:rPr lang="en-IN" dirty="0" smtClean="0"/>
              <a:t> co-processor</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embedded sys seminar\task graph.gif"/>
          <p:cNvPicPr>
            <a:picLocks noChangeAspect="1" noChangeArrowheads="1"/>
          </p:cNvPicPr>
          <p:nvPr/>
        </p:nvPicPr>
        <p:blipFill>
          <a:blip r:embed="rId2" cstate="print"/>
          <a:srcRect/>
          <a:stretch>
            <a:fillRect/>
          </a:stretch>
        </p:blipFill>
        <p:spPr bwMode="auto">
          <a:xfrm>
            <a:off x="6732240" y="0"/>
            <a:ext cx="2219325" cy="2962275"/>
          </a:xfrm>
          <a:prstGeom prst="rect">
            <a:avLst/>
          </a:prstGeom>
          <a:noFill/>
        </p:spPr>
      </p:pic>
      <p:sp>
        <p:nvSpPr>
          <p:cNvPr id="2" name="Title 1"/>
          <p:cNvSpPr>
            <a:spLocks noGrp="1"/>
          </p:cNvSpPr>
          <p:nvPr>
            <p:ph type="title"/>
          </p:nvPr>
        </p:nvSpPr>
        <p:spPr/>
        <p:txBody>
          <a:bodyPr/>
          <a:lstStyle/>
          <a:p>
            <a:r>
              <a:rPr lang="en-IN" dirty="0" smtClean="0"/>
              <a:t>Task Graphs</a:t>
            </a:r>
            <a:endParaRPr lang="en-IN" dirty="0"/>
          </a:p>
        </p:txBody>
      </p:sp>
      <p:sp>
        <p:nvSpPr>
          <p:cNvPr id="3" name="Content Placeholder 2"/>
          <p:cNvSpPr>
            <a:spLocks noGrp="1"/>
          </p:cNvSpPr>
          <p:nvPr>
            <p:ph idx="1"/>
          </p:nvPr>
        </p:nvSpPr>
        <p:spPr>
          <a:xfrm>
            <a:off x="457200" y="1412776"/>
            <a:ext cx="8001000" cy="5040560"/>
          </a:xfrm>
        </p:spPr>
        <p:txBody>
          <a:bodyPr>
            <a:normAutofit fontScale="92500" lnSpcReduction="10000"/>
          </a:bodyPr>
          <a:lstStyle/>
          <a:p>
            <a:endParaRPr lang="en-IN" dirty="0" smtClean="0"/>
          </a:p>
          <a:p>
            <a:r>
              <a:rPr lang="en-IN" dirty="0" smtClean="0"/>
              <a:t>A </a:t>
            </a:r>
            <a:r>
              <a:rPr lang="en-IN" i="1" dirty="0" smtClean="0"/>
              <a:t>task graph is a </a:t>
            </a:r>
            <a:r>
              <a:rPr lang="en-IN" b="1" i="1" dirty="0" smtClean="0">
                <a:solidFill>
                  <a:srgbClr val="FF6600"/>
                </a:solidFill>
              </a:rPr>
              <a:t>directed acyclic graph </a:t>
            </a:r>
          </a:p>
          <a:p>
            <a:r>
              <a:rPr lang="en-IN" i="1" dirty="0" smtClean="0"/>
              <a:t>where </a:t>
            </a:r>
            <a:r>
              <a:rPr lang="en-IN" b="1" i="1" dirty="0" smtClean="0">
                <a:solidFill>
                  <a:srgbClr val="FF6600"/>
                </a:solidFill>
              </a:rPr>
              <a:t>each vertex </a:t>
            </a:r>
            <a:r>
              <a:rPr lang="en-IN" i="1" dirty="0" smtClean="0"/>
              <a:t>represents a </a:t>
            </a:r>
            <a:r>
              <a:rPr lang="en-IN" i="1" dirty="0" smtClean="0">
                <a:solidFill>
                  <a:srgbClr val="FF6600"/>
                </a:solidFill>
              </a:rPr>
              <a:t>task</a:t>
            </a:r>
            <a:r>
              <a:rPr lang="en-IN" i="1" dirty="0" smtClean="0"/>
              <a:t>, and each </a:t>
            </a:r>
            <a:r>
              <a:rPr lang="en-IN" dirty="0" smtClean="0">
                <a:solidFill>
                  <a:srgbClr val="FF6600"/>
                </a:solidFill>
              </a:rPr>
              <a:t>edge</a:t>
            </a:r>
            <a:r>
              <a:rPr lang="en-IN" dirty="0" smtClean="0"/>
              <a:t> represents </a:t>
            </a:r>
            <a:r>
              <a:rPr lang="en-IN" dirty="0" smtClean="0">
                <a:solidFill>
                  <a:srgbClr val="FF6600"/>
                </a:solidFill>
              </a:rPr>
              <a:t>precedence</a:t>
            </a:r>
            <a:r>
              <a:rPr lang="en-IN" dirty="0" smtClean="0"/>
              <a:t> relationship between two tasks</a:t>
            </a:r>
          </a:p>
          <a:p>
            <a:r>
              <a:rPr lang="en-IN" dirty="0" err="1" smtClean="0"/>
              <a:t>Ri</a:t>
            </a:r>
            <a:r>
              <a:rPr lang="en-IN" dirty="0" smtClean="0"/>
              <a:t> proportional to </a:t>
            </a:r>
            <a:r>
              <a:rPr lang="en-IN" dirty="0" err="1" smtClean="0"/>
              <a:t>Wi</a:t>
            </a:r>
            <a:endParaRPr lang="en-IN" dirty="0" smtClean="0"/>
          </a:p>
          <a:p>
            <a:r>
              <a:rPr lang="en-IN" dirty="0" smtClean="0"/>
              <a:t>Task invocation consists of reconfiguration stage </a:t>
            </a:r>
            <a:r>
              <a:rPr lang="en-IN" dirty="0" err="1" smtClean="0"/>
              <a:t>Ri</a:t>
            </a:r>
            <a:r>
              <a:rPr lang="en-IN" dirty="0" smtClean="0"/>
              <a:t> followed by the execution stage </a:t>
            </a:r>
            <a:r>
              <a:rPr lang="en-IN" dirty="0" err="1" smtClean="0"/>
              <a:t>Ei</a:t>
            </a:r>
            <a:endParaRPr lang="en-IN" dirty="0" smtClean="0"/>
          </a:p>
          <a:p>
            <a:r>
              <a:rPr lang="en-IN" dirty="0" smtClean="0"/>
              <a:t>precedence relationships in the task graph constrain task execution stages, not reconfiguration stages, which can occur in arbitrary order.</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t>HW/SW partitioning on a hybrid CPU/</a:t>
            </a:r>
            <a:r>
              <a:rPr lang="en-IN" sz="2800" dirty="0" err="1" smtClean="0"/>
              <a:t>FPGA</a:t>
            </a:r>
            <a:r>
              <a:rPr lang="en-IN" sz="2800" dirty="0" smtClean="0"/>
              <a:t> device</a:t>
            </a:r>
            <a:endParaRPr lang="en-IN"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03648" y="1484784"/>
            <a:ext cx="1952034" cy="2304256"/>
          </a:xfrm>
          <a:prstGeom prst="rect">
            <a:avLst/>
          </a:prstGeom>
          <a:noFill/>
          <a:ln w="9525">
            <a:noFill/>
            <a:miter lim="800000"/>
            <a:headEnd/>
            <a:tailEnd/>
          </a:ln>
        </p:spPr>
      </p:pic>
      <p:graphicFrame>
        <p:nvGraphicFramePr>
          <p:cNvPr id="5" name="Table 4"/>
          <p:cNvGraphicFramePr>
            <a:graphicFrameLocks noGrp="1"/>
          </p:cNvGraphicFramePr>
          <p:nvPr/>
        </p:nvGraphicFramePr>
        <p:xfrm>
          <a:off x="4644008" y="1397000"/>
          <a:ext cx="2736304" cy="2392038"/>
        </p:xfrm>
        <a:graphic>
          <a:graphicData uri="http://schemas.openxmlformats.org/drawingml/2006/table">
            <a:tbl>
              <a:tblPr firstRow="1" bandRow="1">
                <a:tableStyleId>{5C22544A-7EE6-4342-B048-85BDC9FD1C3A}</a:tableStyleId>
              </a:tblPr>
              <a:tblGrid>
                <a:gridCol w="684076"/>
                <a:gridCol w="684076"/>
                <a:gridCol w="684076"/>
                <a:gridCol w="684076"/>
              </a:tblGrid>
              <a:tr h="398673">
                <a:tc>
                  <a:txBody>
                    <a:bodyPr/>
                    <a:lstStyle/>
                    <a:p>
                      <a:r>
                        <a:rPr lang="en-IN" dirty="0" smtClean="0"/>
                        <a:t>ID</a:t>
                      </a:r>
                      <a:endParaRPr lang="en-IN" dirty="0"/>
                    </a:p>
                  </a:txBody>
                  <a:tcPr/>
                </a:tc>
                <a:tc>
                  <a:txBody>
                    <a:bodyPr/>
                    <a:lstStyle/>
                    <a:p>
                      <a:r>
                        <a:rPr lang="en-IN" dirty="0" err="1" smtClean="0"/>
                        <a:t>Ri</a:t>
                      </a:r>
                      <a:endParaRPr lang="en-IN" dirty="0"/>
                    </a:p>
                  </a:txBody>
                  <a:tcPr/>
                </a:tc>
                <a:tc>
                  <a:txBody>
                    <a:bodyPr/>
                    <a:lstStyle/>
                    <a:p>
                      <a:r>
                        <a:rPr lang="en-IN" dirty="0" err="1" smtClean="0"/>
                        <a:t>Wi</a:t>
                      </a:r>
                      <a:endParaRPr lang="en-IN" dirty="0"/>
                    </a:p>
                  </a:txBody>
                  <a:tcPr/>
                </a:tc>
                <a:tc>
                  <a:txBody>
                    <a:bodyPr/>
                    <a:lstStyle/>
                    <a:p>
                      <a:r>
                        <a:rPr lang="en-IN" dirty="0" err="1" smtClean="0"/>
                        <a:t>Ei</a:t>
                      </a:r>
                      <a:endParaRPr lang="en-IN" dirty="0"/>
                    </a:p>
                  </a:txBody>
                  <a:tcPr/>
                </a:tc>
              </a:tr>
              <a:tr h="398673">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3</a:t>
                      </a:r>
                      <a:endParaRPr lang="en-IN" dirty="0"/>
                    </a:p>
                  </a:txBody>
                  <a:tcPr/>
                </a:tc>
              </a:tr>
              <a:tr h="398673">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1</a:t>
                      </a:r>
                      <a:endParaRPr lang="en-IN" dirty="0"/>
                    </a:p>
                  </a:txBody>
                  <a:tcPr/>
                </a:tc>
              </a:tr>
              <a:tr h="398673">
                <a:tc>
                  <a:txBody>
                    <a:bodyPr/>
                    <a:lstStyle/>
                    <a:p>
                      <a:r>
                        <a:rPr lang="en-IN" dirty="0" smtClean="0"/>
                        <a:t>3</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2</a:t>
                      </a:r>
                      <a:endParaRPr lang="en-IN" dirty="0"/>
                    </a:p>
                  </a:txBody>
                  <a:tcPr/>
                </a:tc>
              </a:tr>
              <a:tr h="398673">
                <a:tc>
                  <a:txBody>
                    <a:bodyPr/>
                    <a:lstStyle/>
                    <a:p>
                      <a:r>
                        <a:rPr lang="en-IN" dirty="0" smtClean="0"/>
                        <a:t>4</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r>
              <a:tr h="398673">
                <a:tc>
                  <a:txBody>
                    <a:bodyPr/>
                    <a:lstStyle/>
                    <a:p>
                      <a:r>
                        <a:rPr lang="en-IN" dirty="0" smtClean="0"/>
                        <a:t>5</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r>
            </a:tbl>
          </a:graphicData>
        </a:graphic>
      </p:graphicFrame>
      <p:sp>
        <p:nvSpPr>
          <p:cNvPr id="6" name="TextBox 5"/>
          <p:cNvSpPr txBox="1"/>
          <p:nvPr/>
        </p:nvSpPr>
        <p:spPr>
          <a:xfrm>
            <a:off x="1331640" y="4005064"/>
            <a:ext cx="6480720" cy="369332"/>
          </a:xfrm>
          <a:prstGeom prst="rect">
            <a:avLst/>
          </a:prstGeom>
          <a:noFill/>
        </p:spPr>
        <p:txBody>
          <a:bodyPr wrap="square" rtlCol="0">
            <a:spAutoFit/>
          </a:bodyPr>
          <a:lstStyle/>
          <a:p>
            <a:r>
              <a:rPr lang="en-IN" dirty="0" smtClean="0"/>
              <a:t>Task graph example for HW task scheduling on </a:t>
            </a:r>
            <a:r>
              <a:rPr lang="en-IN" dirty="0" err="1" smtClean="0"/>
              <a:t>FPGA</a:t>
            </a:r>
            <a:endParaRPr lang="en-IN" dirty="0"/>
          </a:p>
        </p:txBody>
      </p:sp>
      <p:sp>
        <p:nvSpPr>
          <p:cNvPr id="9" name="TextBox 8"/>
          <p:cNvSpPr txBox="1"/>
          <p:nvPr/>
        </p:nvSpPr>
        <p:spPr>
          <a:xfrm>
            <a:off x="395536" y="4509120"/>
            <a:ext cx="8280920" cy="1200329"/>
          </a:xfrm>
          <a:prstGeom prst="rect">
            <a:avLst/>
          </a:prstGeom>
          <a:noFill/>
        </p:spPr>
        <p:txBody>
          <a:bodyPr wrap="square" rtlCol="0">
            <a:spAutoFit/>
          </a:bodyPr>
          <a:lstStyle/>
          <a:p>
            <a:r>
              <a:rPr lang="en-IN" dirty="0" err="1" smtClean="0"/>
              <a:t>Ri</a:t>
            </a:r>
            <a:r>
              <a:rPr lang="en-IN" dirty="0" smtClean="0"/>
              <a:t> -  task </a:t>
            </a:r>
            <a:r>
              <a:rPr lang="en-IN" dirty="0" err="1" smtClean="0"/>
              <a:t>i’s</a:t>
            </a:r>
            <a:r>
              <a:rPr lang="en-IN" dirty="0" smtClean="0"/>
              <a:t> </a:t>
            </a:r>
            <a:r>
              <a:rPr lang="en-IN" b="1" dirty="0" smtClean="0"/>
              <a:t>Reconfiguration delay </a:t>
            </a:r>
            <a:r>
              <a:rPr lang="en-IN" dirty="0" smtClean="0"/>
              <a:t>on the </a:t>
            </a:r>
            <a:r>
              <a:rPr lang="en-IN" dirty="0" err="1" smtClean="0"/>
              <a:t>FPGA</a:t>
            </a:r>
            <a:endParaRPr lang="en-IN" dirty="0" smtClean="0"/>
          </a:p>
          <a:p>
            <a:r>
              <a:rPr lang="en-IN" dirty="0" err="1" smtClean="0"/>
              <a:t>Wi</a:t>
            </a:r>
            <a:r>
              <a:rPr lang="en-IN" dirty="0" smtClean="0"/>
              <a:t>-  task </a:t>
            </a:r>
            <a:r>
              <a:rPr lang="en-IN" dirty="0" err="1" smtClean="0"/>
              <a:t>i’s</a:t>
            </a:r>
            <a:r>
              <a:rPr lang="en-IN" dirty="0" smtClean="0"/>
              <a:t> Size in terms of the </a:t>
            </a:r>
            <a:r>
              <a:rPr lang="en-IN" b="1" dirty="0" smtClean="0"/>
              <a:t>number of contiguous </a:t>
            </a:r>
            <a:r>
              <a:rPr lang="en-IN" b="1" dirty="0" err="1" smtClean="0"/>
              <a:t>FPGA</a:t>
            </a:r>
            <a:r>
              <a:rPr lang="en-IN" b="1" dirty="0" smtClean="0"/>
              <a:t> columns</a:t>
            </a:r>
            <a:r>
              <a:rPr lang="en-IN" dirty="0" smtClean="0"/>
              <a:t> it occupies</a:t>
            </a:r>
          </a:p>
          <a:p>
            <a:r>
              <a:rPr lang="en-IN" dirty="0" err="1" smtClean="0"/>
              <a:t>Ei</a:t>
            </a:r>
            <a:r>
              <a:rPr lang="en-IN" dirty="0" smtClean="0"/>
              <a:t>-   task </a:t>
            </a:r>
            <a:r>
              <a:rPr lang="en-IN" dirty="0" err="1" smtClean="0"/>
              <a:t>i’s</a:t>
            </a:r>
            <a:r>
              <a:rPr lang="en-IN" dirty="0" smtClean="0"/>
              <a:t> </a:t>
            </a:r>
            <a:r>
              <a:rPr lang="en-IN" b="1" dirty="0" smtClean="0"/>
              <a:t>Execution time</a:t>
            </a:r>
            <a:r>
              <a:rPr lang="en-IN" dirty="0" smtClean="0"/>
              <a:t> on the </a:t>
            </a:r>
            <a:r>
              <a:rPr lang="en-IN" dirty="0" err="1" smtClean="0"/>
              <a:t>FPGA</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Scheduling task graph using 3 columns</a:t>
            </a:r>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1052736"/>
            <a:ext cx="6048672" cy="4651554"/>
          </a:xfrm>
          <a:prstGeom prst="rect">
            <a:avLst/>
          </a:prstGeom>
          <a:noFill/>
          <a:ln w="9525">
            <a:noFill/>
            <a:miter lim="800000"/>
            <a:headEnd/>
            <a:tailEnd/>
          </a:ln>
        </p:spPr>
      </p:pic>
      <p:sp>
        <p:nvSpPr>
          <p:cNvPr id="5" name="TextBox 4"/>
          <p:cNvSpPr txBox="1"/>
          <p:nvPr/>
        </p:nvSpPr>
        <p:spPr>
          <a:xfrm>
            <a:off x="6516216" y="1196752"/>
            <a:ext cx="2448272" cy="3970318"/>
          </a:xfrm>
          <a:prstGeom prst="rect">
            <a:avLst/>
          </a:prstGeom>
          <a:noFill/>
        </p:spPr>
        <p:txBody>
          <a:bodyPr wrap="square" rtlCol="0">
            <a:spAutoFit/>
          </a:bodyPr>
          <a:lstStyle/>
          <a:p>
            <a:r>
              <a:rPr lang="en-IN" dirty="0" smtClean="0"/>
              <a:t>Dark areas-</a:t>
            </a:r>
            <a:r>
              <a:rPr lang="en-IN" b="1" dirty="0" smtClean="0"/>
              <a:t>reconfiguration stage</a:t>
            </a:r>
            <a:r>
              <a:rPr lang="en-IN" dirty="0" smtClean="0"/>
              <a:t>; </a:t>
            </a:r>
          </a:p>
          <a:p>
            <a:endParaRPr lang="en-IN" dirty="0" smtClean="0"/>
          </a:p>
          <a:p>
            <a:r>
              <a:rPr lang="en-IN" dirty="0" smtClean="0"/>
              <a:t>white areas denote the </a:t>
            </a:r>
            <a:r>
              <a:rPr lang="en-IN" b="1" dirty="0" smtClean="0"/>
              <a:t>execution</a:t>
            </a:r>
            <a:r>
              <a:rPr lang="en-IN" dirty="0" smtClean="0"/>
              <a:t> </a:t>
            </a:r>
            <a:r>
              <a:rPr lang="en-IN" b="1" dirty="0" smtClean="0"/>
              <a:t>stage</a:t>
            </a:r>
            <a:r>
              <a:rPr lang="en-IN" dirty="0" smtClean="0"/>
              <a:t>;</a:t>
            </a:r>
          </a:p>
          <a:p>
            <a:endParaRPr lang="en-IN" dirty="0" smtClean="0"/>
          </a:p>
          <a:p>
            <a:r>
              <a:rPr lang="en-IN" dirty="0" smtClean="0"/>
              <a:t>striped areas denote the </a:t>
            </a:r>
            <a:r>
              <a:rPr lang="en-IN" b="1" dirty="0" smtClean="0"/>
              <a:t>gap</a:t>
            </a:r>
            <a:r>
              <a:rPr lang="en-IN" dirty="0" smtClean="0"/>
              <a:t> between a task’s reconfiguration stage and execution stage, within which no other task can execute.</a:t>
            </a:r>
            <a:endParaRPr lang="en-IN" dirty="0"/>
          </a:p>
        </p:txBody>
      </p:sp>
      <p:sp>
        <p:nvSpPr>
          <p:cNvPr id="6" name="TextBox 5"/>
          <p:cNvSpPr txBox="1"/>
          <p:nvPr/>
        </p:nvSpPr>
        <p:spPr>
          <a:xfrm>
            <a:off x="251520" y="5733256"/>
            <a:ext cx="8640960" cy="369332"/>
          </a:xfrm>
          <a:prstGeom prst="rect">
            <a:avLst/>
          </a:prstGeom>
          <a:noFill/>
        </p:spPr>
        <p:txBody>
          <a:bodyPr wrap="square" rtlCol="0">
            <a:spAutoFit/>
          </a:bodyPr>
          <a:lstStyle/>
          <a:p>
            <a:r>
              <a:rPr lang="en-IN" dirty="0" smtClean="0"/>
              <a:t>Task graph period( </a:t>
            </a:r>
            <a:r>
              <a:rPr lang="en-IN" dirty="0" err="1" smtClean="0"/>
              <a:t>SL+R1+R2</a:t>
            </a:r>
            <a:r>
              <a:rPr lang="en-IN" dirty="0" smtClean="0"/>
              <a:t>)	 a) 13 	b) 12 	c) 12	d) 10</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1520" y="274320"/>
            <a:ext cx="8682168" cy="850424"/>
          </a:xfrm>
        </p:spPr>
        <p:txBody>
          <a:bodyPr/>
          <a:lstStyle/>
          <a:p>
            <a:r>
              <a:rPr lang="en-IN" dirty="0" smtClean="0"/>
              <a:t>Hardware task scheduling</a:t>
            </a:r>
            <a:endParaRPr lang="en-IN"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1309316" y="1219200"/>
            <a:ext cx="2555695" cy="2353816"/>
          </a:xfrm>
          <a:prstGeom prst="rect">
            <a:avLst/>
          </a:prstGeom>
          <a:noFill/>
          <a:ln w="9525">
            <a:noFill/>
            <a:miter lim="800000"/>
            <a:headEnd/>
            <a:tailEnd/>
          </a:ln>
        </p:spPr>
      </p:pic>
      <p:sp>
        <p:nvSpPr>
          <p:cNvPr id="9" name="Content Placeholder 8"/>
          <p:cNvSpPr>
            <a:spLocks noGrp="1"/>
          </p:cNvSpPr>
          <p:nvPr>
            <p:ph sz="half" idx="2"/>
          </p:nvPr>
        </p:nvSpPr>
        <p:spPr>
          <a:xfrm>
            <a:off x="4355976" y="1124744"/>
            <a:ext cx="4788024" cy="5112568"/>
          </a:xfrm>
        </p:spPr>
        <p:txBody>
          <a:bodyPr>
            <a:noAutofit/>
          </a:bodyPr>
          <a:lstStyle/>
          <a:p>
            <a:r>
              <a:rPr lang="en-IN" sz="1600" i="1" dirty="0" smtClean="0"/>
              <a:t>M size of the reconfigurable area on the </a:t>
            </a:r>
            <a:r>
              <a:rPr lang="en-IN" sz="1600" i="1" dirty="0" err="1" smtClean="0"/>
              <a:t>FPGA</a:t>
            </a:r>
            <a:r>
              <a:rPr lang="en-IN" sz="1600" i="1" dirty="0" smtClean="0"/>
              <a:t> in terms of number of contiguous columns</a:t>
            </a:r>
          </a:p>
          <a:p>
            <a:r>
              <a:rPr lang="en-IN" sz="1600" i="1" dirty="0" smtClean="0"/>
              <a:t>N number of tasks in the task graph</a:t>
            </a:r>
          </a:p>
          <a:p>
            <a:r>
              <a:rPr lang="en-IN" sz="1600" i="1" dirty="0" err="1" smtClean="0"/>
              <a:t>SEi</a:t>
            </a:r>
            <a:r>
              <a:rPr lang="en-IN" sz="1600" i="1" dirty="0" smtClean="0"/>
              <a:t> task </a:t>
            </a:r>
            <a:r>
              <a:rPr lang="en-IN" sz="1600" i="1" dirty="0" err="1" smtClean="0"/>
              <a:t>i</a:t>
            </a:r>
            <a:r>
              <a:rPr lang="en-IN" sz="1600" i="1" dirty="0" smtClean="0"/>
              <a:t> ’s execution time on the CPU for its SW implementation</a:t>
            </a:r>
          </a:p>
          <a:p>
            <a:r>
              <a:rPr lang="en-IN" sz="1600" i="1" dirty="0" smtClean="0"/>
              <a:t>SL upper bound of the schedule length</a:t>
            </a:r>
          </a:p>
          <a:p>
            <a:r>
              <a:rPr lang="en-IN" sz="1600" i="1" dirty="0" err="1" smtClean="0"/>
              <a:t>pli</a:t>
            </a:r>
            <a:r>
              <a:rPr lang="en-IN" sz="1600" i="1" dirty="0" smtClean="0"/>
              <a:t> position of task </a:t>
            </a:r>
            <a:r>
              <a:rPr lang="en-IN" sz="1600" i="1" dirty="0" err="1" smtClean="0"/>
              <a:t>i’s</a:t>
            </a:r>
            <a:r>
              <a:rPr lang="en-IN" sz="1600" i="1" dirty="0" smtClean="0"/>
              <a:t> leftmost column on the </a:t>
            </a:r>
            <a:r>
              <a:rPr lang="en-IN" sz="1600" i="1" dirty="0" err="1" smtClean="0"/>
              <a:t>FPGA</a:t>
            </a:r>
            <a:endParaRPr lang="en-IN" sz="1600" i="1" dirty="0" smtClean="0"/>
          </a:p>
          <a:p>
            <a:r>
              <a:rPr lang="en-IN" sz="1600" i="1" dirty="0" err="1" smtClean="0"/>
              <a:t>pri</a:t>
            </a:r>
            <a:r>
              <a:rPr lang="en-IN" sz="1600" i="1" dirty="0" smtClean="0"/>
              <a:t> position of task </a:t>
            </a:r>
            <a:r>
              <a:rPr lang="en-IN" sz="1600" i="1" dirty="0" err="1" smtClean="0"/>
              <a:t>i’s</a:t>
            </a:r>
            <a:r>
              <a:rPr lang="en-IN" sz="1600" i="1" dirty="0" smtClean="0"/>
              <a:t> rightmost column on the </a:t>
            </a:r>
            <a:r>
              <a:rPr lang="en-IN" sz="1600" i="1" dirty="0" err="1" smtClean="0"/>
              <a:t>FPGA</a:t>
            </a:r>
            <a:endParaRPr lang="en-IN" sz="1600" i="1" dirty="0" smtClean="0"/>
          </a:p>
          <a:p>
            <a:r>
              <a:rPr lang="en-IN" sz="1600" i="1" dirty="0" smtClean="0"/>
              <a:t>tri start time of task </a:t>
            </a:r>
            <a:r>
              <a:rPr lang="en-IN" sz="1600" i="1" dirty="0" err="1" smtClean="0"/>
              <a:t>i’s</a:t>
            </a:r>
            <a:r>
              <a:rPr lang="en-IN" sz="1600" i="1" dirty="0" smtClean="0"/>
              <a:t> reconfiguration stage</a:t>
            </a:r>
          </a:p>
          <a:p>
            <a:r>
              <a:rPr lang="en-IN" sz="1600" i="1" dirty="0" err="1" smtClean="0"/>
              <a:t>fri</a:t>
            </a:r>
            <a:r>
              <a:rPr lang="en-IN" sz="1600" i="1" dirty="0" smtClean="0"/>
              <a:t> finish time of </a:t>
            </a:r>
            <a:r>
              <a:rPr lang="en-IN" sz="1600" i="1" dirty="0" err="1" smtClean="0"/>
              <a:t>taski</a:t>
            </a:r>
            <a:r>
              <a:rPr lang="en-IN" sz="1600" i="1" dirty="0" smtClean="0"/>
              <a:t> ’s reconfiguration stage</a:t>
            </a:r>
          </a:p>
          <a:p>
            <a:r>
              <a:rPr lang="en-IN" sz="1600" i="1" dirty="0" err="1" smtClean="0"/>
              <a:t>tei</a:t>
            </a:r>
            <a:r>
              <a:rPr lang="en-IN" sz="1600" i="1" dirty="0" smtClean="0"/>
              <a:t> start time of task </a:t>
            </a:r>
            <a:r>
              <a:rPr lang="en-IN" sz="1600" i="1" dirty="0" err="1" smtClean="0"/>
              <a:t>i’s</a:t>
            </a:r>
            <a:r>
              <a:rPr lang="en-IN" sz="1600" i="1" dirty="0" smtClean="0"/>
              <a:t> execution stage</a:t>
            </a:r>
          </a:p>
          <a:p>
            <a:r>
              <a:rPr lang="en-IN" sz="1600" i="1" dirty="0" err="1" smtClean="0"/>
              <a:t>fei</a:t>
            </a:r>
            <a:r>
              <a:rPr lang="en-IN" sz="1600" i="1" dirty="0" smtClean="0"/>
              <a:t> finish time of </a:t>
            </a:r>
            <a:r>
              <a:rPr lang="en-IN" sz="1600" i="1" dirty="0" err="1" smtClean="0"/>
              <a:t>taski</a:t>
            </a:r>
            <a:r>
              <a:rPr lang="en-IN" sz="1600" i="1" dirty="0" smtClean="0"/>
              <a:t> ’s execution stage</a:t>
            </a:r>
          </a:p>
          <a:p>
            <a:r>
              <a:rPr lang="en-IN" sz="1600" i="1" dirty="0" err="1" smtClean="0"/>
              <a:t>hsi</a:t>
            </a:r>
            <a:r>
              <a:rPr lang="en-IN" sz="1600" i="1" dirty="0" smtClean="0"/>
              <a:t> </a:t>
            </a:r>
            <a:r>
              <a:rPr lang="en-IN" sz="1600" i="1" dirty="0" err="1" smtClean="0"/>
              <a:t>boolean</a:t>
            </a:r>
            <a:r>
              <a:rPr lang="en-IN" sz="1600" i="1" dirty="0" smtClean="0"/>
              <a:t> variable denoting if </a:t>
            </a:r>
            <a:r>
              <a:rPr lang="en-IN" sz="1600" i="1" dirty="0" err="1" smtClean="0"/>
              <a:t>taski</a:t>
            </a:r>
            <a:r>
              <a:rPr lang="en-IN" sz="1600" i="1" dirty="0" smtClean="0"/>
              <a:t> is a HW task on the </a:t>
            </a:r>
            <a:r>
              <a:rPr lang="en-IN" sz="1600" i="1" dirty="0" err="1" smtClean="0"/>
              <a:t>FPGA</a:t>
            </a:r>
            <a:r>
              <a:rPr lang="en-IN" sz="1600" i="1" dirty="0" smtClean="0"/>
              <a:t> (</a:t>
            </a:r>
            <a:r>
              <a:rPr lang="en-IN" sz="1600" i="1" dirty="0" err="1" smtClean="0"/>
              <a:t>hsi</a:t>
            </a:r>
            <a:r>
              <a:rPr lang="en-IN" sz="1600" i="1" dirty="0" smtClean="0"/>
              <a:t> = 0) or a SW task on </a:t>
            </a:r>
            <a:r>
              <a:rPr lang="en-IN" sz="1600" dirty="0" smtClean="0"/>
              <a:t>the CPU (</a:t>
            </a:r>
            <a:r>
              <a:rPr lang="en-IN" sz="1600" i="1" dirty="0" err="1" smtClean="0"/>
              <a:t>hsi</a:t>
            </a:r>
            <a:r>
              <a:rPr lang="en-IN" sz="1600" i="1" dirty="0" smtClean="0"/>
              <a:t> = 1</a:t>
            </a:r>
            <a:r>
              <a:rPr lang="en-IN" sz="1400" i="1" dirty="0" smtClean="0"/>
              <a:t>)</a:t>
            </a:r>
            <a:endParaRPr lang="en-IN" sz="1400" dirty="0"/>
          </a:p>
        </p:txBody>
      </p:sp>
      <p:sp>
        <p:nvSpPr>
          <p:cNvPr id="5" name="TextBox 4"/>
          <p:cNvSpPr txBox="1"/>
          <p:nvPr/>
        </p:nvSpPr>
        <p:spPr>
          <a:xfrm>
            <a:off x="827584" y="3717032"/>
            <a:ext cx="2952328" cy="646331"/>
          </a:xfrm>
          <a:prstGeom prst="rect">
            <a:avLst/>
          </a:prstGeom>
          <a:noFill/>
        </p:spPr>
        <p:txBody>
          <a:bodyPr wrap="square" rtlCol="0">
            <a:spAutoFit/>
          </a:bodyPr>
          <a:lstStyle/>
          <a:p>
            <a:pPr algn="ctr"/>
            <a:r>
              <a:rPr lang="en-IN" i="1" dirty="0" err="1" smtClean="0"/>
              <a:t>taski</a:t>
            </a:r>
            <a:r>
              <a:rPr lang="en-IN" i="1" dirty="0" smtClean="0"/>
              <a:t> on the </a:t>
            </a:r>
            <a:r>
              <a:rPr lang="en-IN" i="1" dirty="0" err="1" smtClean="0"/>
              <a:t>2D</a:t>
            </a:r>
            <a:r>
              <a:rPr lang="en-IN" i="1" dirty="0" smtClean="0"/>
              <a:t> time-</a:t>
            </a:r>
            <a:r>
              <a:rPr lang="en-IN" i="1" dirty="0" err="1" smtClean="0"/>
              <a:t>FPGA</a:t>
            </a:r>
            <a:r>
              <a:rPr lang="en-IN" i="1" dirty="0" smtClean="0"/>
              <a:t> position chart.</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Scheduling on hybrid </a:t>
            </a:r>
            <a:r>
              <a:rPr lang="en-IN" dirty="0" err="1" smtClean="0"/>
              <a:t>FPGA</a:t>
            </a:r>
            <a:r>
              <a:rPr lang="en-IN" dirty="0" smtClean="0"/>
              <a:t>/CPU</a:t>
            </a:r>
            <a:endParaRPr lang="en-IN"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03648" y="1052736"/>
            <a:ext cx="2334529" cy="460851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0" y="1052736"/>
            <a:ext cx="2520279" cy="2069562"/>
          </a:xfrm>
          <a:prstGeom prst="rect">
            <a:avLst/>
          </a:prstGeom>
          <a:noFill/>
          <a:ln w="9525">
            <a:noFill/>
            <a:miter lim="800000"/>
            <a:headEnd/>
            <a:tailEnd/>
          </a:ln>
        </p:spPr>
      </p:pic>
      <p:sp>
        <p:nvSpPr>
          <p:cNvPr id="6" name="TextBox 5"/>
          <p:cNvSpPr txBox="1"/>
          <p:nvPr/>
        </p:nvSpPr>
        <p:spPr>
          <a:xfrm>
            <a:off x="971600" y="5661248"/>
            <a:ext cx="3096344" cy="646331"/>
          </a:xfrm>
          <a:prstGeom prst="rect">
            <a:avLst/>
          </a:prstGeom>
          <a:noFill/>
        </p:spPr>
        <p:txBody>
          <a:bodyPr wrap="square" rtlCol="0">
            <a:spAutoFit/>
          </a:bodyPr>
          <a:lstStyle/>
          <a:p>
            <a:r>
              <a:rPr lang="en-IN" dirty="0" smtClean="0"/>
              <a:t>Possible schedule for task graph on hybrid </a:t>
            </a:r>
            <a:r>
              <a:rPr lang="en-IN" dirty="0" err="1" smtClean="0"/>
              <a:t>FPGA</a:t>
            </a:r>
            <a:r>
              <a:rPr lang="en-IN" dirty="0" smtClean="0"/>
              <a:t>/CPU</a:t>
            </a:r>
            <a:endParaRPr lang="en-IN" dirty="0"/>
          </a:p>
        </p:txBody>
      </p:sp>
      <p:graphicFrame>
        <p:nvGraphicFramePr>
          <p:cNvPr id="7" name="Table 6"/>
          <p:cNvGraphicFramePr>
            <a:graphicFrameLocks noGrp="1"/>
          </p:cNvGraphicFramePr>
          <p:nvPr/>
        </p:nvGraphicFramePr>
        <p:xfrm>
          <a:off x="4355976" y="3140968"/>
          <a:ext cx="2880320" cy="2560320"/>
        </p:xfrm>
        <a:graphic>
          <a:graphicData uri="http://schemas.openxmlformats.org/drawingml/2006/table">
            <a:tbl>
              <a:tblPr firstRow="1" bandRow="1">
                <a:tableStyleId>{5C22544A-7EE6-4342-B048-85BDC9FD1C3A}</a:tableStyleId>
              </a:tblPr>
              <a:tblGrid>
                <a:gridCol w="576064"/>
                <a:gridCol w="576064"/>
                <a:gridCol w="576064"/>
                <a:gridCol w="576064"/>
                <a:gridCol w="576064"/>
              </a:tblGrid>
              <a:tr h="314771">
                <a:tc>
                  <a:txBody>
                    <a:bodyPr/>
                    <a:lstStyle/>
                    <a:p>
                      <a:r>
                        <a:rPr lang="en-IN" dirty="0" smtClean="0"/>
                        <a:t>ID</a:t>
                      </a:r>
                      <a:endParaRPr lang="en-IN" dirty="0"/>
                    </a:p>
                  </a:txBody>
                  <a:tcPr/>
                </a:tc>
                <a:tc>
                  <a:txBody>
                    <a:bodyPr/>
                    <a:lstStyle/>
                    <a:p>
                      <a:r>
                        <a:rPr lang="en-IN" dirty="0" err="1" smtClean="0"/>
                        <a:t>Wi</a:t>
                      </a:r>
                      <a:endParaRPr lang="en-IN" dirty="0"/>
                    </a:p>
                  </a:txBody>
                  <a:tcPr/>
                </a:tc>
                <a:tc>
                  <a:txBody>
                    <a:bodyPr/>
                    <a:lstStyle/>
                    <a:p>
                      <a:r>
                        <a:rPr lang="en-IN" dirty="0" err="1" smtClean="0"/>
                        <a:t>Ri</a:t>
                      </a:r>
                      <a:endParaRPr lang="en-IN" dirty="0"/>
                    </a:p>
                  </a:txBody>
                  <a:tcPr/>
                </a:tc>
                <a:tc>
                  <a:txBody>
                    <a:bodyPr/>
                    <a:lstStyle/>
                    <a:p>
                      <a:r>
                        <a:rPr lang="en-IN" dirty="0" err="1" smtClean="0"/>
                        <a:t>Ei</a:t>
                      </a:r>
                      <a:endParaRPr lang="en-IN" dirty="0"/>
                    </a:p>
                  </a:txBody>
                  <a:tcPr/>
                </a:tc>
                <a:tc>
                  <a:txBody>
                    <a:bodyPr/>
                    <a:lstStyle/>
                    <a:p>
                      <a:r>
                        <a:rPr lang="en-IN" dirty="0" err="1" smtClean="0"/>
                        <a:t>SEi</a:t>
                      </a:r>
                      <a:endParaRPr lang="en-IN" dirty="0"/>
                    </a:p>
                  </a:txBody>
                  <a:tcPr/>
                </a:tc>
              </a:tr>
              <a:tr h="314771">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3</a:t>
                      </a:r>
                      <a:endParaRPr lang="en-IN" dirty="0"/>
                    </a:p>
                  </a:txBody>
                  <a:tcPr/>
                </a:tc>
                <a:tc>
                  <a:txBody>
                    <a:bodyPr/>
                    <a:lstStyle/>
                    <a:p>
                      <a:r>
                        <a:rPr lang="en-IN" dirty="0" smtClean="0"/>
                        <a:t>12</a:t>
                      </a:r>
                      <a:endParaRPr lang="en-IN" dirty="0"/>
                    </a:p>
                  </a:txBody>
                  <a:tcPr/>
                </a:tc>
              </a:tr>
              <a:tr h="314771">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1</a:t>
                      </a:r>
                      <a:endParaRPr lang="en-IN" dirty="0"/>
                    </a:p>
                  </a:txBody>
                  <a:tcPr/>
                </a:tc>
                <a:tc>
                  <a:txBody>
                    <a:bodyPr/>
                    <a:lstStyle/>
                    <a:p>
                      <a:r>
                        <a:rPr lang="en-IN" dirty="0" smtClean="0"/>
                        <a:t>4</a:t>
                      </a:r>
                      <a:endParaRPr lang="en-IN" dirty="0"/>
                    </a:p>
                  </a:txBody>
                  <a:tcPr/>
                </a:tc>
              </a:tr>
              <a:tr h="314771">
                <a:tc>
                  <a:txBody>
                    <a:bodyPr/>
                    <a:lstStyle/>
                    <a:p>
                      <a:r>
                        <a:rPr lang="en-IN" dirty="0" smtClean="0"/>
                        <a:t>3</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2</a:t>
                      </a:r>
                      <a:endParaRPr lang="en-IN" dirty="0"/>
                    </a:p>
                  </a:txBody>
                  <a:tcPr/>
                </a:tc>
                <a:tc>
                  <a:txBody>
                    <a:bodyPr/>
                    <a:lstStyle/>
                    <a:p>
                      <a:r>
                        <a:rPr lang="en-IN" dirty="0" smtClean="0"/>
                        <a:t>8</a:t>
                      </a:r>
                      <a:endParaRPr lang="en-IN" dirty="0"/>
                    </a:p>
                  </a:txBody>
                  <a:tcPr/>
                </a:tc>
              </a:tr>
              <a:tr h="314771">
                <a:tc>
                  <a:txBody>
                    <a:bodyPr/>
                    <a:lstStyle/>
                    <a:p>
                      <a:r>
                        <a:rPr lang="en-IN" dirty="0" smtClean="0"/>
                        <a:t>4</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4</a:t>
                      </a:r>
                      <a:endParaRPr lang="en-IN" dirty="0"/>
                    </a:p>
                  </a:txBody>
                  <a:tcPr/>
                </a:tc>
              </a:tr>
              <a:tr h="314771">
                <a:tc>
                  <a:txBody>
                    <a:bodyPr/>
                    <a:lstStyle/>
                    <a:p>
                      <a:r>
                        <a:rPr lang="en-IN" dirty="0" smtClean="0"/>
                        <a:t>5</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8</a:t>
                      </a:r>
                      <a:endParaRPr lang="en-IN" dirty="0"/>
                    </a:p>
                  </a:txBody>
                  <a:tcPr/>
                </a:tc>
              </a:tr>
              <a:tr h="314771">
                <a:tc>
                  <a:txBody>
                    <a:bodyPr/>
                    <a:lstStyle/>
                    <a:p>
                      <a:r>
                        <a:rPr lang="en-IN" dirty="0" smtClean="0"/>
                        <a:t>6</a:t>
                      </a:r>
                      <a:endParaRPr lang="en-IN" dirty="0"/>
                    </a:p>
                  </a:txBody>
                  <a:tcPr/>
                </a:tc>
                <a:tc>
                  <a:txBody>
                    <a:bodyPr/>
                    <a:lstStyle/>
                    <a:p>
                      <a:r>
                        <a:rPr lang="en-IN" dirty="0" smtClean="0"/>
                        <a:t>2</a:t>
                      </a:r>
                      <a:endParaRPr lang="en-IN" dirty="0"/>
                    </a:p>
                  </a:txBody>
                  <a:tcPr/>
                </a:tc>
                <a:tc>
                  <a:txBody>
                    <a:bodyPr/>
                    <a:lstStyle/>
                    <a:p>
                      <a:r>
                        <a:rPr lang="en-IN" dirty="0" smtClean="0"/>
                        <a:t>2</a:t>
                      </a:r>
                      <a:endParaRPr lang="en-IN" dirty="0"/>
                    </a:p>
                  </a:txBody>
                  <a:tcPr/>
                </a:tc>
                <a:tc>
                  <a:txBody>
                    <a:bodyPr/>
                    <a:lstStyle/>
                    <a:p>
                      <a:r>
                        <a:rPr lang="en-IN" dirty="0" smtClean="0"/>
                        <a:t>1</a:t>
                      </a:r>
                      <a:endParaRPr lang="en-IN" dirty="0"/>
                    </a:p>
                  </a:txBody>
                  <a:tcPr/>
                </a:tc>
                <a:tc>
                  <a:txBody>
                    <a:bodyPr/>
                    <a:lstStyle/>
                    <a:p>
                      <a:r>
                        <a:rPr lang="en-IN" dirty="0" smtClean="0"/>
                        <a:t>4</a:t>
                      </a:r>
                      <a:endParaRPr lang="en-IN" dirty="0"/>
                    </a:p>
                  </a:txBody>
                  <a:tcPr/>
                </a:tc>
              </a:tr>
            </a:tbl>
          </a:graphicData>
        </a:graphic>
      </p:graphicFrame>
      <p:sp>
        <p:nvSpPr>
          <p:cNvPr id="8" name="TextBox 7"/>
          <p:cNvSpPr txBox="1"/>
          <p:nvPr/>
        </p:nvSpPr>
        <p:spPr>
          <a:xfrm>
            <a:off x="4067944" y="5661248"/>
            <a:ext cx="3672408" cy="646331"/>
          </a:xfrm>
          <a:prstGeom prst="rect">
            <a:avLst/>
          </a:prstGeom>
          <a:noFill/>
        </p:spPr>
        <p:txBody>
          <a:bodyPr wrap="square" rtlCol="0">
            <a:spAutoFit/>
          </a:bodyPr>
          <a:lstStyle/>
          <a:p>
            <a:r>
              <a:rPr lang="en-IN" dirty="0" smtClean="0"/>
              <a:t>Task graph example for for hw/</a:t>
            </a:r>
            <a:r>
              <a:rPr lang="en-IN" dirty="0" err="1" smtClean="0"/>
              <a:t>sw</a:t>
            </a:r>
            <a:r>
              <a:rPr lang="en-IN" dirty="0" smtClean="0"/>
              <a:t> partitioning on hybrid </a:t>
            </a:r>
            <a:r>
              <a:rPr lang="en-IN" dirty="0" err="1" smtClean="0"/>
              <a:t>FPGA</a:t>
            </a:r>
            <a:r>
              <a:rPr lang="en-IN" dirty="0" smtClean="0"/>
              <a:t>/CPU</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720080"/>
          </a:xfrm>
        </p:spPr>
        <p:txBody>
          <a:bodyPr>
            <a:noAutofit/>
          </a:bodyPr>
          <a:lstStyle/>
          <a:p>
            <a:r>
              <a:rPr lang="en-IN" sz="2950" dirty="0" err="1" smtClean="0"/>
              <a:t>SMT</a:t>
            </a:r>
            <a:r>
              <a:rPr lang="en-IN" sz="2950" dirty="0" smtClean="0"/>
              <a:t>(</a:t>
            </a:r>
            <a:r>
              <a:rPr lang="en-IN" sz="2950" dirty="0" err="1" smtClean="0"/>
              <a:t>Satisfiability</a:t>
            </a:r>
            <a:r>
              <a:rPr lang="en-IN" sz="2950" dirty="0" smtClean="0"/>
              <a:t> Modulo Theories) for scheduling</a:t>
            </a:r>
            <a:endParaRPr lang="en-IN" sz="2950" dirty="0"/>
          </a:p>
        </p:txBody>
      </p:sp>
      <p:sp>
        <p:nvSpPr>
          <p:cNvPr id="3" name="Content Placeholder 2"/>
          <p:cNvSpPr>
            <a:spLocks noGrp="1"/>
          </p:cNvSpPr>
          <p:nvPr>
            <p:ph idx="1"/>
          </p:nvPr>
        </p:nvSpPr>
        <p:spPr>
          <a:xfrm>
            <a:off x="323528" y="1052736"/>
            <a:ext cx="8424936" cy="5184576"/>
          </a:xfrm>
        </p:spPr>
        <p:txBody>
          <a:bodyPr/>
          <a:lstStyle/>
          <a:p>
            <a:r>
              <a:rPr lang="en-IN" sz="2400" dirty="0" smtClean="0"/>
              <a:t>Scheduling problems are NP-Hard </a:t>
            </a:r>
          </a:p>
          <a:p>
            <a:r>
              <a:rPr lang="en-IN" sz="2400" dirty="0" err="1" smtClean="0"/>
              <a:t>SAT</a:t>
            </a:r>
            <a:r>
              <a:rPr lang="en-IN" sz="2400" dirty="0" smtClean="0"/>
              <a:t>( </a:t>
            </a:r>
            <a:r>
              <a:rPr lang="en-IN" sz="2400" dirty="0" err="1" smtClean="0"/>
              <a:t>Satisfiability</a:t>
            </a:r>
            <a:r>
              <a:rPr lang="en-IN" sz="2400" dirty="0" smtClean="0"/>
              <a:t> solvers)- is an NP- complete problem of assigning values to a set of </a:t>
            </a:r>
            <a:r>
              <a:rPr lang="en-IN" sz="2400" dirty="0" err="1" smtClean="0"/>
              <a:t>boolean</a:t>
            </a:r>
            <a:r>
              <a:rPr lang="en-IN" sz="2400" dirty="0" smtClean="0"/>
              <a:t> variables to make a propositional logic formula true</a:t>
            </a:r>
          </a:p>
          <a:p>
            <a:r>
              <a:rPr lang="en-IN" sz="2400" dirty="0" err="1" smtClean="0"/>
              <a:t>SMT</a:t>
            </a:r>
            <a:r>
              <a:rPr lang="en-IN" sz="2400" dirty="0" smtClean="0"/>
              <a:t> is an extension to </a:t>
            </a:r>
            <a:r>
              <a:rPr lang="en-IN" sz="2400" dirty="0" err="1" smtClean="0"/>
              <a:t>SAT</a:t>
            </a:r>
            <a:r>
              <a:rPr lang="en-IN" sz="2400" dirty="0" smtClean="0"/>
              <a:t> by adding the ability to handle arithmetic and other decidable theories such as equality with un-interpreted function symbols, linear integer/real arithmetic(</a:t>
            </a:r>
            <a:r>
              <a:rPr lang="en-IN" sz="2400" dirty="0" err="1" smtClean="0"/>
              <a:t>LIA</a:t>
            </a:r>
            <a:r>
              <a:rPr lang="en-IN" sz="2400" dirty="0" smtClean="0"/>
              <a:t>/</a:t>
            </a:r>
            <a:r>
              <a:rPr lang="en-IN" sz="2400" dirty="0" err="1" smtClean="0"/>
              <a:t>LRA</a:t>
            </a:r>
            <a:r>
              <a:rPr lang="en-IN" sz="2400" dirty="0" smtClean="0"/>
              <a:t>), integer/real difference logic</a:t>
            </a:r>
          </a:p>
          <a:p>
            <a:r>
              <a:rPr lang="en-IN" sz="2400" dirty="0" smtClean="0"/>
              <a:t>In this article, </a:t>
            </a:r>
            <a:r>
              <a:rPr lang="en-IN" sz="2400" dirty="0" err="1" smtClean="0"/>
              <a:t>SMT</a:t>
            </a:r>
            <a:r>
              <a:rPr lang="en-IN" sz="2400" dirty="0" smtClean="0"/>
              <a:t> solver </a:t>
            </a:r>
            <a:r>
              <a:rPr lang="en-IN" sz="2400" dirty="0" err="1" smtClean="0"/>
              <a:t>Yices</a:t>
            </a:r>
            <a:r>
              <a:rPr lang="en-IN" sz="2400" dirty="0" smtClean="0"/>
              <a:t> ( from Stanford) was used</a:t>
            </a:r>
          </a:p>
          <a:p>
            <a:r>
              <a:rPr lang="en-IN" sz="2400" dirty="0" err="1" smtClean="0"/>
              <a:t>SMT</a:t>
            </a:r>
            <a:r>
              <a:rPr lang="en-IN" sz="2400" dirty="0" smtClean="0"/>
              <a:t> with </a:t>
            </a:r>
            <a:r>
              <a:rPr lang="en-IN" sz="2400" dirty="0" err="1" smtClean="0"/>
              <a:t>LIA</a:t>
            </a:r>
            <a:r>
              <a:rPr lang="en-IN" sz="2400" dirty="0" smtClean="0"/>
              <a:t> exhibits better performance, so all variables integer in this paper</a:t>
            </a:r>
          </a:p>
          <a:p>
            <a:r>
              <a:rPr lang="en-IN" sz="2400" dirty="0" err="1" smtClean="0"/>
              <a:t>SMT</a:t>
            </a:r>
            <a:r>
              <a:rPr lang="en-IN" sz="2400" dirty="0" smtClean="0"/>
              <a:t> provides only a yes/ no reply to the feasibility of a given constraint set</a:t>
            </a:r>
            <a:endParaRPr lang="en-IN"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Constraint set input to </a:t>
            </a:r>
            <a:r>
              <a:rPr lang="en-IN" dirty="0" err="1" smtClean="0"/>
              <a:t>SMT</a:t>
            </a:r>
            <a:r>
              <a:rPr lang="en-IN" dirty="0" smtClean="0"/>
              <a:t> solver</a:t>
            </a:r>
            <a:endParaRPr lang="en-IN" dirty="0"/>
          </a:p>
        </p:txBody>
      </p:sp>
      <p:sp>
        <p:nvSpPr>
          <p:cNvPr id="6" name="Content Placeholder 5"/>
          <p:cNvSpPr>
            <a:spLocks noGrp="1"/>
          </p:cNvSpPr>
          <p:nvPr>
            <p:ph idx="1"/>
          </p:nvPr>
        </p:nvSpPr>
        <p:spPr>
          <a:xfrm>
            <a:off x="457200" y="1052736"/>
            <a:ext cx="8001000" cy="5184576"/>
          </a:xfrm>
        </p:spPr>
        <p:txBody>
          <a:bodyPr>
            <a:normAutofit fontScale="85000" lnSpcReduction="20000"/>
          </a:bodyPr>
          <a:lstStyle/>
          <a:p>
            <a:pPr>
              <a:buSzPct val="130000"/>
              <a:buFont typeface="Wingdings" pitchFamily="2" charset="2"/>
              <a:buChar char="§"/>
            </a:pPr>
            <a:r>
              <a:rPr lang="en-IN" dirty="0" smtClean="0"/>
              <a:t>A HW task must fit on the </a:t>
            </a:r>
            <a:r>
              <a:rPr lang="en-IN" dirty="0" err="1" smtClean="0"/>
              <a:t>FPGA</a:t>
            </a:r>
            <a:endParaRPr lang="en-IN" dirty="0" smtClean="0"/>
          </a:p>
          <a:p>
            <a:pPr>
              <a:buSzPct val="130000"/>
              <a:buFont typeface="Wingdings" pitchFamily="2" charset="2"/>
              <a:buChar char="§"/>
            </a:pPr>
            <a:r>
              <a:rPr lang="en-IN" dirty="0" smtClean="0"/>
              <a:t>Pre emption is not allowed for either the execution stage or the reconfiguration stage of a HW task, or for a SW task.</a:t>
            </a:r>
          </a:p>
          <a:p>
            <a:pPr>
              <a:buSzPct val="130000"/>
              <a:buFont typeface="Wingdings" pitchFamily="2" charset="2"/>
              <a:buChar char="§"/>
            </a:pPr>
            <a:r>
              <a:rPr lang="en-IN" dirty="0" smtClean="0"/>
              <a:t>If a HW task is a source task in the task graph without any predecessors and it starts at time 0, then it has been preconfigured in the previous period and does not experience any reconfiguration delay</a:t>
            </a:r>
          </a:p>
          <a:p>
            <a:pPr>
              <a:buSzPct val="130000"/>
              <a:buFont typeface="Wingdings" pitchFamily="2" charset="2"/>
              <a:buChar char="§"/>
            </a:pPr>
            <a:r>
              <a:rPr lang="en-IN" dirty="0" smtClean="0"/>
              <a:t>Related to Condition 4, the task graph period (if it is periodically executed) should be larger than or equal to sum of reconfiguration delays of all source tasks whose reconfiguration stages have been pushed to the end of the period, that is, their reconfiguration delays do not contribute to the schedule length.</a:t>
            </a:r>
          </a:p>
          <a:p>
            <a:pPr>
              <a:buSzPct val="130000"/>
              <a:buFont typeface="Wingdings" pitchFamily="2" charset="2"/>
              <a:buChar char="§"/>
            </a:pPr>
            <a:r>
              <a:rPr lang="en-IN" dirty="0" smtClean="0"/>
              <a:t>A task’s reconfiguration stage (which may have length 0) must precede its execution stage</a:t>
            </a:r>
            <a:endParaRPr lang="en-IN" dirty="0"/>
          </a:p>
          <a:p>
            <a:pPr>
              <a:buSzPct val="130000"/>
              <a:buNone/>
            </a:pPr>
            <a:endParaRPr lang="en-I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Contd..</a:t>
            </a:r>
            <a:endParaRPr lang="en-IN" dirty="0"/>
          </a:p>
        </p:txBody>
      </p:sp>
      <p:sp>
        <p:nvSpPr>
          <p:cNvPr id="6" name="Content Placeholder 5"/>
          <p:cNvSpPr>
            <a:spLocks noGrp="1"/>
          </p:cNvSpPr>
          <p:nvPr>
            <p:ph idx="1"/>
          </p:nvPr>
        </p:nvSpPr>
        <p:spPr>
          <a:xfrm>
            <a:off x="457200" y="1124744"/>
            <a:ext cx="8001000" cy="5112568"/>
          </a:xfrm>
        </p:spPr>
        <p:txBody>
          <a:bodyPr>
            <a:normAutofit fontScale="85000" lnSpcReduction="10000"/>
          </a:bodyPr>
          <a:lstStyle/>
          <a:p>
            <a:r>
              <a:rPr lang="en-IN" dirty="0" smtClean="0"/>
              <a:t>Two HW task rectangles in the </a:t>
            </a:r>
            <a:r>
              <a:rPr lang="en-IN" dirty="0" err="1" smtClean="0"/>
              <a:t>2D</a:t>
            </a:r>
            <a:r>
              <a:rPr lang="en-IN" dirty="0" smtClean="0"/>
              <a:t> time-position chart should not overlap with each other.</a:t>
            </a:r>
          </a:p>
          <a:p>
            <a:r>
              <a:rPr lang="en-IN" dirty="0" smtClean="0"/>
              <a:t>Reconfiguration stages of different tasks must be serialized since the reconfiguration controller is a shared resource</a:t>
            </a:r>
          </a:p>
          <a:p>
            <a:r>
              <a:rPr lang="en-IN" dirty="0" smtClean="0"/>
              <a:t>If there is an edge from </a:t>
            </a:r>
            <a:r>
              <a:rPr lang="en-IN" i="1" dirty="0" err="1" smtClean="0"/>
              <a:t>taski</a:t>
            </a:r>
            <a:r>
              <a:rPr lang="en-IN" i="1" dirty="0" smtClean="0"/>
              <a:t> to task j in the task graph, then task j can only </a:t>
            </a:r>
            <a:r>
              <a:rPr lang="en-IN" dirty="0" smtClean="0"/>
              <a:t>begin its execution after </a:t>
            </a:r>
            <a:r>
              <a:rPr lang="en-IN" i="1" dirty="0" err="1" smtClean="0"/>
              <a:t>taski</a:t>
            </a:r>
            <a:r>
              <a:rPr lang="en-IN" i="1" dirty="0" smtClean="0"/>
              <a:t> has finished its execution, taking into account </a:t>
            </a:r>
            <a:r>
              <a:rPr lang="en-IN" dirty="0" smtClean="0"/>
              <a:t>any possible communication delay between the </a:t>
            </a:r>
            <a:r>
              <a:rPr lang="en-IN" dirty="0" err="1" smtClean="0"/>
              <a:t>FPGA</a:t>
            </a:r>
            <a:r>
              <a:rPr lang="en-IN" dirty="0" smtClean="0"/>
              <a:t> and CPU</a:t>
            </a:r>
          </a:p>
          <a:p>
            <a:r>
              <a:rPr lang="en-IN" dirty="0" smtClean="0"/>
              <a:t>Two SW tasks cannot overlap on the time axis due to the shared CPU resource.</a:t>
            </a:r>
          </a:p>
          <a:p>
            <a:r>
              <a:rPr lang="en-IN" dirty="0" smtClean="0"/>
              <a:t>Sink tasks must finish before the specified schedule length </a:t>
            </a:r>
            <a:r>
              <a:rPr lang="en-IN" i="1" dirty="0" smtClean="0"/>
              <a:t>SL (this is the </a:t>
            </a:r>
            <a:r>
              <a:rPr lang="en-IN" dirty="0" smtClean="0"/>
              <a:t>deadline constraint).</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400" dirty="0" smtClean="0"/>
              <a:t>Algorithm 1. Top-Level Binary Search Algorithm for Finding the Minimum Schedule length</a:t>
            </a:r>
            <a:r>
              <a:rPr lang="en-IN" dirty="0" smtClean="0"/>
              <a:t/>
            </a:r>
            <a:br>
              <a:rPr lang="en-IN" dirty="0" smtClean="0"/>
            </a:br>
            <a:endParaRPr lang="en-IN" b="0" dirty="0"/>
          </a:p>
        </p:txBody>
      </p:sp>
      <p:sp>
        <p:nvSpPr>
          <p:cNvPr id="3" name="Content Placeholder 2"/>
          <p:cNvSpPr>
            <a:spLocks noGrp="1"/>
          </p:cNvSpPr>
          <p:nvPr>
            <p:ph idx="1"/>
          </p:nvPr>
        </p:nvSpPr>
        <p:spPr>
          <a:xfrm>
            <a:off x="457200" y="1219200"/>
            <a:ext cx="8001000" cy="5090120"/>
          </a:xfrm>
        </p:spPr>
        <p:txBody>
          <a:bodyPr>
            <a:normAutofit fontScale="92500" lnSpcReduction="20000"/>
          </a:bodyPr>
          <a:lstStyle/>
          <a:p>
            <a:pPr>
              <a:buNone/>
            </a:pPr>
            <a:r>
              <a:rPr lang="en-IN" b="1" dirty="0" smtClean="0"/>
              <a:t>Input: </a:t>
            </a:r>
            <a:r>
              <a:rPr lang="en-IN" dirty="0" smtClean="0"/>
              <a:t>Lower bound </a:t>
            </a:r>
            <a:r>
              <a:rPr lang="en-IN" i="1" dirty="0" smtClean="0"/>
              <a:t>LB and upper bound </a:t>
            </a:r>
            <a:r>
              <a:rPr lang="en-IN" i="1" dirty="0" err="1" smtClean="0"/>
              <a:t>UB</a:t>
            </a:r>
            <a:r>
              <a:rPr lang="en-IN" i="1" dirty="0" smtClean="0"/>
              <a:t> of the schedule length</a:t>
            </a:r>
          </a:p>
          <a:p>
            <a:pPr>
              <a:buNone/>
            </a:pPr>
            <a:r>
              <a:rPr lang="en-IN" b="1" dirty="0" smtClean="0"/>
              <a:t>Output: </a:t>
            </a:r>
            <a:r>
              <a:rPr lang="en-IN" dirty="0" smtClean="0"/>
              <a:t>Minimum schedule length and the corresponding schedule</a:t>
            </a:r>
          </a:p>
          <a:p>
            <a:pPr>
              <a:buNone/>
            </a:pPr>
            <a:r>
              <a:rPr lang="en-IN" i="1" dirty="0" smtClean="0"/>
              <a:t>lb = LB, </a:t>
            </a:r>
            <a:r>
              <a:rPr lang="en-IN" i="1" dirty="0" err="1" smtClean="0"/>
              <a:t>ub</a:t>
            </a:r>
            <a:r>
              <a:rPr lang="en-IN" i="1" dirty="0" smtClean="0"/>
              <a:t> = </a:t>
            </a:r>
            <a:r>
              <a:rPr lang="en-IN" i="1" dirty="0" err="1" smtClean="0"/>
              <a:t>UB</a:t>
            </a:r>
            <a:r>
              <a:rPr lang="en-IN" i="1" dirty="0" smtClean="0"/>
              <a:t>;</a:t>
            </a:r>
          </a:p>
          <a:p>
            <a:pPr>
              <a:buNone/>
            </a:pPr>
            <a:r>
              <a:rPr lang="en-IN" b="1" dirty="0" smtClean="0"/>
              <a:t>	while</a:t>
            </a:r>
            <a:r>
              <a:rPr lang="en-IN" dirty="0" smtClean="0"/>
              <a:t> </a:t>
            </a:r>
            <a:r>
              <a:rPr lang="en-IN" i="1" dirty="0" smtClean="0"/>
              <a:t>lb &lt; </a:t>
            </a:r>
            <a:r>
              <a:rPr lang="en-IN" i="1" dirty="0" err="1" smtClean="0"/>
              <a:t>ub</a:t>
            </a:r>
            <a:r>
              <a:rPr lang="en-IN" i="1" dirty="0" smtClean="0"/>
              <a:t> do</a:t>
            </a:r>
          </a:p>
          <a:p>
            <a:pPr lvl="1">
              <a:buNone/>
            </a:pPr>
            <a:r>
              <a:rPr lang="en-IN" i="1" dirty="0" smtClean="0"/>
              <a:t>	SL = (lb + </a:t>
            </a:r>
            <a:r>
              <a:rPr lang="en-IN" i="1" dirty="0" err="1" smtClean="0"/>
              <a:t>ub</a:t>
            </a:r>
            <a:r>
              <a:rPr lang="en-IN" i="1" dirty="0" smtClean="0"/>
              <a:t>)/2;</a:t>
            </a:r>
          </a:p>
          <a:p>
            <a:pPr lvl="1">
              <a:buNone/>
            </a:pPr>
            <a:r>
              <a:rPr lang="en-IN" i="1" dirty="0" smtClean="0"/>
              <a:t>	</a:t>
            </a:r>
            <a:r>
              <a:rPr lang="en-IN" i="1" dirty="0" err="1" smtClean="0"/>
              <a:t>hasSolution</a:t>
            </a:r>
            <a:r>
              <a:rPr lang="en-IN" i="1" dirty="0" smtClean="0"/>
              <a:t> :=</a:t>
            </a:r>
            <a:r>
              <a:rPr lang="en-IN" i="1" dirty="0" err="1" smtClean="0"/>
              <a:t>InvokeYices</a:t>
            </a:r>
            <a:r>
              <a:rPr lang="en-IN" i="1" dirty="0" smtClean="0"/>
              <a:t>(</a:t>
            </a:r>
            <a:r>
              <a:rPr lang="en-IN" i="1" dirty="0" err="1" smtClean="0"/>
              <a:t>GenSMTModel</a:t>
            </a:r>
            <a:r>
              <a:rPr lang="en-IN" i="1" dirty="0" smtClean="0"/>
              <a:t>(SL));</a:t>
            </a:r>
          </a:p>
          <a:p>
            <a:pPr lvl="1">
              <a:buNone/>
            </a:pPr>
            <a:r>
              <a:rPr lang="en-IN" b="1" dirty="0" smtClean="0"/>
              <a:t>		if </a:t>
            </a:r>
            <a:r>
              <a:rPr lang="en-IN" b="1" i="1" dirty="0" err="1" smtClean="0"/>
              <a:t>hasSolution</a:t>
            </a:r>
            <a:r>
              <a:rPr lang="en-IN" b="1" i="1" dirty="0" smtClean="0"/>
              <a:t> then</a:t>
            </a:r>
          </a:p>
          <a:p>
            <a:pPr lvl="1">
              <a:buNone/>
            </a:pPr>
            <a:r>
              <a:rPr lang="en-IN" i="1" dirty="0" smtClean="0"/>
              <a:t>			</a:t>
            </a:r>
            <a:r>
              <a:rPr lang="en-IN" i="1" dirty="0" err="1" smtClean="0"/>
              <a:t>ub</a:t>
            </a:r>
            <a:r>
              <a:rPr lang="en-IN" i="1" dirty="0" smtClean="0"/>
              <a:t> := SL, and record the schedule;</a:t>
            </a:r>
          </a:p>
          <a:p>
            <a:pPr lvl="1">
              <a:buNone/>
            </a:pPr>
            <a:r>
              <a:rPr lang="en-IN" b="1" dirty="0" smtClean="0"/>
              <a:t>		else</a:t>
            </a:r>
          </a:p>
          <a:p>
            <a:pPr lvl="1">
              <a:buNone/>
            </a:pPr>
            <a:r>
              <a:rPr lang="en-IN" i="1" dirty="0" smtClean="0"/>
              <a:t>			lb := SL + 1;</a:t>
            </a:r>
          </a:p>
          <a:p>
            <a:pPr>
              <a:buNone/>
            </a:pPr>
            <a:r>
              <a:rPr lang="en-IN" b="1" dirty="0" smtClean="0"/>
              <a:t>	return</a:t>
            </a:r>
            <a:r>
              <a:rPr lang="en-IN" dirty="0" smtClean="0"/>
              <a:t> </a:t>
            </a:r>
            <a:r>
              <a:rPr lang="en-IN" i="1" dirty="0" err="1" smtClean="0"/>
              <a:t>ub</a:t>
            </a:r>
            <a:r>
              <a:rPr lang="en-IN" i="1" dirty="0" smtClean="0"/>
              <a:t> as the minimum schedule length, along with the  corresponding schedule.</a:t>
            </a:r>
          </a:p>
          <a:p>
            <a:pPr>
              <a:buNone/>
            </a:pPr>
            <a:endParaRPr lang="en-IN" b="1"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FPGAs</a:t>
            </a:r>
            <a:r>
              <a:rPr lang="en-US" dirty="0" smtClean="0"/>
              <a:t> are being used?</a:t>
            </a:r>
            <a:endParaRPr lang="en-IN" dirty="0"/>
          </a:p>
        </p:txBody>
      </p:sp>
      <p:sp>
        <p:nvSpPr>
          <p:cNvPr id="3" name="Content Placeholder 2"/>
          <p:cNvSpPr>
            <a:spLocks noGrp="1"/>
          </p:cNvSpPr>
          <p:nvPr>
            <p:ph idx="1"/>
          </p:nvPr>
        </p:nvSpPr>
        <p:spPr>
          <a:xfrm>
            <a:off x="323528" y="1052736"/>
            <a:ext cx="8134672" cy="5184576"/>
          </a:xfrm>
        </p:spPr>
        <p:txBody>
          <a:bodyPr/>
          <a:lstStyle/>
          <a:p>
            <a:r>
              <a:rPr lang="en-US" sz="2200" dirty="0" err="1" smtClean="0"/>
              <a:t>FPGAs</a:t>
            </a:r>
            <a:r>
              <a:rPr lang="en-US" sz="2200" dirty="0" smtClean="0"/>
              <a:t> are now being used as replacement for application specific integrated circuits (</a:t>
            </a:r>
            <a:r>
              <a:rPr lang="en-US" sz="2200" dirty="0" err="1" smtClean="0"/>
              <a:t>ASICs</a:t>
            </a:r>
            <a:r>
              <a:rPr lang="en-US" sz="2200" dirty="0" smtClean="0"/>
              <a:t>) for many space-based applications</a:t>
            </a:r>
          </a:p>
          <a:p>
            <a:pPr lvl="1"/>
            <a:r>
              <a:rPr lang="en-US" sz="2000" dirty="0" err="1" smtClean="0"/>
              <a:t>FPGAs</a:t>
            </a:r>
            <a:r>
              <a:rPr lang="en-US" sz="2000" dirty="0" smtClean="0"/>
              <a:t> provide:</a:t>
            </a:r>
          </a:p>
          <a:p>
            <a:pPr lvl="2"/>
            <a:r>
              <a:rPr lang="en-US" sz="1800" dirty="0" smtClean="0"/>
              <a:t>Reconfigurable Architectures</a:t>
            </a:r>
          </a:p>
          <a:p>
            <a:pPr lvl="2"/>
            <a:r>
              <a:rPr lang="en-US" sz="1800" dirty="0" smtClean="0"/>
              <a:t>Low Cost solution</a:t>
            </a:r>
          </a:p>
          <a:p>
            <a:pPr lvl="2"/>
            <a:r>
              <a:rPr lang="en-US" sz="1800" dirty="0" smtClean="0"/>
              <a:t>Rapid Development Times</a:t>
            </a:r>
          </a:p>
          <a:p>
            <a:pPr lvl="2"/>
            <a:r>
              <a:rPr lang="en-US" sz="1800" dirty="0" smtClean="0"/>
              <a:t>Time to market is lesser</a:t>
            </a:r>
          </a:p>
          <a:p>
            <a:pPr>
              <a:lnSpc>
                <a:spcPct val="90000"/>
              </a:lnSpc>
            </a:pPr>
            <a:r>
              <a:rPr lang="en-US" sz="2200" dirty="0" smtClean="0"/>
              <a:t>Partial reconfiguration (PR) allows the ability to reconfigure a portion of an </a:t>
            </a:r>
            <a:r>
              <a:rPr lang="en-US" sz="2200" dirty="0" err="1" smtClean="0"/>
              <a:t>FPGA</a:t>
            </a:r>
            <a:endParaRPr lang="en-US" sz="2200" dirty="0" smtClean="0"/>
          </a:p>
          <a:p>
            <a:pPr>
              <a:lnSpc>
                <a:spcPct val="90000"/>
              </a:lnSpc>
            </a:pPr>
            <a:r>
              <a:rPr lang="en-US" sz="2200" dirty="0" smtClean="0"/>
              <a:t>Real advantage arises when PR is done during runtime also know as </a:t>
            </a:r>
            <a:r>
              <a:rPr lang="en-US" sz="2200" i="1" dirty="0" smtClean="0"/>
              <a:t>dynamic reconfiguration</a:t>
            </a:r>
          </a:p>
          <a:p>
            <a:pPr lvl="1">
              <a:lnSpc>
                <a:spcPct val="90000"/>
              </a:lnSpc>
            </a:pPr>
            <a:r>
              <a:rPr lang="en-US" sz="2000" dirty="0" smtClean="0"/>
              <a:t>Dynamic Reconfiguration allows the reconfiguration of a portion of an </a:t>
            </a:r>
            <a:r>
              <a:rPr lang="en-US" sz="2000" dirty="0" err="1" smtClean="0"/>
              <a:t>FPGA</a:t>
            </a:r>
            <a:r>
              <a:rPr lang="en-US" sz="2000" dirty="0" smtClean="0"/>
              <a:t> while the remainder continues operating without any loss of data</a:t>
            </a:r>
          </a:p>
          <a:p>
            <a:pPr lvl="1">
              <a:lnSpc>
                <a:spcPct val="90000"/>
              </a:lnSpc>
            </a:pPr>
            <a:endParaRPr lang="en-US" sz="1600" i="1" dirty="0" smtClean="0"/>
          </a:p>
          <a:p>
            <a:pPr>
              <a:lnSpc>
                <a:spcPct val="90000"/>
              </a:lnSpc>
            </a:pPr>
            <a:endParaRPr lang="en-US" sz="2000" i="1" dirty="0" smtClean="0"/>
          </a:p>
          <a:p>
            <a:pPr lvl="1"/>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10872" cy="1025352"/>
          </a:xfrm>
        </p:spPr>
        <p:txBody>
          <a:bodyPr>
            <a:normAutofit fontScale="90000"/>
          </a:bodyPr>
          <a:lstStyle/>
          <a:p>
            <a:r>
              <a:rPr lang="en-IN" sz="3200" dirty="0" smtClean="0"/>
              <a:t>Performance Evaluation of HW/SW Partitioning</a:t>
            </a:r>
            <a:endParaRPr lang="en-IN" sz="3200" dirty="0"/>
          </a:p>
        </p:txBody>
      </p:sp>
      <p:sp>
        <p:nvSpPr>
          <p:cNvPr id="3" name="Content Placeholder 2"/>
          <p:cNvSpPr>
            <a:spLocks noGrp="1"/>
          </p:cNvSpPr>
          <p:nvPr>
            <p:ph idx="1"/>
          </p:nvPr>
        </p:nvSpPr>
        <p:spPr>
          <a:xfrm>
            <a:off x="395536" y="1052736"/>
            <a:ext cx="8001000" cy="2044700"/>
          </a:xfrm>
        </p:spPr>
        <p:txBody>
          <a:bodyPr/>
          <a:lstStyle/>
          <a:p>
            <a:endParaRPr lang="en-IN" dirty="0"/>
          </a:p>
        </p:txBody>
      </p:sp>
      <p:pic>
        <p:nvPicPr>
          <p:cNvPr id="4099" name="Picture 3"/>
          <p:cNvPicPr>
            <a:picLocks noChangeAspect="1" noChangeArrowheads="1"/>
          </p:cNvPicPr>
          <p:nvPr/>
        </p:nvPicPr>
        <p:blipFill>
          <a:blip r:embed="rId2" cstate="print"/>
          <a:srcRect/>
          <a:stretch>
            <a:fillRect/>
          </a:stretch>
        </p:blipFill>
        <p:spPr bwMode="auto">
          <a:xfrm>
            <a:off x="683568" y="1124744"/>
            <a:ext cx="7673756" cy="4536504"/>
          </a:xfrm>
          <a:prstGeom prst="rect">
            <a:avLst/>
          </a:prstGeom>
          <a:noFill/>
          <a:ln w="9525">
            <a:noFill/>
            <a:miter lim="800000"/>
            <a:headEnd/>
            <a:tailEnd/>
          </a:ln>
        </p:spPr>
      </p:pic>
      <p:sp>
        <p:nvSpPr>
          <p:cNvPr id="6" name="TextBox 5"/>
          <p:cNvSpPr txBox="1"/>
          <p:nvPr/>
        </p:nvSpPr>
        <p:spPr>
          <a:xfrm>
            <a:off x="467544" y="5661248"/>
            <a:ext cx="8136904" cy="646331"/>
          </a:xfrm>
          <a:prstGeom prst="rect">
            <a:avLst/>
          </a:prstGeom>
          <a:noFill/>
        </p:spPr>
        <p:txBody>
          <a:bodyPr wrap="square" rtlCol="0">
            <a:spAutoFit/>
          </a:bodyPr>
          <a:lstStyle/>
          <a:p>
            <a:r>
              <a:rPr lang="en-IN" b="1" dirty="0" err="1" smtClean="0"/>
              <a:t>SMT</a:t>
            </a:r>
            <a:r>
              <a:rPr lang="en-IN" b="1" dirty="0" smtClean="0"/>
              <a:t>-based optimization algorithm running time for HW/SW partitioning on a hybrid </a:t>
            </a:r>
            <a:r>
              <a:rPr lang="en-IN" b="1" dirty="0" err="1" smtClean="0"/>
              <a:t>FPGA</a:t>
            </a:r>
            <a:r>
              <a:rPr lang="en-IN" b="1" dirty="0" smtClean="0"/>
              <a:t>/CPU device.</a:t>
            </a:r>
            <a:endParaRPr lang="en-IN"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83568" y="1219200"/>
            <a:ext cx="7920880" cy="4514056"/>
          </a:xfrm>
          <a:prstGeom prst="rect">
            <a:avLst/>
          </a:prstGeom>
          <a:noFill/>
          <a:ln w="9525">
            <a:noFill/>
            <a:miter lim="800000"/>
            <a:headEnd/>
            <a:tailEnd/>
          </a:ln>
        </p:spPr>
      </p:pic>
      <p:sp>
        <p:nvSpPr>
          <p:cNvPr id="5" name="TextBox 4"/>
          <p:cNvSpPr txBox="1"/>
          <p:nvPr/>
        </p:nvSpPr>
        <p:spPr>
          <a:xfrm>
            <a:off x="539552" y="5733256"/>
            <a:ext cx="8352928" cy="369332"/>
          </a:xfrm>
          <a:prstGeom prst="rect">
            <a:avLst/>
          </a:prstGeom>
          <a:noFill/>
        </p:spPr>
        <p:txBody>
          <a:bodyPr wrap="square" rtlCol="0">
            <a:spAutoFit/>
          </a:bodyPr>
          <a:lstStyle/>
          <a:p>
            <a:r>
              <a:rPr lang="en-IN" b="1" dirty="0" smtClean="0"/>
              <a:t>Comparison of schedule length between </a:t>
            </a:r>
            <a:r>
              <a:rPr lang="en-IN" b="1" dirty="0" err="1" smtClean="0"/>
              <a:t>Yices</a:t>
            </a:r>
            <a:r>
              <a:rPr lang="en-IN" b="1" dirty="0" smtClean="0"/>
              <a:t> and heuristic algorithm</a:t>
            </a:r>
            <a:endParaRPr lang="en-IN"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2852936"/>
            <a:ext cx="8229600" cy="941388"/>
          </a:xfrm>
        </p:spPr>
        <p:txBody>
          <a:bodyPr/>
          <a:lstStyle/>
          <a:p>
            <a:pPr algn="ctr"/>
            <a:r>
              <a:rPr lang="en-IN" dirty="0" smtClean="0"/>
              <a:t>Any Questions??????</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Pipelined scheduling</a:t>
            </a:r>
            <a:endParaRPr lang="en-IN" dirty="0"/>
          </a:p>
        </p:txBody>
      </p:sp>
      <p:sp>
        <p:nvSpPr>
          <p:cNvPr id="6" name="Content Placeholder 5"/>
          <p:cNvSpPr>
            <a:spLocks noGrp="1"/>
          </p:cNvSpPr>
          <p:nvPr>
            <p:ph sz="half" idx="1"/>
          </p:nvPr>
        </p:nvSpPr>
        <p:spPr/>
        <p:txBody>
          <a:bodyPr/>
          <a:lstStyle/>
          <a:p>
            <a:endParaRPr lang="en-IN"/>
          </a:p>
        </p:txBody>
      </p:sp>
      <p:sp>
        <p:nvSpPr>
          <p:cNvPr id="7" name="Content Placeholder 6"/>
          <p:cNvSpPr>
            <a:spLocks noGrp="1"/>
          </p:cNvSpPr>
          <p:nvPr>
            <p:ph sz="half" idx="2"/>
          </p:nvPr>
        </p:nvSpPr>
        <p:spPr>
          <a:xfrm>
            <a:off x="4533900" y="1219200"/>
            <a:ext cx="3924300" cy="5018112"/>
          </a:xfrm>
        </p:spPr>
        <p:txBody>
          <a:bodyPr/>
          <a:lstStyle/>
          <a:p>
            <a:r>
              <a:rPr lang="en-IN" sz="2000" dirty="0" smtClean="0"/>
              <a:t>Application is divided into different pipeline stages and different iterations are scheduled in an overlapped manner to maximize throughput</a:t>
            </a:r>
          </a:p>
          <a:p>
            <a:r>
              <a:rPr lang="en-IN" sz="2000" dirty="0" smtClean="0"/>
              <a:t>If large </a:t>
            </a:r>
            <a:r>
              <a:rPr lang="en-IN" sz="2000" dirty="0" err="1" smtClean="0"/>
              <a:t>FPGA</a:t>
            </a:r>
            <a:r>
              <a:rPr lang="en-IN" sz="2000" dirty="0" smtClean="0"/>
              <a:t>, each pipeline stage occupy a fixed PE on the HW</a:t>
            </a:r>
          </a:p>
          <a:p>
            <a:r>
              <a:rPr lang="en-IN" sz="2000" dirty="0" smtClean="0"/>
              <a:t>It is desirable to let 2/ more pipeline stages share the same PE with time multiplexing to increase resource utilization.</a:t>
            </a:r>
            <a:endParaRPr lang="en-IN" sz="2000" dirty="0"/>
          </a:p>
        </p:txBody>
      </p:sp>
      <p:pic>
        <p:nvPicPr>
          <p:cNvPr id="2051" name="Picture 3"/>
          <p:cNvPicPr>
            <a:picLocks noChangeAspect="1" noChangeArrowheads="1"/>
          </p:cNvPicPr>
          <p:nvPr/>
        </p:nvPicPr>
        <p:blipFill>
          <a:blip r:embed="rId2" cstate="print"/>
          <a:srcRect/>
          <a:stretch>
            <a:fillRect/>
          </a:stretch>
        </p:blipFill>
        <p:spPr bwMode="auto">
          <a:xfrm>
            <a:off x="323528" y="980728"/>
            <a:ext cx="4248472" cy="5127429"/>
          </a:xfrm>
          <a:prstGeom prst="rect">
            <a:avLst/>
          </a:prstGeom>
          <a:noFill/>
          <a:ln w="9525">
            <a:noFill/>
            <a:miter lim="800000"/>
            <a:headEnd/>
            <a:tailEnd/>
          </a:ln>
        </p:spPr>
      </p:pic>
      <p:sp>
        <p:nvSpPr>
          <p:cNvPr id="8" name="Oval 7"/>
          <p:cNvSpPr/>
          <p:nvPr/>
        </p:nvSpPr>
        <p:spPr bwMode="auto">
          <a:xfrm>
            <a:off x="0" y="4149080"/>
            <a:ext cx="4932040" cy="2304256"/>
          </a:xfrm>
          <a:prstGeom prst="ellipse">
            <a:avLst/>
          </a:prstGeom>
          <a:solidFill>
            <a:schemeClr val="accent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cs typeface="Arial" charset="0"/>
            </a:endParaRPr>
          </a:p>
        </p:txBody>
      </p:sp>
      <p:sp>
        <p:nvSpPr>
          <p:cNvPr id="9" name="Oval Callout 8"/>
          <p:cNvSpPr/>
          <p:nvPr/>
        </p:nvSpPr>
        <p:spPr bwMode="auto">
          <a:xfrm>
            <a:off x="3995936" y="2204864"/>
            <a:ext cx="2664296" cy="2352372"/>
          </a:xfrm>
          <a:prstGeom prst="wedgeEllipseCallou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800" b="0" i="0" u="none" strike="noStrike" cap="none" normalizeH="0" baseline="0" dirty="0" smtClean="0">
                <a:ln>
                  <a:noFill/>
                </a:ln>
                <a:solidFill>
                  <a:srgbClr val="FF0000"/>
                </a:solidFill>
                <a:effectLst/>
                <a:latin typeface="Arial" charset="0"/>
                <a:cs typeface="Arial" charset="0"/>
              </a:rPr>
              <a:t>Increased Resource utilization and reduced resource requirements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8" name="Content Placeholder 7"/>
          <p:cNvSpPr>
            <a:spLocks noGrp="1"/>
          </p:cNvSpPr>
          <p:nvPr>
            <p:ph sz="half" idx="1"/>
          </p:nvPr>
        </p:nvSpPr>
        <p:spPr/>
        <p:txBody>
          <a:bodyPr/>
          <a:lstStyle/>
          <a:p>
            <a:endParaRPr lang="en-IN"/>
          </a:p>
        </p:txBody>
      </p:sp>
      <p:sp>
        <p:nvSpPr>
          <p:cNvPr id="9" name="Content Placeholder 8"/>
          <p:cNvSpPr>
            <a:spLocks noGrp="1"/>
          </p:cNvSpPr>
          <p:nvPr>
            <p:ph sz="half" idx="2"/>
          </p:nvPr>
        </p:nvSpPr>
        <p:spPr>
          <a:xfrm>
            <a:off x="5436096" y="1219200"/>
            <a:ext cx="3022104" cy="4658072"/>
          </a:xfrm>
        </p:spPr>
        <p:txBody>
          <a:bodyPr/>
          <a:lstStyle/>
          <a:p>
            <a:r>
              <a:rPr lang="en-IN" sz="2000" dirty="0" smtClean="0"/>
              <a:t>II – Initiation Interval ( time difference between the start of 2 consecutive iterations of task graph execution in the steady state)</a:t>
            </a:r>
          </a:p>
          <a:p>
            <a:r>
              <a:rPr lang="en-IN" sz="2000" dirty="0" smtClean="0"/>
              <a:t>II = Inverse of the system throughput</a:t>
            </a:r>
          </a:p>
          <a:p>
            <a:endParaRPr lang="en-IN" dirty="0"/>
          </a:p>
        </p:txBody>
      </p:sp>
      <p:pic>
        <p:nvPicPr>
          <p:cNvPr id="3074" name="Picture 2"/>
          <p:cNvPicPr>
            <a:picLocks noChangeAspect="1" noChangeArrowheads="1"/>
          </p:cNvPicPr>
          <p:nvPr/>
        </p:nvPicPr>
        <p:blipFill>
          <a:blip r:embed="rId2" cstate="print"/>
          <a:srcRect/>
          <a:stretch>
            <a:fillRect/>
          </a:stretch>
        </p:blipFill>
        <p:spPr bwMode="auto">
          <a:xfrm>
            <a:off x="467544" y="1268760"/>
            <a:ext cx="4965241"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p:txBody>
          <a:bodyPr/>
          <a:lstStyle/>
          <a:p>
            <a:pPr>
              <a:buNone/>
            </a:pPr>
            <a:endParaRPr lang="en-IN" dirty="0"/>
          </a:p>
        </p:txBody>
      </p:sp>
      <p:pic>
        <p:nvPicPr>
          <p:cNvPr id="4098" name="Picture 2"/>
          <p:cNvPicPr>
            <a:picLocks noChangeAspect="1" noChangeArrowheads="1"/>
          </p:cNvPicPr>
          <p:nvPr/>
        </p:nvPicPr>
        <p:blipFill>
          <a:blip r:embed="rId2" cstate="print"/>
          <a:srcRect/>
          <a:stretch>
            <a:fillRect/>
          </a:stretch>
        </p:blipFill>
        <p:spPr bwMode="auto">
          <a:xfrm>
            <a:off x="755576" y="1268760"/>
            <a:ext cx="7523539" cy="4752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err="1" smtClean="0"/>
              <a:t>SMT</a:t>
            </a:r>
            <a:r>
              <a:rPr lang="en-IN" dirty="0" smtClean="0"/>
              <a:t> model for pipelined Scheduling</a:t>
            </a:r>
            <a:endParaRPr lang="en-IN" dirty="0"/>
          </a:p>
        </p:txBody>
      </p:sp>
      <p:sp>
        <p:nvSpPr>
          <p:cNvPr id="3" name="Content Placeholder 2"/>
          <p:cNvSpPr>
            <a:spLocks noGrp="1"/>
          </p:cNvSpPr>
          <p:nvPr>
            <p:ph idx="1"/>
          </p:nvPr>
        </p:nvSpPr>
        <p:spPr>
          <a:xfrm>
            <a:off x="395536" y="980728"/>
            <a:ext cx="8062664" cy="5256584"/>
          </a:xfrm>
        </p:spPr>
        <p:txBody>
          <a:bodyPr/>
          <a:lstStyle/>
          <a:p>
            <a:r>
              <a:rPr lang="en-IN" dirty="0" smtClean="0"/>
              <a:t>Along with the previous constraint set, possible wrap around of a task’s rectangle on the time axis for pipelined scheduling.</a:t>
            </a:r>
          </a:p>
          <a:p>
            <a:r>
              <a:rPr lang="en-IN" dirty="0" smtClean="0"/>
              <a:t>In the slide </a:t>
            </a:r>
            <a:r>
              <a:rPr lang="en-IN" dirty="0" smtClean="0"/>
              <a:t>24, </a:t>
            </a:r>
            <a:r>
              <a:rPr lang="en-IN" dirty="0" smtClean="0"/>
              <a:t>a pipeline stage contains once instance each of the three task’s execution stages, but in </a:t>
            </a:r>
            <a:r>
              <a:rPr lang="en-IN" dirty="0" smtClean="0"/>
              <a:t>25, </a:t>
            </a:r>
            <a:r>
              <a:rPr lang="en-IN" dirty="0" smtClean="0"/>
              <a:t>no matter how we divide up the time axis into pipeline stages, there is always some task’s reconfiguration or execution stage cut at its boundary and wraps around the pipeline stage</a:t>
            </a:r>
          </a:p>
          <a:p>
            <a:r>
              <a:rPr lang="en-IN" dirty="0" smtClean="0"/>
              <a:t>The top level binary search algorithm is similar, except the binary search variable is minimum II </a:t>
            </a:r>
            <a:endParaRPr lang="en-IN" dirty="0"/>
          </a:p>
        </p:txBody>
      </p:sp>
      <p:sp>
        <p:nvSpPr>
          <p:cNvPr id="4" name="Cloud Callout 3"/>
          <p:cNvSpPr/>
          <p:nvPr/>
        </p:nvSpPr>
        <p:spPr bwMode="auto">
          <a:xfrm>
            <a:off x="3779912" y="764704"/>
            <a:ext cx="5364088" cy="2592288"/>
          </a:xfrm>
          <a:prstGeom prst="cloudCallou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rgbClr val="FF0000"/>
                </a:solidFill>
                <a:effectLst/>
                <a:latin typeface="Arial" charset="0"/>
                <a:cs typeface="Arial" charset="0"/>
              </a:rPr>
              <a:t>Objective:  Find the optimal schedule with the maximum throughput under a user defined deadline constraint(latency)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Constraints for pipelined scheduling</a:t>
            </a:r>
            <a:endParaRPr lang="en-IN" dirty="0"/>
          </a:p>
        </p:txBody>
      </p:sp>
      <p:sp>
        <p:nvSpPr>
          <p:cNvPr id="3" name="Content Placeholder 2"/>
          <p:cNvSpPr>
            <a:spLocks noGrp="1"/>
          </p:cNvSpPr>
          <p:nvPr>
            <p:ph idx="1"/>
          </p:nvPr>
        </p:nvSpPr>
        <p:spPr>
          <a:xfrm>
            <a:off x="457200" y="1124744"/>
            <a:ext cx="8001000" cy="2160240"/>
          </a:xfrm>
        </p:spPr>
        <p:txBody>
          <a:bodyPr/>
          <a:lstStyle/>
          <a:p>
            <a:r>
              <a:rPr lang="en-IN" sz="2400" dirty="0" smtClean="0"/>
              <a:t>Each task must fit into a pipeline stage</a:t>
            </a:r>
          </a:p>
          <a:p>
            <a:r>
              <a:rPr lang="en-IN" sz="2400" dirty="0" smtClean="0"/>
              <a:t>Task </a:t>
            </a:r>
            <a:r>
              <a:rPr lang="en-IN" sz="2400" dirty="0" err="1" smtClean="0"/>
              <a:t>i’s</a:t>
            </a:r>
            <a:r>
              <a:rPr lang="en-IN" sz="2400" dirty="0" smtClean="0"/>
              <a:t> reconfiguration delay is either 0 or </a:t>
            </a:r>
            <a:r>
              <a:rPr lang="en-IN" sz="2400" dirty="0" err="1" smtClean="0"/>
              <a:t>Ri</a:t>
            </a:r>
            <a:endParaRPr lang="en-IN" sz="2400" dirty="0" smtClean="0"/>
          </a:p>
          <a:p>
            <a:r>
              <a:rPr lang="en-IN" sz="2400" dirty="0" smtClean="0"/>
              <a:t>Constraints corresponding to the Possible spatial and temporal relationships between 2 tasks in the same pipeline stage</a:t>
            </a:r>
          </a:p>
          <a:p>
            <a:endParaRPr lang="en-IN" dirty="0" smtClean="0"/>
          </a:p>
          <a:p>
            <a:endParaRPr lang="en-IN" dirty="0" smtClean="0"/>
          </a:p>
          <a:p>
            <a:endParaRPr lang="en-IN" dirty="0"/>
          </a:p>
        </p:txBody>
      </p:sp>
      <p:pic>
        <p:nvPicPr>
          <p:cNvPr id="1028" name="Picture 4"/>
          <p:cNvPicPr>
            <a:picLocks noChangeAspect="1" noChangeArrowheads="1"/>
          </p:cNvPicPr>
          <p:nvPr/>
        </p:nvPicPr>
        <p:blipFill>
          <a:blip r:embed="rId2" cstate="print"/>
          <a:srcRect/>
          <a:stretch>
            <a:fillRect/>
          </a:stretch>
        </p:blipFill>
        <p:spPr bwMode="auto">
          <a:xfrm>
            <a:off x="1259632" y="3356992"/>
            <a:ext cx="590465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Contd..</a:t>
            </a:r>
            <a:endParaRPr lang="en-IN" dirty="0"/>
          </a:p>
        </p:txBody>
      </p:sp>
      <p:sp>
        <p:nvSpPr>
          <p:cNvPr id="3" name="Content Placeholder 2"/>
          <p:cNvSpPr>
            <a:spLocks noGrp="1"/>
          </p:cNvSpPr>
          <p:nvPr>
            <p:ph idx="1"/>
          </p:nvPr>
        </p:nvSpPr>
        <p:spPr>
          <a:xfrm>
            <a:off x="467544" y="4077072"/>
            <a:ext cx="8001000" cy="2044700"/>
          </a:xfrm>
        </p:spPr>
        <p:txBody>
          <a:bodyPr/>
          <a:lstStyle/>
          <a:p>
            <a:r>
              <a:rPr lang="en-IN" sz="2400" dirty="0" smtClean="0"/>
              <a:t>Considered only </a:t>
            </a:r>
            <a:r>
              <a:rPr lang="en-IN" sz="2400" dirty="0" err="1" smtClean="0"/>
              <a:t>FPGAs</a:t>
            </a:r>
            <a:r>
              <a:rPr lang="en-IN" sz="2400" dirty="0" smtClean="0"/>
              <a:t> with single configuration controller</a:t>
            </a:r>
          </a:p>
          <a:p>
            <a:r>
              <a:rPr lang="en-IN" sz="2400" dirty="0" smtClean="0"/>
              <a:t>Constraints on the Reconfiguration stages of a task pair, depending on whether one or more of them wrap around the pipeline stage</a:t>
            </a:r>
            <a:endParaRPr lang="en-IN" sz="2400" dirty="0"/>
          </a:p>
        </p:txBody>
      </p:sp>
      <p:pic>
        <p:nvPicPr>
          <p:cNvPr id="2050" name="Picture 2"/>
          <p:cNvPicPr>
            <a:picLocks noChangeAspect="1" noChangeArrowheads="1"/>
          </p:cNvPicPr>
          <p:nvPr/>
        </p:nvPicPr>
        <p:blipFill>
          <a:blip r:embed="rId2" cstate="print"/>
          <a:srcRect/>
          <a:stretch>
            <a:fillRect/>
          </a:stretch>
        </p:blipFill>
        <p:spPr bwMode="auto">
          <a:xfrm>
            <a:off x="1403648" y="1052736"/>
            <a:ext cx="5760146" cy="313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Kernel recognition based heuristic algorithm</a:t>
            </a:r>
            <a:endParaRPr lang="en-IN" sz="3600" dirty="0"/>
          </a:p>
        </p:txBody>
      </p:sp>
      <p:sp>
        <p:nvSpPr>
          <p:cNvPr id="3" name="Content Placeholder 2"/>
          <p:cNvSpPr>
            <a:spLocks noGrp="1"/>
          </p:cNvSpPr>
          <p:nvPr>
            <p:ph idx="1"/>
          </p:nvPr>
        </p:nvSpPr>
        <p:spPr>
          <a:xfrm>
            <a:off x="323528" y="980728"/>
            <a:ext cx="8496944" cy="5184576"/>
          </a:xfrm>
        </p:spPr>
        <p:txBody>
          <a:bodyPr/>
          <a:lstStyle/>
          <a:p>
            <a:r>
              <a:rPr lang="en-IN" sz="2400" dirty="0" smtClean="0"/>
              <a:t>Software pipelining refers to scheduling a SW loop on multiple functional units to maximize throughput</a:t>
            </a:r>
          </a:p>
          <a:p>
            <a:r>
              <a:rPr lang="en-IN" sz="2400" dirty="0" smtClean="0"/>
              <a:t>Types :	</a:t>
            </a:r>
          </a:p>
          <a:p>
            <a:pPr lvl="1"/>
            <a:r>
              <a:rPr lang="en-IN" sz="2000" dirty="0" smtClean="0"/>
              <a:t>modulo scheduling  </a:t>
            </a:r>
          </a:p>
          <a:p>
            <a:pPr lvl="1"/>
            <a:r>
              <a:rPr lang="en-IN" sz="2000" dirty="0" smtClean="0"/>
              <a:t>Kernel recognition( also called Perfect pipelining)</a:t>
            </a:r>
          </a:p>
          <a:p>
            <a:r>
              <a:rPr lang="en-IN" sz="2400" dirty="0" smtClean="0"/>
              <a:t>Working of Perfect Pipelining:</a:t>
            </a:r>
          </a:p>
          <a:p>
            <a:pPr lvl="1"/>
            <a:r>
              <a:rPr lang="en-IN" sz="2000" dirty="0" smtClean="0"/>
              <a:t>Unroll the loop and note dependencies</a:t>
            </a:r>
          </a:p>
          <a:p>
            <a:pPr lvl="1"/>
            <a:r>
              <a:rPr lang="en-IN" sz="2000" dirty="0" smtClean="0"/>
              <a:t>Schedule the operations as early as dependencies allow</a:t>
            </a:r>
          </a:p>
          <a:p>
            <a:pPr lvl="1"/>
            <a:r>
              <a:rPr lang="en-IN" sz="2000" dirty="0" smtClean="0"/>
              <a:t>Look for a block of instructions that form a repeating pattern. This block represents the new loop body</a:t>
            </a:r>
          </a:p>
          <a:p>
            <a:r>
              <a:rPr lang="en-IN" sz="2400" dirty="0" smtClean="0"/>
              <a:t>List scheduling is a greedy algorithm for task graph scheduling on multiprocessors based on a priority function</a:t>
            </a:r>
            <a:endParaRPr lang="en-IN" dirty="0" smtClean="0"/>
          </a:p>
          <a:p>
            <a:pPr lvl="1"/>
            <a:r>
              <a:rPr lang="en-IN" sz="2000" dirty="0" err="1" smtClean="0"/>
              <a:t>i.e</a:t>
            </a:r>
            <a:r>
              <a:rPr lang="en-IN" sz="2000" dirty="0" smtClean="0"/>
              <a:t> task node with the highest priority value is chosen and scheduled.</a:t>
            </a:r>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Design exploration on Latest </a:t>
            </a:r>
            <a:r>
              <a:rPr lang="en-US" sz="4000" dirty="0" err="1" smtClean="0"/>
              <a:t>FPGAs</a:t>
            </a:r>
            <a:endParaRPr lang="en-IN" sz="4000" dirty="0"/>
          </a:p>
        </p:txBody>
      </p:sp>
      <p:sp>
        <p:nvSpPr>
          <p:cNvPr id="3" name="Content Placeholder 2"/>
          <p:cNvSpPr>
            <a:spLocks noGrp="1"/>
          </p:cNvSpPr>
          <p:nvPr>
            <p:ph idx="1"/>
          </p:nvPr>
        </p:nvSpPr>
        <p:spPr/>
        <p:txBody>
          <a:bodyPr/>
          <a:lstStyle/>
          <a:p>
            <a:pPr>
              <a:lnSpc>
                <a:spcPct val="90000"/>
              </a:lnSpc>
            </a:pPr>
            <a:r>
              <a:rPr lang="en-US" sz="2400" dirty="0" smtClean="0"/>
              <a:t>Exploration and evaluation of designs with latest </a:t>
            </a:r>
            <a:r>
              <a:rPr lang="en-US" sz="2400" dirty="0" err="1" smtClean="0"/>
              <a:t>FPGAs</a:t>
            </a:r>
            <a:r>
              <a:rPr lang="en-US" sz="2400" dirty="0" smtClean="0"/>
              <a:t> can be difficult</a:t>
            </a:r>
          </a:p>
          <a:p>
            <a:pPr lvl="1">
              <a:lnSpc>
                <a:spcPct val="90000"/>
              </a:lnSpc>
            </a:pPr>
            <a:r>
              <a:rPr lang="en-US" sz="2000" dirty="0" smtClean="0"/>
              <a:t>Continuous endeavor as performance and capabilities improve significantly with each release</a:t>
            </a:r>
          </a:p>
          <a:p>
            <a:pPr lvl="1">
              <a:lnSpc>
                <a:spcPct val="90000"/>
              </a:lnSpc>
            </a:pPr>
            <a:r>
              <a:rPr lang="en-US" sz="2000" dirty="0" smtClean="0"/>
              <a:t>Each vendors products can have different characteristics and utilities</a:t>
            </a:r>
          </a:p>
          <a:p>
            <a:pPr lvl="2">
              <a:lnSpc>
                <a:spcPct val="90000"/>
              </a:lnSpc>
            </a:pPr>
            <a:r>
              <a:rPr lang="en-US" sz="1800" dirty="0" smtClean="0"/>
              <a:t>Often there are unique capabilities</a:t>
            </a:r>
          </a:p>
          <a:p>
            <a:pPr lvl="2">
              <a:lnSpc>
                <a:spcPct val="90000"/>
              </a:lnSpc>
            </a:pPr>
            <a:r>
              <a:rPr lang="en-US" sz="1800" dirty="0" smtClean="0"/>
              <a:t>Thus side by side evaluation of designs among different products are not straightforward</a:t>
            </a:r>
          </a:p>
          <a:p>
            <a:pPr>
              <a:lnSpc>
                <a:spcPct val="90000"/>
              </a:lnSpc>
            </a:pPr>
            <a:r>
              <a:rPr lang="en-US" sz="2400" dirty="0" smtClean="0"/>
              <a:t>One such advancement of particular importance is </a:t>
            </a:r>
            <a:r>
              <a:rPr lang="en-US" sz="2400" i="1" dirty="0" smtClean="0"/>
              <a:t>partial reconfiguration</a:t>
            </a:r>
            <a:r>
              <a:rPr lang="en-US" sz="2400" dirty="0" smtClean="0"/>
              <a:t> (PR)</a:t>
            </a:r>
          </a:p>
          <a:p>
            <a:pPr lvl="1">
              <a:lnSpc>
                <a:spcPct val="90000"/>
              </a:lnSpc>
            </a:pPr>
            <a:r>
              <a:rPr lang="en-US" sz="2000" dirty="0" smtClean="0"/>
              <a:t>Three Vendors provide some degree of this feature</a:t>
            </a:r>
          </a:p>
          <a:p>
            <a:pPr lvl="2">
              <a:lnSpc>
                <a:spcPct val="90000"/>
              </a:lnSpc>
            </a:pPr>
            <a:r>
              <a:rPr lang="en-US" sz="1800" dirty="0" smtClean="0"/>
              <a:t>Xilinx</a:t>
            </a:r>
          </a:p>
          <a:p>
            <a:pPr lvl="2">
              <a:lnSpc>
                <a:spcPct val="90000"/>
              </a:lnSpc>
            </a:pPr>
            <a:r>
              <a:rPr lang="en-US" sz="1800" dirty="0" smtClean="0"/>
              <a:t>Atmel</a:t>
            </a:r>
          </a:p>
          <a:p>
            <a:pPr lvl="2">
              <a:lnSpc>
                <a:spcPct val="90000"/>
              </a:lnSpc>
            </a:pPr>
            <a:r>
              <a:rPr lang="en-US" sz="1800" dirty="0" smtClean="0"/>
              <a:t>Lattice</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69988"/>
          </a:xfrm>
        </p:spPr>
        <p:txBody>
          <a:bodyPr>
            <a:normAutofit/>
          </a:bodyPr>
          <a:lstStyle/>
          <a:p>
            <a:r>
              <a:rPr lang="en-IN" sz="2800" dirty="0" err="1" smtClean="0"/>
              <a:t>Pseudocode</a:t>
            </a:r>
            <a:r>
              <a:rPr lang="en-IN" sz="2800" dirty="0" smtClean="0"/>
              <a:t> for Pipelined Scheduling Based on Kernel Recognition</a:t>
            </a:r>
            <a:endParaRPr lang="en-IN" sz="2800" dirty="0"/>
          </a:p>
        </p:txBody>
      </p:sp>
      <p:sp>
        <p:nvSpPr>
          <p:cNvPr id="3" name="Content Placeholder 2"/>
          <p:cNvSpPr>
            <a:spLocks noGrp="1"/>
          </p:cNvSpPr>
          <p:nvPr>
            <p:ph idx="1"/>
          </p:nvPr>
        </p:nvSpPr>
        <p:spPr>
          <a:xfrm>
            <a:off x="457200" y="1219200"/>
            <a:ext cx="8001000" cy="4802088"/>
          </a:xfrm>
        </p:spPr>
        <p:txBody>
          <a:bodyPr/>
          <a:lstStyle/>
          <a:p>
            <a:pPr>
              <a:buNone/>
            </a:pPr>
            <a:r>
              <a:rPr lang="en-IN" b="1" dirty="0" smtClean="0"/>
              <a:t>while </a:t>
            </a:r>
            <a:r>
              <a:rPr lang="en-IN" i="1" dirty="0" smtClean="0"/>
              <a:t>true</a:t>
            </a:r>
            <a:r>
              <a:rPr lang="en-IN" b="1" i="1" dirty="0" smtClean="0"/>
              <a:t> do</a:t>
            </a:r>
          </a:p>
          <a:p>
            <a:pPr>
              <a:buNone/>
            </a:pPr>
            <a:r>
              <a:rPr lang="en-IN" dirty="0" smtClean="0"/>
              <a:t>	Unroll the task graph once;</a:t>
            </a:r>
          </a:p>
          <a:p>
            <a:pPr>
              <a:buNone/>
            </a:pPr>
            <a:r>
              <a:rPr lang="en-IN" b="1" dirty="0" smtClean="0"/>
              <a:t>	while </a:t>
            </a:r>
            <a:r>
              <a:rPr lang="en-IN" i="1" dirty="0" smtClean="0"/>
              <a:t>Some nodes are not scheduled yet </a:t>
            </a:r>
            <a:r>
              <a:rPr lang="en-IN" b="1" i="1" dirty="0" smtClean="0"/>
              <a:t>do</a:t>
            </a:r>
          </a:p>
          <a:p>
            <a:pPr>
              <a:buNone/>
            </a:pPr>
            <a:r>
              <a:rPr lang="en-IN" dirty="0" smtClean="0"/>
              <a:t>		Obtain ready list;</a:t>
            </a:r>
          </a:p>
          <a:p>
            <a:pPr>
              <a:buNone/>
            </a:pPr>
            <a:r>
              <a:rPr lang="en-IN" dirty="0" smtClean="0"/>
              <a:t>		Get the highest-priority node in ready list;</a:t>
            </a:r>
          </a:p>
          <a:p>
            <a:pPr>
              <a:buNone/>
            </a:pPr>
            <a:r>
              <a:rPr lang="en-IN" dirty="0" smtClean="0"/>
              <a:t>		Place it on a suitable position on </a:t>
            </a:r>
            <a:r>
              <a:rPr lang="en-IN" dirty="0" err="1" smtClean="0"/>
              <a:t>FPGA</a:t>
            </a:r>
            <a:r>
              <a:rPr lang="en-IN" dirty="0" smtClean="0"/>
              <a:t>;</a:t>
            </a:r>
          </a:p>
          <a:p>
            <a:pPr>
              <a:buNone/>
            </a:pPr>
            <a:r>
              <a:rPr lang="en-IN" dirty="0" smtClean="0"/>
              <a:t>		Mark it as scheduled;</a:t>
            </a:r>
          </a:p>
          <a:p>
            <a:pPr>
              <a:buNone/>
            </a:pPr>
            <a:r>
              <a:rPr lang="en-IN" b="1" dirty="0" smtClean="0"/>
              <a:t>	if </a:t>
            </a:r>
            <a:r>
              <a:rPr lang="en-IN" i="1" dirty="0" smtClean="0"/>
              <a:t>Repeating pattern detected</a:t>
            </a:r>
            <a:r>
              <a:rPr lang="en-IN" b="1" i="1" dirty="0" smtClean="0"/>
              <a:t> then</a:t>
            </a:r>
          </a:p>
          <a:p>
            <a:pPr>
              <a:buNone/>
            </a:pPr>
            <a:r>
              <a:rPr lang="en-IN" dirty="0" smtClean="0"/>
              <a:t>		break;</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156176" y="1268760"/>
            <a:ext cx="2284909" cy="2678360"/>
          </a:xfrm>
          <a:prstGeom prst="rect">
            <a:avLst/>
          </a:prstGeom>
          <a:noFill/>
          <a:ln w="9525">
            <a:noFill/>
            <a:miter lim="800000"/>
            <a:headEnd/>
            <a:tailEnd/>
          </a:ln>
        </p:spPr>
      </p:pic>
      <p:sp>
        <p:nvSpPr>
          <p:cNvPr id="2" name="Title 1"/>
          <p:cNvSpPr>
            <a:spLocks noGrp="1"/>
          </p:cNvSpPr>
          <p:nvPr>
            <p:ph type="title"/>
          </p:nvPr>
        </p:nvSpPr>
        <p:spPr>
          <a:xfrm>
            <a:off x="304800" y="0"/>
            <a:ext cx="8229600" cy="1169988"/>
          </a:xfrm>
        </p:spPr>
        <p:txBody>
          <a:bodyPr>
            <a:normAutofit fontScale="90000"/>
          </a:bodyPr>
          <a:lstStyle/>
          <a:p>
            <a:r>
              <a:rPr lang="en-IN" sz="3600" dirty="0" smtClean="0"/>
              <a:t>Algorithm for pipelined scheduling based on Kernel recognition and list scheduling</a:t>
            </a:r>
            <a:endParaRPr lang="en-IN" sz="3600" dirty="0"/>
          </a:p>
        </p:txBody>
      </p:sp>
      <p:sp>
        <p:nvSpPr>
          <p:cNvPr id="3" name="Content Placeholder 2"/>
          <p:cNvSpPr>
            <a:spLocks noGrp="1"/>
          </p:cNvSpPr>
          <p:nvPr>
            <p:ph idx="1"/>
          </p:nvPr>
        </p:nvSpPr>
        <p:spPr>
          <a:xfrm>
            <a:off x="457200" y="1052736"/>
            <a:ext cx="8001000" cy="5184576"/>
          </a:xfrm>
        </p:spPr>
        <p:txBody>
          <a:bodyPr/>
          <a:lstStyle/>
          <a:p>
            <a:r>
              <a:rPr lang="en-IN" sz="2400" dirty="0" smtClean="0"/>
              <a:t>Step 1: Task graph unrolling</a:t>
            </a:r>
          </a:p>
          <a:p>
            <a:pPr lvl="1"/>
            <a:r>
              <a:rPr lang="en-IN" sz="2000" dirty="0" smtClean="0"/>
              <a:t>No auto-concurrency (</a:t>
            </a:r>
            <a:r>
              <a:rPr lang="en-IN" sz="2000" dirty="0" err="1" smtClean="0"/>
              <a:t>ie</a:t>
            </a:r>
            <a:r>
              <a:rPr lang="en-IN" sz="2000" dirty="0" smtClean="0"/>
              <a:t> iteration </a:t>
            </a:r>
            <a:r>
              <a:rPr lang="en-IN" sz="2000" dirty="0" err="1" smtClean="0"/>
              <a:t>i</a:t>
            </a:r>
            <a:r>
              <a:rPr lang="en-IN" sz="2000" dirty="0" smtClean="0"/>
              <a:t> of task</a:t>
            </a:r>
          </a:p>
          <a:p>
            <a:pPr lvl="1">
              <a:buNone/>
            </a:pPr>
            <a:r>
              <a:rPr lang="en-IN" sz="2000" dirty="0" smtClean="0"/>
              <a:t> must be completed before iteration </a:t>
            </a:r>
            <a:r>
              <a:rPr lang="en-IN" sz="2000" dirty="0" err="1" smtClean="0"/>
              <a:t>i+1</a:t>
            </a:r>
            <a:endParaRPr lang="en-IN" sz="2000" dirty="0" smtClean="0"/>
          </a:p>
          <a:p>
            <a:pPr lvl="1">
              <a:buNone/>
            </a:pPr>
            <a:endParaRPr lang="en-IN" sz="2000" dirty="0" smtClean="0"/>
          </a:p>
          <a:p>
            <a:pPr lvl="1">
              <a:buNone/>
            </a:pPr>
            <a:endParaRPr lang="en-IN" sz="2000" dirty="0" smtClean="0"/>
          </a:p>
          <a:p>
            <a:pPr lvl="1">
              <a:buNone/>
            </a:pPr>
            <a:endParaRPr lang="en-IN" sz="2000" dirty="0" smtClean="0"/>
          </a:p>
          <a:p>
            <a:endParaRPr lang="en-IN" sz="2400" dirty="0" smtClean="0"/>
          </a:p>
          <a:p>
            <a:r>
              <a:rPr lang="en-IN" sz="2400" dirty="0" smtClean="0"/>
              <a:t>Step 2: Obtaining Ready List and Highest-Priority Ready Node </a:t>
            </a:r>
          </a:p>
          <a:p>
            <a:pPr lvl="1"/>
            <a:r>
              <a:rPr lang="en-IN" sz="2000" dirty="0" smtClean="0"/>
              <a:t>Ready list obtained from task graph dependencies</a:t>
            </a:r>
          </a:p>
          <a:p>
            <a:pPr lvl="1"/>
            <a:r>
              <a:rPr lang="en-IN" sz="2000" dirty="0" smtClean="0"/>
              <a:t>Priority function [ </a:t>
            </a:r>
            <a:r>
              <a:rPr lang="pl-PL" sz="2000" i="1" dirty="0" smtClean="0"/>
              <a:t>pi = w1 ∗ Ei + w2 ∗ Ri + w3 ∗ Wi</a:t>
            </a:r>
            <a:r>
              <a:rPr lang="en-IN" sz="2000" i="1" dirty="0" smtClean="0"/>
              <a:t> ]</a:t>
            </a:r>
          </a:p>
          <a:p>
            <a:pPr lvl="1"/>
            <a:r>
              <a:rPr lang="en-IN" sz="2000" dirty="0" smtClean="0"/>
              <a:t>Choose the next ready task node to schedule based on the priority function</a:t>
            </a:r>
          </a:p>
          <a:p>
            <a:pPr lvl="1"/>
            <a:endParaRPr lang="en-IN"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Contd..</a:t>
            </a:r>
            <a:endParaRPr lang="en-IN" dirty="0"/>
          </a:p>
        </p:txBody>
      </p:sp>
      <p:sp>
        <p:nvSpPr>
          <p:cNvPr id="3" name="Content Placeholder 2"/>
          <p:cNvSpPr>
            <a:spLocks noGrp="1"/>
          </p:cNvSpPr>
          <p:nvPr>
            <p:ph idx="1"/>
          </p:nvPr>
        </p:nvSpPr>
        <p:spPr>
          <a:xfrm>
            <a:off x="457200" y="1196752"/>
            <a:ext cx="8291264" cy="4896544"/>
          </a:xfrm>
        </p:spPr>
        <p:txBody>
          <a:bodyPr/>
          <a:lstStyle/>
          <a:p>
            <a:r>
              <a:rPr lang="en-IN" sz="2400" dirty="0" smtClean="0"/>
              <a:t>Step 3: Finding a Suitable Position on </a:t>
            </a:r>
            <a:r>
              <a:rPr lang="en-IN" sz="2400" dirty="0" err="1" smtClean="0"/>
              <a:t>FPGA</a:t>
            </a:r>
            <a:endParaRPr lang="en-IN" sz="2400" dirty="0" smtClean="0"/>
          </a:p>
          <a:p>
            <a:pPr lvl="1"/>
            <a:r>
              <a:rPr lang="en-IN" sz="2000" dirty="0" smtClean="0"/>
              <a:t>Spread out all task configurations to cover the entire </a:t>
            </a:r>
            <a:r>
              <a:rPr lang="en-IN" sz="2000" dirty="0" err="1" smtClean="0"/>
              <a:t>FPGA</a:t>
            </a:r>
            <a:r>
              <a:rPr lang="en-IN" sz="2000" dirty="0" smtClean="0"/>
              <a:t> area </a:t>
            </a:r>
            <a:r>
              <a:rPr lang="en-IN" sz="2000" dirty="0" smtClean="0">
                <a:solidFill>
                  <a:schemeClr val="tx1"/>
                </a:solidFill>
              </a:rPr>
              <a:t>(or a user-specified portion</a:t>
            </a:r>
            <a:r>
              <a:rPr lang="en-IN" sz="2000" dirty="0" smtClean="0"/>
              <a:t>) from L -&gt; R </a:t>
            </a:r>
            <a:r>
              <a:rPr lang="en-IN" sz="2000" dirty="0" smtClean="0">
                <a:solidFill>
                  <a:schemeClr val="tx1"/>
                </a:solidFill>
              </a:rPr>
              <a:t>(to exploit the available parallelism to reduce the II)</a:t>
            </a:r>
          </a:p>
          <a:p>
            <a:pPr lvl="1"/>
            <a:r>
              <a:rPr lang="en-IN" sz="2000" dirty="0" smtClean="0"/>
              <a:t>configuration reuse (</a:t>
            </a:r>
            <a:r>
              <a:rPr lang="en-IN" sz="2000" dirty="0" smtClean="0">
                <a:solidFill>
                  <a:schemeClr val="tx1"/>
                </a:solidFill>
              </a:rPr>
              <a:t>If a set of contiguous columns have already been configured for one iteration of </a:t>
            </a:r>
            <a:r>
              <a:rPr lang="en-IN" sz="2000" i="1" dirty="0" err="1" smtClean="0">
                <a:solidFill>
                  <a:schemeClr val="tx1"/>
                </a:solidFill>
              </a:rPr>
              <a:t>task</a:t>
            </a:r>
            <a:r>
              <a:rPr lang="en-IN" sz="300" i="1" dirty="0" err="1" smtClean="0">
                <a:solidFill>
                  <a:schemeClr val="tx1"/>
                </a:solidFill>
              </a:rPr>
              <a:t>i</a:t>
            </a:r>
            <a:r>
              <a:rPr lang="en-IN" sz="300" i="1" dirty="0" smtClean="0">
                <a:solidFill>
                  <a:schemeClr val="tx1"/>
                </a:solidFill>
              </a:rPr>
              <a:t> </a:t>
            </a:r>
            <a:r>
              <a:rPr lang="en-IN" sz="2000" i="1" dirty="0" smtClean="0">
                <a:solidFill>
                  <a:schemeClr val="tx1"/>
                </a:solidFill>
              </a:rPr>
              <a:t>, </a:t>
            </a:r>
            <a:r>
              <a:rPr lang="en-IN" sz="2000" dirty="0" smtClean="0">
                <a:solidFill>
                  <a:schemeClr val="tx1"/>
                </a:solidFill>
              </a:rPr>
              <a:t>then we try to place the next iteration of </a:t>
            </a:r>
            <a:r>
              <a:rPr lang="en-IN" sz="2000" i="1" dirty="0" smtClean="0">
                <a:solidFill>
                  <a:schemeClr val="tx1"/>
                </a:solidFill>
              </a:rPr>
              <a:t>task on the same position to reuse </a:t>
            </a:r>
            <a:r>
              <a:rPr lang="en-IN" sz="2000" dirty="0" smtClean="0">
                <a:solidFill>
                  <a:schemeClr val="tx1"/>
                </a:solidFill>
              </a:rPr>
              <a:t>the configuration pattern and eliminate </a:t>
            </a:r>
            <a:r>
              <a:rPr lang="en-IN" sz="2000" dirty="0" err="1" smtClean="0">
                <a:solidFill>
                  <a:schemeClr val="tx1"/>
                </a:solidFill>
              </a:rPr>
              <a:t>Ri</a:t>
            </a:r>
            <a:r>
              <a:rPr lang="en-IN" sz="2000" dirty="0" smtClean="0">
                <a:solidFill>
                  <a:schemeClr val="tx1"/>
                </a:solidFill>
              </a:rPr>
              <a:t>)</a:t>
            </a:r>
          </a:p>
          <a:p>
            <a:pPr lvl="1"/>
            <a:r>
              <a:rPr lang="en-IN" sz="2000" dirty="0" smtClean="0"/>
              <a:t>look for any opportunity of configuration </a:t>
            </a:r>
            <a:r>
              <a:rPr lang="en-IN" sz="2000" dirty="0" err="1" smtClean="0"/>
              <a:t>prefetch</a:t>
            </a:r>
            <a:r>
              <a:rPr lang="en-IN" sz="2000" dirty="0" smtClean="0"/>
              <a:t> </a:t>
            </a:r>
            <a:r>
              <a:rPr lang="en-IN" sz="2000" dirty="0" smtClean="0">
                <a:solidFill>
                  <a:schemeClr val="tx1"/>
                </a:solidFill>
              </a:rPr>
              <a:t>(if configuration reuse not successful)</a:t>
            </a:r>
          </a:p>
          <a:p>
            <a:pPr lvl="1"/>
            <a:r>
              <a:rPr lang="en-IN" sz="2000" dirty="0" smtClean="0"/>
              <a:t>search forward from </a:t>
            </a:r>
            <a:r>
              <a:rPr lang="en-IN" sz="2000" i="1" dirty="0" err="1" smtClean="0"/>
              <a:t>task</a:t>
            </a:r>
            <a:r>
              <a:rPr lang="en-IN" sz="300" i="1" dirty="0" err="1" smtClean="0"/>
              <a:t>i</a:t>
            </a:r>
            <a:r>
              <a:rPr lang="en-IN" sz="300" i="1" dirty="0" smtClean="0"/>
              <a:t> </a:t>
            </a:r>
            <a:r>
              <a:rPr lang="en-IN" sz="2000" i="1" dirty="0" smtClean="0"/>
              <a:t>’s </a:t>
            </a:r>
            <a:r>
              <a:rPr lang="en-IN" sz="2000" dirty="0" smtClean="0"/>
              <a:t>ready time </a:t>
            </a:r>
            <a:r>
              <a:rPr lang="en-IN" sz="2000" i="1" dirty="0" smtClean="0"/>
              <a:t>Ready(</a:t>
            </a:r>
            <a:r>
              <a:rPr lang="en-IN" sz="2000" i="1" dirty="0" err="1" smtClean="0"/>
              <a:t>task</a:t>
            </a:r>
            <a:r>
              <a:rPr lang="en-IN" sz="300" i="1" dirty="0" err="1" smtClean="0"/>
              <a:t>i</a:t>
            </a:r>
            <a:r>
              <a:rPr lang="en-IN" sz="2000" i="1" dirty="0" smtClean="0"/>
              <a:t>) to look for a time instant t ≥ Ready(</a:t>
            </a:r>
            <a:r>
              <a:rPr lang="en-IN" sz="2000" i="1" dirty="0" err="1" smtClean="0"/>
              <a:t>task</a:t>
            </a:r>
            <a:r>
              <a:rPr lang="en-IN" sz="300" i="1" dirty="0" err="1" smtClean="0"/>
              <a:t>i</a:t>
            </a:r>
            <a:r>
              <a:rPr lang="en-IN" sz="2000" i="1" dirty="0" smtClean="0"/>
              <a:t>) and </a:t>
            </a:r>
            <a:r>
              <a:rPr lang="en-IN" sz="2000" dirty="0" smtClean="0"/>
              <a:t>a position </a:t>
            </a:r>
            <a:r>
              <a:rPr lang="en-IN" sz="2000" i="1" dirty="0" smtClean="0"/>
              <a:t>P to configure task </a:t>
            </a:r>
            <a:r>
              <a:rPr lang="en-IN" sz="2000" dirty="0" smtClean="0">
                <a:solidFill>
                  <a:schemeClr val="tx1"/>
                </a:solidFill>
              </a:rPr>
              <a:t>(if configuration </a:t>
            </a:r>
            <a:r>
              <a:rPr lang="en-IN" sz="2000" dirty="0" err="1" smtClean="0">
                <a:solidFill>
                  <a:schemeClr val="tx1"/>
                </a:solidFill>
              </a:rPr>
              <a:t>prefetch</a:t>
            </a:r>
            <a:r>
              <a:rPr lang="en-IN" sz="2000" dirty="0" smtClean="0">
                <a:solidFill>
                  <a:schemeClr val="tx1"/>
                </a:solidFill>
              </a:rPr>
              <a:t> not successful)</a:t>
            </a:r>
            <a:endParaRPr lang="en-IN" sz="20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52736"/>
            <a:ext cx="8001000" cy="5184576"/>
          </a:xfrm>
        </p:spPr>
        <p:txBody>
          <a:bodyPr/>
          <a:lstStyle/>
          <a:p>
            <a:r>
              <a:rPr lang="en-IN" sz="2400" dirty="0" smtClean="0"/>
              <a:t>Step 4: Detecting Repeating Patterns</a:t>
            </a:r>
          </a:p>
          <a:p>
            <a:pPr lvl="1"/>
            <a:r>
              <a:rPr lang="en-IN" dirty="0" smtClean="0"/>
              <a:t>System snapshot states </a:t>
            </a:r>
            <a:r>
              <a:rPr lang="en-IN" i="1" dirty="0" smtClean="0"/>
              <a:t>Si and </a:t>
            </a:r>
            <a:r>
              <a:rPr lang="en-IN" i="1" dirty="0" err="1" smtClean="0"/>
              <a:t>Sj</a:t>
            </a:r>
            <a:r>
              <a:rPr lang="en-IN" i="1" dirty="0" smtClean="0"/>
              <a:t> </a:t>
            </a:r>
            <a:r>
              <a:rPr lang="en-IN" dirty="0" smtClean="0">
                <a:solidFill>
                  <a:schemeClr val="tx1"/>
                </a:solidFill>
              </a:rPr>
              <a:t>are</a:t>
            </a:r>
            <a:r>
              <a:rPr lang="en-IN" i="1" dirty="0" smtClean="0">
                <a:solidFill>
                  <a:schemeClr val="tx1"/>
                </a:solidFill>
              </a:rPr>
              <a:t> defined to be </a:t>
            </a:r>
            <a:r>
              <a:rPr lang="en-IN" i="1" dirty="0" smtClean="0"/>
              <a:t>identical </a:t>
            </a:r>
            <a:r>
              <a:rPr lang="en-IN" i="1" dirty="0" smtClean="0">
                <a:solidFill>
                  <a:schemeClr val="tx1"/>
                </a:solidFill>
              </a:rPr>
              <a:t>when</a:t>
            </a:r>
            <a:r>
              <a:rPr lang="en-IN" i="1" dirty="0" smtClean="0"/>
              <a:t> every task is in the same configuration </a:t>
            </a:r>
            <a:r>
              <a:rPr lang="en-IN" dirty="0" smtClean="0"/>
              <a:t>or execution stage as one of its previous iterations</a:t>
            </a:r>
          </a:p>
          <a:p>
            <a:pPr lvl="2"/>
            <a:r>
              <a:rPr lang="en-IN" dirty="0" smtClean="0">
                <a:solidFill>
                  <a:schemeClr val="tx1"/>
                </a:solidFill>
              </a:rPr>
              <a:t>During system execution, whenever a task finishes execution, we record the </a:t>
            </a:r>
            <a:r>
              <a:rPr lang="en-IN" dirty="0" smtClean="0"/>
              <a:t>current system snapshot state </a:t>
            </a:r>
            <a:r>
              <a:rPr lang="en-IN" i="1" dirty="0" err="1" smtClean="0"/>
              <a:t>s0</a:t>
            </a:r>
            <a:r>
              <a:rPr lang="en-IN" i="1" dirty="0" smtClean="0"/>
              <a:t> and </a:t>
            </a:r>
            <a:r>
              <a:rPr lang="en-IN" dirty="0" smtClean="0">
                <a:solidFill>
                  <a:schemeClr val="tx1"/>
                </a:solidFill>
              </a:rPr>
              <a:t>compare it with what we have seen so far to detect a possible match. </a:t>
            </a:r>
          </a:p>
          <a:p>
            <a:pPr lvl="2"/>
            <a:r>
              <a:rPr lang="en-IN" dirty="0" smtClean="0">
                <a:solidFill>
                  <a:schemeClr val="tx1"/>
                </a:solidFill>
              </a:rPr>
              <a:t>If </a:t>
            </a:r>
            <a:r>
              <a:rPr lang="en-IN" i="1" dirty="0" err="1" smtClean="0">
                <a:solidFill>
                  <a:schemeClr val="tx1"/>
                </a:solidFill>
              </a:rPr>
              <a:t>s0</a:t>
            </a:r>
            <a:r>
              <a:rPr lang="en-IN" i="1" dirty="0" smtClean="0">
                <a:solidFill>
                  <a:schemeClr val="tx1"/>
                </a:solidFill>
              </a:rPr>
              <a:t> has </a:t>
            </a:r>
            <a:r>
              <a:rPr lang="en-IN" dirty="0" smtClean="0">
                <a:solidFill>
                  <a:schemeClr val="tx1"/>
                </a:solidFill>
              </a:rPr>
              <a:t>not been seen before, then we</a:t>
            </a:r>
            <a:r>
              <a:rPr lang="en-IN" dirty="0" smtClean="0"/>
              <a:t> add it to a linked list of snapshot states from time 0. </a:t>
            </a:r>
          </a:p>
          <a:p>
            <a:pPr lvl="2"/>
            <a:r>
              <a:rPr lang="en-IN" dirty="0" smtClean="0">
                <a:solidFill>
                  <a:schemeClr val="tx1"/>
                </a:solidFill>
              </a:rPr>
              <a:t>If the </a:t>
            </a:r>
            <a:r>
              <a:rPr lang="en-IN" dirty="0" smtClean="0"/>
              <a:t>current snapshot state is identical to a previous snapshot state </a:t>
            </a:r>
            <a:r>
              <a:rPr lang="en-IN" i="1" dirty="0" err="1" smtClean="0"/>
              <a:t>s1</a:t>
            </a:r>
            <a:r>
              <a:rPr lang="en-IN" i="1" dirty="0" smtClean="0">
                <a:solidFill>
                  <a:schemeClr val="tx1"/>
                </a:solidFill>
              </a:rPr>
              <a:t>, then we have </a:t>
            </a:r>
            <a:r>
              <a:rPr lang="en-IN" i="1" dirty="0" smtClean="0"/>
              <a:t>detected a repeating execution pattern as the pipeline kernel</a:t>
            </a:r>
            <a:endParaRPr lang="en-IN"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51520" y="1052736"/>
            <a:ext cx="8640960" cy="5184576"/>
          </a:xfrm>
        </p:spPr>
        <p:txBody>
          <a:bodyPr/>
          <a:lstStyle/>
          <a:p>
            <a:r>
              <a:rPr lang="en-IN" sz="2400" dirty="0" smtClean="0"/>
              <a:t>Step 5: Complexity Analysis</a:t>
            </a:r>
          </a:p>
          <a:p>
            <a:pPr>
              <a:buNone/>
            </a:pPr>
            <a:r>
              <a:rPr lang="en-IN" sz="2400" dirty="0" smtClean="0"/>
              <a:t>	N- Number of tasks </a:t>
            </a:r>
            <a:r>
              <a:rPr lang="en-IN" sz="2400" i="1" dirty="0" smtClean="0"/>
              <a:t>in the task graph </a:t>
            </a:r>
          </a:p>
          <a:p>
            <a:pPr>
              <a:buNone/>
            </a:pPr>
            <a:r>
              <a:rPr lang="en-IN" sz="2400" dirty="0" smtClean="0"/>
              <a:t>	M-</a:t>
            </a:r>
            <a:r>
              <a:rPr lang="en-IN" sz="2400" i="1" dirty="0" smtClean="0"/>
              <a:t> width </a:t>
            </a:r>
            <a:r>
              <a:rPr lang="en-IN" sz="2400" dirty="0" smtClean="0"/>
              <a:t>of the </a:t>
            </a:r>
            <a:r>
              <a:rPr lang="en-IN" sz="2400" dirty="0" err="1" smtClean="0"/>
              <a:t>FPGA</a:t>
            </a:r>
            <a:r>
              <a:rPr lang="en-IN" sz="2400" dirty="0" smtClean="0"/>
              <a:t> reconfigurable area</a:t>
            </a:r>
            <a:r>
              <a:rPr lang="en-IN" sz="2400" i="1" dirty="0" smtClean="0"/>
              <a:t>.</a:t>
            </a:r>
            <a:endParaRPr lang="en-IN" sz="2400" dirty="0" smtClean="0"/>
          </a:p>
          <a:p>
            <a:pPr lvl="1"/>
            <a:r>
              <a:rPr lang="en-IN" sz="2000" i="1" dirty="0" smtClean="0"/>
              <a:t>Task Graph Unrolling. </a:t>
            </a:r>
            <a:r>
              <a:rPr lang="en-IN" sz="2000" i="1" dirty="0" smtClean="0">
                <a:solidFill>
                  <a:schemeClr val="tx1"/>
                </a:solidFill>
              </a:rPr>
              <a:t>Complexity is O(N)</a:t>
            </a:r>
          </a:p>
          <a:p>
            <a:pPr lvl="1"/>
            <a:r>
              <a:rPr lang="en-IN" sz="2000" i="1" dirty="0" smtClean="0"/>
              <a:t>Obtaining Ready List and Highest-Priority Ready Node. </a:t>
            </a:r>
            <a:r>
              <a:rPr lang="en-IN" sz="2000" i="1" dirty="0" smtClean="0">
                <a:solidFill>
                  <a:schemeClr val="tx1"/>
                </a:solidFill>
              </a:rPr>
              <a:t>Complexity is O(N)</a:t>
            </a:r>
          </a:p>
          <a:p>
            <a:pPr lvl="1"/>
            <a:r>
              <a:rPr lang="en-IN" sz="2000" i="1" dirty="0" smtClean="0"/>
              <a:t>Finding a Suitable Position on </a:t>
            </a:r>
            <a:r>
              <a:rPr lang="en-IN" sz="2000" i="1" dirty="0" err="1" smtClean="0"/>
              <a:t>FPGA</a:t>
            </a:r>
            <a:r>
              <a:rPr lang="en-IN" sz="2000" i="1" dirty="0" smtClean="0"/>
              <a:t>. </a:t>
            </a:r>
            <a:r>
              <a:rPr lang="en-IN" sz="2000" i="1" dirty="0" smtClean="0">
                <a:solidFill>
                  <a:schemeClr val="tx1"/>
                </a:solidFill>
              </a:rPr>
              <a:t>Complexity is O(NM)</a:t>
            </a:r>
          </a:p>
          <a:p>
            <a:pPr lvl="1"/>
            <a:r>
              <a:rPr lang="en-IN" sz="2000" i="1" dirty="0" smtClean="0"/>
              <a:t>Detecting a Repeating Pattern. </a:t>
            </a:r>
            <a:r>
              <a:rPr lang="en-IN" sz="2000" i="1" dirty="0" smtClean="0">
                <a:solidFill>
                  <a:schemeClr val="tx1"/>
                </a:solidFill>
              </a:rPr>
              <a:t>Complexity is O(NM)</a:t>
            </a:r>
            <a:endParaRPr lang="en-IN" sz="2000" dirty="0" smtClean="0">
              <a:solidFill>
                <a:schemeClr val="tx1"/>
              </a:solidFill>
            </a:endParaRPr>
          </a:p>
          <a:p>
            <a:r>
              <a:rPr lang="en-IN" sz="2400" dirty="0" smtClean="0"/>
              <a:t>complexity of the statements within the while loop is </a:t>
            </a:r>
            <a:r>
              <a:rPr lang="en-IN" sz="2400" i="1" dirty="0" smtClean="0"/>
              <a:t>O(NM)</a:t>
            </a:r>
          </a:p>
          <a:p>
            <a:r>
              <a:rPr lang="en-IN" sz="2400" dirty="0" smtClean="0"/>
              <a:t>total no. of times that the </a:t>
            </a:r>
            <a:r>
              <a:rPr lang="en-IN" sz="2400" b="1" dirty="0" smtClean="0"/>
              <a:t>while loop </a:t>
            </a:r>
            <a:r>
              <a:rPr lang="en-IN" sz="2400" dirty="0" smtClean="0"/>
              <a:t>is executed is the no. of times the task graph is unrolled before a repeating pattern is detected, which is </a:t>
            </a:r>
            <a:r>
              <a:rPr lang="en-IN" sz="2400" i="1" dirty="0" smtClean="0"/>
              <a:t>O(N)</a:t>
            </a:r>
          </a:p>
          <a:p>
            <a:r>
              <a:rPr lang="en-IN" sz="2400" dirty="0" smtClean="0"/>
              <a:t>overall algorithm complexity is </a:t>
            </a:r>
            <a:r>
              <a:rPr lang="en-IN" sz="2400" i="1" dirty="0" smtClean="0"/>
              <a:t>O(</a:t>
            </a:r>
            <a:r>
              <a:rPr lang="en-IN" sz="2400" i="1" dirty="0" err="1" smtClean="0"/>
              <a:t>N</a:t>
            </a:r>
            <a:r>
              <a:rPr lang="en-IN" sz="2400" i="1" baseline="30000" dirty="0" err="1" smtClean="0"/>
              <a:t>2</a:t>
            </a:r>
            <a:r>
              <a:rPr lang="en-IN" sz="2400" i="1" dirty="0" err="1" smtClean="0"/>
              <a:t>M</a:t>
            </a:r>
            <a:r>
              <a:rPr lang="en-IN" sz="2400" i="1" dirty="0" smtClean="0"/>
              <a:t>)</a:t>
            </a:r>
          </a:p>
          <a:p>
            <a:endParaRPr lang="en-IN" sz="2400" i="1" dirty="0" smtClean="0"/>
          </a:p>
          <a:p>
            <a:endParaRPr lang="en-IN" i="1" dirty="0" smtClean="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69988"/>
          </a:xfrm>
        </p:spPr>
        <p:txBody>
          <a:bodyPr>
            <a:normAutofit fontScale="90000"/>
          </a:bodyPr>
          <a:lstStyle/>
          <a:p>
            <a:r>
              <a:rPr lang="en-IN" sz="3600" dirty="0" smtClean="0"/>
              <a:t>Performance Evaluation of Pipelined Scheduling</a:t>
            </a:r>
            <a:endParaRPr lang="en-IN" sz="36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67544" y="980728"/>
            <a:ext cx="7835726" cy="4344521"/>
          </a:xfrm>
          <a:prstGeom prst="rect">
            <a:avLst/>
          </a:prstGeom>
          <a:noFill/>
          <a:ln w="9525">
            <a:noFill/>
            <a:miter lim="800000"/>
            <a:headEnd/>
            <a:tailEnd/>
          </a:ln>
        </p:spPr>
      </p:pic>
      <p:sp>
        <p:nvSpPr>
          <p:cNvPr id="5" name="TextBox 4"/>
          <p:cNvSpPr txBox="1"/>
          <p:nvPr/>
        </p:nvSpPr>
        <p:spPr>
          <a:xfrm>
            <a:off x="395536" y="5445224"/>
            <a:ext cx="8280920" cy="923330"/>
          </a:xfrm>
          <a:prstGeom prst="rect">
            <a:avLst/>
          </a:prstGeom>
          <a:noFill/>
        </p:spPr>
        <p:txBody>
          <a:bodyPr wrap="square" rtlCol="0">
            <a:spAutoFit/>
          </a:bodyPr>
          <a:lstStyle/>
          <a:p>
            <a:r>
              <a:rPr lang="en-IN" b="1" dirty="0" smtClean="0"/>
              <a:t>Comparison of </a:t>
            </a:r>
            <a:r>
              <a:rPr lang="en-IN" b="1" dirty="0" err="1" smtClean="0"/>
              <a:t>IIs</a:t>
            </a:r>
            <a:r>
              <a:rPr lang="en-IN" b="1" dirty="0" smtClean="0"/>
              <a:t> obtained with </a:t>
            </a:r>
            <a:r>
              <a:rPr lang="en-IN" b="1" dirty="0" err="1" smtClean="0"/>
              <a:t>SMT</a:t>
            </a:r>
            <a:r>
              <a:rPr lang="en-IN" b="1" dirty="0" smtClean="0"/>
              <a:t>-based pipelined scheduling algorithm with different deadlines, and the KR-based heuristic algorithm with no deadline constraint</a:t>
            </a:r>
            <a:endParaRPr lang="en-IN"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316556" y="1124744"/>
            <a:ext cx="8307097" cy="4176464"/>
          </a:xfrm>
          <a:prstGeom prst="rect">
            <a:avLst/>
          </a:prstGeom>
          <a:noFill/>
          <a:ln w="9525">
            <a:noFill/>
            <a:miter lim="800000"/>
            <a:headEnd/>
            <a:tailEnd/>
          </a:ln>
        </p:spPr>
      </p:pic>
      <p:sp>
        <p:nvSpPr>
          <p:cNvPr id="5" name="TextBox 4"/>
          <p:cNvSpPr txBox="1"/>
          <p:nvPr/>
        </p:nvSpPr>
        <p:spPr>
          <a:xfrm>
            <a:off x="323528" y="5517232"/>
            <a:ext cx="8280920" cy="646331"/>
          </a:xfrm>
          <a:prstGeom prst="rect">
            <a:avLst/>
          </a:prstGeom>
          <a:noFill/>
        </p:spPr>
        <p:txBody>
          <a:bodyPr wrap="square" rtlCol="0">
            <a:spAutoFit/>
          </a:bodyPr>
          <a:lstStyle/>
          <a:p>
            <a:r>
              <a:rPr lang="en-IN" b="1" dirty="0" smtClean="0"/>
              <a:t>Comparison of algorithm running times for pipelined scheduling. The </a:t>
            </a:r>
            <a:r>
              <a:rPr lang="en-IN" b="1" i="1" dirty="0" smtClean="0"/>
              <a:t>y-axis is drawn in </a:t>
            </a:r>
            <a:r>
              <a:rPr lang="en-IN" b="1" dirty="0" smtClean="0"/>
              <a:t>log-scale</a:t>
            </a:r>
            <a:r>
              <a:rPr lang="en-IN" dirty="0" smtClean="0"/>
              <a:t>.</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Shortfalls</a:t>
            </a:r>
            <a:endParaRPr lang="en-IN" dirty="0"/>
          </a:p>
        </p:txBody>
      </p:sp>
      <p:sp>
        <p:nvSpPr>
          <p:cNvPr id="3" name="Content Placeholder 2"/>
          <p:cNvSpPr>
            <a:spLocks noGrp="1"/>
          </p:cNvSpPr>
          <p:nvPr>
            <p:ph idx="1"/>
          </p:nvPr>
        </p:nvSpPr>
        <p:spPr>
          <a:xfrm>
            <a:off x="467544" y="1412776"/>
            <a:ext cx="8001000" cy="4032448"/>
          </a:xfrm>
        </p:spPr>
        <p:txBody>
          <a:bodyPr/>
          <a:lstStyle/>
          <a:p>
            <a:r>
              <a:rPr lang="en-IN" dirty="0" smtClean="0"/>
              <a:t>Not discussed any interrupts</a:t>
            </a:r>
          </a:p>
          <a:p>
            <a:r>
              <a:rPr lang="en-IN" dirty="0" smtClean="0"/>
              <a:t>More heterogeneous set of computing resources </a:t>
            </a:r>
          </a:p>
          <a:p>
            <a:r>
              <a:rPr lang="en-IN" dirty="0" smtClean="0"/>
              <a:t>Various loop structures could have been implemented in the pipelined scheduling</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 </a:t>
            </a:r>
            <a:endParaRPr lang="en-IN" dirty="0"/>
          </a:p>
        </p:txBody>
      </p:sp>
      <p:sp>
        <p:nvSpPr>
          <p:cNvPr id="3" name="Content Placeholder 2"/>
          <p:cNvSpPr>
            <a:spLocks noGrp="1"/>
          </p:cNvSpPr>
          <p:nvPr>
            <p:ph idx="1"/>
          </p:nvPr>
        </p:nvSpPr>
        <p:spPr>
          <a:xfrm>
            <a:off x="457200" y="1052736"/>
            <a:ext cx="8001000" cy="5112568"/>
          </a:xfrm>
        </p:spPr>
        <p:txBody>
          <a:bodyPr/>
          <a:lstStyle/>
          <a:p>
            <a:r>
              <a:rPr lang="en-IN" dirty="0" smtClean="0"/>
              <a:t>Addresses 2 problems related to HW task scheduling on </a:t>
            </a:r>
            <a:r>
              <a:rPr lang="en-IN" dirty="0" err="1" smtClean="0"/>
              <a:t>PRTR</a:t>
            </a:r>
            <a:r>
              <a:rPr lang="en-IN" dirty="0" smtClean="0"/>
              <a:t> </a:t>
            </a:r>
            <a:r>
              <a:rPr lang="en-IN" dirty="0" err="1" smtClean="0"/>
              <a:t>FPGAs</a:t>
            </a:r>
            <a:endParaRPr lang="en-IN" dirty="0" smtClean="0"/>
          </a:p>
          <a:p>
            <a:pPr lvl="1"/>
            <a:r>
              <a:rPr lang="en-IN" dirty="0" smtClean="0"/>
              <a:t>HW/SW partitioning - </a:t>
            </a:r>
            <a:r>
              <a:rPr lang="en-IN" dirty="0" smtClean="0">
                <a:solidFill>
                  <a:schemeClr val="tx1"/>
                </a:solidFill>
              </a:rPr>
              <a:t>task graph with known execution times on the HW (</a:t>
            </a:r>
            <a:r>
              <a:rPr lang="en-IN" dirty="0" err="1" smtClean="0">
                <a:solidFill>
                  <a:schemeClr val="tx1"/>
                </a:solidFill>
              </a:rPr>
              <a:t>FPGA</a:t>
            </a:r>
            <a:r>
              <a:rPr lang="en-IN" dirty="0" smtClean="0">
                <a:solidFill>
                  <a:schemeClr val="tx1"/>
                </a:solidFill>
              </a:rPr>
              <a:t>) and SW (CPU), and known area sizes on the </a:t>
            </a:r>
            <a:r>
              <a:rPr lang="en-IN" dirty="0" err="1" smtClean="0">
                <a:solidFill>
                  <a:schemeClr val="tx1"/>
                </a:solidFill>
              </a:rPr>
              <a:t>FPGA</a:t>
            </a:r>
            <a:r>
              <a:rPr lang="en-IN" dirty="0" smtClean="0">
                <a:solidFill>
                  <a:schemeClr val="tx1"/>
                </a:solidFill>
              </a:rPr>
              <a:t>, finds an valid allocation of tasks to either HW or SW and a static schedule with the objective of minimizing the total schedule length</a:t>
            </a:r>
          </a:p>
          <a:p>
            <a:pPr lvl="1"/>
            <a:r>
              <a:rPr lang="en-IN" dirty="0" smtClean="0"/>
              <a:t>Pipelined scheduling - </a:t>
            </a:r>
            <a:r>
              <a:rPr lang="en-IN" dirty="0" smtClean="0">
                <a:solidFill>
                  <a:schemeClr val="tx1"/>
                </a:solidFill>
              </a:rPr>
              <a:t>Given an input task graph, construct a pipelined schedule on a </a:t>
            </a:r>
            <a:r>
              <a:rPr lang="en-IN" dirty="0" err="1" smtClean="0">
                <a:solidFill>
                  <a:schemeClr val="tx1"/>
                </a:solidFill>
              </a:rPr>
              <a:t>PRTR</a:t>
            </a:r>
            <a:r>
              <a:rPr lang="en-IN" dirty="0" smtClean="0">
                <a:solidFill>
                  <a:schemeClr val="tx1"/>
                </a:solidFill>
              </a:rPr>
              <a:t> </a:t>
            </a:r>
            <a:r>
              <a:rPr lang="en-IN" dirty="0" err="1" smtClean="0">
                <a:solidFill>
                  <a:schemeClr val="tx1"/>
                </a:solidFill>
              </a:rPr>
              <a:t>FPGA</a:t>
            </a:r>
            <a:r>
              <a:rPr lang="en-IN" dirty="0" smtClean="0">
                <a:solidFill>
                  <a:schemeClr val="tx1"/>
                </a:solidFill>
              </a:rPr>
              <a:t> with the goal of maximizing system throughput while meeting a given end-to-end deadline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3212976"/>
            <a:ext cx="8229600" cy="941388"/>
          </a:xfrm>
        </p:spPr>
        <p:txBody>
          <a:bodyPr/>
          <a:lstStyle/>
          <a:p>
            <a:pPr algn="ctr"/>
            <a:r>
              <a:rPr lang="en-IN" dirty="0" smtClean="0"/>
              <a:t>Questions???</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smtClean="0"/>
              <a:t>1D</a:t>
            </a:r>
            <a:r>
              <a:rPr lang="en-IN" dirty="0" smtClean="0"/>
              <a:t> and </a:t>
            </a:r>
            <a:r>
              <a:rPr lang="en-IN" dirty="0" err="1" smtClean="0"/>
              <a:t>2D</a:t>
            </a:r>
            <a:r>
              <a:rPr lang="en-IN" dirty="0" smtClean="0"/>
              <a:t> reconfigurable </a:t>
            </a:r>
            <a:r>
              <a:rPr lang="en-IN" dirty="0" err="1" smtClean="0"/>
              <a:t>FPGAs</a:t>
            </a:r>
            <a:endParaRPr lang="en-IN" dirty="0"/>
          </a:p>
        </p:txBody>
      </p:sp>
      <p:sp>
        <p:nvSpPr>
          <p:cNvPr id="4" name="Content Placeholder 3"/>
          <p:cNvSpPr>
            <a:spLocks noGrp="1"/>
          </p:cNvSpPr>
          <p:nvPr>
            <p:ph sz="half" idx="1"/>
          </p:nvPr>
        </p:nvSpPr>
        <p:spPr>
          <a:xfrm>
            <a:off x="457200" y="1219200"/>
            <a:ext cx="3924300" cy="5018112"/>
          </a:xfrm>
        </p:spPr>
        <p:txBody>
          <a:bodyPr>
            <a:noAutofit/>
          </a:bodyPr>
          <a:lstStyle/>
          <a:p>
            <a:r>
              <a:rPr lang="en-IN" sz="1800" dirty="0" smtClean="0"/>
              <a:t>Each task occupies a contiguous set of columns</a:t>
            </a:r>
          </a:p>
          <a:p>
            <a:r>
              <a:rPr lang="en-IN" sz="1800" dirty="0" smtClean="0"/>
              <a:t>Task scheduling similar to scheduling on identical multiprocessors</a:t>
            </a:r>
          </a:p>
          <a:p>
            <a:r>
              <a:rPr lang="en-IN" sz="1800" dirty="0" smtClean="0"/>
              <a:t>Each hw task may occupy multiple columns in </a:t>
            </a:r>
            <a:r>
              <a:rPr lang="en-IN" sz="1800" dirty="0" err="1" smtClean="0"/>
              <a:t>FPGA</a:t>
            </a:r>
            <a:r>
              <a:rPr lang="en-IN" sz="1800" dirty="0" smtClean="0"/>
              <a:t>, but </a:t>
            </a:r>
            <a:r>
              <a:rPr lang="en-IN" sz="1800" dirty="0" err="1" smtClean="0"/>
              <a:t>sw</a:t>
            </a:r>
            <a:r>
              <a:rPr lang="en-IN" sz="1800" dirty="0" smtClean="0"/>
              <a:t> tasks occupy single column in CPU</a:t>
            </a:r>
            <a:endParaRPr lang="en-IN" sz="1800" dirty="0"/>
          </a:p>
        </p:txBody>
      </p:sp>
      <p:sp>
        <p:nvSpPr>
          <p:cNvPr id="5" name="Content Placeholder 4"/>
          <p:cNvSpPr>
            <a:spLocks noGrp="1"/>
          </p:cNvSpPr>
          <p:nvPr>
            <p:ph sz="half" idx="2"/>
          </p:nvPr>
        </p:nvSpPr>
        <p:spPr>
          <a:xfrm>
            <a:off x="4533900" y="1219200"/>
            <a:ext cx="3924300" cy="5018112"/>
          </a:xfrm>
        </p:spPr>
        <p:txBody>
          <a:bodyPr>
            <a:normAutofit/>
          </a:bodyPr>
          <a:lstStyle/>
          <a:p>
            <a:r>
              <a:rPr lang="en-IN" sz="1800" dirty="0" smtClean="0"/>
              <a:t>Each </a:t>
            </a:r>
            <a:r>
              <a:rPr lang="en-IN" sz="1800" dirty="0" smtClean="0"/>
              <a:t>task occupies a rectangular area with a width and </a:t>
            </a:r>
            <a:r>
              <a:rPr lang="en-IN" sz="1800" dirty="0" smtClean="0"/>
              <a:t>height in </a:t>
            </a:r>
            <a:r>
              <a:rPr lang="en-IN" sz="1800" dirty="0" smtClean="0"/>
              <a:t>terms of number of </a:t>
            </a:r>
            <a:r>
              <a:rPr lang="en-IN" sz="1800" i="1" dirty="0" smtClean="0"/>
              <a:t>Configurable Logic Blocks (</a:t>
            </a:r>
            <a:r>
              <a:rPr lang="en-IN" sz="1800" i="1" dirty="0" err="1" smtClean="0"/>
              <a:t>CLBs</a:t>
            </a:r>
            <a:r>
              <a:rPr lang="en-IN" sz="1800" i="1" dirty="0" smtClean="0"/>
              <a:t>), also referred to </a:t>
            </a:r>
            <a:r>
              <a:rPr lang="en-IN" sz="1800" i="1" dirty="0" smtClean="0"/>
              <a:t>as cells</a:t>
            </a:r>
            <a:r>
              <a:rPr lang="en-IN" sz="1800" i="1" dirty="0" smtClean="0"/>
              <a:t>, on the two </a:t>
            </a:r>
            <a:r>
              <a:rPr lang="en-IN" sz="1800" i="1" dirty="0" smtClean="0"/>
              <a:t>dimensions</a:t>
            </a:r>
          </a:p>
          <a:p>
            <a:r>
              <a:rPr lang="en-IN" sz="1800" dirty="0" smtClean="0"/>
              <a:t>Though </a:t>
            </a:r>
            <a:r>
              <a:rPr lang="en-IN" sz="1800" dirty="0" smtClean="0"/>
              <a:t>feasible, technical obstacles prevent it from being used widespread( like fragmentation problems)</a:t>
            </a:r>
            <a:endParaRPr lang="en-IN" sz="1800" dirty="0"/>
          </a:p>
        </p:txBody>
      </p:sp>
      <p:pic>
        <p:nvPicPr>
          <p:cNvPr id="6" name="Picture 2"/>
          <p:cNvPicPr>
            <a:picLocks noChangeAspect="1" noChangeArrowheads="1"/>
          </p:cNvPicPr>
          <p:nvPr/>
        </p:nvPicPr>
        <p:blipFill>
          <a:blip r:embed="rId2" cstate="print"/>
          <a:stretch>
            <a:fillRect/>
          </a:stretch>
        </p:blipFill>
        <p:spPr bwMode="auto">
          <a:xfrm>
            <a:off x="1547664" y="3573016"/>
            <a:ext cx="2016224" cy="2683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Hardware/Software Co-design</a:t>
            </a:r>
            <a:endParaRPr lang="en-IN" dirty="0"/>
          </a:p>
        </p:txBody>
      </p:sp>
      <p:sp>
        <p:nvSpPr>
          <p:cNvPr id="3" name="TextBox 2"/>
          <p:cNvSpPr txBox="1"/>
          <p:nvPr/>
        </p:nvSpPr>
        <p:spPr>
          <a:xfrm>
            <a:off x="323528" y="4653136"/>
            <a:ext cx="6408712" cy="1200329"/>
          </a:xfrm>
          <a:prstGeom prst="rect">
            <a:avLst/>
          </a:prstGeom>
          <a:noFill/>
        </p:spPr>
        <p:txBody>
          <a:bodyPr wrap="square" rtlCol="0">
            <a:spAutoFit/>
          </a:bodyPr>
          <a:lstStyle/>
          <a:p>
            <a:r>
              <a:rPr lang="en-IN" dirty="0" err="1" smtClean="0"/>
              <a:t>Wiangtong</a:t>
            </a:r>
            <a:r>
              <a:rPr lang="en-IN" dirty="0" smtClean="0"/>
              <a:t>, </a:t>
            </a:r>
            <a:r>
              <a:rPr lang="en-IN" dirty="0" err="1" smtClean="0"/>
              <a:t>Theerayod</a:t>
            </a:r>
            <a:r>
              <a:rPr lang="en-IN" dirty="0" smtClean="0"/>
              <a:t>, Peter YK Cheung, and Wayne </a:t>
            </a:r>
            <a:r>
              <a:rPr lang="en-IN" dirty="0" err="1" smtClean="0"/>
              <a:t>Luk</a:t>
            </a:r>
            <a:r>
              <a:rPr lang="en-IN" dirty="0" smtClean="0"/>
              <a:t>. "Hardware/software </a:t>
            </a:r>
            <a:r>
              <a:rPr lang="en-IN" dirty="0" err="1" smtClean="0"/>
              <a:t>codesign</a:t>
            </a:r>
            <a:r>
              <a:rPr lang="en-IN" dirty="0" smtClean="0"/>
              <a:t>: a systematic approach targeting data-intensive applications." </a:t>
            </a:r>
            <a:r>
              <a:rPr lang="en-IN" i="1" dirty="0" smtClean="0"/>
              <a:t>Signal Processing Magazine, IEEE</a:t>
            </a:r>
            <a:r>
              <a:rPr lang="en-IN" dirty="0" smtClean="0"/>
              <a:t> 22.3 (2005): 14-22.</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Outline</a:t>
            </a:r>
            <a:endParaRPr lang="en-IN" dirty="0"/>
          </a:p>
        </p:txBody>
      </p:sp>
      <p:sp>
        <p:nvSpPr>
          <p:cNvPr id="3" name="Content Placeholder 2"/>
          <p:cNvSpPr>
            <a:spLocks noGrp="1"/>
          </p:cNvSpPr>
          <p:nvPr>
            <p:ph idx="1"/>
          </p:nvPr>
        </p:nvSpPr>
        <p:spPr>
          <a:xfrm>
            <a:off x="457200" y="1052736"/>
            <a:ext cx="8001000" cy="5184576"/>
          </a:xfrm>
        </p:spPr>
        <p:txBody>
          <a:bodyPr/>
          <a:lstStyle/>
          <a:p>
            <a:r>
              <a:rPr lang="en-IN" sz="2000" dirty="0" smtClean="0"/>
              <a:t>Increasing attention to reconfigurable hardware</a:t>
            </a:r>
          </a:p>
          <a:p>
            <a:r>
              <a:rPr lang="en-IN" sz="2000" dirty="0" smtClean="0"/>
              <a:t>Instead of using </a:t>
            </a:r>
            <a:r>
              <a:rPr lang="en-IN" sz="2000" dirty="0" err="1" smtClean="0"/>
              <a:t>FPGAs</a:t>
            </a:r>
            <a:r>
              <a:rPr lang="en-IN" sz="2000" dirty="0" smtClean="0"/>
              <a:t> as replacement for </a:t>
            </a:r>
            <a:r>
              <a:rPr lang="en-IN" sz="2000" dirty="0" err="1" smtClean="0"/>
              <a:t>ASICs</a:t>
            </a:r>
            <a:r>
              <a:rPr lang="en-IN" sz="2000" dirty="0" smtClean="0"/>
              <a:t>, designers combine reconfigurable hardware with conventional instruction processors in a </a:t>
            </a:r>
            <a:r>
              <a:rPr lang="en-IN" sz="2000" dirty="0" smtClean="0"/>
              <a:t>co-design </a:t>
            </a:r>
            <a:r>
              <a:rPr lang="en-IN" sz="2000" dirty="0" smtClean="0"/>
              <a:t>system</a:t>
            </a:r>
          </a:p>
          <a:p>
            <a:r>
              <a:rPr lang="en-IN" sz="2000" dirty="0" smtClean="0"/>
              <a:t>flexible &amp; powerful means of implementing computationally demanding data intensive digital signal processing (</a:t>
            </a:r>
            <a:r>
              <a:rPr lang="en-IN" sz="2000" dirty="0" err="1" smtClean="0"/>
              <a:t>DSP</a:t>
            </a:r>
            <a:r>
              <a:rPr lang="en-IN" sz="2000" dirty="0" smtClean="0"/>
              <a:t>) applications</a:t>
            </a:r>
          </a:p>
          <a:p>
            <a:r>
              <a:rPr lang="en-IN" sz="2000" dirty="0" smtClean="0"/>
              <a:t>focus on application processes that can be represented in directed acyclic graphs (</a:t>
            </a:r>
            <a:r>
              <a:rPr lang="en-IN" sz="2000" dirty="0" err="1" smtClean="0"/>
              <a:t>DAGs</a:t>
            </a:r>
            <a:r>
              <a:rPr lang="en-IN" sz="2000" dirty="0" smtClean="0"/>
              <a:t>) and use a synchronous dataflow (</a:t>
            </a:r>
            <a:r>
              <a:rPr lang="en-IN" sz="2000" dirty="0" err="1" smtClean="0"/>
              <a:t>SDF</a:t>
            </a:r>
            <a:r>
              <a:rPr lang="en-IN" sz="2000" dirty="0" smtClean="0"/>
              <a:t>) model</a:t>
            </a:r>
          </a:p>
          <a:p>
            <a:r>
              <a:rPr lang="en-IN" sz="2000" dirty="0" smtClean="0"/>
              <a:t>Co-design </a:t>
            </a:r>
            <a:r>
              <a:rPr lang="en-IN" sz="2000" dirty="0" smtClean="0"/>
              <a:t>system is based on the </a:t>
            </a:r>
            <a:r>
              <a:rPr lang="en-IN" sz="2000" dirty="0" err="1" smtClean="0"/>
              <a:t>UltraSONIC</a:t>
            </a:r>
            <a:r>
              <a:rPr lang="en-IN" sz="2000" dirty="0" smtClean="0"/>
              <a:t> reconfigurable platform, a system designed jointly at Imperial College and the SONY Broadcast Laboratory</a:t>
            </a:r>
          </a:p>
          <a:p>
            <a:r>
              <a:rPr lang="en-IN" sz="2000" dirty="0" smtClean="0"/>
              <a:t>System model consists of a loosely coupled structure consisting of a single instruction processor and multiple reconfigurable hardware elements</a:t>
            </a:r>
          </a:p>
          <a:p>
            <a:endParaRPr lang="en-IN"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941388"/>
          </a:xfrm>
        </p:spPr>
        <p:txBody>
          <a:bodyPr>
            <a:normAutofit fontScale="90000"/>
          </a:bodyPr>
          <a:lstStyle/>
          <a:p>
            <a:r>
              <a:rPr lang="en-IN" sz="2800" dirty="0" smtClean="0"/>
              <a:t>Architecture of the Ultrasonic reconfigurable platform</a:t>
            </a:r>
            <a:endParaRPr lang="en-IN" sz="2800" dirty="0"/>
          </a:p>
        </p:txBody>
      </p:sp>
      <p:sp>
        <p:nvSpPr>
          <p:cNvPr id="3" name="Content Placeholder 2"/>
          <p:cNvSpPr>
            <a:spLocks noGrp="1"/>
          </p:cNvSpPr>
          <p:nvPr>
            <p:ph idx="1"/>
          </p:nvPr>
        </p:nvSpPr>
        <p:spPr/>
        <p:txBody>
          <a:bodyPr/>
          <a:lstStyle/>
          <a:p>
            <a:endParaRPr lang="en-IN" dirty="0"/>
          </a:p>
        </p:txBody>
      </p:sp>
      <p:pic>
        <p:nvPicPr>
          <p:cNvPr id="1027" name="Picture 3"/>
          <p:cNvPicPr>
            <a:picLocks noChangeAspect="1" noChangeArrowheads="1"/>
          </p:cNvPicPr>
          <p:nvPr/>
        </p:nvPicPr>
        <p:blipFill>
          <a:blip r:embed="rId2" cstate="print"/>
          <a:srcRect/>
          <a:stretch>
            <a:fillRect/>
          </a:stretch>
        </p:blipFill>
        <p:spPr bwMode="auto">
          <a:xfrm>
            <a:off x="323528" y="980728"/>
            <a:ext cx="7200800" cy="5259710"/>
          </a:xfrm>
          <a:prstGeom prst="rect">
            <a:avLst/>
          </a:prstGeom>
          <a:noFill/>
          <a:ln w="9525">
            <a:noFill/>
            <a:miter lim="800000"/>
            <a:headEnd/>
            <a:tailEnd/>
          </a:ln>
        </p:spPr>
      </p:pic>
      <p:sp>
        <p:nvSpPr>
          <p:cNvPr id="6" name="Rounded Rectangular Callout 5"/>
          <p:cNvSpPr/>
          <p:nvPr/>
        </p:nvSpPr>
        <p:spPr bwMode="auto">
          <a:xfrm>
            <a:off x="7452320" y="764704"/>
            <a:ext cx="1691680" cy="1512168"/>
          </a:xfrm>
          <a:prstGeom prst="wedgeRoundRectCallout">
            <a:avLst>
              <a:gd name="adj1" fmla="val -71598"/>
              <a:gd name="adj2" fmla="val 38162"/>
              <a:gd name="adj3" fmla="val 16667"/>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400" b="0" i="0" u="none" strike="noStrike" cap="none" normalizeH="0" baseline="0" dirty="0" smtClean="0">
                <a:ln>
                  <a:noFill/>
                </a:ln>
                <a:solidFill>
                  <a:schemeClr val="tx1"/>
                </a:solidFill>
                <a:effectLst/>
                <a:latin typeface="Arial" charset="0"/>
                <a:cs typeface="Arial" charset="0"/>
              </a:rPr>
              <a:t>Plug in processing </a:t>
            </a:r>
          </a:p>
          <a:p>
            <a:pPr marL="0" marR="0" indent="0" algn="l" defTabSz="914400" rtl="0" eaLnBrk="0" fontAlgn="base" latinLnBrk="0" hangingPunct="0">
              <a:lnSpc>
                <a:spcPct val="100000"/>
              </a:lnSpc>
              <a:spcBef>
                <a:spcPct val="0"/>
              </a:spcBef>
              <a:spcAft>
                <a:spcPct val="0"/>
              </a:spcAft>
              <a:buClrTx/>
              <a:buSzTx/>
              <a:buFontTx/>
              <a:buNone/>
              <a:tabLst/>
            </a:pPr>
            <a:r>
              <a:rPr lang="en-IN" sz="1400" dirty="0" smtClean="0">
                <a:latin typeface="Arial" charset="0"/>
                <a:cs typeface="Arial" charset="0"/>
              </a:rPr>
              <a:t>Elements( perform actual computation)</a:t>
            </a:r>
            <a:endParaRPr kumimoji="0" lang="en-IN" sz="1400" b="0" i="0" u="none" strike="noStrike" cap="none" normalizeH="0" baseline="0" dirty="0" smtClean="0">
              <a:ln>
                <a:noFill/>
              </a:ln>
              <a:solidFill>
                <a:schemeClr val="tx1"/>
              </a:solidFill>
              <a:effectLst/>
              <a:latin typeface="Arial" charset="0"/>
              <a:cs typeface="Arial" charset="0"/>
            </a:endParaRPr>
          </a:p>
        </p:txBody>
      </p:sp>
      <p:sp>
        <p:nvSpPr>
          <p:cNvPr id="7" name="Rounded Rectangular Callout 6"/>
          <p:cNvSpPr/>
          <p:nvPr/>
        </p:nvSpPr>
        <p:spPr bwMode="auto">
          <a:xfrm>
            <a:off x="0" y="4293096"/>
            <a:ext cx="1043608" cy="792088"/>
          </a:xfrm>
          <a:prstGeom prst="wedgeRoundRectCallout">
            <a:avLst>
              <a:gd name="adj1" fmla="val 73917"/>
              <a:gd name="adj2" fmla="val -55648"/>
              <a:gd name="adj3" fmla="val 1666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IN" sz="1400" b="0" i="0" u="none" strike="noStrike" cap="none" normalizeH="0" baseline="0" dirty="0" smtClean="0">
                <a:ln>
                  <a:noFill/>
                </a:ln>
                <a:solidFill>
                  <a:schemeClr val="tx1"/>
                </a:solidFill>
                <a:effectLst/>
                <a:latin typeface="Arial" charset="0"/>
                <a:cs typeface="Arial" charset="0"/>
              </a:rPr>
              <a:t>Connects board</a:t>
            </a:r>
            <a:r>
              <a:rPr kumimoji="0" lang="en-IN" sz="1400" b="0" i="0" u="none" strike="noStrike" cap="none" normalizeH="0" dirty="0" smtClean="0">
                <a:ln>
                  <a:noFill/>
                </a:ln>
                <a:solidFill>
                  <a:schemeClr val="tx1"/>
                </a:solidFill>
                <a:effectLst/>
                <a:latin typeface="Arial" charset="0"/>
                <a:cs typeface="Arial" charset="0"/>
              </a:rPr>
              <a:t> to PC</a:t>
            </a:r>
            <a:endParaRPr kumimoji="0" lang="en-IN" sz="1400" b="0" i="0" u="none" strike="noStrike" cap="none" normalizeH="0" baseline="0" dirty="0" smtClean="0">
              <a:ln>
                <a:noFill/>
              </a:ln>
              <a:solidFill>
                <a:schemeClr val="tx1"/>
              </a:solidFill>
              <a:effectLst/>
              <a:latin typeface="Arial" charset="0"/>
              <a:cs typeface="Arial" charset="0"/>
            </a:endParaRPr>
          </a:p>
        </p:txBody>
      </p:sp>
      <p:sp>
        <p:nvSpPr>
          <p:cNvPr id="8" name="Rounded Rectangular Callout 7"/>
          <p:cNvSpPr/>
          <p:nvPr/>
        </p:nvSpPr>
        <p:spPr bwMode="auto">
          <a:xfrm>
            <a:off x="7308304" y="2996952"/>
            <a:ext cx="1835696" cy="864096"/>
          </a:xfrm>
          <a:prstGeom prst="wedgeRoundRectCallout">
            <a:avLst>
              <a:gd name="adj1" fmla="val -244064"/>
              <a:gd name="adj2" fmla="val 41941"/>
              <a:gd name="adj3" fmla="val 16667"/>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IN" sz="1400" dirty="0" smtClean="0"/>
              <a:t>handles computations specified by the user</a:t>
            </a:r>
            <a:endParaRPr kumimoji="0" lang="en-IN" sz="1400" b="0" i="0" u="none" strike="noStrike" cap="none" normalizeH="0" baseline="0" dirty="0" smtClean="0">
              <a:ln>
                <a:noFill/>
              </a:ln>
              <a:solidFill>
                <a:schemeClr val="tx1"/>
              </a:solidFill>
              <a:effectLst/>
              <a:latin typeface="Arial" charset="0"/>
              <a:cs typeface="Arial" charset="0"/>
            </a:endParaRPr>
          </a:p>
        </p:txBody>
      </p:sp>
      <p:sp>
        <p:nvSpPr>
          <p:cNvPr id="9" name="Rounded Rectangular Callout 8"/>
          <p:cNvSpPr/>
          <p:nvPr/>
        </p:nvSpPr>
        <p:spPr bwMode="auto">
          <a:xfrm>
            <a:off x="7452320" y="4005064"/>
            <a:ext cx="1691680" cy="720080"/>
          </a:xfrm>
          <a:prstGeom prst="wedgeRoundRectCallout">
            <a:avLst>
              <a:gd name="adj1" fmla="val -229277"/>
              <a:gd name="adj2" fmla="val -102128"/>
              <a:gd name="adj3" fmla="val 16667"/>
            </a:avLst>
          </a:prstGeom>
          <a:solidFill>
            <a:schemeClr val="bg1"/>
          </a:solid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400" dirty="0" smtClean="0"/>
              <a:t>receive parameter values from the</a:t>
            </a:r>
          </a:p>
          <a:p>
            <a:r>
              <a:rPr lang="en-IN" sz="1400" dirty="0" smtClean="0"/>
              <a:t>host</a:t>
            </a:r>
            <a:endParaRPr kumimoji="0" lang="en-IN" sz="1400" b="0" i="0" u="none" strike="noStrike" cap="none" normalizeH="0" baseline="0" dirty="0" smtClean="0">
              <a:ln>
                <a:noFill/>
              </a:ln>
              <a:solidFill>
                <a:schemeClr val="tx1"/>
              </a:solidFill>
              <a:effectLst/>
              <a:latin typeface="Arial" charset="0"/>
              <a:cs typeface="Arial" charset="0"/>
            </a:endParaRPr>
          </a:p>
        </p:txBody>
      </p:sp>
      <p:sp>
        <p:nvSpPr>
          <p:cNvPr id="10" name="Rounded Rectangular Callout 9"/>
          <p:cNvSpPr/>
          <p:nvPr/>
        </p:nvSpPr>
        <p:spPr bwMode="auto">
          <a:xfrm>
            <a:off x="7308304" y="4797152"/>
            <a:ext cx="1835696" cy="792088"/>
          </a:xfrm>
          <a:prstGeom prst="wedgeRoundRectCallout">
            <a:avLst>
              <a:gd name="adj1" fmla="val -216634"/>
              <a:gd name="adj2" fmla="val -4299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200" dirty="0" smtClean="0"/>
              <a:t>responsible for data movement. Routes are</a:t>
            </a:r>
          </a:p>
          <a:p>
            <a:r>
              <a:rPr lang="nb-NO" sz="1200" dirty="0" smtClean="0"/>
              <a:t>programmable via the internal PR registers</a:t>
            </a:r>
            <a:endParaRPr kumimoji="0" lang="en-IN" sz="1200" b="0" i="0" u="none" strike="noStrike" cap="none" normalizeH="0" baseline="0" dirty="0" smtClean="0">
              <a:ln>
                <a:noFill/>
              </a:ln>
              <a:solidFill>
                <a:schemeClr val="tx1"/>
              </a:solidFill>
              <a:effectLst/>
              <a:latin typeface="Arial" charset="0"/>
              <a:cs typeface="Arial" charset="0"/>
            </a:endParaRPr>
          </a:p>
        </p:txBody>
      </p:sp>
      <p:sp>
        <p:nvSpPr>
          <p:cNvPr id="11" name="Rounded Rectangular Callout 10"/>
          <p:cNvSpPr/>
          <p:nvPr/>
        </p:nvSpPr>
        <p:spPr bwMode="auto">
          <a:xfrm>
            <a:off x="0" y="5445224"/>
            <a:ext cx="1763688" cy="1412776"/>
          </a:xfrm>
          <a:prstGeom prst="wedgeRoundRectCallout">
            <a:avLst>
              <a:gd name="adj1" fmla="val 256745"/>
              <a:gd name="adj2" fmla="val -146196"/>
              <a:gd name="adj3" fmla="val 16667"/>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200" dirty="0" smtClean="0"/>
              <a:t>provides local buffering of data. 2 independent</a:t>
            </a:r>
          </a:p>
          <a:p>
            <a:r>
              <a:rPr lang="en-IN" sz="1200" dirty="0" smtClean="0"/>
              <a:t>data/address ports are provided for two equal memory</a:t>
            </a:r>
          </a:p>
          <a:p>
            <a:r>
              <a:rPr lang="en-IN" sz="1200" dirty="0" smtClean="0"/>
              <a:t>blocks -4 MB each</a:t>
            </a:r>
            <a:endParaRPr kumimoji="0" lang="en-IN" sz="12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System specification and models</a:t>
            </a:r>
            <a:endParaRPr lang="en-IN" dirty="0"/>
          </a:p>
        </p:txBody>
      </p:sp>
      <p:sp>
        <p:nvSpPr>
          <p:cNvPr id="3" name="Content Placeholder 2"/>
          <p:cNvSpPr>
            <a:spLocks noGrp="1"/>
          </p:cNvSpPr>
          <p:nvPr>
            <p:ph idx="1"/>
          </p:nvPr>
        </p:nvSpPr>
        <p:spPr>
          <a:xfrm>
            <a:off x="251520" y="980728"/>
            <a:ext cx="8568952" cy="5256584"/>
          </a:xfrm>
        </p:spPr>
        <p:txBody>
          <a:bodyPr/>
          <a:lstStyle/>
          <a:p>
            <a:r>
              <a:rPr lang="en-IN" sz="2400" dirty="0" smtClean="0"/>
              <a:t>reconfigurable hardware element of our </a:t>
            </a:r>
            <a:r>
              <a:rPr lang="en-IN" sz="2400" dirty="0" err="1" smtClean="0"/>
              <a:t>codesign</a:t>
            </a:r>
            <a:r>
              <a:rPr lang="en-IN" sz="2400" dirty="0" smtClean="0"/>
              <a:t> system is the programmable </a:t>
            </a:r>
            <a:r>
              <a:rPr lang="en-IN" sz="2400" dirty="0" err="1" smtClean="0"/>
              <a:t>FPGAs</a:t>
            </a:r>
            <a:endParaRPr lang="en-IN" sz="2400" dirty="0" smtClean="0"/>
          </a:p>
          <a:p>
            <a:r>
              <a:rPr lang="en-IN" sz="2400" dirty="0" smtClean="0"/>
              <a:t>There are many hardware processing elements (</a:t>
            </a:r>
            <a:r>
              <a:rPr lang="en-IN" sz="2400" dirty="0" err="1" smtClean="0"/>
              <a:t>PEs</a:t>
            </a:r>
            <a:r>
              <a:rPr lang="en-IN" sz="2400" dirty="0" smtClean="0"/>
              <a:t>) that are reconfigurable</a:t>
            </a:r>
          </a:p>
          <a:p>
            <a:r>
              <a:rPr lang="en-IN" sz="2400" dirty="0" smtClean="0"/>
              <a:t>Reconfiguration can be performed at run-time</a:t>
            </a:r>
          </a:p>
          <a:p>
            <a:r>
              <a:rPr lang="en-IN" sz="2400" dirty="0" smtClean="0"/>
              <a:t>All parameters such as the number of </a:t>
            </a:r>
            <a:r>
              <a:rPr lang="en-IN" sz="2400" dirty="0" err="1" smtClean="0"/>
              <a:t>PEs</a:t>
            </a:r>
            <a:r>
              <a:rPr lang="en-IN" sz="2400" dirty="0" smtClean="0"/>
              <a:t>, the number of gates on each PE, communication time, and configuration time are taken into account</a:t>
            </a:r>
          </a:p>
          <a:p>
            <a:r>
              <a:rPr lang="en-IN" sz="2400" dirty="0" smtClean="0"/>
              <a:t>On each PE where the number of logic gates is limited, hardware tasks may have to be divided into several temporal groups that will be reconfigured at run-time</a:t>
            </a:r>
          </a:p>
          <a:p>
            <a:r>
              <a:rPr lang="en-IN" sz="2400" dirty="0" smtClean="0"/>
              <a:t>Tasks must be scheduled without conflicts on shared resources, such as buses or memories</a:t>
            </a:r>
            <a:endParaRPr lang="en-IN"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69988"/>
          </a:xfrm>
        </p:spPr>
        <p:txBody>
          <a:bodyPr>
            <a:normAutofit/>
          </a:bodyPr>
          <a:lstStyle/>
          <a:p>
            <a:r>
              <a:rPr lang="en-IN" sz="3200" dirty="0" smtClean="0"/>
              <a:t>The </a:t>
            </a:r>
            <a:r>
              <a:rPr lang="en-IN" sz="3200" dirty="0" err="1" smtClean="0"/>
              <a:t>UltraSONIC</a:t>
            </a:r>
            <a:r>
              <a:rPr lang="en-IN" sz="3200" dirty="0" smtClean="0"/>
              <a:t> system (a) The system model. (b) An example of task implementation</a:t>
            </a:r>
            <a:endParaRPr lang="en-IN" sz="3200" dirty="0"/>
          </a:p>
        </p:txBody>
      </p:sp>
      <p:sp>
        <p:nvSpPr>
          <p:cNvPr id="3" name="Content Placeholder 2"/>
          <p:cNvSpPr>
            <a:spLocks noGrp="1"/>
          </p:cNvSpPr>
          <p:nvPr>
            <p:ph idx="1"/>
          </p:nvPr>
        </p:nvSpPr>
        <p:spPr>
          <a:xfrm>
            <a:off x="5364088" y="980728"/>
            <a:ext cx="3779912" cy="5256584"/>
          </a:xfrm>
        </p:spPr>
        <p:txBody>
          <a:bodyPr/>
          <a:lstStyle/>
          <a:p>
            <a:r>
              <a:rPr lang="en-IN" sz="1400" dirty="0" smtClean="0"/>
              <a:t>no shared memory used as a medium for transferring data</a:t>
            </a:r>
          </a:p>
          <a:p>
            <a:r>
              <a:rPr lang="en-IN" sz="1400" dirty="0" smtClean="0"/>
              <a:t>There is only local memory on each PE</a:t>
            </a:r>
          </a:p>
          <a:p>
            <a:r>
              <a:rPr lang="en-IN" sz="1400" dirty="0" smtClean="0"/>
              <a:t>To transfer data between </a:t>
            </a:r>
            <a:r>
              <a:rPr lang="en-IN" sz="1400" dirty="0" err="1" smtClean="0"/>
              <a:t>PEs</a:t>
            </a:r>
            <a:r>
              <a:rPr lang="en-IN" sz="1400" dirty="0" smtClean="0"/>
              <a:t>, a communication channel is directly  established between both ends that must communicate</a:t>
            </a:r>
          </a:p>
          <a:p>
            <a:r>
              <a:rPr lang="en-IN" sz="1400" dirty="0" smtClean="0"/>
              <a:t>Global bus: Configurations can be completed through this. </a:t>
            </a:r>
          </a:p>
          <a:p>
            <a:r>
              <a:rPr lang="en-IN" sz="1400" dirty="0" smtClean="0"/>
              <a:t>Also used as a communication channel between hardware and software</a:t>
            </a:r>
          </a:p>
          <a:p>
            <a:r>
              <a:rPr lang="en-IN" sz="1400" dirty="0" smtClean="0"/>
              <a:t>Local bus: transferring data between the hardware </a:t>
            </a:r>
            <a:r>
              <a:rPr lang="en-IN" sz="1400" dirty="0" err="1" smtClean="0"/>
              <a:t>Pes</a:t>
            </a:r>
            <a:endParaRPr lang="en-IN" sz="1400" dirty="0" smtClean="0"/>
          </a:p>
          <a:p>
            <a:r>
              <a:rPr lang="en-IN" sz="1400" dirty="0" smtClean="0"/>
              <a:t>PE </a:t>
            </a:r>
            <a:r>
              <a:rPr lang="en-IN" sz="1400" dirty="0" err="1" smtClean="0"/>
              <a:t>mem</a:t>
            </a:r>
            <a:r>
              <a:rPr lang="en-IN" sz="1400" dirty="0" smtClean="0"/>
              <a:t>: storing input and output data for all internal tasks</a:t>
            </a:r>
          </a:p>
          <a:p>
            <a:r>
              <a:rPr lang="en-IN" sz="1400" dirty="0" smtClean="0"/>
              <a:t>users can control </a:t>
            </a:r>
            <a:r>
              <a:rPr lang="en-IN" sz="1400" dirty="0" err="1" smtClean="0"/>
              <a:t>PEs</a:t>
            </a:r>
            <a:r>
              <a:rPr lang="en-IN" sz="1400" dirty="0" smtClean="0"/>
              <a:t> from the host processor based on a set of well-defined (API) functions.</a:t>
            </a:r>
          </a:p>
          <a:p>
            <a:r>
              <a:rPr lang="en-IN" sz="1400" dirty="0" smtClean="0"/>
              <a:t>local controller in each PE to interact with the task manager &amp; responsible for all local operations such as executing tasks, memory interfacing, and transferring data between </a:t>
            </a:r>
            <a:r>
              <a:rPr lang="en-IN" sz="1400" dirty="0" err="1" smtClean="0"/>
              <a:t>PEs</a:t>
            </a:r>
            <a:r>
              <a:rPr lang="en-IN" sz="1400" dirty="0" smtClean="0"/>
              <a:t>.</a:t>
            </a:r>
          </a:p>
          <a:p>
            <a:endParaRPr lang="en-IN" sz="1400" dirty="0"/>
          </a:p>
        </p:txBody>
      </p:sp>
      <p:pic>
        <p:nvPicPr>
          <p:cNvPr id="2050" name="Picture 2"/>
          <p:cNvPicPr>
            <a:picLocks noChangeAspect="1" noChangeArrowheads="1"/>
          </p:cNvPicPr>
          <p:nvPr/>
        </p:nvPicPr>
        <p:blipFill>
          <a:blip r:embed="rId2" cstate="print"/>
          <a:srcRect/>
          <a:stretch>
            <a:fillRect/>
          </a:stretch>
        </p:blipFill>
        <p:spPr bwMode="auto">
          <a:xfrm>
            <a:off x="323528" y="1052736"/>
            <a:ext cx="5039866" cy="51729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Task model</a:t>
            </a:r>
            <a:endParaRPr lang="en-IN" dirty="0"/>
          </a:p>
        </p:txBody>
      </p:sp>
      <p:sp>
        <p:nvSpPr>
          <p:cNvPr id="3" name="Content Placeholder 2"/>
          <p:cNvSpPr>
            <a:spLocks noGrp="1"/>
          </p:cNvSpPr>
          <p:nvPr>
            <p:ph idx="1"/>
          </p:nvPr>
        </p:nvSpPr>
        <p:spPr>
          <a:xfrm>
            <a:off x="323528" y="980728"/>
            <a:ext cx="8496944" cy="5256584"/>
          </a:xfrm>
        </p:spPr>
        <p:txBody>
          <a:bodyPr/>
          <a:lstStyle/>
          <a:p>
            <a:r>
              <a:rPr lang="en-IN" sz="2600" dirty="0" smtClean="0"/>
              <a:t>Software and hardware tasks are built uniformly to be performed under the same control mechanism</a:t>
            </a:r>
          </a:p>
          <a:p>
            <a:r>
              <a:rPr lang="en-IN" sz="2600" dirty="0" smtClean="0"/>
              <a:t>Tasks implemented in each hardware PE are </a:t>
            </a:r>
            <a:r>
              <a:rPr lang="en-IN" sz="2600" i="1" dirty="0" smtClean="0"/>
              <a:t>coarse-grain </a:t>
            </a:r>
            <a:r>
              <a:rPr lang="en-IN" sz="2600" dirty="0" smtClean="0"/>
              <a:t>tasks</a:t>
            </a:r>
          </a:p>
          <a:p>
            <a:r>
              <a:rPr lang="en-IN" sz="2600" dirty="0" smtClean="0"/>
              <a:t>Communication between tasks is always through local single port memory used as buffers between tasks</a:t>
            </a:r>
          </a:p>
          <a:p>
            <a:r>
              <a:rPr lang="en-IN" sz="2600" dirty="0" smtClean="0"/>
              <a:t>Tasks for a PE may be dynamically swapped in and out using dynamic reconfiguration</a:t>
            </a:r>
          </a:p>
          <a:p>
            <a:r>
              <a:rPr lang="en-IN" sz="2600" dirty="0" smtClean="0"/>
              <a:t>Different types of tasks to be specified in this system: </a:t>
            </a:r>
            <a:r>
              <a:rPr lang="en-IN" sz="2600" i="1" dirty="0" smtClean="0"/>
              <a:t>normal, software-only, hardware-only, and dummy tasks</a:t>
            </a:r>
            <a:endParaRPr lang="en-IN" sz="2600" dirty="0" smtClean="0"/>
          </a:p>
          <a:p>
            <a:endParaRPr lang="en-IN" sz="2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Execution Criteria</a:t>
            </a:r>
            <a:endParaRPr lang="en-IN" dirty="0"/>
          </a:p>
        </p:txBody>
      </p:sp>
      <p:sp>
        <p:nvSpPr>
          <p:cNvPr id="3" name="Content Placeholder 2"/>
          <p:cNvSpPr>
            <a:spLocks noGrp="1"/>
          </p:cNvSpPr>
          <p:nvPr>
            <p:ph idx="1"/>
          </p:nvPr>
        </p:nvSpPr>
        <p:spPr>
          <a:xfrm>
            <a:off x="251520" y="980728"/>
            <a:ext cx="8892480" cy="5256584"/>
          </a:xfrm>
        </p:spPr>
        <p:txBody>
          <a:bodyPr/>
          <a:lstStyle/>
          <a:p>
            <a:r>
              <a:rPr lang="en-IN" sz="2600" dirty="0" smtClean="0"/>
              <a:t>The tasks are non pre-emptive</a:t>
            </a:r>
          </a:p>
          <a:p>
            <a:r>
              <a:rPr lang="en-IN" sz="2600" dirty="0" smtClean="0"/>
              <a:t>Task execution is completed in three consecutive steps: read input data, process the data, and write the results</a:t>
            </a:r>
          </a:p>
          <a:p>
            <a:r>
              <a:rPr lang="en-IN" sz="2600" dirty="0" smtClean="0"/>
              <a:t>the communication time between the local memory and the task (while executing) is considered to be a part of the task execution time</a:t>
            </a:r>
          </a:p>
          <a:p>
            <a:r>
              <a:rPr lang="en-IN" sz="2600" dirty="0" smtClean="0"/>
              <a:t>Main restriction of this execution model is that exactly one task in a given PE is active at any one time</a:t>
            </a:r>
          </a:p>
          <a:p>
            <a:r>
              <a:rPr lang="en-IN" sz="2600" dirty="0" smtClean="0"/>
              <a:t>Direct consequence of the single-port memory restriction that allows one task to access the memory at a time</a:t>
            </a:r>
          </a:p>
          <a:p>
            <a:r>
              <a:rPr lang="en-IN" sz="2400" dirty="0" smtClean="0"/>
              <a:t>Multiple tasks can run concurrently when mapped to different </a:t>
            </a:r>
            <a:r>
              <a:rPr lang="en-IN" sz="2400" dirty="0" err="1" smtClean="0"/>
              <a:t>PEs</a:t>
            </a:r>
            <a:r>
              <a:rPr lang="en-IN" sz="2400" dirty="0" smtClean="0"/>
              <a:t>.</a:t>
            </a:r>
            <a:endParaRPr lang="en-IN" sz="2600"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Firing Rules</a:t>
            </a:r>
            <a:endParaRPr lang="en-IN" dirty="0"/>
          </a:p>
        </p:txBody>
      </p:sp>
      <p:sp>
        <p:nvSpPr>
          <p:cNvPr id="3" name="Content Placeholder 2"/>
          <p:cNvSpPr>
            <a:spLocks noGrp="1"/>
          </p:cNvSpPr>
          <p:nvPr>
            <p:ph idx="1"/>
          </p:nvPr>
        </p:nvSpPr>
        <p:spPr>
          <a:xfrm>
            <a:off x="323528" y="3861048"/>
            <a:ext cx="8424936" cy="2376264"/>
          </a:xfrm>
        </p:spPr>
        <p:txBody>
          <a:bodyPr/>
          <a:lstStyle/>
          <a:p>
            <a:r>
              <a:rPr lang="en-IN" sz="2000" dirty="0" smtClean="0"/>
              <a:t>Rules by which data is processed by a task from the </a:t>
            </a:r>
            <a:r>
              <a:rPr lang="en-IN" sz="2000" i="1" dirty="0" smtClean="0"/>
              <a:t>synchronous data flow (</a:t>
            </a:r>
            <a:r>
              <a:rPr lang="en-IN" sz="2000" i="1" dirty="0" err="1" smtClean="0"/>
              <a:t>SDF</a:t>
            </a:r>
            <a:r>
              <a:rPr lang="en-IN" sz="2000" i="1" dirty="0" smtClean="0"/>
              <a:t>) computational model</a:t>
            </a:r>
          </a:p>
          <a:p>
            <a:r>
              <a:rPr lang="en-IN" sz="2000" dirty="0" smtClean="0"/>
              <a:t>Tasks are coarse-grained tasks represented in a DAG and we use the PE local memory as buffers between nodes, replacing the FIFO</a:t>
            </a:r>
          </a:p>
          <a:p>
            <a:r>
              <a:rPr lang="en-IN" sz="2000" dirty="0" smtClean="0"/>
              <a:t>Tasks mapped to the same PE must be executed sequentially to avoid memory conflict.</a:t>
            </a:r>
          </a:p>
          <a:p>
            <a:r>
              <a:rPr lang="en-IN" sz="2000" dirty="0" smtClean="0"/>
              <a:t>If a task requires a large amount of input data, the data must be sliced</a:t>
            </a:r>
            <a:endParaRPr lang="en-IN" sz="2000" dirty="0"/>
          </a:p>
        </p:txBody>
      </p:sp>
      <p:pic>
        <p:nvPicPr>
          <p:cNvPr id="3074" name="Picture 2"/>
          <p:cNvPicPr>
            <a:picLocks noChangeAspect="1" noChangeArrowheads="1"/>
          </p:cNvPicPr>
          <p:nvPr/>
        </p:nvPicPr>
        <p:blipFill>
          <a:blip r:embed="rId2" cstate="print"/>
          <a:srcRect/>
          <a:stretch>
            <a:fillRect/>
          </a:stretch>
        </p:blipFill>
        <p:spPr bwMode="auto">
          <a:xfrm>
            <a:off x="323528" y="1052736"/>
            <a:ext cx="7048500"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Proposed co-design environment</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2663280" y="980728"/>
            <a:ext cx="6480720" cy="5271294"/>
          </a:xfrm>
          <a:prstGeom prst="rect">
            <a:avLst/>
          </a:prstGeom>
          <a:noFill/>
          <a:ln w="9525">
            <a:noFill/>
            <a:miter lim="800000"/>
            <a:headEnd/>
            <a:tailEnd/>
          </a:ln>
        </p:spPr>
      </p:pic>
      <p:sp>
        <p:nvSpPr>
          <p:cNvPr id="5" name="Rounded Rectangular Callout 4"/>
          <p:cNvSpPr/>
          <p:nvPr/>
        </p:nvSpPr>
        <p:spPr bwMode="auto">
          <a:xfrm>
            <a:off x="251520" y="980728"/>
            <a:ext cx="2304256" cy="936104"/>
          </a:xfrm>
          <a:prstGeom prst="wedgeRoundRectCallout">
            <a:avLst>
              <a:gd name="adj1" fmla="val 61251"/>
              <a:gd name="adj2" fmla="val 43189"/>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200" dirty="0" smtClean="0"/>
              <a:t>responsible for system specifications, input  intermediate format &amp; system  partitioning/scheduling</a:t>
            </a:r>
            <a:endParaRPr kumimoji="0" lang="en-IN" sz="1200" b="0" i="0" u="none" strike="noStrike" cap="none" normalizeH="0" baseline="0" dirty="0" smtClean="0">
              <a:ln>
                <a:noFill/>
              </a:ln>
              <a:solidFill>
                <a:schemeClr val="tx1"/>
              </a:solidFill>
              <a:effectLst/>
              <a:latin typeface="Arial" charset="0"/>
              <a:cs typeface="Arial" charset="0"/>
            </a:endParaRPr>
          </a:p>
        </p:txBody>
      </p:sp>
      <p:sp>
        <p:nvSpPr>
          <p:cNvPr id="6" name="Rounded Rectangular Callout 5"/>
          <p:cNvSpPr/>
          <p:nvPr/>
        </p:nvSpPr>
        <p:spPr bwMode="auto">
          <a:xfrm>
            <a:off x="0" y="3068960"/>
            <a:ext cx="2627784" cy="864096"/>
          </a:xfrm>
          <a:prstGeom prst="wedgeRoundRectCallout">
            <a:avLst>
              <a:gd name="adj1" fmla="val 57663"/>
              <a:gd name="adj2" fmla="val 121156"/>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200" dirty="0" smtClean="0"/>
              <a:t>involves hardware/software task design and implementation, design verifications, control mechanisms, and system debugging.</a:t>
            </a:r>
            <a:endParaRPr kumimoji="0" lang="en-IN" sz="1200" b="0" i="0" u="none" strike="noStrike" cap="none" normalizeH="0" baseline="0" dirty="0" smtClean="0">
              <a:ln>
                <a:noFill/>
              </a:ln>
              <a:solidFill>
                <a:schemeClr val="tx1"/>
              </a:solidFill>
              <a:effectLst/>
              <a:latin typeface="Arial" charset="0"/>
              <a:cs typeface="Arial" charset="0"/>
            </a:endParaRPr>
          </a:p>
        </p:txBody>
      </p:sp>
      <p:sp>
        <p:nvSpPr>
          <p:cNvPr id="7" name="Rounded Rectangular Callout 6"/>
          <p:cNvSpPr/>
          <p:nvPr/>
        </p:nvSpPr>
        <p:spPr bwMode="auto">
          <a:xfrm>
            <a:off x="0" y="1988840"/>
            <a:ext cx="2339752" cy="1008112"/>
          </a:xfrm>
          <a:prstGeom prst="wedgeRoundRectCallout">
            <a:avLst>
              <a:gd name="adj1" fmla="val 132142"/>
              <a:gd name="adj2" fmla="val 23367"/>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IN" sz="1200" dirty="0" smtClean="0"/>
              <a:t>reads a textual input file that includes DAG information and parameters for the clustering, partitioning, and scheduling process</a:t>
            </a:r>
            <a:endParaRPr kumimoji="0" lang="en-IN" sz="12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CPS Algorithm</a:t>
            </a:r>
            <a:endParaRPr lang="en-IN" dirty="0"/>
          </a:p>
        </p:txBody>
      </p:sp>
      <p:sp>
        <p:nvSpPr>
          <p:cNvPr id="3" name="Content Placeholder 2"/>
          <p:cNvSpPr>
            <a:spLocks noGrp="1"/>
          </p:cNvSpPr>
          <p:nvPr>
            <p:ph idx="1"/>
          </p:nvPr>
        </p:nvSpPr>
        <p:spPr>
          <a:xfrm>
            <a:off x="323528" y="980728"/>
            <a:ext cx="8820472" cy="5256584"/>
          </a:xfrm>
        </p:spPr>
        <p:txBody>
          <a:bodyPr/>
          <a:lstStyle/>
          <a:p>
            <a:r>
              <a:rPr lang="en-IN" sz="2000" dirty="0" smtClean="0"/>
              <a:t>Helps designers in task clustering(two-phase), partitioning(</a:t>
            </a:r>
            <a:r>
              <a:rPr lang="en-IN" sz="2000" dirty="0" err="1" smtClean="0"/>
              <a:t>tabu</a:t>
            </a:r>
            <a:r>
              <a:rPr lang="en-IN" sz="2000" dirty="0" smtClean="0"/>
              <a:t> search) and scheduling(list)</a:t>
            </a:r>
          </a:p>
          <a:p>
            <a:r>
              <a:rPr lang="en-IN" sz="2000" dirty="0" smtClean="0"/>
              <a:t>2-phase clustering</a:t>
            </a:r>
            <a:r>
              <a:rPr lang="en-IN" sz="2400" dirty="0" smtClean="0"/>
              <a:t>: </a:t>
            </a:r>
          </a:p>
          <a:p>
            <a:pPr lvl="1"/>
            <a:r>
              <a:rPr lang="en-IN" sz="2000" dirty="0" smtClean="0"/>
              <a:t>Pre-processing step to modify the granularity of tasks and enable more task parallelism</a:t>
            </a:r>
          </a:p>
          <a:p>
            <a:pPr lvl="1"/>
            <a:r>
              <a:rPr lang="en-IN" sz="2000" dirty="0" smtClean="0"/>
              <a:t>Achieve 15% shorter processing time for different task granularities</a:t>
            </a:r>
          </a:p>
          <a:p>
            <a:r>
              <a:rPr lang="en-IN" sz="2000" dirty="0" err="1" smtClean="0"/>
              <a:t>tabu</a:t>
            </a:r>
            <a:r>
              <a:rPr lang="en-IN" sz="2000" dirty="0" smtClean="0"/>
              <a:t> search : </a:t>
            </a:r>
            <a:r>
              <a:rPr lang="en-IN" sz="2400" dirty="0" smtClean="0"/>
              <a:t>	 </a:t>
            </a:r>
          </a:p>
          <a:p>
            <a:pPr lvl="1"/>
            <a:r>
              <a:rPr lang="en-IN" sz="2000" dirty="0" smtClean="0"/>
              <a:t>partition tasks into software and hardware</a:t>
            </a:r>
          </a:p>
          <a:p>
            <a:pPr lvl="1"/>
            <a:r>
              <a:rPr lang="en-IN" sz="2000" dirty="0" smtClean="0"/>
              <a:t>modified for real system(search space of </a:t>
            </a:r>
            <a:r>
              <a:rPr lang="en-IN" sz="2000" i="1" dirty="0" err="1" smtClean="0"/>
              <a:t>K</a:t>
            </a:r>
            <a:r>
              <a:rPr lang="en-IN" sz="2000" i="1" baseline="30000" dirty="0" err="1" smtClean="0"/>
              <a:t>N</a:t>
            </a:r>
            <a:r>
              <a:rPr lang="en-IN" sz="2000" i="1" dirty="0" smtClean="0"/>
              <a:t> </a:t>
            </a:r>
            <a:r>
              <a:rPr lang="en-IN" sz="2000" dirty="0" smtClean="0"/>
              <a:t>(where </a:t>
            </a:r>
            <a:r>
              <a:rPr lang="en-IN" sz="2000" i="1" dirty="0" smtClean="0"/>
              <a:t>K is the number </a:t>
            </a:r>
            <a:r>
              <a:rPr lang="en-IN" sz="2000" dirty="0" smtClean="0"/>
              <a:t>of processing elements and </a:t>
            </a:r>
            <a:r>
              <a:rPr lang="en-IN" sz="2000" i="1" dirty="0" smtClean="0"/>
              <a:t>N is the number of tasks)</a:t>
            </a:r>
          </a:p>
          <a:p>
            <a:r>
              <a:rPr lang="en-IN" sz="2000" dirty="0" smtClean="0"/>
              <a:t>list scheduler:</a:t>
            </a:r>
          </a:p>
          <a:p>
            <a:pPr lvl="1"/>
            <a:r>
              <a:rPr lang="en-IN" sz="2000" dirty="0" smtClean="0"/>
              <a:t>used to order tasks without any shared resource conflicts, with regard to partitioning results, task precedence, and the target system model</a:t>
            </a:r>
          </a:p>
          <a:p>
            <a:pPr lvl="1"/>
            <a:r>
              <a:rPr lang="en-IN" sz="1800" dirty="0" smtClean="0"/>
              <a:t>used as a cost function to examine the processing time of the guessed solutions from the </a:t>
            </a:r>
            <a:r>
              <a:rPr lang="en-IN" sz="1800" dirty="0" err="1" smtClean="0"/>
              <a:t>partitioner</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Characteristics of HW reconfiguration</a:t>
            </a:r>
            <a:endParaRPr lang="en-IN" dirty="0"/>
          </a:p>
        </p:txBody>
      </p:sp>
      <p:sp>
        <p:nvSpPr>
          <p:cNvPr id="3" name="Content Placeholder 2"/>
          <p:cNvSpPr>
            <a:spLocks noGrp="1"/>
          </p:cNvSpPr>
          <p:nvPr>
            <p:ph idx="1"/>
          </p:nvPr>
        </p:nvSpPr>
        <p:spPr>
          <a:xfrm>
            <a:off x="457200" y="1052736"/>
            <a:ext cx="8001000" cy="5184576"/>
          </a:xfrm>
        </p:spPr>
        <p:txBody>
          <a:bodyPr>
            <a:normAutofit fontScale="55000" lnSpcReduction="20000"/>
          </a:bodyPr>
          <a:lstStyle/>
          <a:p>
            <a:pPr>
              <a:buNone/>
            </a:pPr>
            <a:endParaRPr lang="en-IN" dirty="0" smtClean="0"/>
          </a:p>
          <a:p>
            <a:r>
              <a:rPr lang="en-IN" sz="4000" dirty="0" smtClean="0"/>
              <a:t>Large reconfiguration delay and unique reconfiguration controller</a:t>
            </a:r>
          </a:p>
          <a:p>
            <a:r>
              <a:rPr lang="en-IN" sz="4000" dirty="0" err="1" smtClean="0"/>
              <a:t>FPGA</a:t>
            </a:r>
            <a:r>
              <a:rPr lang="en-IN" sz="4000" dirty="0" smtClean="0"/>
              <a:t> reconfiguration has a significant overhead in the range of milliseconds proportional to the size of area reconfigured.</a:t>
            </a:r>
          </a:p>
          <a:p>
            <a:r>
              <a:rPr lang="en-IN" sz="4000" dirty="0" smtClean="0"/>
              <a:t>Task invocation consists of the reconfiguration and execution stages</a:t>
            </a:r>
          </a:p>
          <a:p>
            <a:r>
              <a:rPr lang="en-IN" sz="4000" dirty="0" smtClean="0"/>
              <a:t>Configuration </a:t>
            </a:r>
            <a:r>
              <a:rPr lang="en-IN" sz="4000" dirty="0" err="1" smtClean="0"/>
              <a:t>Prefetch</a:t>
            </a:r>
            <a:r>
              <a:rPr lang="en-IN" sz="4000" dirty="0" smtClean="0"/>
              <a:t>:  hides the reconfiguration delay by allowing a tasks configuration to be loaded on the </a:t>
            </a:r>
            <a:r>
              <a:rPr lang="en-IN" sz="4000" dirty="0" err="1" smtClean="0"/>
              <a:t>FPGA</a:t>
            </a:r>
            <a:r>
              <a:rPr lang="en-IN" sz="4000" dirty="0" smtClean="0"/>
              <a:t> sometime before the actual start of execution.</a:t>
            </a:r>
          </a:p>
          <a:p>
            <a:r>
              <a:rPr lang="en-IN" sz="4000" dirty="0" smtClean="0"/>
              <a:t>By configuration </a:t>
            </a:r>
            <a:r>
              <a:rPr lang="en-IN" sz="4000" dirty="0" err="1" smtClean="0"/>
              <a:t>prefetch</a:t>
            </a:r>
            <a:r>
              <a:rPr lang="en-IN" sz="4000" dirty="0" smtClean="0"/>
              <a:t> the 2 stages separated by a time gap.</a:t>
            </a:r>
          </a:p>
          <a:p>
            <a:r>
              <a:rPr lang="en-IN" sz="4000" dirty="0" smtClean="0"/>
              <a:t>Results in overlap of reconfiguration stage of one task with the execution stage of another task.</a:t>
            </a:r>
          </a:p>
          <a:p>
            <a:pPr>
              <a:buNone/>
            </a:pP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41388"/>
          </a:xfrm>
        </p:spPr>
        <p:txBody>
          <a:bodyPr/>
          <a:lstStyle/>
          <a:p>
            <a:r>
              <a:rPr lang="en-IN" dirty="0" smtClean="0"/>
              <a:t>Task manager</a:t>
            </a:r>
            <a:endParaRPr lang="en-IN" dirty="0"/>
          </a:p>
        </p:txBody>
      </p:sp>
      <p:sp>
        <p:nvSpPr>
          <p:cNvPr id="3" name="Content Placeholder 2"/>
          <p:cNvSpPr>
            <a:spLocks noGrp="1"/>
          </p:cNvSpPr>
          <p:nvPr>
            <p:ph idx="1"/>
          </p:nvPr>
        </p:nvSpPr>
        <p:spPr>
          <a:xfrm>
            <a:off x="323528" y="980728"/>
            <a:ext cx="8568952" cy="5256584"/>
          </a:xfrm>
        </p:spPr>
        <p:txBody>
          <a:bodyPr/>
          <a:lstStyle/>
          <a:p>
            <a:r>
              <a:rPr lang="en-IN" sz="2000" dirty="0" smtClean="0"/>
              <a:t>Once all the hardware tasks for a given PE are available, they are wrapped in a predesigned circuit, called </a:t>
            </a:r>
            <a:r>
              <a:rPr lang="en-IN" sz="2000" i="1" dirty="0" err="1" smtClean="0"/>
              <a:t>xPEtask</a:t>
            </a:r>
            <a:endParaRPr lang="en-IN" sz="2000" i="1" dirty="0" smtClean="0"/>
          </a:p>
          <a:p>
            <a:r>
              <a:rPr lang="en-IN" sz="2000" dirty="0" smtClean="0"/>
              <a:t>Commercially available synthesis and place-and-route tools are then used to produce the final configuration files for each hardware element. </a:t>
            </a:r>
          </a:p>
          <a:p>
            <a:r>
              <a:rPr lang="en-IN" sz="2000" dirty="0" smtClean="0"/>
              <a:t>Each task in this implementation method requires some hardware overhead to implement the task frame wrapper circuit. Therefore, our system favours partitioning algorithms that generate coarse-grained tasks.</a:t>
            </a:r>
          </a:p>
          <a:p>
            <a:r>
              <a:rPr lang="en-IN" sz="2000" dirty="0" smtClean="0"/>
              <a:t>The results from the partitioning and scheduling process, the memory allocator, the task control protocol, the API functions, and the configuration files of hardware tasks are used to automatically generate the </a:t>
            </a:r>
            <a:r>
              <a:rPr lang="en-IN" sz="2000" dirty="0" smtClean="0">
                <a:solidFill>
                  <a:srgbClr val="FF6600"/>
                </a:solidFill>
              </a:rPr>
              <a:t>codes for the task manager program </a:t>
            </a:r>
            <a:r>
              <a:rPr lang="en-IN" sz="2000" dirty="0" smtClean="0"/>
              <a:t>that controls all operations in this system (dynamic configuration, task execution, and data  transfer). </a:t>
            </a:r>
          </a:p>
          <a:p>
            <a:r>
              <a:rPr lang="en-IN" sz="2000" dirty="0" smtClean="0"/>
              <a:t>The resulting task manager is  inherently multithreaded to ensure that tasks can run concurrently where possible</a:t>
            </a:r>
            <a:endParaRPr lang="en-IN"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08720"/>
          </a:xfrm>
        </p:spPr>
        <p:txBody>
          <a:bodyPr>
            <a:noAutofit/>
          </a:bodyPr>
          <a:lstStyle/>
          <a:p>
            <a:endParaRPr lang="en-IN" sz="2400"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323528" y="1052736"/>
            <a:ext cx="7992888" cy="4104456"/>
          </a:xfrm>
          <a:prstGeom prst="rect">
            <a:avLst/>
          </a:prstGeom>
          <a:noFill/>
          <a:ln w="9525">
            <a:noFill/>
            <a:miter lim="800000"/>
            <a:headEnd/>
            <a:tailEnd/>
          </a:ln>
        </p:spPr>
      </p:pic>
      <p:sp>
        <p:nvSpPr>
          <p:cNvPr id="5" name="TextBox 4"/>
          <p:cNvSpPr txBox="1"/>
          <p:nvPr/>
        </p:nvSpPr>
        <p:spPr>
          <a:xfrm>
            <a:off x="323528" y="5373216"/>
            <a:ext cx="8208912" cy="646331"/>
          </a:xfrm>
          <a:prstGeom prst="rect">
            <a:avLst/>
          </a:prstGeom>
          <a:noFill/>
        </p:spPr>
        <p:txBody>
          <a:bodyPr wrap="square" rtlCol="0">
            <a:spAutoFit/>
          </a:bodyPr>
          <a:lstStyle/>
          <a:p>
            <a:r>
              <a:rPr lang="en-IN" dirty="0" smtClean="0"/>
              <a:t>(a) DAG example, (b) operation sequences of the task manager and (c) the task manager control view</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Task manager</a:t>
            </a:r>
            <a:endParaRPr lang="en-IN" dirty="0"/>
          </a:p>
        </p:txBody>
      </p:sp>
      <p:sp>
        <p:nvSpPr>
          <p:cNvPr id="3" name="Content Placeholder 2"/>
          <p:cNvSpPr>
            <a:spLocks noGrp="1"/>
          </p:cNvSpPr>
          <p:nvPr>
            <p:ph idx="1"/>
          </p:nvPr>
        </p:nvSpPr>
        <p:spPr>
          <a:xfrm>
            <a:off x="251520" y="1052736"/>
            <a:ext cx="8712968" cy="5184576"/>
          </a:xfrm>
        </p:spPr>
        <p:txBody>
          <a:bodyPr/>
          <a:lstStyle/>
          <a:p>
            <a:r>
              <a:rPr lang="en-IN" sz="2400" dirty="0" smtClean="0"/>
              <a:t>Task manager uses centralised control</a:t>
            </a:r>
          </a:p>
          <a:p>
            <a:r>
              <a:rPr lang="en-IN" sz="2400" dirty="0" smtClean="0"/>
              <a:t>Runs on software CPU(host pc)</a:t>
            </a:r>
          </a:p>
          <a:p>
            <a:r>
              <a:rPr lang="en-IN" sz="2400" dirty="0" smtClean="0"/>
              <a:t>To properly synchronize the execution of the tasks and the communication between tasks, our task manager employs an event-triggered protocol when running an application.</a:t>
            </a:r>
          </a:p>
          <a:p>
            <a:r>
              <a:rPr lang="en-IN" sz="2400" dirty="0" smtClean="0"/>
              <a:t>Event triggers- the termination of each task execution or data transfer</a:t>
            </a:r>
          </a:p>
          <a:p>
            <a:r>
              <a:rPr lang="en-IN" sz="2400" dirty="0" smtClean="0"/>
              <a:t>Signalling of such events is done through dedicated registers.</a:t>
            </a:r>
          </a:p>
          <a:p>
            <a:r>
              <a:rPr lang="en-IN" sz="2400" dirty="0" smtClean="0"/>
              <a:t>With a single CPU model, the software processor must run simultaneously the task manager and the software tasks, so multithreaded programming model considered.</a:t>
            </a:r>
          </a:p>
          <a:p>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Case Study : JPEG Compression</a:t>
            </a:r>
            <a:endParaRPr lang="en-IN" sz="3600" dirty="0"/>
          </a:p>
        </p:txBody>
      </p:sp>
      <p:sp>
        <p:nvSpPr>
          <p:cNvPr id="3" name="Content Placeholder 2"/>
          <p:cNvSpPr>
            <a:spLocks noGrp="1"/>
          </p:cNvSpPr>
          <p:nvPr>
            <p:ph idx="1"/>
          </p:nvPr>
        </p:nvSpPr>
        <p:spPr>
          <a:xfrm>
            <a:off x="6228184" y="980728"/>
            <a:ext cx="2915816" cy="5256584"/>
          </a:xfrm>
        </p:spPr>
        <p:txBody>
          <a:bodyPr/>
          <a:lstStyle/>
          <a:p>
            <a:r>
              <a:rPr lang="en-IN" sz="2000" dirty="0" smtClean="0"/>
              <a:t>used as a real </a:t>
            </a:r>
            <a:r>
              <a:rPr lang="en-IN" sz="2000" dirty="0" smtClean="0"/>
              <a:t>co-design </a:t>
            </a:r>
            <a:r>
              <a:rPr lang="en-IN" sz="2000" dirty="0" smtClean="0"/>
              <a:t>application</a:t>
            </a:r>
          </a:p>
          <a:p>
            <a:r>
              <a:rPr lang="en-IN" sz="2000" dirty="0" smtClean="0"/>
              <a:t>standard JPEG compression  with block size of 8 × 8 pixels for </a:t>
            </a:r>
            <a:r>
              <a:rPr lang="en-IN" sz="2000" dirty="0" err="1" smtClean="0"/>
              <a:t>color</a:t>
            </a:r>
            <a:r>
              <a:rPr lang="en-IN" sz="2000" dirty="0" smtClean="0"/>
              <a:t> images is  implemented using the </a:t>
            </a:r>
            <a:r>
              <a:rPr lang="en-IN" sz="2000" dirty="0" err="1" smtClean="0"/>
              <a:t>DCT</a:t>
            </a:r>
            <a:r>
              <a:rPr lang="en-IN" sz="2000" dirty="0" smtClean="0"/>
              <a:t> baseline method with sequential encoding</a:t>
            </a:r>
          </a:p>
          <a:p>
            <a:endParaRPr lang="en-IN" sz="2000" dirty="0"/>
          </a:p>
        </p:txBody>
      </p:sp>
      <p:pic>
        <p:nvPicPr>
          <p:cNvPr id="1026" name="Picture 2"/>
          <p:cNvPicPr>
            <a:picLocks noChangeAspect="1" noChangeArrowheads="1"/>
          </p:cNvPicPr>
          <p:nvPr/>
        </p:nvPicPr>
        <p:blipFill>
          <a:blip r:embed="rId2" cstate="print"/>
          <a:srcRect/>
          <a:stretch>
            <a:fillRect/>
          </a:stretch>
        </p:blipFill>
        <p:spPr bwMode="auto">
          <a:xfrm>
            <a:off x="323528" y="1052736"/>
            <a:ext cx="594360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Experimental results</a:t>
            </a:r>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295275" y="980728"/>
            <a:ext cx="8848725" cy="2133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5536" y="3501008"/>
            <a:ext cx="4257675" cy="2028825"/>
          </a:xfrm>
          <a:prstGeom prst="rect">
            <a:avLst/>
          </a:prstGeom>
          <a:noFill/>
          <a:ln w="9525">
            <a:noFill/>
            <a:miter lim="800000"/>
            <a:headEnd/>
            <a:tailEnd/>
          </a:ln>
        </p:spPr>
      </p:pic>
      <p:sp>
        <p:nvSpPr>
          <p:cNvPr id="6" name="TextBox 5"/>
          <p:cNvSpPr txBox="1"/>
          <p:nvPr/>
        </p:nvSpPr>
        <p:spPr>
          <a:xfrm>
            <a:off x="4716016" y="3429000"/>
            <a:ext cx="4176464" cy="2893100"/>
          </a:xfrm>
          <a:prstGeom prst="rect">
            <a:avLst/>
          </a:prstGeom>
          <a:noFill/>
        </p:spPr>
        <p:txBody>
          <a:bodyPr wrap="square" rtlCol="0">
            <a:spAutoFit/>
          </a:bodyPr>
          <a:lstStyle/>
          <a:p>
            <a:pPr>
              <a:buFont typeface="Arial" pitchFamily="34" charset="0"/>
              <a:buChar char="•"/>
            </a:pPr>
            <a:r>
              <a:rPr lang="en-IN" dirty="0" smtClean="0"/>
              <a:t> </a:t>
            </a:r>
            <a:r>
              <a:rPr lang="en-IN" sz="1600" dirty="0" smtClean="0"/>
              <a:t>For the software-only solution, C++ codes of every task module</a:t>
            </a:r>
          </a:p>
          <a:p>
            <a:r>
              <a:rPr lang="en-IN" sz="1600" dirty="0" smtClean="0"/>
              <a:t>are written and run under the control of the task manager program.</a:t>
            </a:r>
          </a:p>
          <a:p>
            <a:pPr>
              <a:buFont typeface="Arial" pitchFamily="34" charset="0"/>
              <a:buChar char="•"/>
            </a:pPr>
            <a:r>
              <a:rPr lang="en-IN" sz="1600" dirty="0" smtClean="0"/>
              <a:t>The values are averaged from 20 runs on the </a:t>
            </a:r>
            <a:r>
              <a:rPr lang="en-IN" sz="1600" dirty="0" err="1" smtClean="0"/>
              <a:t>UltraSONIC</a:t>
            </a:r>
            <a:r>
              <a:rPr lang="en-IN" sz="1600" dirty="0" smtClean="0"/>
              <a:t> host, a PC with a Pentium II processor running @ 450 MHz</a:t>
            </a:r>
          </a:p>
          <a:p>
            <a:pPr>
              <a:buFont typeface="Arial" pitchFamily="34" charset="0"/>
              <a:buChar char="•"/>
            </a:pPr>
            <a:r>
              <a:rPr lang="en-IN" sz="1600" dirty="0" smtClean="0"/>
              <a:t>tasks including </a:t>
            </a:r>
            <a:r>
              <a:rPr lang="en-IN" sz="1600" i="1" dirty="0" smtClean="0"/>
              <a:t>Level Shifter, </a:t>
            </a:r>
            <a:r>
              <a:rPr lang="en-IN" sz="1600" i="1" dirty="0" err="1" smtClean="0"/>
              <a:t>2D-DCT</a:t>
            </a:r>
            <a:r>
              <a:rPr lang="en-IN" sz="1600" i="1" dirty="0" smtClean="0"/>
              <a:t>, &amp;</a:t>
            </a:r>
            <a:r>
              <a:rPr lang="en-IN" sz="1600" i="1" dirty="0" err="1" smtClean="0"/>
              <a:t>Quantizer</a:t>
            </a:r>
            <a:r>
              <a:rPr lang="en-IN" sz="1600" i="1" dirty="0" smtClean="0"/>
              <a:t> (consume about 88% of processing time if all </a:t>
            </a:r>
            <a:r>
              <a:rPr lang="en-IN" sz="1600" dirty="0" smtClean="0"/>
              <a:t>tasks are run in software) -&gt; moved into hardware</a:t>
            </a:r>
            <a:endParaRPr lang="en-IN"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Shortfalls of the study</a:t>
            </a:r>
            <a:endParaRPr lang="en-IN" dirty="0"/>
          </a:p>
        </p:txBody>
      </p:sp>
      <p:sp>
        <p:nvSpPr>
          <p:cNvPr id="3" name="Content Placeholder 2"/>
          <p:cNvSpPr>
            <a:spLocks noGrp="1"/>
          </p:cNvSpPr>
          <p:nvPr>
            <p:ph idx="1"/>
          </p:nvPr>
        </p:nvSpPr>
        <p:spPr>
          <a:xfrm>
            <a:off x="323528" y="1268760"/>
            <a:ext cx="8568952" cy="4392488"/>
          </a:xfrm>
        </p:spPr>
        <p:txBody>
          <a:bodyPr/>
          <a:lstStyle/>
          <a:p>
            <a:r>
              <a:rPr lang="en-IN" dirty="0" smtClean="0"/>
              <a:t>Not </a:t>
            </a:r>
            <a:r>
              <a:rPr lang="en-IN" dirty="0" smtClean="0"/>
              <a:t>applicable to process streaming data that </a:t>
            </a:r>
            <a:r>
              <a:rPr lang="en-IN" dirty="0" smtClean="0"/>
              <a:t>employs </a:t>
            </a:r>
            <a:r>
              <a:rPr lang="en-IN" dirty="0" smtClean="0"/>
              <a:t>a pipelined </a:t>
            </a:r>
            <a:r>
              <a:rPr lang="en-IN" dirty="0" smtClean="0"/>
              <a:t>structure</a:t>
            </a:r>
          </a:p>
          <a:p>
            <a:r>
              <a:rPr lang="en-IN" dirty="0" smtClean="0"/>
              <a:t>Viability for configuration reuse was not discussed</a:t>
            </a:r>
            <a:endParaRPr lang="en-IN" dirty="0" smtClean="0"/>
          </a:p>
          <a:p>
            <a:r>
              <a:rPr lang="en-IN" dirty="0" smtClean="0"/>
              <a:t>The PIPE memory is local and not </a:t>
            </a:r>
            <a:r>
              <a:rPr lang="en-IN" dirty="0" smtClean="0"/>
              <a:t>shared</a:t>
            </a:r>
          </a:p>
          <a:p>
            <a:r>
              <a:rPr lang="en-IN" dirty="0" smtClean="0"/>
              <a:t>The task manager has limited concurrency when it comes to Ultrasonic system</a:t>
            </a:r>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Conclusions</a:t>
            </a:r>
            <a:endParaRPr lang="en-IN" dirty="0"/>
          </a:p>
        </p:txBody>
      </p:sp>
      <p:sp>
        <p:nvSpPr>
          <p:cNvPr id="3" name="Content Placeholder 2"/>
          <p:cNvSpPr>
            <a:spLocks noGrp="1"/>
          </p:cNvSpPr>
          <p:nvPr>
            <p:ph idx="1"/>
          </p:nvPr>
        </p:nvSpPr>
        <p:spPr>
          <a:xfrm>
            <a:off x="251520" y="980728"/>
            <a:ext cx="8496944" cy="5256584"/>
          </a:xfrm>
        </p:spPr>
        <p:txBody>
          <a:bodyPr/>
          <a:lstStyle/>
          <a:p>
            <a:r>
              <a:rPr lang="en-IN" sz="2400" dirty="0" smtClean="0"/>
              <a:t>Introduces and demonstrates a task-based hardware/software </a:t>
            </a:r>
            <a:r>
              <a:rPr lang="en-IN" sz="2400" dirty="0" smtClean="0"/>
              <a:t>co-design </a:t>
            </a:r>
            <a:r>
              <a:rPr lang="en-IN" sz="2400" dirty="0" smtClean="0"/>
              <a:t>environment specialized for real time video applications</a:t>
            </a:r>
          </a:p>
          <a:p>
            <a:r>
              <a:rPr lang="en-IN" sz="2400" dirty="0" smtClean="0"/>
              <a:t>A</a:t>
            </a:r>
            <a:r>
              <a:rPr lang="en-IN" sz="2400" dirty="0" smtClean="0"/>
              <a:t>utomated </a:t>
            </a:r>
            <a:r>
              <a:rPr lang="en-IN" sz="2400" dirty="0" smtClean="0"/>
              <a:t>partitioning and scheduling environment (the predesigned infrastructure in the form of wrappers) and the task manager program help to provide a fast and robust route for supporting demanding applications in our co-design system</a:t>
            </a:r>
          </a:p>
          <a:p>
            <a:r>
              <a:rPr lang="en-IN" sz="2400" dirty="0" smtClean="0"/>
              <a:t>The </a:t>
            </a:r>
            <a:r>
              <a:rPr lang="en-IN" sz="2400" dirty="0" err="1" smtClean="0"/>
              <a:t>UltraSONIC</a:t>
            </a:r>
            <a:r>
              <a:rPr lang="en-IN" sz="2400" dirty="0" smtClean="0"/>
              <a:t> reconfigurable computer, which has been used for implementing many industrial- grade applications at SONY and Imperial College, allows us to develop a realistic system model</a:t>
            </a:r>
          </a:p>
          <a:p>
            <a:endParaRPr lang="en-IN" sz="2400" dirty="0" smtClean="0"/>
          </a:p>
          <a:p>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2936"/>
            <a:ext cx="8229600" cy="941388"/>
          </a:xfrm>
        </p:spPr>
        <p:txBody>
          <a:bodyPr/>
          <a:lstStyle/>
          <a:p>
            <a:pPr algn="ctr"/>
            <a:r>
              <a:rPr lang="en-IN" dirty="0" smtClean="0"/>
              <a:t>Questions????</a:t>
            </a:r>
            <a:endParaRPr lang="en-IN" dirty="0"/>
          </a:p>
        </p:txBody>
      </p:sp>
      <p:sp>
        <p:nvSpPr>
          <p:cNvPr id="3" name="Content Placeholder 2"/>
          <p:cNvSpPr>
            <a:spLocks noGrp="1"/>
          </p:cNvSpPr>
          <p:nvPr>
            <p:ph idx="1"/>
          </p:nvPr>
        </p:nvSpPr>
        <p:spPr/>
        <p:txBody>
          <a:bodyPr/>
          <a:lstStyle/>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Contd..</a:t>
            </a:r>
            <a:endParaRPr lang="en-IN" dirty="0"/>
          </a:p>
        </p:txBody>
      </p:sp>
      <p:sp>
        <p:nvSpPr>
          <p:cNvPr id="3" name="Content Placeholder 2"/>
          <p:cNvSpPr>
            <a:spLocks noGrp="1"/>
          </p:cNvSpPr>
          <p:nvPr>
            <p:ph idx="1"/>
          </p:nvPr>
        </p:nvSpPr>
        <p:spPr>
          <a:xfrm>
            <a:off x="457200" y="1124744"/>
            <a:ext cx="8001000" cy="5112568"/>
          </a:xfrm>
        </p:spPr>
        <p:txBody>
          <a:bodyPr>
            <a:normAutofit/>
          </a:bodyPr>
          <a:lstStyle/>
          <a:p>
            <a:r>
              <a:rPr lang="en-IN" dirty="0" smtClean="0"/>
              <a:t>Commercial </a:t>
            </a:r>
            <a:r>
              <a:rPr lang="en-IN" dirty="0" err="1" smtClean="0"/>
              <a:t>FPGAs</a:t>
            </a:r>
            <a:r>
              <a:rPr lang="en-IN" dirty="0" smtClean="0"/>
              <a:t> have one reconfiguration controller, so that reconfiguration stages of different tasks have to be serialised on the timeline, while their execution stages occur concurrently because they occupy different parts of the </a:t>
            </a:r>
            <a:r>
              <a:rPr lang="en-IN" dirty="0" err="1" smtClean="0"/>
              <a:t>FPGA</a:t>
            </a:r>
            <a:endParaRPr lang="en-IN" dirty="0" smtClean="0"/>
          </a:p>
          <a:p>
            <a:r>
              <a:rPr lang="en-IN" dirty="0" smtClean="0"/>
              <a:t>Major source of complexity of real time scheduling on </a:t>
            </a:r>
            <a:r>
              <a:rPr lang="en-IN" dirty="0" err="1" smtClean="0"/>
              <a:t>FPGAs</a:t>
            </a:r>
            <a:endParaRPr lang="en-IN" dirty="0" smtClean="0"/>
          </a:p>
          <a:p>
            <a:r>
              <a:rPr lang="en-IN" dirty="0" smtClean="0"/>
              <a:t>Though there are multiple reconfiguration controllers , but not taken into account in the paper</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Problems addressed in this paper</a:t>
            </a:r>
            <a:endParaRPr lang="en-IN" dirty="0"/>
          </a:p>
        </p:txBody>
      </p:sp>
      <p:sp>
        <p:nvSpPr>
          <p:cNvPr id="3" name="Content Placeholder 2"/>
          <p:cNvSpPr>
            <a:spLocks noGrp="1"/>
          </p:cNvSpPr>
          <p:nvPr>
            <p:ph idx="1"/>
          </p:nvPr>
        </p:nvSpPr>
        <p:spPr>
          <a:xfrm>
            <a:off x="323528" y="980728"/>
            <a:ext cx="8640960" cy="5256584"/>
          </a:xfrm>
        </p:spPr>
        <p:txBody>
          <a:bodyPr>
            <a:normAutofit fontScale="92500"/>
          </a:bodyPr>
          <a:lstStyle/>
          <a:p>
            <a:pPr marL="514350" indent="-514350">
              <a:buNone/>
            </a:pPr>
            <a:r>
              <a:rPr lang="en-IN" sz="2500" b="1" dirty="0" smtClean="0"/>
              <a:t>HW/SW partitioning and scheduling on a hybrid </a:t>
            </a:r>
            <a:r>
              <a:rPr lang="en-IN" sz="2500" b="1" dirty="0" err="1" smtClean="0"/>
              <a:t>FPGA</a:t>
            </a:r>
            <a:r>
              <a:rPr lang="en-IN" sz="2500" b="1" dirty="0" smtClean="0"/>
              <a:t>/CPU </a:t>
            </a:r>
            <a:endParaRPr lang="en-IN" dirty="0" smtClean="0"/>
          </a:p>
          <a:p>
            <a:r>
              <a:rPr lang="en-IN" sz="2400" dirty="0" smtClean="0"/>
              <a:t>Given an input task graph, where each task has two equivalent implementations:</a:t>
            </a:r>
          </a:p>
          <a:p>
            <a:r>
              <a:rPr lang="en-IN" sz="2400" dirty="0" smtClean="0"/>
              <a:t>a HW implementation that can run on the </a:t>
            </a:r>
            <a:r>
              <a:rPr lang="en-IN" sz="2400" dirty="0" err="1" smtClean="0"/>
              <a:t>FPGA</a:t>
            </a:r>
            <a:r>
              <a:rPr lang="en-IN" sz="2400" dirty="0" smtClean="0"/>
              <a:t>, and a SW implementation that can run on the CPU, partition and schedule it on a platform consisting of a </a:t>
            </a:r>
            <a:r>
              <a:rPr lang="en-IN" sz="2400" dirty="0" err="1" smtClean="0"/>
              <a:t>PRTR</a:t>
            </a:r>
            <a:r>
              <a:rPr lang="en-IN" sz="2400" dirty="0" smtClean="0"/>
              <a:t> </a:t>
            </a:r>
            <a:r>
              <a:rPr lang="en-IN" sz="2400" dirty="0" err="1" smtClean="0"/>
              <a:t>FPGA</a:t>
            </a:r>
            <a:r>
              <a:rPr lang="en-IN" sz="2400" dirty="0" smtClean="0"/>
              <a:t> and a CPU, with the </a:t>
            </a:r>
            <a:r>
              <a:rPr lang="en-IN" sz="2400" dirty="0" smtClean="0">
                <a:solidFill>
                  <a:srgbClr val="FF6600"/>
                </a:solidFill>
              </a:rPr>
              <a:t>objective of minimizing the schedule length</a:t>
            </a:r>
            <a:endParaRPr lang="en-IN" sz="2400" dirty="0" smtClean="0"/>
          </a:p>
          <a:p>
            <a:r>
              <a:rPr lang="en-IN" sz="2400" dirty="0" smtClean="0"/>
              <a:t>The CPU may be a </a:t>
            </a:r>
            <a:r>
              <a:rPr lang="en-IN" sz="2400" i="1" dirty="0" err="1" smtClean="0"/>
              <a:t>softcore</a:t>
            </a:r>
            <a:r>
              <a:rPr lang="en-IN" sz="2400" i="1" dirty="0" smtClean="0"/>
              <a:t> CPU carved out of the configurable </a:t>
            </a:r>
            <a:r>
              <a:rPr lang="en-IN" sz="2400" dirty="0" smtClean="0"/>
              <a:t>logic in the </a:t>
            </a:r>
            <a:r>
              <a:rPr lang="en-IN" sz="2400" dirty="0" err="1" smtClean="0"/>
              <a:t>FPGA</a:t>
            </a:r>
            <a:r>
              <a:rPr lang="en-IN" sz="2400" dirty="0" smtClean="0"/>
              <a:t>,</a:t>
            </a:r>
          </a:p>
          <a:p>
            <a:pPr>
              <a:buNone/>
            </a:pPr>
            <a:r>
              <a:rPr lang="en-IN" sz="2400" dirty="0" smtClean="0"/>
              <a:t>	for </a:t>
            </a:r>
            <a:r>
              <a:rPr lang="en-IN" sz="2400" dirty="0" err="1" smtClean="0"/>
              <a:t>eg</a:t>
            </a:r>
            <a:r>
              <a:rPr lang="en-IN" sz="2400" dirty="0" smtClean="0"/>
              <a:t>,  </a:t>
            </a:r>
            <a:r>
              <a:rPr lang="en-IN" sz="2400" dirty="0" err="1" smtClean="0"/>
              <a:t>MicroBlaze</a:t>
            </a:r>
            <a:r>
              <a:rPr lang="en-IN" sz="2400" dirty="0" smtClean="0"/>
              <a:t> for Xilinx </a:t>
            </a:r>
            <a:r>
              <a:rPr lang="en-IN" sz="2400" dirty="0" err="1" smtClean="0"/>
              <a:t>FPGAs</a:t>
            </a:r>
            <a:r>
              <a:rPr lang="en-IN" sz="2400" dirty="0" smtClean="0"/>
              <a:t> or a separate CPU  connected to the </a:t>
            </a:r>
            <a:r>
              <a:rPr lang="en-IN" sz="2400" dirty="0" err="1" smtClean="0"/>
              <a:t>FPGA</a:t>
            </a:r>
            <a:r>
              <a:rPr lang="en-IN" sz="2400" dirty="0" smtClean="0"/>
              <a:t> via a bus. </a:t>
            </a:r>
          </a:p>
          <a:p>
            <a:r>
              <a:rPr lang="en-IN" sz="2400" dirty="0" smtClean="0"/>
              <a:t>This paper presents a </a:t>
            </a:r>
            <a:r>
              <a:rPr lang="en-IN" sz="2400" dirty="0" err="1" smtClean="0"/>
              <a:t>Satisfiability</a:t>
            </a:r>
            <a:r>
              <a:rPr lang="en-IN" sz="2400" dirty="0" smtClean="0"/>
              <a:t> Modulo Theories (</a:t>
            </a:r>
            <a:r>
              <a:rPr lang="en-IN" sz="2400" dirty="0" err="1" smtClean="0"/>
              <a:t>SMT</a:t>
            </a:r>
            <a:r>
              <a:rPr lang="en-IN" sz="2400" dirty="0" smtClean="0"/>
              <a:t>) encoding for finding the optimal solution, and compare its performance with a heuristic algorithm(</a:t>
            </a:r>
            <a:r>
              <a:rPr lang="en-IN" sz="2400" dirty="0" err="1" smtClean="0"/>
              <a:t>KLFM</a:t>
            </a:r>
            <a:r>
              <a:rPr lang="en-IN" sz="2400" dirty="0" smtClean="0"/>
              <a:t>)</a:t>
            </a:r>
            <a:endParaRPr lang="en-IN"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340768"/>
            <a:ext cx="8001000" cy="4896544"/>
          </a:xfrm>
        </p:spPr>
        <p:txBody>
          <a:bodyPr>
            <a:normAutofit/>
          </a:bodyPr>
          <a:lstStyle/>
          <a:p>
            <a:pPr marL="514350" indent="-514350">
              <a:buNone/>
            </a:pPr>
            <a:r>
              <a:rPr lang="en-IN" b="1" dirty="0" smtClean="0"/>
              <a:t>Pipelined Scheduling on a </a:t>
            </a:r>
            <a:r>
              <a:rPr lang="en-IN" b="1" dirty="0" err="1" smtClean="0"/>
              <a:t>PRTR</a:t>
            </a:r>
            <a:r>
              <a:rPr lang="en-IN" b="1" dirty="0" smtClean="0"/>
              <a:t> </a:t>
            </a:r>
            <a:r>
              <a:rPr lang="en-IN" b="1" dirty="0" err="1" smtClean="0"/>
              <a:t>FPGA</a:t>
            </a:r>
            <a:endParaRPr lang="en-IN" b="1" dirty="0" smtClean="0"/>
          </a:p>
          <a:p>
            <a:r>
              <a:rPr lang="en-IN" dirty="0" smtClean="0"/>
              <a:t>Given an input task graph, construct a pipelined schedule on a </a:t>
            </a:r>
            <a:r>
              <a:rPr lang="en-IN" dirty="0" err="1" smtClean="0"/>
              <a:t>PRTR</a:t>
            </a:r>
            <a:r>
              <a:rPr lang="en-IN" dirty="0" smtClean="0"/>
              <a:t> </a:t>
            </a:r>
            <a:r>
              <a:rPr lang="en-IN" dirty="0" err="1" smtClean="0"/>
              <a:t>FPGA</a:t>
            </a:r>
            <a:r>
              <a:rPr lang="en-IN" dirty="0" smtClean="0"/>
              <a:t> with the </a:t>
            </a:r>
            <a:r>
              <a:rPr lang="en-IN" dirty="0" smtClean="0">
                <a:solidFill>
                  <a:srgbClr val="FF6600"/>
                </a:solidFill>
              </a:rPr>
              <a:t>objective of maximizing system throughput </a:t>
            </a:r>
            <a:r>
              <a:rPr lang="en-IN" dirty="0" smtClean="0"/>
              <a:t>while meeting a given task graph deadline</a:t>
            </a:r>
          </a:p>
          <a:p>
            <a:r>
              <a:rPr lang="en-IN" dirty="0" smtClean="0"/>
              <a:t>Deadline can be latency sensitive as well as throughput oriented, hence maximizing throughput without regard to latency may negatively impact application </a:t>
            </a:r>
            <a:r>
              <a:rPr lang="en-IN" dirty="0" err="1" smtClean="0"/>
              <a:t>QoS</a:t>
            </a:r>
            <a:r>
              <a:rPr lang="en-IN" dirty="0" smtClean="0"/>
              <a:t>.</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Assumptions</a:t>
            </a:r>
            <a:endParaRPr lang="en-IN" dirty="0"/>
          </a:p>
        </p:txBody>
      </p:sp>
      <p:sp>
        <p:nvSpPr>
          <p:cNvPr id="3" name="Content Placeholder 2"/>
          <p:cNvSpPr>
            <a:spLocks noGrp="1"/>
          </p:cNvSpPr>
          <p:nvPr>
            <p:ph idx="1"/>
          </p:nvPr>
        </p:nvSpPr>
        <p:spPr>
          <a:xfrm>
            <a:off x="457200" y="1124744"/>
            <a:ext cx="8001000" cy="5112568"/>
          </a:xfrm>
        </p:spPr>
        <p:txBody>
          <a:bodyPr>
            <a:normAutofit fontScale="85000" lnSpcReduction="20000"/>
          </a:bodyPr>
          <a:lstStyle/>
          <a:p>
            <a:r>
              <a:rPr lang="en-IN" dirty="0" smtClean="0"/>
              <a:t>The </a:t>
            </a:r>
            <a:r>
              <a:rPr lang="en-IN" dirty="0" err="1" smtClean="0"/>
              <a:t>FPGA</a:t>
            </a:r>
            <a:r>
              <a:rPr lang="en-IN" dirty="0" smtClean="0"/>
              <a:t> is </a:t>
            </a:r>
            <a:r>
              <a:rPr lang="en-IN" dirty="0" err="1" smtClean="0"/>
              <a:t>1D</a:t>
            </a:r>
            <a:r>
              <a:rPr lang="en-IN" dirty="0" smtClean="0"/>
              <a:t> reconfigurable with a single </a:t>
            </a:r>
            <a:r>
              <a:rPr lang="en-IN" dirty="0" smtClean="0">
                <a:solidFill>
                  <a:srgbClr val="FF6600"/>
                </a:solidFill>
              </a:rPr>
              <a:t>reconfiguration controller</a:t>
            </a:r>
            <a:r>
              <a:rPr lang="en-IN" dirty="0" smtClean="0"/>
              <a:t>, as supported by commercial </a:t>
            </a:r>
            <a:r>
              <a:rPr lang="en-IN" dirty="0" err="1" smtClean="0"/>
              <a:t>FPGA</a:t>
            </a:r>
            <a:r>
              <a:rPr lang="en-IN" dirty="0" smtClean="0"/>
              <a:t> technology</a:t>
            </a:r>
          </a:p>
          <a:p>
            <a:r>
              <a:rPr lang="en-IN" dirty="0" smtClean="0"/>
              <a:t>Each HW or SW task has a known </a:t>
            </a:r>
            <a:r>
              <a:rPr lang="en-IN" dirty="0" smtClean="0">
                <a:solidFill>
                  <a:srgbClr val="FF6600"/>
                </a:solidFill>
              </a:rPr>
              <a:t>worst-case execution time</a:t>
            </a:r>
            <a:r>
              <a:rPr lang="en-IN" dirty="0" smtClean="0"/>
              <a:t>. Each HW task has a known size in terms of the number of contiguous columns it occupies on the </a:t>
            </a:r>
            <a:r>
              <a:rPr lang="en-IN" dirty="0" err="1" smtClean="0"/>
              <a:t>FPGA</a:t>
            </a:r>
            <a:endParaRPr lang="en-IN" dirty="0" smtClean="0"/>
          </a:p>
          <a:p>
            <a:r>
              <a:rPr lang="en-IN" dirty="0" smtClean="0"/>
              <a:t>Tasks are </a:t>
            </a:r>
            <a:r>
              <a:rPr lang="en-IN" dirty="0" smtClean="0">
                <a:solidFill>
                  <a:srgbClr val="FF6600"/>
                </a:solidFill>
              </a:rPr>
              <a:t>not pre-</a:t>
            </a:r>
            <a:r>
              <a:rPr lang="en-IN" dirty="0" err="1" smtClean="0">
                <a:solidFill>
                  <a:srgbClr val="FF6600"/>
                </a:solidFill>
              </a:rPr>
              <a:t>emptable</a:t>
            </a:r>
            <a:r>
              <a:rPr lang="en-IN" dirty="0" smtClean="0">
                <a:solidFill>
                  <a:srgbClr val="FF6600"/>
                </a:solidFill>
              </a:rPr>
              <a:t> </a:t>
            </a:r>
            <a:r>
              <a:rPr lang="en-IN" dirty="0" smtClean="0"/>
              <a:t>on either the </a:t>
            </a:r>
            <a:r>
              <a:rPr lang="en-IN" dirty="0" err="1" smtClean="0"/>
              <a:t>FPGA</a:t>
            </a:r>
            <a:r>
              <a:rPr lang="en-IN" dirty="0" smtClean="0"/>
              <a:t> or the CPU</a:t>
            </a:r>
          </a:p>
          <a:p>
            <a:r>
              <a:rPr lang="en-IN" dirty="0" smtClean="0"/>
              <a:t>The </a:t>
            </a:r>
            <a:r>
              <a:rPr lang="en-IN" dirty="0" smtClean="0">
                <a:solidFill>
                  <a:srgbClr val="FF6600"/>
                </a:solidFill>
              </a:rPr>
              <a:t>communication delay </a:t>
            </a:r>
            <a:r>
              <a:rPr lang="en-IN" dirty="0" smtClean="0"/>
              <a:t>between a HW task on the </a:t>
            </a:r>
            <a:r>
              <a:rPr lang="en-IN" dirty="0" err="1" smtClean="0"/>
              <a:t>FPGA</a:t>
            </a:r>
            <a:r>
              <a:rPr lang="en-IN" dirty="0" smtClean="0"/>
              <a:t> and a SW task on the CPU is proportional to the data size transmitted.</a:t>
            </a:r>
          </a:p>
          <a:p>
            <a:r>
              <a:rPr lang="en-IN" dirty="0" smtClean="0"/>
              <a:t>The entire </a:t>
            </a:r>
            <a:r>
              <a:rPr lang="en-IN" dirty="0" err="1" smtClean="0"/>
              <a:t>FPGA</a:t>
            </a:r>
            <a:r>
              <a:rPr lang="en-IN" dirty="0" smtClean="0"/>
              <a:t> area is </a:t>
            </a:r>
            <a:r>
              <a:rPr lang="en-IN" dirty="0" smtClean="0">
                <a:solidFill>
                  <a:srgbClr val="FF6600"/>
                </a:solidFill>
              </a:rPr>
              <a:t>uniformly reconfigurable</a:t>
            </a:r>
            <a:r>
              <a:rPr lang="en-IN" dirty="0" smtClean="0"/>
              <a:t>, and each dynamic task can be flexibly placed anywhere on the </a:t>
            </a:r>
            <a:r>
              <a:rPr lang="en-IN" dirty="0" err="1" smtClean="0"/>
              <a:t>FPGA</a:t>
            </a:r>
            <a:r>
              <a:rPr lang="en-IN" dirty="0" smtClean="0"/>
              <a:t> as long as there is enough empty space</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fontScheme name="UF Button Template">
      <a:majorFont>
        <a:latin typeface="Palatino Linotyp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clrMap bg1="dk2" tx1="lt1" bg2="dk1" tx2="lt2" accent1="accent1" accent2="accent2" accent3="accent3" accent4="accent4" accent5="accent5" accent6="accent6" hlink="hlink" folHlink="folHlink"/>
    </a:extraClrScheme>
    <a:extraClrScheme>
      <a:clrScheme name="UF Button Template 2">
        <a:dk1>
          <a:srgbClr val="A1A5A7"/>
        </a:dk1>
        <a:lt1>
          <a:srgbClr val="FFFFFF"/>
        </a:lt1>
        <a:dk2>
          <a:srgbClr val="CBAA80"/>
        </a:dk2>
        <a:lt2>
          <a:srgbClr val="FFEEC6"/>
        </a:lt2>
        <a:accent1>
          <a:srgbClr val="E17F35"/>
        </a:accent1>
        <a:accent2>
          <a:srgbClr val="5789B7"/>
        </a:accent2>
        <a:accent3>
          <a:srgbClr val="E2D2C0"/>
        </a:accent3>
        <a:accent4>
          <a:srgbClr val="DADADA"/>
        </a:accent4>
        <a:accent5>
          <a:srgbClr val="EEC0AE"/>
        </a:accent5>
        <a:accent6>
          <a:srgbClr val="4E7CA6"/>
        </a:accent6>
        <a:hlink>
          <a:srgbClr val="C9D7C3"/>
        </a:hlink>
        <a:folHlink>
          <a:srgbClr val="A1A5A7"/>
        </a:folHlink>
      </a:clrScheme>
      <a:clrMap bg1="dk2" tx1="lt1" bg2="dk1" tx2="lt2" accent1="accent1" accent2="accent2" accent3="accent3" accent4="accent4" accent5="accent5" accent6="accent6" hlink="hlink" folHlink="folHlink"/>
    </a:extraClrScheme>
    <a:extraClrScheme>
      <a:clrScheme name="UF Button Template 3">
        <a:dk1>
          <a:srgbClr val="A1A5A7"/>
        </a:dk1>
        <a:lt1>
          <a:srgbClr val="FFFFFF"/>
        </a:lt1>
        <a:dk2>
          <a:srgbClr val="003F89"/>
        </a:dk2>
        <a:lt2>
          <a:srgbClr val="FFFFFF"/>
        </a:lt2>
        <a:accent1>
          <a:srgbClr val="F56635"/>
        </a:accent1>
        <a:accent2>
          <a:srgbClr val="FFEEC6"/>
        </a:accent2>
        <a:accent3>
          <a:srgbClr val="AAAFC4"/>
        </a:accent3>
        <a:accent4>
          <a:srgbClr val="DADADA"/>
        </a:accent4>
        <a:accent5>
          <a:srgbClr val="F9B8AE"/>
        </a:accent5>
        <a:accent6>
          <a:srgbClr val="E7D8B3"/>
        </a:accent6>
        <a:hlink>
          <a:srgbClr val="C9D7C3"/>
        </a:hlink>
        <a:folHlink>
          <a:srgbClr val="CBAA80"/>
        </a:folHlink>
      </a:clrScheme>
      <a:clrMap bg1="dk2" tx1="lt1" bg2="dk1" tx2="lt2" accent1="accent1" accent2="accent2" accent3="accent3" accent4="accent4" accent5="accent5" accent6="accent6" hlink="hlink" folHlink="folHlink"/>
    </a:extraClrScheme>
    <a:extraClrScheme>
      <a:clrScheme name="UF Button Template 4">
        <a:dk1>
          <a:srgbClr val="000000"/>
        </a:dk1>
        <a:lt1>
          <a:srgbClr val="FFFFFF"/>
        </a:lt1>
        <a:dk2>
          <a:srgbClr val="000000"/>
        </a:dk2>
        <a:lt2>
          <a:srgbClr val="A1A5A7"/>
        </a:lt2>
        <a:accent1>
          <a:srgbClr val="FFA216"/>
        </a:accent1>
        <a:accent2>
          <a:srgbClr val="472562"/>
        </a:accent2>
        <a:accent3>
          <a:srgbClr val="FFFFFF"/>
        </a:accent3>
        <a:accent4>
          <a:srgbClr val="000000"/>
        </a:accent4>
        <a:accent5>
          <a:srgbClr val="FFCEAB"/>
        </a:accent5>
        <a:accent6>
          <a:srgbClr val="3F2058"/>
        </a:accent6>
        <a:hlink>
          <a:srgbClr val="4F8032"/>
        </a:hlink>
        <a:folHlink>
          <a:srgbClr val="D400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a:themeElements>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fontScheme name="UF Button Template">
      <a:majorFont>
        <a:latin typeface="Palatino Linotyp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clrMap bg1="dk2" tx1="lt1" bg2="dk1" tx2="lt2" accent1="accent1" accent2="accent2" accent3="accent3" accent4="accent4" accent5="accent5" accent6="accent6" hlink="hlink" folHlink="folHlink"/>
    </a:extraClrScheme>
    <a:extraClrScheme>
      <a:clrScheme name="UF Button Template 2">
        <a:dk1>
          <a:srgbClr val="A1A5A7"/>
        </a:dk1>
        <a:lt1>
          <a:srgbClr val="FFFFFF"/>
        </a:lt1>
        <a:dk2>
          <a:srgbClr val="CBAA80"/>
        </a:dk2>
        <a:lt2>
          <a:srgbClr val="FFEEC6"/>
        </a:lt2>
        <a:accent1>
          <a:srgbClr val="E17F35"/>
        </a:accent1>
        <a:accent2>
          <a:srgbClr val="5789B7"/>
        </a:accent2>
        <a:accent3>
          <a:srgbClr val="E2D2C0"/>
        </a:accent3>
        <a:accent4>
          <a:srgbClr val="DADADA"/>
        </a:accent4>
        <a:accent5>
          <a:srgbClr val="EEC0AE"/>
        </a:accent5>
        <a:accent6>
          <a:srgbClr val="4E7CA6"/>
        </a:accent6>
        <a:hlink>
          <a:srgbClr val="C9D7C3"/>
        </a:hlink>
        <a:folHlink>
          <a:srgbClr val="A1A5A7"/>
        </a:folHlink>
      </a:clrScheme>
      <a:clrMap bg1="dk2" tx1="lt1" bg2="dk1" tx2="lt2" accent1="accent1" accent2="accent2" accent3="accent3" accent4="accent4" accent5="accent5" accent6="accent6" hlink="hlink" folHlink="folHlink"/>
    </a:extraClrScheme>
    <a:extraClrScheme>
      <a:clrScheme name="UF Button Template 3">
        <a:dk1>
          <a:srgbClr val="A1A5A7"/>
        </a:dk1>
        <a:lt1>
          <a:srgbClr val="FFFFFF"/>
        </a:lt1>
        <a:dk2>
          <a:srgbClr val="003F89"/>
        </a:dk2>
        <a:lt2>
          <a:srgbClr val="FFFFFF"/>
        </a:lt2>
        <a:accent1>
          <a:srgbClr val="F56635"/>
        </a:accent1>
        <a:accent2>
          <a:srgbClr val="FFEEC6"/>
        </a:accent2>
        <a:accent3>
          <a:srgbClr val="AAAFC4"/>
        </a:accent3>
        <a:accent4>
          <a:srgbClr val="DADADA"/>
        </a:accent4>
        <a:accent5>
          <a:srgbClr val="F9B8AE"/>
        </a:accent5>
        <a:accent6>
          <a:srgbClr val="E7D8B3"/>
        </a:accent6>
        <a:hlink>
          <a:srgbClr val="C9D7C3"/>
        </a:hlink>
        <a:folHlink>
          <a:srgbClr val="CBAA80"/>
        </a:folHlink>
      </a:clrScheme>
      <a:clrMap bg1="dk2" tx1="lt1" bg2="dk1" tx2="lt2" accent1="accent1" accent2="accent2" accent3="accent3" accent4="accent4" accent5="accent5" accent6="accent6" hlink="hlink" folHlink="folHlink"/>
    </a:extraClrScheme>
    <a:extraClrScheme>
      <a:clrScheme name="UF Button Template 4">
        <a:dk1>
          <a:srgbClr val="000000"/>
        </a:dk1>
        <a:lt1>
          <a:srgbClr val="FFFFFF"/>
        </a:lt1>
        <a:dk2>
          <a:srgbClr val="000000"/>
        </a:dk2>
        <a:lt2>
          <a:srgbClr val="A1A5A7"/>
        </a:lt2>
        <a:accent1>
          <a:srgbClr val="FFA216"/>
        </a:accent1>
        <a:accent2>
          <a:srgbClr val="472562"/>
        </a:accent2>
        <a:accent3>
          <a:srgbClr val="FFFFFF"/>
        </a:accent3>
        <a:accent4>
          <a:srgbClr val="000000"/>
        </a:accent4>
        <a:accent5>
          <a:srgbClr val="FFCEAB"/>
        </a:accent5>
        <a:accent6>
          <a:srgbClr val="3F2058"/>
        </a:accent6>
        <a:hlink>
          <a:srgbClr val="4F8032"/>
        </a:hlink>
        <a:folHlink>
          <a:srgbClr val="D400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a:themeElements>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fontScheme name="UF Button Template">
      <a:majorFont>
        <a:latin typeface="Palatino Linotyp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clrMap bg1="dk2" tx1="lt1" bg2="dk1" tx2="lt2" accent1="accent1" accent2="accent2" accent3="accent3" accent4="accent4" accent5="accent5" accent6="accent6" hlink="hlink" folHlink="folHlink"/>
    </a:extraClrScheme>
    <a:extraClrScheme>
      <a:clrScheme name="UF Button Template 2">
        <a:dk1>
          <a:srgbClr val="A1A5A7"/>
        </a:dk1>
        <a:lt1>
          <a:srgbClr val="FFFFFF"/>
        </a:lt1>
        <a:dk2>
          <a:srgbClr val="CBAA80"/>
        </a:dk2>
        <a:lt2>
          <a:srgbClr val="FFEEC6"/>
        </a:lt2>
        <a:accent1>
          <a:srgbClr val="E17F35"/>
        </a:accent1>
        <a:accent2>
          <a:srgbClr val="5789B7"/>
        </a:accent2>
        <a:accent3>
          <a:srgbClr val="E2D2C0"/>
        </a:accent3>
        <a:accent4>
          <a:srgbClr val="DADADA"/>
        </a:accent4>
        <a:accent5>
          <a:srgbClr val="EEC0AE"/>
        </a:accent5>
        <a:accent6>
          <a:srgbClr val="4E7CA6"/>
        </a:accent6>
        <a:hlink>
          <a:srgbClr val="C9D7C3"/>
        </a:hlink>
        <a:folHlink>
          <a:srgbClr val="A1A5A7"/>
        </a:folHlink>
      </a:clrScheme>
      <a:clrMap bg1="dk2" tx1="lt1" bg2="dk1" tx2="lt2" accent1="accent1" accent2="accent2" accent3="accent3" accent4="accent4" accent5="accent5" accent6="accent6" hlink="hlink" folHlink="folHlink"/>
    </a:extraClrScheme>
    <a:extraClrScheme>
      <a:clrScheme name="UF Button Template 3">
        <a:dk1>
          <a:srgbClr val="A1A5A7"/>
        </a:dk1>
        <a:lt1>
          <a:srgbClr val="FFFFFF"/>
        </a:lt1>
        <a:dk2>
          <a:srgbClr val="003F89"/>
        </a:dk2>
        <a:lt2>
          <a:srgbClr val="FFFFFF"/>
        </a:lt2>
        <a:accent1>
          <a:srgbClr val="F56635"/>
        </a:accent1>
        <a:accent2>
          <a:srgbClr val="FFEEC6"/>
        </a:accent2>
        <a:accent3>
          <a:srgbClr val="AAAFC4"/>
        </a:accent3>
        <a:accent4>
          <a:srgbClr val="DADADA"/>
        </a:accent4>
        <a:accent5>
          <a:srgbClr val="F9B8AE"/>
        </a:accent5>
        <a:accent6>
          <a:srgbClr val="E7D8B3"/>
        </a:accent6>
        <a:hlink>
          <a:srgbClr val="C9D7C3"/>
        </a:hlink>
        <a:folHlink>
          <a:srgbClr val="CBAA80"/>
        </a:folHlink>
      </a:clrScheme>
      <a:clrMap bg1="dk2" tx1="lt1" bg2="dk1" tx2="lt2" accent1="accent1" accent2="accent2" accent3="accent3" accent4="accent4" accent5="accent5" accent6="accent6" hlink="hlink" folHlink="folHlink"/>
    </a:extraClrScheme>
    <a:extraClrScheme>
      <a:clrScheme name="UF Button Template 4">
        <a:dk1>
          <a:srgbClr val="000000"/>
        </a:dk1>
        <a:lt1>
          <a:srgbClr val="FFFFFF"/>
        </a:lt1>
        <a:dk2>
          <a:srgbClr val="000000"/>
        </a:dk2>
        <a:lt2>
          <a:srgbClr val="A1A5A7"/>
        </a:lt2>
        <a:accent1>
          <a:srgbClr val="FFA216"/>
        </a:accent1>
        <a:accent2>
          <a:srgbClr val="472562"/>
        </a:accent2>
        <a:accent3>
          <a:srgbClr val="FFFFFF"/>
        </a:accent3>
        <a:accent4>
          <a:srgbClr val="000000"/>
        </a:accent4>
        <a:accent5>
          <a:srgbClr val="FFCEAB"/>
        </a:accent5>
        <a:accent6>
          <a:srgbClr val="3F2058"/>
        </a:accent6>
        <a:hlink>
          <a:srgbClr val="4F8032"/>
        </a:hlink>
        <a:folHlink>
          <a:srgbClr val="D4002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eme1">
  <a:themeElements>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fontScheme name="UF Button Template">
      <a:majorFont>
        <a:latin typeface="Palatino Linotyp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clrMap bg1="dk2" tx1="lt1" bg2="dk1" tx2="lt2" accent1="accent1" accent2="accent2" accent3="accent3" accent4="accent4" accent5="accent5" accent6="accent6" hlink="hlink" folHlink="folHlink"/>
    </a:extraClrScheme>
    <a:extraClrScheme>
      <a:clrScheme name="UF Button Template 2">
        <a:dk1>
          <a:srgbClr val="A1A5A7"/>
        </a:dk1>
        <a:lt1>
          <a:srgbClr val="FFFFFF"/>
        </a:lt1>
        <a:dk2>
          <a:srgbClr val="CBAA80"/>
        </a:dk2>
        <a:lt2>
          <a:srgbClr val="FFEEC6"/>
        </a:lt2>
        <a:accent1>
          <a:srgbClr val="E17F35"/>
        </a:accent1>
        <a:accent2>
          <a:srgbClr val="5789B7"/>
        </a:accent2>
        <a:accent3>
          <a:srgbClr val="E2D2C0"/>
        </a:accent3>
        <a:accent4>
          <a:srgbClr val="DADADA"/>
        </a:accent4>
        <a:accent5>
          <a:srgbClr val="EEC0AE"/>
        </a:accent5>
        <a:accent6>
          <a:srgbClr val="4E7CA6"/>
        </a:accent6>
        <a:hlink>
          <a:srgbClr val="C9D7C3"/>
        </a:hlink>
        <a:folHlink>
          <a:srgbClr val="A1A5A7"/>
        </a:folHlink>
      </a:clrScheme>
      <a:clrMap bg1="dk2" tx1="lt1" bg2="dk1" tx2="lt2" accent1="accent1" accent2="accent2" accent3="accent3" accent4="accent4" accent5="accent5" accent6="accent6" hlink="hlink" folHlink="folHlink"/>
    </a:extraClrScheme>
    <a:extraClrScheme>
      <a:clrScheme name="UF Button Template 3">
        <a:dk1>
          <a:srgbClr val="A1A5A7"/>
        </a:dk1>
        <a:lt1>
          <a:srgbClr val="FFFFFF"/>
        </a:lt1>
        <a:dk2>
          <a:srgbClr val="003F89"/>
        </a:dk2>
        <a:lt2>
          <a:srgbClr val="FFFFFF"/>
        </a:lt2>
        <a:accent1>
          <a:srgbClr val="F56635"/>
        </a:accent1>
        <a:accent2>
          <a:srgbClr val="FFEEC6"/>
        </a:accent2>
        <a:accent3>
          <a:srgbClr val="AAAFC4"/>
        </a:accent3>
        <a:accent4>
          <a:srgbClr val="DADADA"/>
        </a:accent4>
        <a:accent5>
          <a:srgbClr val="F9B8AE"/>
        </a:accent5>
        <a:accent6>
          <a:srgbClr val="E7D8B3"/>
        </a:accent6>
        <a:hlink>
          <a:srgbClr val="C9D7C3"/>
        </a:hlink>
        <a:folHlink>
          <a:srgbClr val="CBAA80"/>
        </a:folHlink>
      </a:clrScheme>
      <a:clrMap bg1="dk2" tx1="lt1" bg2="dk1" tx2="lt2" accent1="accent1" accent2="accent2" accent3="accent3" accent4="accent4" accent5="accent5" accent6="accent6" hlink="hlink" folHlink="folHlink"/>
    </a:extraClrScheme>
    <a:extraClrScheme>
      <a:clrScheme name="UF Button Template 4">
        <a:dk1>
          <a:srgbClr val="000000"/>
        </a:dk1>
        <a:lt1>
          <a:srgbClr val="FFFFFF"/>
        </a:lt1>
        <a:dk2>
          <a:srgbClr val="000000"/>
        </a:dk2>
        <a:lt2>
          <a:srgbClr val="A1A5A7"/>
        </a:lt2>
        <a:accent1>
          <a:srgbClr val="FFA216"/>
        </a:accent1>
        <a:accent2>
          <a:srgbClr val="472562"/>
        </a:accent2>
        <a:accent3>
          <a:srgbClr val="FFFFFF"/>
        </a:accent3>
        <a:accent4>
          <a:srgbClr val="000000"/>
        </a:accent4>
        <a:accent5>
          <a:srgbClr val="FFCEAB"/>
        </a:accent5>
        <a:accent6>
          <a:srgbClr val="3F2058"/>
        </a:accent6>
        <a:hlink>
          <a:srgbClr val="4F8032"/>
        </a:hlink>
        <a:folHlink>
          <a:srgbClr val="D4002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eme1">
  <a:themeElements>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fontScheme name="UF Button Template">
      <a:majorFont>
        <a:latin typeface="Palatino Linotyp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F Button Template 1">
        <a:dk1>
          <a:srgbClr val="808080"/>
        </a:dk1>
        <a:lt1>
          <a:srgbClr val="FFFFFF"/>
        </a:lt1>
        <a:dk2>
          <a:srgbClr val="5789B7"/>
        </a:dk2>
        <a:lt2>
          <a:srgbClr val="FFFFFF"/>
        </a:lt2>
        <a:accent1>
          <a:srgbClr val="E17F35"/>
        </a:accent1>
        <a:accent2>
          <a:srgbClr val="004083"/>
        </a:accent2>
        <a:accent3>
          <a:srgbClr val="B4C4D8"/>
        </a:accent3>
        <a:accent4>
          <a:srgbClr val="DADADA"/>
        </a:accent4>
        <a:accent5>
          <a:srgbClr val="EEC0AE"/>
        </a:accent5>
        <a:accent6>
          <a:srgbClr val="003976"/>
        </a:accent6>
        <a:hlink>
          <a:srgbClr val="F56635"/>
        </a:hlink>
        <a:folHlink>
          <a:srgbClr val="4F8032"/>
        </a:folHlink>
      </a:clrScheme>
      <a:clrMap bg1="dk2" tx1="lt1" bg2="dk1" tx2="lt2" accent1="accent1" accent2="accent2" accent3="accent3" accent4="accent4" accent5="accent5" accent6="accent6" hlink="hlink" folHlink="folHlink"/>
    </a:extraClrScheme>
    <a:extraClrScheme>
      <a:clrScheme name="UF Button Template 2">
        <a:dk1>
          <a:srgbClr val="A1A5A7"/>
        </a:dk1>
        <a:lt1>
          <a:srgbClr val="FFFFFF"/>
        </a:lt1>
        <a:dk2>
          <a:srgbClr val="CBAA80"/>
        </a:dk2>
        <a:lt2>
          <a:srgbClr val="FFEEC6"/>
        </a:lt2>
        <a:accent1>
          <a:srgbClr val="E17F35"/>
        </a:accent1>
        <a:accent2>
          <a:srgbClr val="5789B7"/>
        </a:accent2>
        <a:accent3>
          <a:srgbClr val="E2D2C0"/>
        </a:accent3>
        <a:accent4>
          <a:srgbClr val="DADADA"/>
        </a:accent4>
        <a:accent5>
          <a:srgbClr val="EEC0AE"/>
        </a:accent5>
        <a:accent6>
          <a:srgbClr val="4E7CA6"/>
        </a:accent6>
        <a:hlink>
          <a:srgbClr val="C9D7C3"/>
        </a:hlink>
        <a:folHlink>
          <a:srgbClr val="A1A5A7"/>
        </a:folHlink>
      </a:clrScheme>
      <a:clrMap bg1="dk2" tx1="lt1" bg2="dk1" tx2="lt2" accent1="accent1" accent2="accent2" accent3="accent3" accent4="accent4" accent5="accent5" accent6="accent6" hlink="hlink" folHlink="folHlink"/>
    </a:extraClrScheme>
    <a:extraClrScheme>
      <a:clrScheme name="UF Button Template 3">
        <a:dk1>
          <a:srgbClr val="A1A5A7"/>
        </a:dk1>
        <a:lt1>
          <a:srgbClr val="FFFFFF"/>
        </a:lt1>
        <a:dk2>
          <a:srgbClr val="003F89"/>
        </a:dk2>
        <a:lt2>
          <a:srgbClr val="FFFFFF"/>
        </a:lt2>
        <a:accent1>
          <a:srgbClr val="F56635"/>
        </a:accent1>
        <a:accent2>
          <a:srgbClr val="FFEEC6"/>
        </a:accent2>
        <a:accent3>
          <a:srgbClr val="AAAFC4"/>
        </a:accent3>
        <a:accent4>
          <a:srgbClr val="DADADA"/>
        </a:accent4>
        <a:accent5>
          <a:srgbClr val="F9B8AE"/>
        </a:accent5>
        <a:accent6>
          <a:srgbClr val="E7D8B3"/>
        </a:accent6>
        <a:hlink>
          <a:srgbClr val="C9D7C3"/>
        </a:hlink>
        <a:folHlink>
          <a:srgbClr val="CBAA80"/>
        </a:folHlink>
      </a:clrScheme>
      <a:clrMap bg1="dk2" tx1="lt1" bg2="dk1" tx2="lt2" accent1="accent1" accent2="accent2" accent3="accent3" accent4="accent4" accent5="accent5" accent6="accent6" hlink="hlink" folHlink="folHlink"/>
    </a:extraClrScheme>
    <a:extraClrScheme>
      <a:clrScheme name="UF Button Template 4">
        <a:dk1>
          <a:srgbClr val="000000"/>
        </a:dk1>
        <a:lt1>
          <a:srgbClr val="FFFFFF"/>
        </a:lt1>
        <a:dk2>
          <a:srgbClr val="000000"/>
        </a:dk2>
        <a:lt2>
          <a:srgbClr val="A1A5A7"/>
        </a:lt2>
        <a:accent1>
          <a:srgbClr val="FFA216"/>
        </a:accent1>
        <a:accent2>
          <a:srgbClr val="472562"/>
        </a:accent2>
        <a:accent3>
          <a:srgbClr val="FFFFFF"/>
        </a:accent3>
        <a:accent4>
          <a:srgbClr val="000000"/>
        </a:accent4>
        <a:accent5>
          <a:srgbClr val="FFCEAB"/>
        </a:accent5>
        <a:accent6>
          <a:srgbClr val="3F2058"/>
        </a:accent6>
        <a:hlink>
          <a:srgbClr val="4F8032"/>
        </a:hlink>
        <a:folHlink>
          <a:srgbClr val="D4002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4">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2323</TotalTime>
  <Words>3749</Words>
  <Application>Microsoft Office PowerPoint</Application>
  <PresentationFormat>On-screen Show (4:3)</PresentationFormat>
  <Paragraphs>400</Paragraphs>
  <Slides>57</Slides>
  <Notes>3</Notes>
  <HiddenSlides>0</HiddenSlides>
  <MMClips>0</MMClips>
  <ScaleCrop>false</ScaleCrop>
  <HeadingPairs>
    <vt:vector size="4" baseType="variant">
      <vt:variant>
        <vt:lpstr>Theme</vt:lpstr>
      </vt:variant>
      <vt:variant>
        <vt:i4>6</vt:i4>
      </vt:variant>
      <vt:variant>
        <vt:lpstr>Slide Titles</vt:lpstr>
      </vt:variant>
      <vt:variant>
        <vt:i4>57</vt:i4>
      </vt:variant>
    </vt:vector>
  </HeadingPairs>
  <TitlesOfParts>
    <vt:vector size="63" baseType="lpstr">
      <vt:lpstr>Theme1</vt:lpstr>
      <vt:lpstr>1_Theme1</vt:lpstr>
      <vt:lpstr>2_Theme1</vt:lpstr>
      <vt:lpstr>3_Theme1</vt:lpstr>
      <vt:lpstr>4_Theme1</vt:lpstr>
      <vt:lpstr>Theme4</vt:lpstr>
      <vt:lpstr>Hardware/ Software partitioning and pipelined scheduling on Run time Reconfigurable FPGAs</vt:lpstr>
      <vt:lpstr>Why FPGAs are being used?</vt:lpstr>
      <vt:lpstr>Design exploration on Latest FPGAs</vt:lpstr>
      <vt:lpstr>1D and 2D reconfigurable FPGAs</vt:lpstr>
      <vt:lpstr>Characteristics of HW reconfiguration</vt:lpstr>
      <vt:lpstr>Contd..</vt:lpstr>
      <vt:lpstr>Problems addressed in this paper</vt:lpstr>
      <vt:lpstr>Slide 8</vt:lpstr>
      <vt:lpstr>Assumptions</vt:lpstr>
      <vt:lpstr>Slide 10</vt:lpstr>
      <vt:lpstr>Task Graphs</vt:lpstr>
      <vt:lpstr>HW/SW partitioning on a hybrid CPU/FPGA device</vt:lpstr>
      <vt:lpstr>Scheduling task graph using 3 columns</vt:lpstr>
      <vt:lpstr>Hardware task scheduling</vt:lpstr>
      <vt:lpstr>Scheduling on hybrid FPGA/CPU</vt:lpstr>
      <vt:lpstr>SMT(Satisfiability Modulo Theories) for scheduling</vt:lpstr>
      <vt:lpstr>Constraint set input to SMT solver</vt:lpstr>
      <vt:lpstr>Contd..</vt:lpstr>
      <vt:lpstr>Algorithm 1. Top-Level Binary Search Algorithm for Finding the Minimum Schedule length </vt:lpstr>
      <vt:lpstr>Performance Evaluation of HW/SW Partitioning</vt:lpstr>
      <vt:lpstr>Slide 21</vt:lpstr>
      <vt:lpstr>Any Questions??????</vt:lpstr>
      <vt:lpstr>Pipelined scheduling</vt:lpstr>
      <vt:lpstr>Slide 24</vt:lpstr>
      <vt:lpstr>Slide 25</vt:lpstr>
      <vt:lpstr>SMT model for pipelined Scheduling</vt:lpstr>
      <vt:lpstr>Constraints for pipelined scheduling</vt:lpstr>
      <vt:lpstr>Contd..</vt:lpstr>
      <vt:lpstr>Kernel recognition based heuristic algorithm</vt:lpstr>
      <vt:lpstr>Pseudocode for Pipelined Scheduling Based on Kernel Recognition</vt:lpstr>
      <vt:lpstr>Algorithm for pipelined scheduling based on Kernel recognition and list scheduling</vt:lpstr>
      <vt:lpstr>Contd..</vt:lpstr>
      <vt:lpstr>Slide 33</vt:lpstr>
      <vt:lpstr>Slide 34</vt:lpstr>
      <vt:lpstr>Performance Evaluation of Pipelined Scheduling</vt:lpstr>
      <vt:lpstr>Slide 36</vt:lpstr>
      <vt:lpstr>Shortfalls</vt:lpstr>
      <vt:lpstr>Conclusion </vt:lpstr>
      <vt:lpstr>Questions???</vt:lpstr>
      <vt:lpstr>Hardware/Software Co-design</vt:lpstr>
      <vt:lpstr>Outline</vt:lpstr>
      <vt:lpstr>Architecture of the Ultrasonic reconfigurable platform</vt:lpstr>
      <vt:lpstr>System specification and models</vt:lpstr>
      <vt:lpstr>The UltraSONIC system (a) The system model. (b) An example of task implementation</vt:lpstr>
      <vt:lpstr>Task model</vt:lpstr>
      <vt:lpstr>Execution Criteria</vt:lpstr>
      <vt:lpstr>Firing Rules</vt:lpstr>
      <vt:lpstr>Proposed co-design environment</vt:lpstr>
      <vt:lpstr>CPS Algorithm</vt:lpstr>
      <vt:lpstr>Task manager</vt:lpstr>
      <vt:lpstr>Slide 51</vt:lpstr>
      <vt:lpstr>Task manager</vt:lpstr>
      <vt:lpstr>Case Study : JPEG Compression</vt:lpstr>
      <vt:lpstr>Experimental results</vt:lpstr>
      <vt:lpstr>Shortfalls of the study</vt:lpstr>
      <vt:lpstr>Conclusions</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software partitioning and pipelined scheduling on run time reconfigurable FPGAs</dc:title>
  <dc:creator>ADMIN</dc:creator>
  <cp:lastModifiedBy>ADMIN</cp:lastModifiedBy>
  <cp:revision>165</cp:revision>
  <dcterms:created xsi:type="dcterms:W3CDTF">2014-03-06T01:04:36Z</dcterms:created>
  <dcterms:modified xsi:type="dcterms:W3CDTF">2014-03-17T18:19:50Z</dcterms:modified>
</cp:coreProperties>
</file>