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4559" r:id="rId2"/>
  </p:sldMasterIdLst>
  <p:notesMasterIdLst>
    <p:notesMasterId r:id="rId47"/>
  </p:notesMasterIdLst>
  <p:handoutMasterIdLst>
    <p:handoutMasterId r:id="rId48"/>
  </p:handoutMasterIdLst>
  <p:sldIdLst>
    <p:sldId id="774" r:id="rId3"/>
    <p:sldId id="773" r:id="rId4"/>
    <p:sldId id="838" r:id="rId5"/>
    <p:sldId id="776" r:id="rId6"/>
    <p:sldId id="778" r:id="rId7"/>
    <p:sldId id="839" r:id="rId8"/>
    <p:sldId id="813" r:id="rId9"/>
    <p:sldId id="840" r:id="rId10"/>
    <p:sldId id="841" r:id="rId11"/>
    <p:sldId id="842" r:id="rId12"/>
    <p:sldId id="843" r:id="rId13"/>
    <p:sldId id="845" r:id="rId14"/>
    <p:sldId id="844" r:id="rId15"/>
    <p:sldId id="846" r:id="rId16"/>
    <p:sldId id="847" r:id="rId17"/>
    <p:sldId id="848" r:id="rId18"/>
    <p:sldId id="850" r:id="rId19"/>
    <p:sldId id="849" r:id="rId20"/>
    <p:sldId id="790" r:id="rId21"/>
    <p:sldId id="793" r:id="rId22"/>
    <p:sldId id="794" r:id="rId23"/>
    <p:sldId id="796" r:id="rId24"/>
    <p:sldId id="797" r:id="rId25"/>
    <p:sldId id="851" r:id="rId26"/>
    <p:sldId id="798" r:id="rId27"/>
    <p:sldId id="799" r:id="rId28"/>
    <p:sldId id="852" r:id="rId29"/>
    <p:sldId id="801" r:id="rId30"/>
    <p:sldId id="802" r:id="rId31"/>
    <p:sldId id="803" r:id="rId32"/>
    <p:sldId id="824" r:id="rId33"/>
    <p:sldId id="853" r:id="rId34"/>
    <p:sldId id="825" r:id="rId35"/>
    <p:sldId id="826" r:id="rId36"/>
    <p:sldId id="854" r:id="rId37"/>
    <p:sldId id="827" r:id="rId38"/>
    <p:sldId id="855" r:id="rId39"/>
    <p:sldId id="856" r:id="rId40"/>
    <p:sldId id="857" r:id="rId41"/>
    <p:sldId id="858" r:id="rId42"/>
    <p:sldId id="809" r:id="rId43"/>
    <p:sldId id="810" r:id="rId44"/>
    <p:sldId id="808" r:id="rId45"/>
    <p:sldId id="812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86DFFE"/>
    <a:srgbClr val="006600"/>
    <a:srgbClr val="FF4A00"/>
    <a:srgbClr val="D1FFE8"/>
    <a:srgbClr val="FFF2CD"/>
    <a:srgbClr val="FFFF85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230" autoAdjust="0"/>
    <p:restoredTop sz="94638" autoAdjust="0"/>
  </p:normalViewPr>
  <p:slideViewPr>
    <p:cSldViewPr>
      <p:cViewPr varScale="1">
        <p:scale>
          <a:sx n="76" d="100"/>
          <a:sy n="76" d="100"/>
        </p:scale>
        <p:origin x="-18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F1C8D-E1DA-47F2-BBC7-2D81F745D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0073C-106B-4BD0-B97F-2884F49F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8C79-DEFF-49EA-BF97-70678ABA335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8D6D-BFDB-4FB2-8554-14BF68B1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BB51-3D8E-4F43-BBD5-597E0BF32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9"/>
          <p:cNvSpPr txBox="1">
            <a:spLocks noChangeArrowheads="1"/>
          </p:cNvSpPr>
          <p:nvPr userDrawn="1"/>
        </p:nvSpPr>
        <p:spPr bwMode="auto">
          <a:xfrm>
            <a:off x="-33338" y="4661137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Publication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 userDrawn="1"/>
        </p:nvSpPr>
        <p:spPr bwMode="auto">
          <a:xfrm>
            <a:off x="-33338" y="3352799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Authors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44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233738" y="3962400"/>
            <a:ext cx="525938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-33338" y="3352800"/>
            <a:ext cx="3267077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233739" y="3352800"/>
            <a:ext cx="0" cy="198120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 userDrawn="1"/>
        </p:nvSpPr>
        <p:spPr bwMode="auto">
          <a:xfrm>
            <a:off x="1066800" y="533400"/>
            <a:ext cx="8077200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EEL 6935 – Spring</a:t>
            </a:r>
            <a:r>
              <a:rPr lang="en-US" sz="2000" baseline="0" dirty="0" smtClean="0">
                <a:solidFill>
                  <a:srgbClr val="FFFFFF"/>
                </a:solidFill>
                <a:latin typeface="+mn-lt"/>
              </a:rPr>
              <a:t> 2014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33338" y="3781424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-33338" y="5089762"/>
            <a:ext cx="3267076" cy="8797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0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76200" y="64770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</a:t>
            </a:r>
            <a:r>
              <a:rPr lang="en-US" sz="1100" kern="0" dirty="0" smtClean="0"/>
              <a:t>44</a:t>
            </a:r>
            <a:endParaRPr lang="en-US" sz="11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B54D-2616-4B69-8AC0-4D656E83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5754-62AC-47F7-85A5-5B99D505E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E960-8D67-4D6C-91FA-FED09C48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49BF-414D-4F73-9652-0FBD15B7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4A94-F172-4106-B778-E02E253E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4200-5C72-416A-820A-B75B38E8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FDD2-F577-4F36-9F58-F83BE1F9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9F6B-31EA-4F73-A5D8-E605E01D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1B28221-2FFD-4FC3-8051-3F856A69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3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4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0" descr="DARPA50t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257925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9" descr="afr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0" y="62579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cise.ufl.edu/%7Evaibhav/uf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05768"/>
            <a:ext cx="2133600" cy="6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sie.ufl.edu/common/images/uf_coe_logo_188x13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" y="6203875"/>
            <a:ext cx="851883" cy="6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 bwMode="auto">
          <a:xfrm>
            <a:off x="3657600" y="6400800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fld id="{37DD0347-9601-433F-9985-EA5CF08565C2}" type="slidenum">
              <a:rPr lang="en-US" sz="1100" kern="0" smtClean="0"/>
              <a:pPr algn="ctr"/>
              <a:t>‹#›</a:t>
            </a:fld>
            <a:r>
              <a:rPr lang="en-US" sz="1100" kern="0" dirty="0" smtClean="0"/>
              <a:t> of </a:t>
            </a:r>
            <a:r>
              <a:rPr lang="en-US" sz="1100" kern="0" dirty="0" smtClean="0"/>
              <a:t>44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Low-Frequency Versatile Wireless Power Transfer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pp.4373,4378, 9-13 June 2013</a:t>
            </a:r>
            <a:endParaRPr lang="en-US" sz="1100" kern="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37338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Osman Salem, Alexey </a:t>
            </a:r>
            <a:r>
              <a:rPr lang="en-US" sz="800" kern="0" dirty="0" err="1" smtClean="0"/>
              <a:t>Guerassimov</a:t>
            </a:r>
            <a:r>
              <a:rPr lang="en-US" sz="800" kern="0" dirty="0" smtClean="0"/>
              <a:t>, and </a:t>
            </a:r>
            <a:r>
              <a:rPr lang="en-US" sz="800" kern="0" dirty="0"/>
              <a:t>Ahmed </a:t>
            </a:r>
            <a:r>
              <a:rPr lang="en-US" sz="800" kern="0" dirty="0" err="1" smtClean="0"/>
              <a:t>Mehaoua</a:t>
            </a:r>
            <a:r>
              <a:rPr lang="en-US" sz="800" kern="0" dirty="0" smtClean="0"/>
              <a:t> University </a:t>
            </a:r>
            <a:r>
              <a:rPr lang="en-US" sz="800" kern="0" dirty="0"/>
              <a:t>of Paris Descartes – </a:t>
            </a:r>
            <a:r>
              <a:rPr lang="en-US" sz="800" kern="0" dirty="0" smtClean="0"/>
              <a:t>LIPADE Division </a:t>
            </a:r>
            <a:r>
              <a:rPr lang="en-US" sz="800" kern="0" dirty="0"/>
              <a:t>of ITCE, POSTECH, </a:t>
            </a:r>
            <a:r>
              <a:rPr lang="en-US" sz="800" kern="0" dirty="0" smtClean="0"/>
              <a:t>Korea</a:t>
            </a:r>
          </a:p>
          <a:p>
            <a:endParaRPr lang="en-US" sz="800" kern="0" dirty="0"/>
          </a:p>
          <a:p>
            <a:r>
              <a:rPr lang="en-US" sz="800" kern="0" dirty="0"/>
              <a:t>Anthony Marcus and </a:t>
            </a:r>
            <a:r>
              <a:rPr lang="en-US" sz="800" kern="0" dirty="0" err="1"/>
              <a:t>Borko</a:t>
            </a:r>
            <a:r>
              <a:rPr lang="en-US" sz="800" kern="0" dirty="0"/>
              <a:t> </a:t>
            </a:r>
            <a:r>
              <a:rPr lang="en-US" sz="800" kern="0" dirty="0" err="1" smtClean="0"/>
              <a:t>Furht</a:t>
            </a:r>
            <a:r>
              <a:rPr lang="en-US" sz="800" kern="0" dirty="0" smtClean="0"/>
              <a:t>,</a:t>
            </a:r>
            <a:endParaRPr lang="en-US" sz="800" kern="0" dirty="0"/>
          </a:p>
          <a:p>
            <a:r>
              <a:rPr lang="en-US" sz="800" kern="0" dirty="0"/>
              <a:t>Department of Computer and </a:t>
            </a:r>
            <a:r>
              <a:rPr lang="en-US" sz="800" kern="0" dirty="0" smtClean="0"/>
              <a:t>Electrical Engineering </a:t>
            </a:r>
            <a:r>
              <a:rPr lang="en-US" sz="800" kern="0" dirty="0"/>
              <a:t>and Computer </a:t>
            </a:r>
            <a:r>
              <a:rPr lang="en-US" sz="800" kern="0" dirty="0" smtClean="0"/>
              <a:t>Science, Florida </a:t>
            </a:r>
            <a:r>
              <a:rPr lang="en-US" sz="800" kern="0" dirty="0"/>
              <a:t>Atlantic University</a:t>
            </a:r>
            <a:endParaRPr lang="en-US" sz="800" kern="0" dirty="0" smtClean="0"/>
          </a:p>
        </p:txBody>
      </p:sp>
    </p:spTree>
    <p:extLst>
      <p:ext uri="{BB962C8B-B14F-4D97-AF65-F5344CB8AC3E}">
        <p14:creationId xmlns:p14="http://schemas.microsoft.com/office/powerpoint/2010/main" val="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delivered to the implant from the external source is reduced mainly by three forces</a:t>
            </a:r>
          </a:p>
          <a:p>
            <a:pPr lvl="1"/>
            <a:r>
              <a:rPr lang="en-US" dirty="0" smtClean="0"/>
              <a:t>Power consumed to rotate magnets</a:t>
            </a:r>
          </a:p>
          <a:p>
            <a:pPr lvl="1"/>
            <a:r>
              <a:rPr lang="en-US" dirty="0" smtClean="0"/>
              <a:t>Drag caused by induced current in receiving coil</a:t>
            </a:r>
          </a:p>
          <a:p>
            <a:pPr lvl="1"/>
            <a:r>
              <a:rPr lang="en-US" dirty="0" smtClean="0"/>
              <a:t>Power lost due to conversion from AC to DC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24" y="3527234"/>
            <a:ext cx="4352408" cy="24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76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circuit is shown</a:t>
            </a:r>
          </a:p>
          <a:p>
            <a:r>
              <a:rPr lang="en-US" dirty="0" smtClean="0"/>
              <a:t>In RF applications, </a:t>
            </a:r>
            <a:r>
              <a:rPr lang="en-US" dirty="0" err="1" smtClean="0"/>
              <a:t>wL</a:t>
            </a:r>
            <a:r>
              <a:rPr lang="en-US" dirty="0" smtClean="0"/>
              <a:t> is much greater than R</a:t>
            </a:r>
            <a:r>
              <a:rPr lang="en-US" sz="1600" dirty="0" smtClean="0"/>
              <a:t>S</a:t>
            </a:r>
            <a:r>
              <a:rPr lang="en-US" dirty="0" smtClean="0"/>
              <a:t> and R</a:t>
            </a:r>
            <a:r>
              <a:rPr lang="en-US" sz="1600" dirty="0" smtClean="0"/>
              <a:t>L</a:t>
            </a:r>
          </a:p>
          <a:p>
            <a:r>
              <a:rPr lang="en-US" dirty="0" smtClean="0"/>
              <a:t>Choosing a suitable capacitor value is difficult in practice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7528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0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Inductance and capacitance negligible!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3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Characterized by the ratio of delivered AC power at the load to the total power consumed by the DC motor</a:t>
            </a:r>
          </a:p>
          <a:p>
            <a:pPr lvl="1"/>
            <a:r>
              <a:rPr lang="en-US" dirty="0" smtClean="0"/>
              <a:t>Motor in study consumes 1.445W, with a current of 0.170A</a:t>
            </a:r>
          </a:p>
          <a:p>
            <a:pPr lvl="1"/>
            <a:r>
              <a:rPr lang="en-US" dirty="0" smtClean="0"/>
              <a:t>Extra power consumed is due to the receiving coil</a:t>
            </a:r>
          </a:p>
          <a:p>
            <a:r>
              <a:rPr lang="en-US" dirty="0" smtClean="0"/>
              <a:t>Efficiency can be hurt by external factors</a:t>
            </a:r>
          </a:p>
          <a:p>
            <a:pPr lvl="1"/>
            <a:r>
              <a:rPr lang="en-US" dirty="0" smtClean="0"/>
              <a:t>Human body (replicated with saline solution in studies)</a:t>
            </a:r>
          </a:p>
          <a:p>
            <a:pPr lvl="1"/>
            <a:r>
              <a:rPr lang="en-US" dirty="0" smtClean="0"/>
              <a:t>External housing (medical grade stainless steel, aluminum)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2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2525"/>
            <a:ext cx="4580651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8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9467"/>
            <a:ext cx="5829300" cy="44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86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0069"/>
            <a:ext cx="6033887" cy="46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5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Negligible power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0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is bulky due to the size of the antenna</a:t>
            </a:r>
          </a:p>
          <a:p>
            <a:r>
              <a:rPr lang="en-US" dirty="0" smtClean="0"/>
              <a:t>No wireless communication transfer through power delivery system</a:t>
            </a:r>
          </a:p>
          <a:p>
            <a:pPr lvl="1"/>
            <a:r>
              <a:rPr lang="en-US" dirty="0" smtClean="0"/>
              <a:t>RF power transfer has this capability</a:t>
            </a:r>
          </a:p>
        </p:txBody>
      </p:sp>
    </p:spTree>
    <p:extLst>
      <p:ext uri="{BB962C8B-B14F-4D97-AF65-F5344CB8AC3E}">
        <p14:creationId xmlns:p14="http://schemas.microsoft.com/office/powerpoint/2010/main" val="278442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materials could have been used to evaluate power transfer</a:t>
            </a:r>
          </a:p>
          <a:p>
            <a:r>
              <a:rPr lang="en-US" dirty="0" smtClean="0"/>
              <a:t>Study seemed to be very basic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No comparison against </a:t>
            </a:r>
            <a:r>
              <a:rPr lang="en-US" i="1" dirty="0" smtClean="0">
                <a:solidFill>
                  <a:srgbClr val="FF0000"/>
                </a:solidFill>
              </a:rPr>
              <a:t>efficiency of RF power transmission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Non-recharge</a:t>
            </a:r>
            <a:r>
              <a:rPr lang="en-US" dirty="0" smtClean="0"/>
              <a:t>able batteries only support implants with extremely low power consumption</a:t>
            </a:r>
          </a:p>
          <a:p>
            <a:pPr lvl="1"/>
            <a:r>
              <a:rPr lang="en-US" dirty="0" smtClean="0"/>
              <a:t>Pacemaker must be replaced every 5-8 years by invasive surgery, battery occupies 90% of device volume</a:t>
            </a:r>
            <a:endParaRPr lang="en-US" dirty="0" smtClean="0"/>
          </a:p>
          <a:p>
            <a:r>
              <a:rPr lang="en-US" dirty="0" smtClean="0"/>
              <a:t>RF radiation hazard and tissue absorption are concerns in wireless power technologies</a:t>
            </a:r>
          </a:p>
          <a:p>
            <a:r>
              <a:rPr lang="en-US" dirty="0" smtClean="0"/>
              <a:t>An accurate impedance matching network is required for efficient power delivery</a:t>
            </a:r>
          </a:p>
          <a:p>
            <a:r>
              <a:rPr lang="en-US" dirty="0" smtClean="0"/>
              <a:t>Power scavenged by bio-surroundings is still only in the </a:t>
            </a:r>
            <a:r>
              <a:rPr lang="en-US" dirty="0" err="1" smtClean="0"/>
              <a:t>nano</a:t>
            </a:r>
            <a:r>
              <a:rPr lang="en-US" dirty="0" smtClean="0"/>
              <a:t>-</a:t>
            </a:r>
            <a:r>
              <a:rPr lang="en-US" dirty="0"/>
              <a:t>w</a:t>
            </a:r>
            <a:r>
              <a:rPr lang="en-US" dirty="0" smtClean="0"/>
              <a:t>att range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Low-frequency wireless power transfer provides an efficient way to power </a:t>
            </a:r>
            <a:r>
              <a:rPr lang="en-US" dirty="0" smtClean="0"/>
              <a:t>medical implants</a:t>
            </a:r>
          </a:p>
          <a:p>
            <a:r>
              <a:rPr lang="en-US" dirty="0" smtClean="0"/>
              <a:t>Coupling circuitry is not needed</a:t>
            </a:r>
          </a:p>
          <a:p>
            <a:r>
              <a:rPr lang="en-US" dirty="0" smtClean="0"/>
              <a:t>Will work in a variety of conditions</a:t>
            </a:r>
          </a:p>
          <a:p>
            <a:r>
              <a:rPr lang="en-US" dirty="0" smtClean="0"/>
              <a:t>Unfortunately, resulting device is large due to receiving coil size</a:t>
            </a:r>
            <a:endParaRPr lang="en-US" dirty="0" smtClean="0"/>
          </a:p>
          <a:p>
            <a:r>
              <a:rPr lang="en-US" dirty="0" smtClean="0"/>
              <a:t>Unknown how it compares to RF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86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752600"/>
          </a:xfrm>
        </p:spPr>
        <p:txBody>
          <a:bodyPr/>
          <a:lstStyle/>
          <a:p>
            <a:r>
              <a:rPr lang="en-US" sz="4000" dirty="0" smtClean="0"/>
              <a:t>Near-Threshold OOK-Transmitter with Noise-Cancelling Receiver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David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5105400"/>
            <a:ext cx="3200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 smtClean="0"/>
              <a:t>2013 </a:t>
            </a:r>
            <a:r>
              <a:rPr lang="en-US" sz="1100" i="1" dirty="0"/>
              <a:t>IEEE International Conference on</a:t>
            </a:r>
            <a:r>
              <a:rPr lang="en-US" sz="1100" dirty="0"/>
              <a:t> </a:t>
            </a:r>
            <a:r>
              <a:rPr lang="en-US" sz="1100" i="1" dirty="0" smtClean="0"/>
              <a:t>Communications</a:t>
            </a:r>
            <a:r>
              <a:rPr lang="en-US" sz="1100" dirty="0" smtClean="0"/>
              <a:t>, </a:t>
            </a:r>
            <a:r>
              <a:rPr lang="en-US" sz="1100" dirty="0"/>
              <a:t>pp.1720,1724, 9-13 June 2013</a:t>
            </a:r>
            <a:endParaRPr lang="en-US" sz="1100" kern="0" dirty="0" smtClean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3733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800" kern="0" dirty="0"/>
              <a:t>Mai </a:t>
            </a:r>
            <a:r>
              <a:rPr lang="en-US" sz="800" kern="0" dirty="0" err="1" smtClean="0"/>
              <a:t>Abdelhakim</a:t>
            </a:r>
            <a:r>
              <a:rPr lang="en-US" sz="800" kern="0" dirty="0" smtClean="0"/>
              <a:t>, Leonard </a:t>
            </a:r>
            <a:r>
              <a:rPr lang="en-US" sz="800" kern="0" dirty="0"/>
              <a:t>E. </a:t>
            </a:r>
            <a:r>
              <a:rPr lang="en-US" sz="800" kern="0" dirty="0" smtClean="0"/>
              <a:t>Lightfoot, Jian Ren, </a:t>
            </a:r>
            <a:r>
              <a:rPr lang="en-US" sz="800" kern="0" dirty="0" err="1" smtClean="0"/>
              <a:t>Tongtong</a:t>
            </a:r>
            <a:r>
              <a:rPr lang="en-US" sz="800" kern="0" dirty="0" smtClean="0"/>
              <a:t> Li</a:t>
            </a:r>
          </a:p>
          <a:p>
            <a:r>
              <a:rPr lang="en-US" sz="800" kern="0" dirty="0" smtClean="0"/>
              <a:t>Department </a:t>
            </a:r>
            <a:r>
              <a:rPr lang="en-US" sz="800" kern="0" dirty="0"/>
              <a:t>of Electrical &amp; Computer Engineering, Michigan State </a:t>
            </a:r>
            <a:r>
              <a:rPr lang="en-US" sz="800" kern="0" dirty="0" smtClean="0"/>
              <a:t>University</a:t>
            </a:r>
          </a:p>
          <a:p>
            <a:r>
              <a:rPr lang="en-US" sz="800" kern="0" dirty="0"/>
              <a:t>Air Force Research Laboratory, Wright-Patterson Air Force Base</a:t>
            </a:r>
          </a:p>
        </p:txBody>
      </p:sp>
    </p:spTree>
    <p:extLst>
      <p:ext uri="{BB962C8B-B14F-4D97-AF65-F5344CB8AC3E}">
        <p14:creationId xmlns:p14="http://schemas.microsoft.com/office/powerpoint/2010/main" val="3292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consumption is a highly critical requirement for future wireles</a:t>
            </a:r>
            <a:r>
              <a:rPr lang="en-US" dirty="0" smtClean="0"/>
              <a:t>s body-area network sensors</a:t>
            </a:r>
          </a:p>
          <a:p>
            <a:r>
              <a:rPr lang="en-US" dirty="0" smtClean="0"/>
              <a:t>Of all the circuit components on system-on-chip designs, the wireless transceiver usually consumes the most power (70-80%)</a:t>
            </a:r>
          </a:p>
          <a:p>
            <a:r>
              <a:rPr lang="en-US" dirty="0" smtClean="0"/>
              <a:t>Design considerations make development of an energy efficient WBAN difficult</a:t>
            </a:r>
          </a:p>
          <a:p>
            <a:r>
              <a:rPr lang="en-US" dirty="0" smtClean="0"/>
              <a:t>Reliability and noise immunity are key requirements aside from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4212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absorption can affect the signal-to-noise ratio of the transceiver</a:t>
            </a:r>
          </a:p>
          <a:p>
            <a:r>
              <a:rPr lang="en-US" dirty="0" smtClean="0"/>
              <a:t>Noisy blocks (like the ADC or a switching power supply) in the </a:t>
            </a:r>
            <a:r>
              <a:rPr lang="en-US" dirty="0" err="1" smtClean="0"/>
              <a:t>SoC</a:t>
            </a:r>
            <a:r>
              <a:rPr lang="en-US" dirty="0" smtClean="0"/>
              <a:t> can increase bit-error rates</a:t>
            </a:r>
          </a:p>
          <a:p>
            <a:pPr lvl="1"/>
            <a:r>
              <a:rPr lang="en-US" dirty="0" smtClean="0"/>
              <a:t>Affects OOK, which has difficulty discerning between coupling noise and small-signal data inputs</a:t>
            </a:r>
          </a:p>
        </p:txBody>
      </p:sp>
    </p:spTree>
    <p:extLst>
      <p:ext uri="{BB962C8B-B14F-4D97-AF65-F5344CB8AC3E}">
        <p14:creationId xmlns:p14="http://schemas.microsoft.com/office/powerpoint/2010/main" val="16470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r>
              <a:rPr lang="en-US" dirty="0" smtClean="0"/>
              <a:t>Introduce a MICS (402-405MHz) </a:t>
            </a:r>
            <a:r>
              <a:rPr lang="en-US" dirty="0" err="1" smtClean="0"/>
              <a:t>transciever</a:t>
            </a:r>
            <a:r>
              <a:rPr lang="en-US" dirty="0" smtClean="0"/>
              <a:t> that operates in the near threshold domain (~.65V)</a:t>
            </a:r>
          </a:p>
          <a:p>
            <a:pPr lvl="1"/>
            <a:r>
              <a:rPr lang="en-US" dirty="0" smtClean="0"/>
              <a:t>Remains energy efficient by using high frequency and low voltage</a:t>
            </a:r>
          </a:p>
          <a:p>
            <a:r>
              <a:rPr lang="en-US" dirty="0" smtClean="0"/>
              <a:t>Noise sensitivity reduced by using a super-regenerative oscillator</a:t>
            </a:r>
          </a:p>
          <a:p>
            <a:pPr lvl="1"/>
            <a:r>
              <a:rPr lang="en-US" dirty="0" smtClean="0"/>
              <a:t>Noise injections appears common-mode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Transceiver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OOK (on-off keying) is used</a:t>
            </a:r>
          </a:p>
          <a:p>
            <a:pPr lvl="1"/>
            <a:r>
              <a:rPr lang="en-US" dirty="0" smtClean="0"/>
              <a:t>Simple, highly sensitive, and low-power</a:t>
            </a:r>
          </a:p>
          <a:p>
            <a:r>
              <a:rPr lang="en-US" dirty="0" smtClean="0"/>
              <a:t>Received signal</a:t>
            </a:r>
          </a:p>
          <a:p>
            <a:pPr lvl="1"/>
            <a:r>
              <a:rPr lang="en-US" dirty="0" smtClean="0"/>
              <a:t>Sent through low-noise amplifier and DCO</a:t>
            </a:r>
          </a:p>
          <a:p>
            <a:pPr lvl="2"/>
            <a:r>
              <a:rPr lang="en-US" dirty="0" smtClean="0"/>
              <a:t>Structure referred to as a super regenerative receiver</a:t>
            </a:r>
          </a:p>
          <a:p>
            <a:pPr lvl="1"/>
            <a:r>
              <a:rPr lang="en-US" dirty="0" smtClean="0"/>
              <a:t>A replica SRR is used to mitigate on-chip noise</a:t>
            </a:r>
          </a:p>
          <a:p>
            <a:pPr lvl="2"/>
            <a:r>
              <a:rPr lang="en-US" dirty="0" smtClean="0"/>
              <a:t>Generates common-mode reference envelope for comparisons</a:t>
            </a:r>
          </a:p>
          <a:p>
            <a:pPr lvl="1"/>
            <a:r>
              <a:rPr lang="en-US" dirty="0" smtClean="0"/>
              <a:t>Envelope detector receives signal from SRR</a:t>
            </a:r>
          </a:p>
          <a:p>
            <a:pPr lvl="1"/>
            <a:r>
              <a:rPr lang="en-US" dirty="0" smtClean="0"/>
              <a:t>Signal output at a maximum of -16 </a:t>
            </a:r>
            <a:r>
              <a:rPr lang="en-US" dirty="0" err="1" smtClean="0"/>
              <a:t>dBm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3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Transceiver Architecture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309688"/>
            <a:ext cx="74771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Near-Threshold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r>
              <a:rPr lang="en-US" dirty="0" smtClean="0"/>
              <a:t>Uses sub-harmonic injection locking and edge combining</a:t>
            </a:r>
          </a:p>
          <a:p>
            <a:r>
              <a:rPr lang="en-US" dirty="0" smtClean="0"/>
              <a:t>Eliminates the use of a PLL</a:t>
            </a:r>
          </a:p>
          <a:p>
            <a:pPr lvl="1"/>
            <a:r>
              <a:rPr lang="en-US" dirty="0" smtClean="0"/>
              <a:t>Power hungry</a:t>
            </a:r>
          </a:p>
          <a:p>
            <a:pPr lvl="1"/>
            <a:r>
              <a:rPr lang="en-US" dirty="0" smtClean="0"/>
              <a:t>Slow settling time</a:t>
            </a:r>
          </a:p>
          <a:p>
            <a:pPr lvl="1"/>
            <a:r>
              <a:rPr lang="en-US" dirty="0" smtClean="0"/>
              <a:t>Prevents use of aggressive duty 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Sub-Harmonic Injection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52999"/>
          </a:xfrm>
        </p:spPr>
        <p:txBody>
          <a:bodyPr/>
          <a:lstStyle/>
          <a:p>
            <a:r>
              <a:rPr lang="en-US" dirty="0" smtClean="0"/>
              <a:t>Sub-harmonic injection occurs when an incident frequency is a sub-harmonic of the oscillator free-running frequency</a:t>
            </a:r>
          </a:p>
          <a:p>
            <a:r>
              <a:rPr lang="en-US" dirty="0" smtClean="0"/>
              <a:t>Used for frequency synthesis and phase lock</a:t>
            </a:r>
            <a:endParaRPr lang="en-US" dirty="0"/>
          </a:p>
          <a:p>
            <a:r>
              <a:rPr lang="en-US" dirty="0" smtClean="0"/>
              <a:t>As the division ratio increases, the noise rejection ability decreases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04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pacemakers</a:t>
            </a:r>
          </a:p>
          <a:p>
            <a:r>
              <a:rPr lang="en-US" dirty="0" smtClean="0"/>
              <a:t>Retina prostheses (emerging technology)</a:t>
            </a:r>
          </a:p>
          <a:p>
            <a:r>
              <a:rPr lang="en-US" dirty="0" smtClean="0"/>
              <a:t>Brain-computer interfaces</a:t>
            </a:r>
          </a:p>
          <a:p>
            <a:r>
              <a:rPr lang="en-US" dirty="0" smtClean="0"/>
              <a:t>Drug delivery systems</a:t>
            </a:r>
          </a:p>
          <a:p>
            <a:r>
              <a:rPr lang="en-US" dirty="0" smtClean="0"/>
              <a:t>Smart orthopedic implants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4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Near-Threshold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Improves energy efficiency</a:t>
            </a:r>
          </a:p>
          <a:p>
            <a:r>
              <a:rPr lang="en-US" dirty="0" smtClean="0"/>
              <a:t>Increases signal to noise ratio, resulting in larger oscillator phase noise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876800" cy="322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Injected signal is typically a square wave, which consists of large harmonic content</a:t>
            </a:r>
          </a:p>
          <a:p>
            <a:r>
              <a:rPr lang="en-US" dirty="0" smtClean="0"/>
              <a:t>The N-</a:t>
            </a:r>
            <a:r>
              <a:rPr lang="en-US" dirty="0" err="1" smtClean="0"/>
              <a:t>th</a:t>
            </a:r>
            <a:r>
              <a:rPr lang="en-US" dirty="0" smtClean="0"/>
              <a:t> harmonic locks the oscillator, while other harmonics appear on the output as spurs</a:t>
            </a:r>
          </a:p>
          <a:p>
            <a:r>
              <a:rPr lang="en-US" dirty="0" smtClean="0"/>
              <a:t>Decreasing the locking range reduces the SNR of the spurs</a:t>
            </a:r>
          </a:p>
          <a:p>
            <a:pPr lvl="1"/>
            <a:r>
              <a:rPr lang="en-US" dirty="0" smtClean="0"/>
              <a:t>Decreasing the locking range decreases the loop bandwidth</a:t>
            </a:r>
          </a:p>
          <a:p>
            <a:pPr lvl="1"/>
            <a:r>
              <a:rPr lang="en-US" dirty="0" smtClean="0"/>
              <a:t>Easier to lose lock</a:t>
            </a:r>
          </a:p>
          <a:p>
            <a:pPr lvl="1"/>
            <a:r>
              <a:rPr lang="en-US" dirty="0" smtClean="0"/>
              <a:t>Time to lock on a signal is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 Suppression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23963"/>
            <a:ext cx="72675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00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the non-linear gain at the startup of an LC oscillator</a:t>
            </a:r>
          </a:p>
          <a:p>
            <a:r>
              <a:rPr lang="en-US" dirty="0" smtClean="0"/>
              <a:t>Exponential time-dependent gain is achieved for a short period of time, resulting in a large magnitude regardless of the input signal</a:t>
            </a:r>
          </a:p>
          <a:p>
            <a:pPr lvl="1"/>
            <a:r>
              <a:rPr lang="en-US" dirty="0" smtClean="0"/>
              <a:t>Workings of this are not immediately obvious</a:t>
            </a:r>
          </a:p>
          <a:p>
            <a:r>
              <a:rPr lang="en-US" dirty="0" smtClean="0"/>
              <a:t>To properly take advantage of this, a very high-Q filter is needed</a:t>
            </a:r>
          </a:p>
          <a:p>
            <a:r>
              <a:rPr lang="en-US" dirty="0" smtClean="0"/>
              <a:t>Luckily, the SRR “tank” circuit can be tuned to create this filter!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48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Simplified, the digitally controlled oscillator is set in Q-enhancement mode to select a band of interest</a:t>
            </a:r>
          </a:p>
          <a:p>
            <a:r>
              <a:rPr lang="en-US" dirty="0"/>
              <a:t>C</a:t>
            </a:r>
            <a:r>
              <a:rPr lang="en-US" dirty="0" smtClean="0"/>
              <a:t>onductance of the DCO is switched from + to -, which increases the tank current</a:t>
            </a:r>
          </a:p>
          <a:p>
            <a:r>
              <a:rPr lang="en-US" dirty="0" smtClean="0"/>
              <a:t>Increased tank current achieved super-regeneration, and the selected signal is amplified</a:t>
            </a:r>
          </a:p>
        </p:txBody>
      </p:sp>
    </p:spTree>
    <p:extLst>
      <p:ext uri="{BB962C8B-B14F-4D97-AF65-F5344CB8AC3E}">
        <p14:creationId xmlns:p14="http://schemas.microsoft.com/office/powerpoint/2010/main" val="3340609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Super-Regeneration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886200"/>
            <a:ext cx="6467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19" y="1296835"/>
            <a:ext cx="4729162" cy="268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36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SRR at Low Power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12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7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14425"/>
            <a:ext cx="75723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60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08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67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62063"/>
            <a:ext cx="76676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 low-frequency electrical power transfer technology</a:t>
            </a:r>
          </a:p>
          <a:p>
            <a:pPr lvl="1"/>
            <a:r>
              <a:rPr lang="en-US" dirty="0" smtClean="0"/>
              <a:t>Wireless power transfer has existed, however medical trials have used devices operating in the GHz range</a:t>
            </a:r>
          </a:p>
        </p:txBody>
      </p:sp>
    </p:spTree>
    <p:extLst>
      <p:ext uri="{BB962C8B-B14F-4D97-AF65-F5344CB8AC3E}">
        <p14:creationId xmlns:p14="http://schemas.microsoft.com/office/powerpoint/2010/main" val="3221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228725"/>
            <a:ext cx="54006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2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 at close to threshold voltage renders circuitry very susceptible to voltage spikes</a:t>
            </a:r>
          </a:p>
          <a:p>
            <a:r>
              <a:rPr lang="en-US" dirty="0" smtClean="0"/>
              <a:t>Locking range of sub-harmonic injection when compared to a PLL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4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low-power, noise-cancelling transceiver is possible with the proposed device</a:t>
            </a:r>
          </a:p>
          <a:p>
            <a:r>
              <a:rPr lang="en-US" dirty="0" smtClean="0"/>
              <a:t>Sub-harmonic injection locking provides a viable, low-power alternative for a PLL</a:t>
            </a:r>
          </a:p>
          <a:p>
            <a:r>
              <a:rPr lang="en-US" dirty="0" smtClean="0"/>
              <a:t>Super-regeneration allows for low-power amplification</a:t>
            </a:r>
          </a:p>
          <a:p>
            <a:r>
              <a:rPr lang="en-US" dirty="0" smtClean="0"/>
              <a:t>Received data is accurate</a:t>
            </a:r>
          </a:p>
          <a:p>
            <a:r>
              <a:rPr lang="en-US" dirty="0" smtClean="0"/>
              <a:t>Is operating at such a low voltage dangerous?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 is generated by rotating permanent magnets</a:t>
            </a:r>
          </a:p>
          <a:p>
            <a:r>
              <a:rPr lang="en-US" dirty="0" smtClean="0"/>
              <a:t>An inductive coil at the receiving end is charged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21180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advantages?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 hazard completely avoided</a:t>
            </a:r>
          </a:p>
          <a:p>
            <a:r>
              <a:rPr lang="en-US" dirty="0"/>
              <a:t>Resistance instead of reactance dominates the impedance of the coil due to the low frequency</a:t>
            </a:r>
          </a:p>
          <a:p>
            <a:r>
              <a:rPr lang="en-US" dirty="0"/>
              <a:t>Resistance is less likely to change based on the application</a:t>
            </a:r>
          </a:p>
          <a:p>
            <a:r>
              <a:rPr lang="en-US" dirty="0"/>
              <a:t>More materials can be used for the receiving coil</a:t>
            </a:r>
          </a:p>
          <a:p>
            <a:r>
              <a:rPr lang="en-US" dirty="0"/>
              <a:t>The magnetic field can penetrate various </a:t>
            </a:r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905000"/>
          </a:xfrm>
        </p:spPr>
        <p:txBody>
          <a:bodyPr/>
          <a:lstStyle/>
          <a:p>
            <a:pPr algn="ctr"/>
            <a:r>
              <a:rPr lang="en-US" dirty="0" smtClean="0"/>
              <a:t>Stronger magnets compensate for lower frequency!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Rotor	 and Coil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5410200" cy="4911725"/>
          </a:xfrm>
        </p:spPr>
        <p:txBody>
          <a:bodyPr/>
          <a:lstStyle/>
          <a:p>
            <a:r>
              <a:rPr lang="en-US" dirty="0" smtClean="0"/>
              <a:t>Magnetization of disk magnets is perpendicular to the surface</a:t>
            </a:r>
          </a:p>
          <a:p>
            <a:r>
              <a:rPr lang="en-US" dirty="0" smtClean="0"/>
              <a:t>Polarization on the head is alternated to create an alternating magnetic field</a:t>
            </a:r>
          </a:p>
          <a:p>
            <a:r>
              <a:rPr lang="en-US" dirty="0" smtClean="0"/>
              <a:t>Diameter of the coil matters</a:t>
            </a:r>
          </a:p>
          <a:p>
            <a:pPr lvl="1"/>
            <a:r>
              <a:rPr lang="en-US" dirty="0" smtClean="0"/>
              <a:t>Too small and some magnetic flux is lost</a:t>
            </a:r>
          </a:p>
          <a:p>
            <a:pPr lvl="1"/>
            <a:r>
              <a:rPr lang="en-US" dirty="0" smtClean="0"/>
              <a:t>Too large and multiple magnets will affect coil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3302" y="2275030"/>
            <a:ext cx="3333750" cy="25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2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Rotor	 and Coil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1" y="1905000"/>
            <a:ext cx="4041369" cy="32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1" y="1905000"/>
            <a:ext cx="4131089" cy="32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97402"/>
      </p:ext>
    </p:extLst>
  </p:cSld>
  <p:clrMapOvr>
    <a:masterClrMapping/>
  </p:clrMapOvr>
</p:sld>
</file>

<file path=ppt/theme/theme1.xml><?xml version="1.0" encoding="utf-8"?>
<a:theme xmlns:a="http://schemas.openxmlformats.org/drawingml/2006/main" name="DARPAstudy">
  <a:themeElements>
    <a:clrScheme name="DARPAstud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ARPAstudy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PAstud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PAstud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PAstud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1100" kern="0" dirty="0" smtClean="0"/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12092</TotalTime>
  <Words>1132</Words>
  <Application>Microsoft Office PowerPoint</Application>
  <PresentationFormat>On-screen Show (4:3)</PresentationFormat>
  <Paragraphs>154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DARPAstudy</vt:lpstr>
      <vt:lpstr>2_Edge</vt:lpstr>
      <vt:lpstr>Low-Frequency Versatile Wireless Power Transfer</vt:lpstr>
      <vt:lpstr>The Need for Improvement</vt:lpstr>
      <vt:lpstr>The Need for Improvement</vt:lpstr>
      <vt:lpstr>The Solution</vt:lpstr>
      <vt:lpstr>How does it work?</vt:lpstr>
      <vt:lpstr>What are the advantages?</vt:lpstr>
      <vt:lpstr>Stronger magnets compensate for lower frequency!</vt:lpstr>
      <vt:lpstr>Design of Rotor  and Coil</vt:lpstr>
      <vt:lpstr>Design of Rotor  and Coil</vt:lpstr>
      <vt:lpstr>Delivered Power</vt:lpstr>
      <vt:lpstr>Delivered Power</vt:lpstr>
      <vt:lpstr>Inductance and capacitance negligible!</vt:lpstr>
      <vt:lpstr>Efficiency</vt:lpstr>
      <vt:lpstr>Efficiency</vt:lpstr>
      <vt:lpstr>Results</vt:lpstr>
      <vt:lpstr>Results</vt:lpstr>
      <vt:lpstr>Negligible power losses</vt:lpstr>
      <vt:lpstr>Drawbacks</vt:lpstr>
      <vt:lpstr>Shortfalls of the Study</vt:lpstr>
      <vt:lpstr>Conclusions</vt:lpstr>
      <vt:lpstr>Questions?</vt:lpstr>
      <vt:lpstr>Near-Threshold OOK-Transmitter with Noise-Cancelling Receiver</vt:lpstr>
      <vt:lpstr>The Need for Improvement</vt:lpstr>
      <vt:lpstr>The Need for Improvement</vt:lpstr>
      <vt:lpstr>The Solution</vt:lpstr>
      <vt:lpstr>Transceiver Architecture</vt:lpstr>
      <vt:lpstr>Transceiver Architecture</vt:lpstr>
      <vt:lpstr>Near-Threshold Transmitter</vt:lpstr>
      <vt:lpstr>Sub-Harmonic Injection Locking</vt:lpstr>
      <vt:lpstr>Near-Threshold Operation</vt:lpstr>
      <vt:lpstr>Spur Suppression</vt:lpstr>
      <vt:lpstr>Spur Suppression</vt:lpstr>
      <vt:lpstr>Super-Regeneration</vt:lpstr>
      <vt:lpstr>Super-Regeneration</vt:lpstr>
      <vt:lpstr>Super-Regeneration</vt:lpstr>
      <vt:lpstr>SRR at Low Power</vt:lpstr>
      <vt:lpstr>Results</vt:lpstr>
      <vt:lpstr>Results</vt:lpstr>
      <vt:lpstr>Results</vt:lpstr>
      <vt:lpstr>Results</vt:lpstr>
      <vt:lpstr>Shortfalls of the Study</vt:lpstr>
      <vt:lpstr>Conclusions</vt:lpstr>
      <vt:lpstr>Questions?</vt:lpstr>
      <vt:lpstr>THANK you!</vt:lpstr>
    </vt:vector>
  </TitlesOfParts>
  <Company>University of Florida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CHREC overview</dc:title>
  <dc:creator>Dr. Alan D. George</dc:creator>
  <cp:lastModifiedBy>Jonathan David</cp:lastModifiedBy>
  <cp:revision>1689</cp:revision>
  <dcterms:created xsi:type="dcterms:W3CDTF">2003-07-12T15:21:27Z</dcterms:created>
  <dcterms:modified xsi:type="dcterms:W3CDTF">2014-03-12T23:40:49Z</dcterms:modified>
</cp:coreProperties>
</file>