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4559" r:id="rId2"/>
  </p:sldMasterIdLst>
  <p:notesMasterIdLst>
    <p:notesMasterId r:id="rId50"/>
  </p:notesMasterIdLst>
  <p:handoutMasterIdLst>
    <p:handoutMasterId r:id="rId51"/>
  </p:handoutMasterIdLst>
  <p:sldIdLst>
    <p:sldId id="774" r:id="rId3"/>
    <p:sldId id="773" r:id="rId4"/>
    <p:sldId id="776" r:id="rId5"/>
    <p:sldId id="778" r:id="rId6"/>
    <p:sldId id="813" r:id="rId7"/>
    <p:sldId id="779" r:id="rId8"/>
    <p:sldId id="780" r:id="rId9"/>
    <p:sldId id="815" r:id="rId10"/>
    <p:sldId id="814" r:id="rId11"/>
    <p:sldId id="816" r:id="rId12"/>
    <p:sldId id="817" r:id="rId13"/>
    <p:sldId id="818" r:id="rId14"/>
    <p:sldId id="819" r:id="rId15"/>
    <p:sldId id="822" r:id="rId16"/>
    <p:sldId id="820" r:id="rId17"/>
    <p:sldId id="821" r:id="rId18"/>
    <p:sldId id="788" r:id="rId19"/>
    <p:sldId id="791" r:id="rId20"/>
    <p:sldId id="792" r:id="rId21"/>
    <p:sldId id="790" r:id="rId22"/>
    <p:sldId id="793" r:id="rId23"/>
    <p:sldId id="794" r:id="rId24"/>
    <p:sldId id="796" r:id="rId25"/>
    <p:sldId id="797" r:id="rId26"/>
    <p:sldId id="798" r:id="rId27"/>
    <p:sldId id="823" r:id="rId28"/>
    <p:sldId id="799" r:id="rId29"/>
    <p:sldId id="801" r:id="rId30"/>
    <p:sldId id="802" r:id="rId31"/>
    <p:sldId id="803" r:id="rId32"/>
    <p:sldId id="824" r:id="rId33"/>
    <p:sldId id="825" r:id="rId34"/>
    <p:sldId id="826" r:id="rId35"/>
    <p:sldId id="827" r:id="rId36"/>
    <p:sldId id="830" r:id="rId37"/>
    <p:sldId id="831" r:id="rId38"/>
    <p:sldId id="832" r:id="rId39"/>
    <p:sldId id="833" r:id="rId40"/>
    <p:sldId id="834" r:id="rId41"/>
    <p:sldId id="835" r:id="rId42"/>
    <p:sldId id="836" r:id="rId43"/>
    <p:sldId id="807" r:id="rId44"/>
    <p:sldId id="837" r:id="rId45"/>
    <p:sldId id="809" r:id="rId46"/>
    <p:sldId id="810" r:id="rId47"/>
    <p:sldId id="808" r:id="rId48"/>
    <p:sldId id="812" r:id="rId4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7"/>
    <a:srgbClr val="86DFFE"/>
    <a:srgbClr val="006600"/>
    <a:srgbClr val="FF4A00"/>
    <a:srgbClr val="D1FFE8"/>
    <a:srgbClr val="FFF2CD"/>
    <a:srgbClr val="FFFF85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230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F1C8D-E1DA-47F2-BBC7-2D81F745D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60073C-106B-4BD0-B97F-2884F49FD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98C79-DEFF-49EA-BF97-70678ABA335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8D6D-BFDB-4FB2-8554-14BF68B1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BB51-3D8E-4F43-BBD5-597E0BF32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9"/>
          <p:cNvSpPr txBox="1">
            <a:spLocks noChangeArrowheads="1"/>
          </p:cNvSpPr>
          <p:nvPr userDrawn="1"/>
        </p:nvSpPr>
        <p:spPr bwMode="auto">
          <a:xfrm>
            <a:off x="-33338" y="4661137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Publication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4487" name="Text Box 39"/>
          <p:cNvSpPr txBox="1">
            <a:spLocks noChangeArrowheads="1"/>
          </p:cNvSpPr>
          <p:nvPr userDrawn="1"/>
        </p:nvSpPr>
        <p:spPr bwMode="auto">
          <a:xfrm>
            <a:off x="-33338" y="3352799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Authors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 b="1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0445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3233738" y="3962400"/>
            <a:ext cx="5259387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-33338" y="3352800"/>
            <a:ext cx="3267077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233739" y="3352800"/>
            <a:ext cx="0" cy="198120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 userDrawn="1"/>
        </p:nvSpPr>
        <p:spPr bwMode="auto">
          <a:xfrm>
            <a:off x="1066800" y="533400"/>
            <a:ext cx="8077200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EEL 6935 – Spring</a:t>
            </a:r>
            <a:r>
              <a:rPr lang="en-US" sz="2000" baseline="0" dirty="0" smtClean="0">
                <a:solidFill>
                  <a:srgbClr val="FFFFFF"/>
                </a:solidFill>
                <a:latin typeface="+mn-lt"/>
              </a:rPr>
              <a:t> 2014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33338" y="3781424"/>
            <a:ext cx="3267076" cy="8797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-33338" y="5089762"/>
            <a:ext cx="3267076" cy="8797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6" name="TextBox 25"/>
          <p:cNvSpPr txBox="1"/>
          <p:nvPr userDrawn="1"/>
        </p:nvSpPr>
        <p:spPr bwMode="auto">
          <a:xfrm>
            <a:off x="76200" y="6477000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fld id="{37DD0347-9601-433F-9985-EA5CF08565C2}" type="slidenum">
              <a:rPr lang="en-US" sz="1100" kern="0" smtClean="0"/>
              <a:pPr algn="ctr"/>
              <a:t>‹#›</a:t>
            </a:fld>
            <a:r>
              <a:rPr lang="en-US" sz="1100" kern="0" dirty="0" smtClean="0"/>
              <a:t> of 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3657600" y="6400800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fld id="{37DD0347-9601-433F-9985-EA5CF08565C2}" type="slidenum">
              <a:rPr lang="en-US" sz="1100" kern="0" smtClean="0"/>
              <a:pPr algn="ctr"/>
              <a:t>‹#›</a:t>
            </a:fld>
            <a:r>
              <a:rPr lang="en-US" sz="1100" kern="0" dirty="0" smtClean="0"/>
              <a:t> of 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B54D-2616-4B69-8AC0-4D656E837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5754-62AC-47F7-85A5-5B99D505E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7E960-8D67-4D6C-91FA-FED09C48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49BF-414D-4F73-9652-0FBD15B78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4A94-F172-4106-B778-E02E253EE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4200-5C72-416A-820A-B75B38E85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FDD2-F577-4F36-9F58-F83BE1F96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9F6B-31EA-4F73-A5D8-E605E01D9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A1B28221-2FFD-4FC3-8051-3F856A699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103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48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0" descr="DARPA50t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6257925"/>
            <a:ext cx="752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9" descr="afr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0" y="6257925"/>
            <a:ext cx="493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www.cise.ufl.edu/%7Evaibhav/uf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05768"/>
            <a:ext cx="2133600" cy="6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sie.ufl.edu/common/images/uf_coe_logo_188x137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" y="6203875"/>
            <a:ext cx="851883" cy="6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 bwMode="auto">
          <a:xfrm>
            <a:off x="3657600" y="6400800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fld id="{37DD0347-9601-433F-9985-EA5CF08565C2}" type="slidenum">
              <a:rPr lang="en-US" sz="1100" kern="0" smtClean="0"/>
              <a:pPr algn="ctr"/>
              <a:t>‹#›</a:t>
            </a:fld>
            <a:r>
              <a:rPr lang="en-US" sz="1100" kern="0" dirty="0" smtClean="0"/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 </a:t>
            </a:r>
            <a:r>
              <a:rPr lang="en-US" dirty="0"/>
              <a:t>RTOS for </a:t>
            </a:r>
            <a:r>
              <a:rPr lang="en-US" dirty="0" err="1"/>
              <a:t>MPSoC</a:t>
            </a:r>
            <a:r>
              <a:rPr lang="en-US" dirty="0"/>
              <a:t> </a:t>
            </a:r>
            <a:r>
              <a:rPr lang="en-US" dirty="0" smtClean="0"/>
              <a:t>Dataflow Programming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David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5105400"/>
            <a:ext cx="3200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 smtClean="0"/>
              <a:t>2013 </a:t>
            </a:r>
            <a:r>
              <a:rPr lang="en-US" sz="1100" i="1" dirty="0"/>
              <a:t>IEEE International Conference on</a:t>
            </a:r>
            <a:r>
              <a:rPr lang="en-US" sz="1100" dirty="0"/>
              <a:t> </a:t>
            </a:r>
            <a:r>
              <a:rPr lang="en-US" sz="1100" i="1" dirty="0" smtClean="0"/>
              <a:t>Communications</a:t>
            </a:r>
            <a:r>
              <a:rPr lang="en-US" sz="1100" dirty="0" smtClean="0"/>
              <a:t>, </a:t>
            </a:r>
            <a:r>
              <a:rPr lang="en-US" sz="1100" dirty="0"/>
              <a:t>pp.4373,4378, 9-13 June 2013</a:t>
            </a:r>
            <a:endParaRPr lang="en-US" sz="1100" kern="0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3733800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kern="0" dirty="0"/>
              <a:t>Osman Salem, Alexey </a:t>
            </a:r>
            <a:r>
              <a:rPr lang="en-US" sz="800" kern="0" dirty="0" err="1" smtClean="0"/>
              <a:t>Guerassimov</a:t>
            </a:r>
            <a:r>
              <a:rPr lang="en-US" sz="800" kern="0" dirty="0" smtClean="0"/>
              <a:t>, and </a:t>
            </a:r>
            <a:r>
              <a:rPr lang="en-US" sz="800" kern="0" dirty="0"/>
              <a:t>Ahmed </a:t>
            </a:r>
            <a:r>
              <a:rPr lang="en-US" sz="800" kern="0" dirty="0" err="1" smtClean="0"/>
              <a:t>Mehaoua</a:t>
            </a:r>
            <a:r>
              <a:rPr lang="en-US" sz="800" kern="0" dirty="0" smtClean="0"/>
              <a:t> University </a:t>
            </a:r>
            <a:r>
              <a:rPr lang="en-US" sz="800" kern="0" dirty="0"/>
              <a:t>of Paris Descartes – </a:t>
            </a:r>
            <a:r>
              <a:rPr lang="en-US" sz="800" kern="0" dirty="0" smtClean="0"/>
              <a:t>LIPADE Division </a:t>
            </a:r>
            <a:r>
              <a:rPr lang="en-US" sz="800" kern="0" dirty="0"/>
              <a:t>of ITCE, POSTECH, </a:t>
            </a:r>
            <a:r>
              <a:rPr lang="en-US" sz="800" kern="0" dirty="0" smtClean="0"/>
              <a:t>Korea</a:t>
            </a:r>
          </a:p>
          <a:p>
            <a:endParaRPr lang="en-US" sz="800" kern="0" dirty="0"/>
          </a:p>
          <a:p>
            <a:r>
              <a:rPr lang="en-US" sz="800" kern="0" dirty="0"/>
              <a:t>Anthony Marcus and </a:t>
            </a:r>
            <a:r>
              <a:rPr lang="en-US" sz="800" kern="0" dirty="0" err="1"/>
              <a:t>Borko</a:t>
            </a:r>
            <a:r>
              <a:rPr lang="en-US" sz="800" kern="0" dirty="0"/>
              <a:t> </a:t>
            </a:r>
            <a:r>
              <a:rPr lang="en-US" sz="800" kern="0" dirty="0" err="1" smtClean="0"/>
              <a:t>Furht</a:t>
            </a:r>
            <a:r>
              <a:rPr lang="en-US" sz="800" kern="0" dirty="0" smtClean="0"/>
              <a:t>,</a:t>
            </a:r>
            <a:endParaRPr lang="en-US" sz="800" kern="0" dirty="0"/>
          </a:p>
          <a:p>
            <a:r>
              <a:rPr lang="en-US" sz="800" kern="0" dirty="0"/>
              <a:t>Department of Computer and </a:t>
            </a:r>
            <a:r>
              <a:rPr lang="en-US" sz="800" kern="0" dirty="0" smtClean="0"/>
              <a:t>Electrical Engineering </a:t>
            </a:r>
            <a:r>
              <a:rPr lang="en-US" sz="800" kern="0" dirty="0"/>
              <a:t>and Computer </a:t>
            </a:r>
            <a:r>
              <a:rPr lang="en-US" sz="800" kern="0" dirty="0" smtClean="0"/>
              <a:t>Science, Florida </a:t>
            </a:r>
            <a:r>
              <a:rPr lang="en-US" sz="800" kern="0" dirty="0"/>
              <a:t>Atlantic University</a:t>
            </a:r>
            <a:endParaRPr lang="en-US" sz="800" kern="0" dirty="0" smtClean="0"/>
          </a:p>
        </p:txBody>
      </p:sp>
    </p:spTree>
    <p:extLst>
      <p:ext uri="{BB962C8B-B14F-4D97-AF65-F5344CB8AC3E}">
        <p14:creationId xmlns:p14="http://schemas.microsoft.com/office/powerpoint/2010/main" val="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phase Can be performed in real time!!!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4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Graph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RTOS task is created for each actor</a:t>
            </a:r>
          </a:p>
          <a:p>
            <a:r>
              <a:rPr lang="en-US" dirty="0" smtClean="0"/>
              <a:t>Tasks then scheduled on the cores of the </a:t>
            </a:r>
            <a:r>
              <a:rPr lang="en-US" dirty="0" err="1" smtClean="0"/>
              <a:t>MPSoC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Alternate algorithms for dataflow management can be created, only restriction is that a dataflow graph can be produced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6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into two phases</a:t>
            </a:r>
          </a:p>
          <a:p>
            <a:pPr lvl="1"/>
            <a:r>
              <a:rPr lang="en-US" dirty="0" smtClean="0"/>
              <a:t>Master/Slave Phase</a:t>
            </a:r>
          </a:p>
          <a:p>
            <a:pPr lvl="1"/>
            <a:r>
              <a:rPr lang="en-US" dirty="0" smtClean="0"/>
              <a:t>Symmetric Phase</a:t>
            </a:r>
          </a:p>
        </p:txBody>
      </p:sp>
    </p:spTree>
    <p:extLst>
      <p:ext uri="{BB962C8B-B14F-4D97-AF65-F5344CB8AC3E}">
        <p14:creationId xmlns:p14="http://schemas.microsoft.com/office/powerpoint/2010/main" val="16487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Master/Slave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core executes dataflow graph management, posts actors to the slave cores, and finally posts actors to itself</a:t>
            </a:r>
          </a:p>
          <a:p>
            <a:r>
              <a:rPr lang="en-US" dirty="0" smtClean="0"/>
              <a:t>Each core has a 1-place queue to receive an order to execute a task</a:t>
            </a:r>
          </a:p>
          <a:p>
            <a:pPr lvl="1"/>
            <a:r>
              <a:rPr lang="en-US" dirty="0" smtClean="0"/>
              <a:t>Message contains address of the task in shared memory</a:t>
            </a:r>
          </a:p>
          <a:p>
            <a:pPr lvl="1"/>
            <a:r>
              <a:rPr lang="en-US" dirty="0" smtClean="0"/>
              <a:t>Input/output buffer information contained</a:t>
            </a:r>
          </a:p>
          <a:p>
            <a:r>
              <a:rPr lang="en-US" dirty="0" smtClean="0"/>
              <a:t>After first task dispatching is complete, all cores become pairs and the symmetric phase begins</a:t>
            </a:r>
          </a:p>
        </p:txBody>
      </p:sp>
    </p:spTree>
    <p:extLst>
      <p:ext uri="{BB962C8B-B14F-4D97-AF65-F5344CB8AC3E}">
        <p14:creationId xmlns:p14="http://schemas.microsoft.com/office/powerpoint/2010/main" val="388028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Master/Slave Phase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6175"/>
            <a:ext cx="8382000" cy="27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6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core can access the schedule function</a:t>
            </a:r>
          </a:p>
          <a:p>
            <a:pPr lvl="1"/>
            <a:r>
              <a:rPr lang="en-US" dirty="0" err="1" smtClean="0"/>
              <a:t>Mutex</a:t>
            </a:r>
            <a:r>
              <a:rPr lang="en-US" dirty="0" smtClean="0"/>
              <a:t> semaphores provided within library</a:t>
            </a:r>
          </a:p>
          <a:p>
            <a:r>
              <a:rPr lang="en-US" dirty="0" smtClean="0"/>
              <a:t>Highest priority task executed first</a:t>
            </a:r>
          </a:p>
          <a:p>
            <a:r>
              <a:rPr lang="en-US" dirty="0" smtClean="0"/>
              <a:t>Scheduler called in two scenarios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xecution of task is preempted by higher execution task </a:t>
            </a:r>
          </a:p>
          <a:p>
            <a:pPr lvl="1"/>
            <a:r>
              <a:rPr lang="en-US" dirty="0" smtClean="0"/>
              <a:t>Task execution completes</a:t>
            </a:r>
          </a:p>
          <a:p>
            <a:r>
              <a:rPr lang="en-US" dirty="0" smtClean="0"/>
              <a:t>If a core has no remaining tasks, the scheduler saves the current task’s context state and the core returns to its private memory</a:t>
            </a:r>
          </a:p>
        </p:txBody>
      </p:sp>
    </p:spTree>
    <p:extLst>
      <p:ext uri="{BB962C8B-B14F-4D97-AF65-F5344CB8AC3E}">
        <p14:creationId xmlns:p14="http://schemas.microsoft.com/office/powerpoint/2010/main" val="38404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Phase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90" y="1143000"/>
            <a:ext cx="5204610" cy="460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4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24400"/>
            <a:ext cx="8534400" cy="1406526"/>
          </a:xfrm>
        </p:spPr>
        <p:txBody>
          <a:bodyPr/>
          <a:lstStyle/>
          <a:p>
            <a:r>
              <a:rPr lang="en-US" dirty="0" smtClean="0"/>
              <a:t>OS takes up a lot of space (more than 50%)!</a:t>
            </a:r>
          </a:p>
          <a:p>
            <a:r>
              <a:rPr lang="en-US" dirty="0" smtClean="0"/>
              <a:t>Due to the size and task stacks allocated by kernel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990600"/>
            <a:ext cx="64960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599"/>
            <a:ext cx="8534400" cy="1711325"/>
          </a:xfrm>
        </p:spPr>
        <p:txBody>
          <a:bodyPr/>
          <a:lstStyle/>
          <a:p>
            <a:r>
              <a:rPr lang="en-US" sz="2400" dirty="0" smtClean="0"/>
              <a:t>Different number of actors for each iteration</a:t>
            </a:r>
          </a:p>
          <a:p>
            <a:endParaRPr 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028825"/>
            <a:ext cx="6381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534400" cy="1711325"/>
          </a:xfrm>
        </p:spPr>
        <p:txBody>
          <a:bodyPr/>
          <a:lstStyle/>
          <a:p>
            <a:r>
              <a:rPr lang="en-US" dirty="0" smtClean="0"/>
              <a:t>Performance improves with number of cores</a:t>
            </a:r>
          </a:p>
          <a:p>
            <a:r>
              <a:rPr lang="en-US" dirty="0" smtClean="0"/>
              <a:t>Definite diminishing returns</a:t>
            </a:r>
          </a:p>
          <a:p>
            <a:r>
              <a:rPr lang="en-US" dirty="0" smtClean="0"/>
              <a:t>Shared memory accesses creates a bottleneck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95375"/>
            <a:ext cx="70961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Multiprocessor System-on-Chip (</a:t>
            </a:r>
            <a:r>
              <a:rPr lang="en-US" dirty="0" err="1" smtClean="0"/>
              <a:t>MPSoC</a:t>
            </a:r>
            <a:r>
              <a:rPr lang="en-US" dirty="0" smtClean="0"/>
              <a:t>) designs are becoming standard in high performance DSP applications</a:t>
            </a:r>
            <a:endParaRPr lang="en-US" dirty="0" smtClean="0"/>
          </a:p>
          <a:p>
            <a:pPr lvl="1"/>
            <a:r>
              <a:rPr lang="en-US" dirty="0" err="1" smtClean="0"/>
              <a:t>Zync</a:t>
            </a:r>
            <a:endParaRPr lang="en-US" dirty="0" smtClean="0"/>
          </a:p>
          <a:p>
            <a:pPr lvl="1"/>
            <a:r>
              <a:rPr lang="en-US" dirty="0" smtClean="0"/>
              <a:t>Altera </a:t>
            </a:r>
            <a:r>
              <a:rPr lang="en-US" dirty="0" err="1" smtClean="0"/>
              <a:t>SoC</a:t>
            </a:r>
            <a:endParaRPr lang="en-US" dirty="0" smtClean="0"/>
          </a:p>
          <a:p>
            <a:pPr lvl="1"/>
            <a:r>
              <a:rPr lang="en-US" dirty="0" err="1" smtClean="0"/>
              <a:t>ZigBee</a:t>
            </a:r>
            <a:endParaRPr lang="en-US" dirty="0" smtClean="0"/>
          </a:p>
          <a:p>
            <a:r>
              <a:rPr lang="en-US" dirty="0" smtClean="0"/>
              <a:t>Thus, being able load balance and make efficient use of parallel resources is of increasing importance</a:t>
            </a:r>
          </a:p>
          <a:p>
            <a:r>
              <a:rPr lang="en-US" dirty="0" smtClean="0"/>
              <a:t>Need for a tool to ease </a:t>
            </a:r>
            <a:r>
              <a:rPr lang="en-US" dirty="0" err="1" smtClean="0"/>
              <a:t>MPSoC</a:t>
            </a:r>
            <a:r>
              <a:rPr lang="en-US" dirty="0" smtClean="0"/>
              <a:t> programming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2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is focused primarily on signal processing</a:t>
            </a:r>
          </a:p>
          <a:p>
            <a:r>
              <a:rPr lang="en-US" dirty="0" smtClean="0"/>
              <a:t>Does not mention how the dataflow graphs are created, or how much time it takes (only mentions it falls within parameters for the tested algorithm)</a:t>
            </a:r>
          </a:p>
          <a:p>
            <a:r>
              <a:rPr lang="en-US" dirty="0" smtClean="0"/>
              <a:t>Does not mention how much of a bottleneck is created by using one core as a master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No comparison against traditional/hand coded method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err="1" smtClean="0"/>
              <a:t>MPSoC</a:t>
            </a:r>
            <a:r>
              <a:rPr lang="en-US" dirty="0" smtClean="0"/>
              <a:t> RTOS can ease difficulty of programming for modern day DSP applications</a:t>
            </a:r>
          </a:p>
          <a:p>
            <a:r>
              <a:rPr lang="en-US" dirty="0" smtClean="0"/>
              <a:t>Increase in performance with number of cores</a:t>
            </a:r>
          </a:p>
          <a:p>
            <a:pPr lvl="1"/>
            <a:r>
              <a:rPr lang="en-US" dirty="0" smtClean="0"/>
              <a:t>Bottleneck with increased memory accesses</a:t>
            </a:r>
          </a:p>
          <a:p>
            <a:r>
              <a:rPr lang="en-US" dirty="0" smtClean="0"/>
              <a:t>Large amount of memory occupied by proposed OS</a:t>
            </a:r>
          </a:p>
          <a:p>
            <a:r>
              <a:rPr lang="en-US" dirty="0" smtClean="0"/>
              <a:t>Actors can be written in C or C++</a:t>
            </a:r>
          </a:p>
          <a:p>
            <a:r>
              <a:rPr lang="en-US" dirty="0" smtClean="0"/>
              <a:t>Where is the competition?</a:t>
            </a:r>
          </a:p>
          <a:p>
            <a:pPr lvl="1"/>
            <a:r>
              <a:rPr lang="en-US" dirty="0" smtClean="0"/>
              <a:t>Can’t compare, does it result in a trade-off?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752600"/>
          </a:xfrm>
        </p:spPr>
        <p:txBody>
          <a:bodyPr/>
          <a:lstStyle/>
          <a:p>
            <a:r>
              <a:rPr lang="en-US" sz="4000" dirty="0" smtClean="0"/>
              <a:t>R3TOS: Reliable Reconfigurable Real-Time Operating System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David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5105400"/>
            <a:ext cx="3200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 smtClean="0"/>
              <a:t>2013 </a:t>
            </a:r>
            <a:r>
              <a:rPr lang="en-US" sz="1100" i="1" dirty="0"/>
              <a:t>IEEE International Conference on</a:t>
            </a:r>
            <a:r>
              <a:rPr lang="en-US" sz="1100" dirty="0"/>
              <a:t> </a:t>
            </a:r>
            <a:r>
              <a:rPr lang="en-US" sz="1100" i="1" dirty="0" smtClean="0"/>
              <a:t>Communications</a:t>
            </a:r>
            <a:r>
              <a:rPr lang="en-US" sz="1100" dirty="0" smtClean="0"/>
              <a:t>, </a:t>
            </a:r>
            <a:r>
              <a:rPr lang="en-US" sz="1100" dirty="0"/>
              <a:t>pp.1720,1724, 9-13 June 2013</a:t>
            </a:r>
            <a:endParaRPr lang="en-US" sz="1100" kern="0" dirty="0" smtClean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37338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kern="0" dirty="0"/>
              <a:t>Mai </a:t>
            </a:r>
            <a:r>
              <a:rPr lang="en-US" sz="800" kern="0" dirty="0" err="1" smtClean="0"/>
              <a:t>Abdelhakim</a:t>
            </a:r>
            <a:r>
              <a:rPr lang="en-US" sz="800" kern="0" dirty="0" smtClean="0"/>
              <a:t>, Leonard </a:t>
            </a:r>
            <a:r>
              <a:rPr lang="en-US" sz="800" kern="0" dirty="0"/>
              <a:t>E. </a:t>
            </a:r>
            <a:r>
              <a:rPr lang="en-US" sz="800" kern="0" dirty="0" smtClean="0"/>
              <a:t>Lightfoot, Jian Ren, </a:t>
            </a:r>
            <a:r>
              <a:rPr lang="en-US" sz="800" kern="0" dirty="0" err="1" smtClean="0"/>
              <a:t>Tongtong</a:t>
            </a:r>
            <a:r>
              <a:rPr lang="en-US" sz="800" kern="0" dirty="0" smtClean="0"/>
              <a:t> Li</a:t>
            </a:r>
          </a:p>
          <a:p>
            <a:r>
              <a:rPr lang="en-US" sz="800" kern="0" dirty="0" smtClean="0"/>
              <a:t>Department </a:t>
            </a:r>
            <a:r>
              <a:rPr lang="en-US" sz="800" kern="0" dirty="0"/>
              <a:t>of Electrical &amp; Computer Engineering, Michigan State </a:t>
            </a:r>
            <a:r>
              <a:rPr lang="en-US" sz="800" kern="0" dirty="0" smtClean="0"/>
              <a:t>University</a:t>
            </a:r>
          </a:p>
          <a:p>
            <a:r>
              <a:rPr lang="en-US" sz="800" kern="0" dirty="0"/>
              <a:t>Air Force Research Laboratory, Wright-Patterson Air Force Base</a:t>
            </a:r>
          </a:p>
        </p:txBody>
      </p:sp>
    </p:spTree>
    <p:extLst>
      <p:ext uri="{BB962C8B-B14F-4D97-AF65-F5344CB8AC3E}">
        <p14:creationId xmlns:p14="http://schemas.microsoft.com/office/powerpoint/2010/main" val="32924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FGPAs provide promising possibilities for the future as semiconductor manufacturing reaches its physical limits</a:t>
            </a:r>
          </a:p>
          <a:p>
            <a:pPr lvl="1"/>
            <a:r>
              <a:rPr lang="en-US" dirty="0" smtClean="0"/>
              <a:t>Obtain best performance per transistor count per unit of consumed energy</a:t>
            </a:r>
          </a:p>
          <a:p>
            <a:pPr lvl="1"/>
            <a:r>
              <a:rPr lang="en-US" dirty="0" smtClean="0"/>
              <a:t>Increase in reliability</a:t>
            </a:r>
          </a:p>
          <a:p>
            <a:pPr lvl="1"/>
            <a:r>
              <a:rPr lang="en-US" dirty="0" smtClean="0"/>
              <a:t>High amount of computation in given space and time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505200" cy="160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online specialization</a:t>
            </a:r>
          </a:p>
          <a:p>
            <a:pPr lvl="1"/>
            <a:r>
              <a:rPr lang="en-US" dirty="0" smtClean="0"/>
              <a:t>Intelligent reuse of resources in the FPGA</a:t>
            </a:r>
          </a:p>
          <a:p>
            <a:pPr lvl="1"/>
            <a:r>
              <a:rPr lang="en-US" dirty="0" smtClean="0"/>
              <a:t>Architecture kept fault-free by reconfiguring around damaged areas of the chip</a:t>
            </a:r>
          </a:p>
          <a:p>
            <a:r>
              <a:rPr lang="en-US" dirty="0" smtClean="0"/>
              <a:t>Maintain a “software look and feel” to avoid a collapse in productivity and cost</a:t>
            </a:r>
          </a:p>
          <a:p>
            <a:r>
              <a:rPr lang="en-US" dirty="0" smtClean="0"/>
              <a:t>Satisfy requirements of high-performance, real-time, fault-tolerance necessary in applications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RTOS != ROS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0849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ROS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OS augmented with functions to manage reconfigurable hardware</a:t>
            </a:r>
          </a:p>
          <a:p>
            <a:r>
              <a:rPr lang="en-US" dirty="0" smtClean="0"/>
              <a:t>Task loading</a:t>
            </a:r>
          </a:p>
          <a:p>
            <a:r>
              <a:rPr lang="en-US" dirty="0" smtClean="0"/>
              <a:t>Memory management</a:t>
            </a:r>
          </a:p>
          <a:p>
            <a:r>
              <a:rPr lang="en-US" dirty="0" smtClean="0"/>
              <a:t>Scheduling and allocation</a:t>
            </a:r>
          </a:p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 err="1" smtClean="0"/>
              <a:t>hardware</a:t>
            </a:r>
            <a:endParaRPr lang="en-US" dirty="0" smtClean="0"/>
          </a:p>
          <a:p>
            <a:pPr lvl="1"/>
            <a:r>
              <a:rPr lang="en-US" dirty="0" smtClean="0"/>
              <a:t>Hardware software</a:t>
            </a:r>
          </a:p>
          <a:p>
            <a:r>
              <a:rPr lang="en-US" dirty="0" smtClean="0"/>
              <a:t>Input/output</a:t>
            </a:r>
          </a:p>
          <a:p>
            <a:r>
              <a:rPr lang="en-US" dirty="0" smtClean="0"/>
              <a:t>Accessible through AP, with runtime support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93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R3TOS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11725"/>
          </a:xfrm>
        </p:spPr>
        <p:txBody>
          <a:bodyPr/>
          <a:lstStyle/>
          <a:p>
            <a:r>
              <a:rPr lang="en-US" dirty="0" smtClean="0"/>
              <a:t>Resource reusability and computation ephemerality</a:t>
            </a:r>
          </a:p>
          <a:p>
            <a:pPr lvl="1"/>
            <a:r>
              <a:rPr lang="en-US" dirty="0" smtClean="0"/>
              <a:t>Intensive use of fine-grained reconfiguration</a:t>
            </a:r>
          </a:p>
          <a:p>
            <a:r>
              <a:rPr lang="en-US" dirty="0" smtClean="0"/>
              <a:t>Aims to keep resources available to </a:t>
            </a:r>
            <a:r>
              <a:rPr lang="en-US" dirty="0" smtClean="0"/>
              <a:t>any incoming task at any time</a:t>
            </a:r>
          </a:p>
          <a:p>
            <a:r>
              <a:rPr lang="en-US" dirty="0" smtClean="0"/>
              <a:t>Circuits configured when required, then removed</a:t>
            </a:r>
          </a:p>
          <a:p>
            <a:pPr lvl="1"/>
            <a:r>
              <a:rPr lang="en-US" dirty="0" smtClean="0"/>
              <a:t>Clock distribution wires</a:t>
            </a:r>
          </a:p>
          <a:p>
            <a:pPr lvl="1"/>
            <a:r>
              <a:rPr lang="en-US" dirty="0" smtClean="0"/>
              <a:t>Task communication channels</a:t>
            </a:r>
          </a:p>
          <a:p>
            <a:r>
              <a:rPr lang="en-US" dirty="0" smtClean="0"/>
              <a:t>Resources can be used for either computation or communication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R3TOS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2362200"/>
          </a:xfrm>
        </p:spPr>
        <p:txBody>
          <a:bodyPr/>
          <a:lstStyle/>
          <a:p>
            <a:r>
              <a:rPr lang="en-US" dirty="0" smtClean="0"/>
              <a:t>Control logic to drive tasks is attach to their own circuitry, as opposed to predefined reconfigurable slots with fixed control logic and </a:t>
            </a:r>
            <a:r>
              <a:rPr lang="en-US" dirty="0" err="1" smtClean="0"/>
              <a:t>comm</a:t>
            </a:r>
            <a:r>
              <a:rPr lang="en-US" dirty="0" smtClean="0"/>
              <a:t> structures</a:t>
            </a:r>
          </a:p>
          <a:p>
            <a:pPr lvl="1"/>
            <a:r>
              <a:rPr lang="en-US" dirty="0" smtClean="0"/>
              <a:t>Self-contained, closed structures</a:t>
            </a:r>
          </a:p>
          <a:p>
            <a:pPr lvl="1"/>
            <a:r>
              <a:rPr lang="en-US" dirty="0" smtClean="0"/>
              <a:t>Fully </a:t>
            </a:r>
            <a:r>
              <a:rPr lang="en-US" dirty="0" err="1" smtClean="0"/>
              <a:t>relocatable</a:t>
            </a:r>
            <a:r>
              <a:rPr lang="en-US" dirty="0" smtClean="0"/>
              <a:t> </a:t>
            </a:r>
            <a:r>
              <a:rPr lang="en-US" dirty="0" smtClean="0"/>
              <a:t>within FPGA</a:t>
            </a:r>
            <a:endParaRPr lang="en-US" dirty="0"/>
          </a:p>
        </p:txBody>
      </p:sp>
      <p:pic>
        <p:nvPicPr>
          <p:cNvPr id="9218" name="Picture 2" descr="http://1.bp.blogspot.com/-sv5jojNRe_E/TxOYgyRaE4I/AAAAAAAAA1Q/WVYw3sWpxGM/s1600/leg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3"/>
          <a:stretch/>
        </p:blipFill>
        <p:spPr bwMode="auto">
          <a:xfrm>
            <a:off x="381000" y="3581400"/>
            <a:ext cx="3962400" cy="22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ricksandbloks.com/wp-content/uploads/2013/05/75025-LEGO-Star-Wars-Jedi-Defender-Class-Cruiser-with-The-Old-Republic-Minifigures-e1368151189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3164"/>
            <a:ext cx="4343400" cy="25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a real-time operating system capable of effectively managing resources</a:t>
            </a:r>
          </a:p>
          <a:p>
            <a:pPr lvl="1"/>
            <a:r>
              <a:rPr lang="en-US" dirty="0" smtClean="0"/>
              <a:t>Use of dataflow models shown to favor parallel algorithms</a:t>
            </a:r>
          </a:p>
          <a:p>
            <a:pPr lvl="2"/>
            <a:r>
              <a:rPr lang="en-US" dirty="0" smtClean="0"/>
              <a:t>Favors data locality</a:t>
            </a:r>
          </a:p>
          <a:p>
            <a:pPr lvl="2"/>
            <a:r>
              <a:rPr lang="en-US" dirty="0" smtClean="0"/>
              <a:t>Reduces multi-core scheduling constraints to data dependencies</a:t>
            </a:r>
          </a:p>
          <a:p>
            <a:r>
              <a:rPr lang="en-US" dirty="0" smtClean="0"/>
              <a:t>Use of data flow graphs instead of thread declarations</a:t>
            </a:r>
          </a:p>
          <a:p>
            <a:pPr lvl="1"/>
            <a:r>
              <a:rPr lang="en-US" dirty="0" smtClean="0"/>
              <a:t>Execution handled by </a:t>
            </a:r>
            <a:r>
              <a:rPr lang="en-US" dirty="0" err="1" smtClean="0"/>
              <a:t>MPSoC</a:t>
            </a:r>
            <a:r>
              <a:rPr lang="en-US" dirty="0" smtClean="0"/>
              <a:t> RTOS</a:t>
            </a:r>
          </a:p>
          <a:p>
            <a:pPr lvl="1"/>
            <a:r>
              <a:rPr lang="en-US" dirty="0" smtClean="0"/>
              <a:t>Frees programmer from creating program primitives for task migration and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2218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Control Logic (TCL)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input data buffer, output data buffer, and hardware semaphore enable/disables computation</a:t>
            </a:r>
          </a:p>
          <a:p>
            <a:pPr lvl="1"/>
            <a:r>
              <a:rPr lang="en-US" dirty="0" smtClean="0"/>
              <a:t>Provides means to virtually lock physical data and control data of hardware tasks to logical positions in the configuration memory of the FPGA</a:t>
            </a:r>
            <a:endParaRPr lang="en-US" dirty="0"/>
          </a:p>
          <a:p>
            <a:r>
              <a:rPr lang="en-US" dirty="0" smtClean="0"/>
              <a:t>Frees the allocation of a task from being constrained by communication interfaces during design time</a:t>
            </a:r>
          </a:p>
          <a:p>
            <a:pPr lvl="1"/>
            <a:r>
              <a:rPr lang="en-US" dirty="0" smtClean="0"/>
              <a:t>TCLs are accessible through the configuration interface of whichever memory position they are mapped to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02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TCL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tasks executed concurrently only limited by resources on the FPGA</a:t>
            </a:r>
          </a:p>
          <a:p>
            <a:r>
              <a:rPr lang="en-US" dirty="0" smtClean="0"/>
              <a:t>Tasks can be allocated around damaged resource</a:t>
            </a:r>
          </a:p>
          <a:p>
            <a:r>
              <a:rPr lang="en-US" dirty="0" smtClean="0"/>
              <a:t>Increased computation density</a:t>
            </a:r>
          </a:p>
          <a:p>
            <a:r>
              <a:rPr lang="en-US" dirty="0" smtClean="0"/>
              <a:t>Complexity of allocation algorithms reduced </a:t>
            </a:r>
          </a:p>
          <a:p>
            <a:pPr lvl="1"/>
            <a:r>
              <a:rPr lang="en-US" dirty="0" smtClean="0"/>
              <a:t>No need to be aware of underlying implementation-related irregularities in the reconfigurable area</a:t>
            </a:r>
          </a:p>
          <a:p>
            <a:pPr lvl="1"/>
            <a:r>
              <a:rPr lang="en-US" dirty="0" smtClean="0"/>
              <a:t>No need to preserve static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09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TCL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Tasks can be de-allocated quickly using multiple frame write configuration commands</a:t>
            </a:r>
          </a:p>
          <a:p>
            <a:pPr lvl="1"/>
            <a:r>
              <a:rPr lang="en-US" dirty="0" smtClean="0"/>
              <a:t>Simply blank an entire region</a:t>
            </a:r>
          </a:p>
          <a:p>
            <a:r>
              <a:rPr lang="en-US" dirty="0" smtClean="0"/>
              <a:t>Each task can be clocked at its highest frequency, rather than running entire fabric on same clock</a:t>
            </a:r>
          </a:p>
          <a:p>
            <a:r>
              <a:rPr lang="en-US" dirty="0" smtClean="0"/>
              <a:t>Device ages uniformly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48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Bottleneck from the internal configuration access port leads to significant time overheads</a:t>
            </a:r>
          </a:p>
          <a:p>
            <a:r>
              <a:rPr lang="en-US" dirty="0" smtClean="0"/>
              <a:t>Configuration of a hardware task delays its execution</a:t>
            </a:r>
          </a:p>
          <a:p>
            <a:r>
              <a:rPr lang="en-US" dirty="0" smtClean="0"/>
              <a:t>Configuration of on-demand communication channels incurs an overhead greater than the time needed for created a virtual connection through a network-on-chip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09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definitions and interactions described using parallel software syntax (POSIX 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Body of some tasks implemented in hardware</a:t>
            </a:r>
          </a:p>
          <a:p>
            <a:r>
              <a:rPr lang="en-US" dirty="0" smtClean="0"/>
              <a:t>R3TOS addresses two main hardware tasks:</a:t>
            </a:r>
          </a:p>
          <a:p>
            <a:pPr lvl="1"/>
            <a:r>
              <a:rPr lang="en-US" dirty="0" smtClean="0"/>
              <a:t>Data-stream processing, to be used with data-intensive applications with regular dependencies</a:t>
            </a:r>
          </a:p>
          <a:p>
            <a:pPr lvl="1"/>
            <a:r>
              <a:rPr lang="en-US" dirty="0" smtClean="0"/>
              <a:t>Hardware-acceleration tasks</a:t>
            </a:r>
          </a:p>
          <a:p>
            <a:r>
              <a:rPr lang="en-US" dirty="0" smtClean="0"/>
              <a:t>User relies on the R3TOS API to program their reconfigurable application</a:t>
            </a:r>
          </a:p>
          <a:p>
            <a:r>
              <a:rPr lang="en-US" dirty="0" smtClean="0"/>
              <a:t>Execution of tasks controlled by main CPU</a:t>
            </a:r>
          </a:p>
        </p:txBody>
      </p:sp>
    </p:spTree>
    <p:extLst>
      <p:ext uri="{BB962C8B-B14F-4D97-AF65-F5344CB8AC3E}">
        <p14:creationId xmlns:p14="http://schemas.microsoft.com/office/powerpoint/2010/main" val="168727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software microkernel (</a:t>
            </a:r>
            <a:r>
              <a:rPr lang="en-US" dirty="0" err="1" smtClean="0"/>
              <a:t>SWuK</a:t>
            </a:r>
            <a:r>
              <a:rPr lang="en-US" dirty="0" smtClean="0"/>
              <a:t>) interacts with the hardware microkernel (</a:t>
            </a:r>
            <a:r>
              <a:rPr lang="en-US" dirty="0" err="1" smtClean="0"/>
              <a:t>HWuK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SWuK</a:t>
            </a:r>
            <a:r>
              <a:rPr lang="en-US" dirty="0" smtClean="0"/>
              <a:t> schedules/executes software tasks and forwards hardware tasks to the </a:t>
            </a:r>
            <a:r>
              <a:rPr lang="en-US" dirty="0" err="1" smtClean="0"/>
              <a:t>HWuK</a:t>
            </a:r>
            <a:endParaRPr lang="en-US" dirty="0" smtClean="0"/>
          </a:p>
          <a:p>
            <a:r>
              <a:rPr lang="en-US" dirty="0" smtClean="0"/>
              <a:t>Hardware related services offered in the API are determined by the </a:t>
            </a:r>
            <a:r>
              <a:rPr lang="en-US" dirty="0" err="1" smtClean="0"/>
              <a:t>HWuK</a:t>
            </a:r>
            <a:endParaRPr lang="en-US" dirty="0" smtClean="0"/>
          </a:p>
          <a:p>
            <a:pPr lvl="1"/>
            <a:r>
              <a:rPr lang="en-US" dirty="0" smtClean="0"/>
              <a:t>Scheduler server to schedule hardware tasks</a:t>
            </a:r>
          </a:p>
          <a:p>
            <a:pPr lvl="1"/>
            <a:r>
              <a:rPr lang="en-US" dirty="0" smtClean="0"/>
              <a:t>Allocator server manages FPGA resources</a:t>
            </a:r>
          </a:p>
          <a:p>
            <a:pPr lvl="1"/>
            <a:r>
              <a:rPr lang="en-US" dirty="0" smtClean="0"/>
              <a:t>Configuration manager to translate high-level operations into reconfiguration commands for the FPGA</a:t>
            </a:r>
          </a:p>
        </p:txBody>
      </p:sp>
    </p:spTree>
    <p:extLst>
      <p:ext uri="{BB962C8B-B14F-4D97-AF65-F5344CB8AC3E}">
        <p14:creationId xmlns:p14="http://schemas.microsoft.com/office/powerpoint/2010/main" val="2312577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Model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319213"/>
            <a:ext cx="76866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38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little bit complex, probably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6289"/>
            <a:ext cx="7620000" cy="410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37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main parts</a:t>
            </a:r>
          </a:p>
          <a:p>
            <a:pPr lvl="1"/>
            <a:r>
              <a:rPr lang="en-US" dirty="0" err="1" smtClean="0"/>
              <a:t>HWuK</a:t>
            </a:r>
            <a:endParaRPr lang="en-US" dirty="0" smtClean="0"/>
          </a:p>
          <a:p>
            <a:pPr lvl="1"/>
            <a:r>
              <a:rPr lang="en-US" dirty="0" smtClean="0"/>
              <a:t>Main CPU</a:t>
            </a:r>
          </a:p>
          <a:p>
            <a:pPr lvl="1"/>
            <a:r>
              <a:rPr lang="en-US" dirty="0" smtClean="0"/>
              <a:t>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97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Microkernel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component is implemented separately to allow for parallelism in the </a:t>
            </a:r>
            <a:r>
              <a:rPr lang="en-US" dirty="0" err="1"/>
              <a:t>HWuK</a:t>
            </a:r>
            <a:r>
              <a:rPr lang="en-US" dirty="0"/>
              <a:t> processes</a:t>
            </a:r>
          </a:p>
          <a:p>
            <a:pPr lvl="1"/>
            <a:r>
              <a:rPr lang="en-US" dirty="0"/>
              <a:t>Allows for low runtime overhead and area overhead</a:t>
            </a:r>
          </a:p>
          <a:p>
            <a:pPr lvl="1"/>
            <a:r>
              <a:rPr lang="en-US" dirty="0"/>
              <a:t>Main core of all </a:t>
            </a:r>
            <a:r>
              <a:rPr lang="en-US" dirty="0" err="1"/>
              <a:t>HWuK</a:t>
            </a:r>
            <a:r>
              <a:rPr lang="en-US" dirty="0"/>
              <a:t> components is the </a:t>
            </a:r>
            <a:r>
              <a:rPr lang="en-US" dirty="0" err="1"/>
              <a:t>PicoBlaze</a:t>
            </a:r>
            <a:endParaRPr lang="en-US" dirty="0"/>
          </a:p>
          <a:p>
            <a:pPr lvl="1"/>
            <a:r>
              <a:rPr lang="en-US" dirty="0"/>
              <a:t>Requires only 96 </a:t>
            </a:r>
            <a:r>
              <a:rPr lang="en-US" dirty="0" smtClean="0"/>
              <a:t>slices</a:t>
            </a:r>
          </a:p>
          <a:p>
            <a:r>
              <a:rPr lang="en-US" dirty="0" err="1" smtClean="0"/>
              <a:t>HWuK</a:t>
            </a:r>
            <a:r>
              <a:rPr lang="en-US" dirty="0" smtClean="0"/>
              <a:t> components mastered by scheduler</a:t>
            </a:r>
          </a:p>
          <a:p>
            <a:pPr lvl="1"/>
            <a:r>
              <a:rPr lang="en-US" dirty="0" smtClean="0"/>
              <a:t>Allocator and configuration manager act as slaves</a:t>
            </a:r>
          </a:p>
          <a:p>
            <a:r>
              <a:rPr lang="en-US" dirty="0" smtClean="0"/>
              <a:t>Communication between components managed by a very strict set of rules, overseen by two monitors (to detect malfunctions)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8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Partitions each application between available cores</a:t>
            </a:r>
          </a:p>
          <a:p>
            <a:r>
              <a:rPr lang="en-US" dirty="0" smtClean="0"/>
              <a:t>Parallelism of each application is stated inside of a dataflow graph</a:t>
            </a:r>
          </a:p>
          <a:p>
            <a:pPr lvl="1"/>
            <a:r>
              <a:rPr lang="en-US" dirty="0" smtClean="0"/>
              <a:t>Ensures good load balancing</a:t>
            </a:r>
          </a:p>
          <a:p>
            <a:pPr lvl="1"/>
            <a:r>
              <a:rPr lang="en-US" dirty="0" smtClean="0"/>
              <a:t>Reduces computation latency</a:t>
            </a:r>
          </a:p>
          <a:p>
            <a:r>
              <a:rPr lang="en-US" dirty="0" err="1" smtClean="0"/>
              <a:t>MPSoC</a:t>
            </a:r>
            <a:r>
              <a:rPr lang="en-US" dirty="0" smtClean="0"/>
              <a:t> RTOS reuses C/C++ code for its actors</a:t>
            </a:r>
          </a:p>
          <a:p>
            <a:pPr lvl="1"/>
            <a:r>
              <a:rPr lang="en-US" dirty="0" smtClean="0"/>
              <a:t>Combines it with parameterized dataflow coordination language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9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R3TOS Main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Xilinx on-chip processor (32-bit </a:t>
            </a:r>
            <a:r>
              <a:rPr lang="en-US" dirty="0" err="1" smtClean="0"/>
              <a:t>MicroBlaze</a:t>
            </a:r>
            <a:r>
              <a:rPr lang="en-US" dirty="0" smtClean="0"/>
              <a:t> soft-core) is used as main CPU</a:t>
            </a:r>
          </a:p>
          <a:p>
            <a:pPr lvl="1"/>
            <a:r>
              <a:rPr lang="en-US" dirty="0" smtClean="0"/>
              <a:t>Timer and interrupt peripherals included to expand functionality</a:t>
            </a:r>
          </a:p>
          <a:p>
            <a:r>
              <a:rPr lang="en-US" dirty="0" smtClean="0"/>
              <a:t>Program executed by CPU is held in directly accessible program memory (BRAMs in FPGA)</a:t>
            </a:r>
          </a:p>
          <a:p>
            <a:r>
              <a:rPr lang="en-US" dirty="0" smtClean="0"/>
              <a:t>Interfaced with the </a:t>
            </a:r>
            <a:r>
              <a:rPr lang="en-US" dirty="0" err="1" smtClean="0"/>
              <a:t>HWuK</a:t>
            </a:r>
            <a:r>
              <a:rPr lang="en-US" dirty="0" smtClean="0"/>
              <a:t> based on interrupts and shared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44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Bitstream</a:t>
            </a:r>
            <a:r>
              <a:rPr lang="en-US" dirty="0" smtClean="0"/>
              <a:t> memory and main memory held on one external chip</a:t>
            </a:r>
          </a:p>
          <a:p>
            <a:pPr lvl="1"/>
            <a:r>
              <a:rPr lang="en-US" dirty="0" smtClean="0"/>
              <a:t>Data and code segments of software tasks</a:t>
            </a:r>
          </a:p>
          <a:p>
            <a:pPr lvl="1"/>
            <a:r>
              <a:rPr lang="en-US" dirty="0" smtClean="0"/>
              <a:t>Data segments and </a:t>
            </a:r>
            <a:r>
              <a:rPr lang="en-US" dirty="0" err="1" smtClean="0"/>
              <a:t>bitstreams</a:t>
            </a:r>
            <a:r>
              <a:rPr lang="en-US" dirty="0" smtClean="0"/>
              <a:t> of hardware tasks</a:t>
            </a:r>
          </a:p>
          <a:p>
            <a:pPr lvl="1"/>
            <a:r>
              <a:rPr lang="en-US" dirty="0" err="1" smtClean="0"/>
              <a:t>Bitstreams</a:t>
            </a:r>
            <a:r>
              <a:rPr lang="en-US" dirty="0" smtClean="0"/>
              <a:t> of the data relocating tasks</a:t>
            </a:r>
          </a:p>
          <a:p>
            <a:r>
              <a:rPr lang="en-US" dirty="0" smtClean="0"/>
              <a:t>Lowest part of memory contains a pointer table, allowing the </a:t>
            </a:r>
            <a:r>
              <a:rPr lang="en-US" dirty="0" err="1" smtClean="0"/>
              <a:t>HWuK</a:t>
            </a:r>
            <a:r>
              <a:rPr lang="en-US" dirty="0" smtClean="0"/>
              <a:t> to know the exact location of each task </a:t>
            </a:r>
            <a:r>
              <a:rPr lang="en-US" dirty="0" err="1" smtClean="0"/>
              <a:t>bitstream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1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41" y="1143000"/>
            <a:ext cx="5505450" cy="476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4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376363"/>
            <a:ext cx="72580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5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yet to be seen if the implementation is practical</a:t>
            </a:r>
            <a:r>
              <a:rPr lang="en-US" dirty="0"/>
              <a:t> </a:t>
            </a:r>
            <a:r>
              <a:rPr lang="en-US" dirty="0" smtClean="0"/>
              <a:t>for most applications</a:t>
            </a:r>
          </a:p>
          <a:p>
            <a:r>
              <a:rPr lang="en-US" dirty="0" smtClean="0"/>
              <a:t>Can’t be seen how execution times are effected</a:t>
            </a:r>
          </a:p>
          <a:p>
            <a:r>
              <a:rPr lang="en-US" dirty="0" smtClean="0"/>
              <a:t>How difficult is coding?</a:t>
            </a:r>
          </a:p>
          <a:p>
            <a:r>
              <a:rPr lang="en-US" dirty="0" smtClean="0"/>
              <a:t>Energy usage of device?</a:t>
            </a:r>
          </a:p>
          <a:p>
            <a:r>
              <a:rPr lang="en-US" dirty="0" smtClean="0"/>
              <a:t>That’s is about it…the paper is pretty solid</a:t>
            </a:r>
          </a:p>
        </p:txBody>
      </p:sp>
    </p:spTree>
    <p:extLst>
      <p:ext uri="{BB962C8B-B14F-4D97-AF65-F5344CB8AC3E}">
        <p14:creationId xmlns:p14="http://schemas.microsoft.com/office/powerpoint/2010/main" val="19644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R3TOS allows for a viable, reconfigurable, real-time operating system</a:t>
            </a:r>
          </a:p>
          <a:p>
            <a:r>
              <a:rPr lang="en-US" dirty="0" smtClean="0"/>
              <a:t>Many advantages gained by freeing hardware from static communication lines</a:t>
            </a:r>
          </a:p>
          <a:p>
            <a:pPr lvl="1"/>
            <a:r>
              <a:rPr lang="en-US" dirty="0" smtClean="0"/>
              <a:t>Better able to use resources</a:t>
            </a:r>
          </a:p>
          <a:p>
            <a:pPr lvl="1"/>
            <a:r>
              <a:rPr lang="en-US" dirty="0" smtClean="0"/>
              <a:t>Even wear over device</a:t>
            </a:r>
          </a:p>
          <a:p>
            <a:pPr lvl="1"/>
            <a:r>
              <a:rPr lang="en-US" dirty="0" smtClean="0"/>
              <a:t>Possible performance increases</a:t>
            </a:r>
          </a:p>
          <a:p>
            <a:r>
              <a:rPr lang="en-US" dirty="0" smtClean="0"/>
              <a:t>Viability of design must wait for practical implementation, currently only proof of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dependent upon dataflow model!!!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7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11725"/>
          </a:xfrm>
        </p:spPr>
        <p:txBody>
          <a:bodyPr/>
          <a:lstStyle/>
          <a:p>
            <a:r>
              <a:rPr lang="en-US" dirty="0" smtClean="0"/>
              <a:t>Well suited for applications based on a loop</a:t>
            </a:r>
          </a:p>
          <a:p>
            <a:pPr lvl="1"/>
            <a:r>
              <a:rPr lang="en-US" dirty="0" smtClean="0"/>
              <a:t>Telecommunications</a:t>
            </a:r>
          </a:p>
          <a:p>
            <a:pPr lvl="1"/>
            <a:r>
              <a:rPr lang="en-US" dirty="0" smtClean="0"/>
              <a:t>Video processing</a:t>
            </a:r>
            <a:endParaRPr lang="en-US" dirty="0"/>
          </a:p>
          <a:p>
            <a:r>
              <a:rPr lang="en-US" dirty="0" smtClean="0"/>
              <a:t>Describes computation by splitting loop into actors</a:t>
            </a:r>
          </a:p>
          <a:p>
            <a:pPr lvl="1"/>
            <a:r>
              <a:rPr lang="en-US" dirty="0" smtClean="0"/>
              <a:t>Data exchanged through inputs/outputs only</a:t>
            </a:r>
          </a:p>
          <a:p>
            <a:pPr lvl="1"/>
            <a:r>
              <a:rPr lang="en-US" dirty="0" smtClean="0"/>
              <a:t>State of actor is not shared</a:t>
            </a:r>
            <a:endParaRPr lang="en-US" dirty="0"/>
          </a:p>
          <a:p>
            <a:r>
              <a:rPr lang="en-US" dirty="0" smtClean="0"/>
              <a:t>Flow model is created before execution, and can be totally reconfigured once before starting a new executions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is represented by C++ objects</a:t>
            </a:r>
          </a:p>
          <a:p>
            <a:pPr lvl="1"/>
            <a:r>
              <a:rPr lang="en-US" dirty="0" smtClean="0"/>
              <a:t>Compile within dataflow management module</a:t>
            </a:r>
          </a:p>
          <a:p>
            <a:r>
              <a:rPr lang="en-US" dirty="0" smtClean="0"/>
              <a:t>On each OS clock tick:</a:t>
            </a:r>
          </a:p>
          <a:p>
            <a:pPr lvl="1"/>
            <a:r>
              <a:rPr lang="en-US" dirty="0" smtClean="0"/>
              <a:t>Dataflow graph parameterized</a:t>
            </a:r>
          </a:p>
          <a:p>
            <a:pPr lvl="1"/>
            <a:r>
              <a:rPr lang="en-US" dirty="0" smtClean="0"/>
              <a:t>Temporary graph of execution obtained</a:t>
            </a:r>
          </a:p>
          <a:p>
            <a:pPr lvl="1"/>
            <a:r>
              <a:rPr lang="en-US" dirty="0" smtClean="0"/>
              <a:t>Each actor gets an RTOS task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Graph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expansion is performed on the application</a:t>
            </a:r>
          </a:p>
          <a:p>
            <a:r>
              <a:rPr lang="en-US" dirty="0" smtClean="0"/>
              <a:t>Dataflow graph transformed into temporary graph</a:t>
            </a:r>
          </a:p>
          <a:p>
            <a:pPr lvl="1"/>
            <a:r>
              <a:rPr lang="en-US" dirty="0" smtClean="0"/>
              <a:t>Each actor is executed only once in an iteration</a:t>
            </a:r>
          </a:p>
          <a:p>
            <a:pPr lvl="1"/>
            <a:r>
              <a:rPr lang="en-US" dirty="0" smtClean="0"/>
              <a:t>Temporary graph is dependent on parameter values that change between each iteration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715000" cy="24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3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Graph Management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233488"/>
            <a:ext cx="65341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33260"/>
      </p:ext>
    </p:extLst>
  </p:cSld>
  <p:clrMapOvr>
    <a:masterClrMapping/>
  </p:clrMapOvr>
</p:sld>
</file>

<file path=ppt/theme/theme1.xml><?xml version="1.0" encoding="utf-8"?>
<a:theme xmlns:a="http://schemas.openxmlformats.org/drawingml/2006/main" name="DARPAstudy">
  <a:themeElements>
    <a:clrScheme name="DARPAstud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ARPAstudy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RPAstud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PAstud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PAstud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sz="1100" kern="0" dirty="0" smtClean="0"/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11864</TotalTime>
  <Words>1561</Words>
  <Application>Microsoft Office PowerPoint</Application>
  <PresentationFormat>On-screen Show (4:3)</PresentationFormat>
  <Paragraphs>219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DARPAstudy</vt:lpstr>
      <vt:lpstr>2_Edge</vt:lpstr>
      <vt:lpstr>Building a RTOS for MPSoC Dataflow Programming</vt:lpstr>
      <vt:lpstr>The Need for Improvement</vt:lpstr>
      <vt:lpstr>The Solution</vt:lpstr>
      <vt:lpstr>How does it work?</vt:lpstr>
      <vt:lpstr>Highly dependent upon dataflow model!!!</vt:lpstr>
      <vt:lpstr>Dataflow Model</vt:lpstr>
      <vt:lpstr>Dataflow Model</vt:lpstr>
      <vt:lpstr>Dataflow Graph Management</vt:lpstr>
      <vt:lpstr>Dataflow Graph Management</vt:lpstr>
      <vt:lpstr>Expansion phase Can be performed in real time!!!</vt:lpstr>
      <vt:lpstr>Dataflow Graph Management</vt:lpstr>
      <vt:lpstr>Scheduling</vt:lpstr>
      <vt:lpstr>Master/Slave Phase</vt:lpstr>
      <vt:lpstr>Master/Slave Phase</vt:lpstr>
      <vt:lpstr>Symmetric Phase</vt:lpstr>
      <vt:lpstr>Symmetric Phase</vt:lpstr>
      <vt:lpstr>Results</vt:lpstr>
      <vt:lpstr>Results</vt:lpstr>
      <vt:lpstr>Results</vt:lpstr>
      <vt:lpstr>Shortfalls of the Study</vt:lpstr>
      <vt:lpstr>Conclusions</vt:lpstr>
      <vt:lpstr>Questions?</vt:lpstr>
      <vt:lpstr>R3TOS: Reliable Reconfigurable Real-Time Operating System</vt:lpstr>
      <vt:lpstr>The Need for Improvement</vt:lpstr>
      <vt:lpstr>The Solution</vt:lpstr>
      <vt:lpstr>RTOS != ROS</vt:lpstr>
      <vt:lpstr>Fundamental ROS Services</vt:lpstr>
      <vt:lpstr>R3TOS Foundations</vt:lpstr>
      <vt:lpstr>R3TOS Foundations</vt:lpstr>
      <vt:lpstr>Task Control Logic (TCL)</vt:lpstr>
      <vt:lpstr>TCL Advantages</vt:lpstr>
      <vt:lpstr>TCL Advantages</vt:lpstr>
      <vt:lpstr>The Downsides</vt:lpstr>
      <vt:lpstr>Computing Model</vt:lpstr>
      <vt:lpstr>Computing Model</vt:lpstr>
      <vt:lpstr>Computing Model</vt:lpstr>
      <vt:lpstr>General Architecture</vt:lpstr>
      <vt:lpstr>General Architecture</vt:lpstr>
      <vt:lpstr>Hardware Microkernel</vt:lpstr>
      <vt:lpstr>R3TOS Main CPU</vt:lpstr>
      <vt:lpstr>Memory</vt:lpstr>
      <vt:lpstr>Proof of Concept</vt:lpstr>
      <vt:lpstr>Proof of Concept</vt:lpstr>
      <vt:lpstr>Shortfalls of the Study</vt:lpstr>
      <vt:lpstr>Conclusions</vt:lpstr>
      <vt:lpstr>Questions?</vt:lpstr>
      <vt:lpstr>THANK you!</vt:lpstr>
    </vt:vector>
  </TitlesOfParts>
  <Company>University of Florida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CHREC overview</dc:title>
  <dc:creator>Dr. Alan D. George</dc:creator>
  <cp:lastModifiedBy>Jonathan</cp:lastModifiedBy>
  <cp:revision>1657</cp:revision>
  <dcterms:created xsi:type="dcterms:W3CDTF">2003-07-12T15:21:27Z</dcterms:created>
  <dcterms:modified xsi:type="dcterms:W3CDTF">2014-02-17T23:54:32Z</dcterms:modified>
</cp:coreProperties>
</file>