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4559" r:id="rId2"/>
  </p:sldMasterIdLst>
  <p:notesMasterIdLst>
    <p:notesMasterId r:id="rId41"/>
  </p:notesMasterIdLst>
  <p:handoutMasterIdLst>
    <p:handoutMasterId r:id="rId42"/>
  </p:handoutMasterIdLst>
  <p:sldIdLst>
    <p:sldId id="774" r:id="rId3"/>
    <p:sldId id="773" r:id="rId4"/>
    <p:sldId id="776" r:id="rId5"/>
    <p:sldId id="777" r:id="rId6"/>
    <p:sldId id="778" r:id="rId7"/>
    <p:sldId id="781" r:id="rId8"/>
    <p:sldId id="779" r:id="rId9"/>
    <p:sldId id="780" r:id="rId10"/>
    <p:sldId id="782" r:id="rId11"/>
    <p:sldId id="783" r:id="rId12"/>
    <p:sldId id="784" r:id="rId13"/>
    <p:sldId id="785" r:id="rId14"/>
    <p:sldId id="786" r:id="rId15"/>
    <p:sldId id="789" r:id="rId16"/>
    <p:sldId id="787" r:id="rId17"/>
    <p:sldId id="788" r:id="rId18"/>
    <p:sldId id="791" r:id="rId19"/>
    <p:sldId id="792" r:id="rId20"/>
    <p:sldId id="790" r:id="rId21"/>
    <p:sldId id="793" r:id="rId22"/>
    <p:sldId id="794" r:id="rId23"/>
    <p:sldId id="796" r:id="rId24"/>
    <p:sldId id="797" r:id="rId25"/>
    <p:sldId id="798" r:id="rId26"/>
    <p:sldId id="799" r:id="rId27"/>
    <p:sldId id="800" r:id="rId28"/>
    <p:sldId id="801" r:id="rId29"/>
    <p:sldId id="802" r:id="rId30"/>
    <p:sldId id="803" r:id="rId31"/>
    <p:sldId id="804" r:id="rId32"/>
    <p:sldId id="805" r:id="rId33"/>
    <p:sldId id="806" r:id="rId34"/>
    <p:sldId id="807" r:id="rId35"/>
    <p:sldId id="811" r:id="rId36"/>
    <p:sldId id="809" r:id="rId37"/>
    <p:sldId id="810" r:id="rId38"/>
    <p:sldId id="808" r:id="rId39"/>
    <p:sldId id="812" r:id="rId4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7"/>
    <a:srgbClr val="86DFFE"/>
    <a:srgbClr val="006600"/>
    <a:srgbClr val="FF4A00"/>
    <a:srgbClr val="D1FFE8"/>
    <a:srgbClr val="FFF2CD"/>
    <a:srgbClr val="FFFF85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1230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0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FF1C8D-E1DA-47F2-BBC7-2D81F745D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24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60073C-106B-4BD0-B97F-2884F49FD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1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98C79-DEFF-49EA-BF97-70678ABA3351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38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08D6D-BFDB-4FB2-8554-14BF68B1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EBB51-3D8E-4F43-BBD5-597E0BF32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9"/>
          <p:cNvSpPr txBox="1">
            <a:spLocks noChangeArrowheads="1"/>
          </p:cNvSpPr>
          <p:nvPr userDrawn="1"/>
        </p:nvSpPr>
        <p:spPr bwMode="auto">
          <a:xfrm>
            <a:off x="-33338" y="4661137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kern="1200" dirty="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Publication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4487" name="Text Box 39"/>
          <p:cNvSpPr txBox="1">
            <a:spLocks noChangeArrowheads="1"/>
          </p:cNvSpPr>
          <p:nvPr userDrawn="1"/>
        </p:nvSpPr>
        <p:spPr bwMode="auto">
          <a:xfrm>
            <a:off x="-33338" y="3352799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Authors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 b="1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10445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3233738" y="3962400"/>
            <a:ext cx="5259387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-33338" y="3352800"/>
            <a:ext cx="3267077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233739" y="3352800"/>
            <a:ext cx="0" cy="198120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 Box 39"/>
          <p:cNvSpPr txBox="1">
            <a:spLocks noChangeArrowheads="1"/>
          </p:cNvSpPr>
          <p:nvPr userDrawn="1"/>
        </p:nvSpPr>
        <p:spPr bwMode="auto">
          <a:xfrm>
            <a:off x="1066800" y="533400"/>
            <a:ext cx="8077200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EEL 6935 – Spring</a:t>
            </a:r>
            <a:r>
              <a:rPr lang="en-US" sz="2000" baseline="0" dirty="0" smtClean="0">
                <a:solidFill>
                  <a:srgbClr val="FFFFFF"/>
                </a:solidFill>
                <a:latin typeface="+mn-lt"/>
              </a:rPr>
              <a:t> 2014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33338" y="3781424"/>
            <a:ext cx="3267076" cy="8797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0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-33338" y="5089762"/>
            <a:ext cx="3267076" cy="8797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0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6" name="TextBox 25"/>
          <p:cNvSpPr txBox="1"/>
          <p:nvPr userDrawn="1"/>
        </p:nvSpPr>
        <p:spPr bwMode="auto">
          <a:xfrm>
            <a:off x="76200" y="6477000"/>
            <a:ext cx="1828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fld id="{37DD0347-9601-433F-9985-EA5CF08565C2}" type="slidenum">
              <a:rPr lang="en-US" sz="1100" kern="0" smtClean="0"/>
              <a:pPr algn="ctr"/>
              <a:t>‹#›</a:t>
            </a:fld>
            <a:r>
              <a:rPr lang="en-US" sz="1100" kern="0" dirty="0" smtClean="0"/>
              <a:t> of 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3657600" y="6400800"/>
            <a:ext cx="1828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fld id="{37DD0347-9601-433F-9985-EA5CF08565C2}" type="slidenum">
              <a:rPr lang="en-US" sz="1100" kern="0" smtClean="0"/>
              <a:pPr algn="ctr"/>
              <a:t>‹#›</a:t>
            </a:fld>
            <a:r>
              <a:rPr lang="en-US" sz="1100" kern="0" dirty="0" smtClean="0"/>
              <a:t> of 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08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EB54D-2616-4B69-8AC0-4D656E837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05754-62AC-47F7-85A5-5B99D505E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7E960-8D67-4D6C-91FA-FED09C48A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149BF-414D-4F73-9652-0FBD15B78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C4A94-F172-4106-B778-E02E253EE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94200-5C72-416A-820A-B75B38E85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8FDD2-F577-4F36-9F58-F83BE1F96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09F6B-31EA-4F73-A5D8-E605E01D9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A1B28221-2FFD-4FC3-8051-3F856A699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103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48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0" descr="DARPA50t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6257925"/>
            <a:ext cx="7524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9" descr="afr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0" y="6257925"/>
            <a:ext cx="4937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http://www.cise.ufl.edu/%7Evaibhav/uf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05768"/>
            <a:ext cx="2133600" cy="65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ssie.ufl.edu/common/images/uf_coe_logo_188x137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" y="6203875"/>
            <a:ext cx="851883" cy="6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 bwMode="auto">
          <a:xfrm>
            <a:off x="3657600" y="6400800"/>
            <a:ext cx="1828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fld id="{37DD0347-9601-433F-9985-EA5CF08565C2}" type="slidenum">
              <a:rPr lang="en-US" sz="1100" kern="0" smtClean="0"/>
              <a:pPr algn="ctr"/>
              <a:t>‹#›</a:t>
            </a:fld>
            <a:r>
              <a:rPr lang="en-US" sz="1100" kern="0" dirty="0" smtClean="0"/>
              <a:t> of 38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  <p:sldLayoutId id="21474845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Sensor Fault and Patient Anomaly Detection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Jonathan David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5105400"/>
            <a:ext cx="32004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 smtClean="0"/>
              <a:t>2013 </a:t>
            </a:r>
            <a:r>
              <a:rPr lang="en-US" sz="1100" i="1" dirty="0"/>
              <a:t>IEEE International Conference on</a:t>
            </a:r>
            <a:r>
              <a:rPr lang="en-US" sz="1100" dirty="0"/>
              <a:t> </a:t>
            </a:r>
            <a:r>
              <a:rPr lang="en-US" sz="1100" i="1" dirty="0" smtClean="0"/>
              <a:t>Communications</a:t>
            </a:r>
            <a:r>
              <a:rPr lang="en-US" sz="1100" dirty="0" smtClean="0"/>
              <a:t>, </a:t>
            </a:r>
            <a:r>
              <a:rPr lang="en-US" sz="1100" dirty="0"/>
              <a:t>pp.4373,4378, 9-13 June 2013</a:t>
            </a:r>
            <a:endParaRPr lang="en-US" sz="1100" kern="0" dirty="0" smtClean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0" y="3733800"/>
            <a:ext cx="32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kern="0" dirty="0"/>
              <a:t>Osman Salem, Alexey </a:t>
            </a:r>
            <a:r>
              <a:rPr lang="en-US" sz="800" kern="0" dirty="0" err="1" smtClean="0"/>
              <a:t>Guerassimov</a:t>
            </a:r>
            <a:r>
              <a:rPr lang="en-US" sz="800" kern="0" dirty="0" smtClean="0"/>
              <a:t>, and </a:t>
            </a:r>
            <a:r>
              <a:rPr lang="en-US" sz="800" kern="0" dirty="0"/>
              <a:t>Ahmed </a:t>
            </a:r>
            <a:r>
              <a:rPr lang="en-US" sz="800" kern="0" dirty="0" err="1" smtClean="0"/>
              <a:t>Mehaoua</a:t>
            </a:r>
            <a:r>
              <a:rPr lang="en-US" sz="800" kern="0" dirty="0" smtClean="0"/>
              <a:t> University </a:t>
            </a:r>
            <a:r>
              <a:rPr lang="en-US" sz="800" kern="0" dirty="0"/>
              <a:t>of Paris Descartes – </a:t>
            </a:r>
            <a:r>
              <a:rPr lang="en-US" sz="800" kern="0" dirty="0" smtClean="0"/>
              <a:t>LIPADE Division </a:t>
            </a:r>
            <a:r>
              <a:rPr lang="en-US" sz="800" kern="0" dirty="0"/>
              <a:t>of ITCE, POSTECH, </a:t>
            </a:r>
            <a:r>
              <a:rPr lang="en-US" sz="800" kern="0" dirty="0" smtClean="0"/>
              <a:t>Korea</a:t>
            </a:r>
          </a:p>
          <a:p>
            <a:endParaRPr lang="en-US" sz="800" kern="0" dirty="0"/>
          </a:p>
          <a:p>
            <a:r>
              <a:rPr lang="en-US" sz="800" kern="0" dirty="0"/>
              <a:t>Anthony Marcus and </a:t>
            </a:r>
            <a:r>
              <a:rPr lang="en-US" sz="800" kern="0" dirty="0" err="1"/>
              <a:t>Borko</a:t>
            </a:r>
            <a:r>
              <a:rPr lang="en-US" sz="800" kern="0" dirty="0"/>
              <a:t> </a:t>
            </a:r>
            <a:r>
              <a:rPr lang="en-US" sz="800" kern="0" dirty="0" err="1" smtClean="0"/>
              <a:t>Furht</a:t>
            </a:r>
            <a:r>
              <a:rPr lang="en-US" sz="800" kern="0" dirty="0" smtClean="0"/>
              <a:t>,</a:t>
            </a:r>
            <a:endParaRPr lang="en-US" sz="800" kern="0" dirty="0"/>
          </a:p>
          <a:p>
            <a:r>
              <a:rPr lang="en-US" sz="800" kern="0" dirty="0"/>
              <a:t>Department of Computer and </a:t>
            </a:r>
            <a:r>
              <a:rPr lang="en-US" sz="800" kern="0" dirty="0" smtClean="0"/>
              <a:t>Electrical Engineering </a:t>
            </a:r>
            <a:r>
              <a:rPr lang="en-US" sz="800" kern="0" dirty="0"/>
              <a:t>and Computer </a:t>
            </a:r>
            <a:r>
              <a:rPr lang="en-US" sz="800" kern="0" dirty="0" smtClean="0"/>
              <a:t>Science, Florida </a:t>
            </a:r>
            <a:r>
              <a:rPr lang="en-US" sz="800" kern="0" dirty="0"/>
              <a:t>Atlantic University</a:t>
            </a:r>
            <a:endParaRPr lang="en-US" sz="800" kern="0" dirty="0" smtClean="0"/>
          </a:p>
        </p:txBody>
      </p:sp>
    </p:spTree>
    <p:extLst>
      <p:ext uri="{BB962C8B-B14F-4D97-AF65-F5344CB8AC3E}">
        <p14:creationId xmlns:p14="http://schemas.microsoft.com/office/powerpoint/2010/main" val="5524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what to do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 J48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of C4.5 decision tree</a:t>
            </a:r>
          </a:p>
          <a:p>
            <a:r>
              <a:rPr lang="en-US" dirty="0" smtClean="0"/>
              <a:t>Classifies record and reduces temporal complexity</a:t>
            </a:r>
          </a:p>
          <a:p>
            <a:r>
              <a:rPr lang="en-US" dirty="0" smtClean="0"/>
              <a:t>Attributes are stored in non-terminal nodes</a:t>
            </a:r>
          </a:p>
          <a:p>
            <a:r>
              <a:rPr lang="en-US" dirty="0" smtClean="0"/>
              <a:t>Terminal nodes represent an outcome</a:t>
            </a:r>
          </a:p>
          <a:p>
            <a:r>
              <a:rPr lang="en-US" dirty="0" smtClean="0"/>
              <a:t>An algorithm is used to obtain the gain ratio of each attribute, which allows for hierarchical distribution among the tree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Predicts the current measurement for each parameter</a:t>
            </a:r>
          </a:p>
          <a:p>
            <a:r>
              <a:rPr lang="en-US" dirty="0" smtClean="0"/>
              <a:t>Sends a trigger when current value is greater than the predicted value by a certain threshold</a:t>
            </a:r>
          </a:p>
          <a:p>
            <a:r>
              <a:rPr lang="en-US" dirty="0" smtClean="0"/>
              <a:t>Correlation analysis conducted to detect faults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04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1895475"/>
          </a:xfrm>
        </p:spPr>
        <p:txBody>
          <a:bodyPr/>
          <a:lstStyle/>
          <a:p>
            <a:r>
              <a:rPr lang="en-US" dirty="0" smtClean="0"/>
              <a:t>Is it abnormal?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it is, Is it an error or a health issue?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this approach?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is to detect abnormal patterns</a:t>
            </a:r>
          </a:p>
          <a:p>
            <a:pPr lvl="1"/>
            <a:r>
              <a:rPr lang="en-US" dirty="0"/>
              <a:t>Process needs to be real-time and must be </a:t>
            </a:r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Uses data passed to central device for processing</a:t>
            </a:r>
          </a:p>
          <a:p>
            <a:pPr lvl="2"/>
            <a:r>
              <a:rPr lang="en-US" dirty="0" smtClean="0"/>
              <a:t>Sensors don’t have the processing power or storage for this</a:t>
            </a:r>
            <a:endParaRPr lang="en-US" dirty="0"/>
          </a:p>
          <a:p>
            <a:r>
              <a:rPr lang="en-US" dirty="0" smtClean="0"/>
              <a:t>J48 used because it is efficient at classification</a:t>
            </a:r>
          </a:p>
          <a:p>
            <a:pPr lvl="1"/>
            <a:r>
              <a:rPr lang="en-US" dirty="0" smtClean="0"/>
              <a:t>Easier to sort through large chunks of data</a:t>
            </a:r>
          </a:p>
          <a:p>
            <a:pPr lvl="1"/>
            <a:r>
              <a:rPr lang="en-US" dirty="0" smtClean="0"/>
              <a:t>Quicker identification of data that contains anomalies</a:t>
            </a:r>
            <a:endParaRPr lang="en-US" dirty="0"/>
          </a:p>
          <a:p>
            <a:r>
              <a:rPr lang="en-US" dirty="0" smtClean="0"/>
              <a:t>Linear regression determines if it is an error</a:t>
            </a:r>
          </a:p>
          <a:p>
            <a:pPr lvl="1"/>
            <a:r>
              <a:rPr lang="en-US" dirty="0" smtClean="0"/>
              <a:t>If one anomaly, the value is replaced by predicted value</a:t>
            </a:r>
          </a:p>
          <a:p>
            <a:pPr lvl="1"/>
            <a:r>
              <a:rPr lang="en-US" dirty="0" smtClean="0"/>
              <a:t>It two anomalies, medical teams are alerted</a:t>
            </a:r>
          </a:p>
        </p:txBody>
      </p:sp>
    </p:spTree>
    <p:extLst>
      <p:ext uri="{BB962C8B-B14F-4D97-AF65-F5344CB8AC3E}">
        <p14:creationId xmlns:p14="http://schemas.microsoft.com/office/powerpoint/2010/main" val="6650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focused on five vital signs</a:t>
            </a:r>
          </a:p>
          <a:p>
            <a:pPr lvl="1"/>
            <a:r>
              <a:rPr lang="en-US" dirty="0" smtClean="0"/>
              <a:t>Heart rate </a:t>
            </a:r>
            <a:r>
              <a:rPr lang="el-GR" dirty="0" smtClean="0"/>
              <a:t>ϵ</a:t>
            </a:r>
            <a:r>
              <a:rPr lang="en-US" dirty="0" smtClean="0"/>
              <a:t> [80 </a:t>
            </a:r>
            <a:r>
              <a:rPr lang="en-US" dirty="0"/>
              <a:t>–</a:t>
            </a:r>
            <a:r>
              <a:rPr lang="en-US" dirty="0" smtClean="0"/>
              <a:t> 120]</a:t>
            </a:r>
          </a:p>
          <a:p>
            <a:pPr lvl="1"/>
            <a:r>
              <a:rPr lang="en-US" dirty="0" smtClean="0"/>
              <a:t>Pulse </a:t>
            </a:r>
            <a:r>
              <a:rPr lang="el-GR" dirty="0" smtClean="0"/>
              <a:t>ϵ</a:t>
            </a:r>
            <a:r>
              <a:rPr lang="en-US" dirty="0" smtClean="0"/>
              <a:t> [80 </a:t>
            </a:r>
            <a:r>
              <a:rPr lang="en-US" dirty="0"/>
              <a:t>–</a:t>
            </a:r>
            <a:r>
              <a:rPr lang="en-US" dirty="0" smtClean="0"/>
              <a:t> 120]</a:t>
            </a:r>
          </a:p>
          <a:p>
            <a:pPr lvl="1"/>
            <a:r>
              <a:rPr lang="en-US" dirty="0" smtClean="0"/>
              <a:t>Respiration Rate </a:t>
            </a:r>
            <a:r>
              <a:rPr lang="el-GR" dirty="0" smtClean="0"/>
              <a:t>ϵ</a:t>
            </a:r>
            <a:r>
              <a:rPr lang="en-US" dirty="0" smtClean="0"/>
              <a:t> [12 – 30]</a:t>
            </a:r>
          </a:p>
          <a:p>
            <a:pPr lvl="1"/>
            <a:r>
              <a:rPr lang="en-US" dirty="0" smtClean="0"/>
              <a:t>SpO2 (Oxygen Saturation) </a:t>
            </a:r>
            <a:r>
              <a:rPr lang="el-GR" dirty="0" smtClean="0"/>
              <a:t>ϵ</a:t>
            </a:r>
            <a:r>
              <a:rPr lang="en-US" dirty="0" smtClean="0"/>
              <a:t> [90 – 100]</a:t>
            </a:r>
          </a:p>
          <a:p>
            <a:pPr lvl="1"/>
            <a:r>
              <a:rPr lang="en-US" dirty="0" smtClean="0"/>
              <a:t>Body Temp </a:t>
            </a:r>
            <a:r>
              <a:rPr lang="el-GR" dirty="0" smtClean="0"/>
              <a:t>ϵ</a:t>
            </a:r>
            <a:r>
              <a:rPr lang="en-US" dirty="0" smtClean="0"/>
              <a:t> [36.5 – 37.5]</a:t>
            </a:r>
          </a:p>
          <a:p>
            <a:r>
              <a:rPr lang="en-US" dirty="0" smtClean="0"/>
              <a:t>Based on two phases</a:t>
            </a:r>
          </a:p>
          <a:p>
            <a:pPr lvl="1"/>
            <a:r>
              <a:rPr lang="en-US" dirty="0" smtClean="0"/>
              <a:t>Training</a:t>
            </a:r>
          </a:p>
          <a:p>
            <a:pPr lvl="2"/>
            <a:r>
              <a:rPr lang="en-US" dirty="0" smtClean="0"/>
              <a:t>Machine learning methods used create model for data</a:t>
            </a:r>
          </a:p>
          <a:p>
            <a:pPr lvl="1"/>
            <a:r>
              <a:rPr lang="en-US" dirty="0" smtClean="0"/>
              <a:t>Detection</a:t>
            </a:r>
          </a:p>
          <a:p>
            <a:pPr lvl="2"/>
            <a:r>
              <a:rPr lang="en-US" dirty="0" smtClean="0"/>
              <a:t>Inputs classified as abnormal if they deviate from the model</a:t>
            </a:r>
          </a:p>
        </p:txBody>
      </p:sp>
    </p:spTree>
    <p:extLst>
      <p:ext uri="{BB962C8B-B14F-4D97-AF65-F5344CB8AC3E}">
        <p14:creationId xmlns:p14="http://schemas.microsoft.com/office/powerpoint/2010/main" val="10290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17248"/>
            <a:ext cx="8534400" cy="2513678"/>
          </a:xfrm>
        </p:spPr>
        <p:txBody>
          <a:bodyPr/>
          <a:lstStyle/>
          <a:p>
            <a:r>
              <a:rPr lang="en-US" dirty="0" smtClean="0"/>
              <a:t>Anomalies can be seen at approximately times .7 and 2.4</a:t>
            </a:r>
          </a:p>
          <a:p>
            <a:r>
              <a:rPr lang="en-US" dirty="0" smtClean="0"/>
              <a:t>Two alarms are raised</a:t>
            </a:r>
          </a:p>
          <a:p>
            <a:pPr lvl="1"/>
            <a:r>
              <a:rPr lang="en-US" dirty="0" smtClean="0"/>
              <a:t>At .7, alarm due to abnormal pulse AND SpO2</a:t>
            </a:r>
          </a:p>
          <a:p>
            <a:pPr lvl="1"/>
            <a:r>
              <a:rPr lang="en-US" dirty="0" smtClean="0"/>
              <a:t>At 2.4, alarm due to highly irregular heart rate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90601"/>
            <a:ext cx="8382000" cy="262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9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14619"/>
            <a:ext cx="8534400" cy="2516306"/>
          </a:xfrm>
        </p:spPr>
        <p:txBody>
          <a:bodyPr/>
          <a:lstStyle/>
          <a:p>
            <a:r>
              <a:rPr lang="en-US" sz="2400" dirty="0" smtClean="0"/>
              <a:t>Figure 5 uses methods proposed in paper</a:t>
            </a:r>
          </a:p>
          <a:p>
            <a:r>
              <a:rPr lang="en-US" sz="2400" dirty="0" smtClean="0"/>
              <a:t>Figure 6 uses k-NN (k Nearest Neighbors)</a:t>
            </a:r>
          </a:p>
          <a:p>
            <a:pPr lvl="1"/>
            <a:r>
              <a:rPr lang="en-US" sz="2000" dirty="0" smtClean="0"/>
              <a:t>More computationally expensive</a:t>
            </a:r>
          </a:p>
          <a:p>
            <a:pPr lvl="1"/>
            <a:r>
              <a:rPr lang="en-US" sz="2000" dirty="0" smtClean="0"/>
              <a:t>Higher error than additive regression</a:t>
            </a:r>
          </a:p>
          <a:p>
            <a:r>
              <a:rPr lang="en-US" sz="2400" dirty="0" smtClean="0"/>
              <a:t>Figure 7 uses a decision table</a:t>
            </a:r>
          </a:p>
          <a:p>
            <a:pPr lvl="1"/>
            <a:r>
              <a:rPr lang="en-US" sz="2000" dirty="0" smtClean="0"/>
              <a:t>Produces the worst results in all cases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1"/>
            <a:ext cx="8229600" cy="262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9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733800"/>
            <a:ext cx="8534400" cy="2397125"/>
          </a:xfrm>
        </p:spPr>
        <p:txBody>
          <a:bodyPr/>
          <a:lstStyle/>
          <a:p>
            <a:r>
              <a:rPr lang="en-US" dirty="0" smtClean="0"/>
              <a:t>Linear regression has lowest mean error</a:t>
            </a:r>
          </a:p>
          <a:p>
            <a:r>
              <a:rPr lang="en-US" dirty="0" smtClean="0"/>
              <a:t>Approach achieves a high True Positive Rate with a corresponding low False Positive Rate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229600" cy="27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1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Shortfalls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mention what happens when data is continuously read as faulty</a:t>
            </a:r>
          </a:p>
          <a:p>
            <a:pPr lvl="1"/>
            <a:r>
              <a:rPr lang="en-US" dirty="0" smtClean="0"/>
              <a:t>May be indication of underlying health problem</a:t>
            </a:r>
          </a:p>
          <a:p>
            <a:pPr lvl="1"/>
            <a:r>
              <a:rPr lang="en-US" dirty="0" smtClean="0"/>
              <a:t>Indication that sensor needs to be replaced</a:t>
            </a:r>
          </a:p>
          <a:p>
            <a:r>
              <a:rPr lang="en-US" dirty="0" smtClean="0"/>
              <a:t>Learning phase is glossed over</a:t>
            </a:r>
          </a:p>
          <a:p>
            <a:pPr lvl="1"/>
            <a:r>
              <a:rPr lang="en-US" dirty="0" smtClean="0"/>
              <a:t>Does it learn when patient is doing physical activity?</a:t>
            </a:r>
          </a:p>
          <a:p>
            <a:pPr lvl="1"/>
            <a:r>
              <a:rPr lang="en-US" dirty="0" smtClean="0"/>
              <a:t>How long is the learning phase</a:t>
            </a:r>
            <a:r>
              <a:rPr lang="en-US" dirty="0" smtClean="0"/>
              <a:t>?</a:t>
            </a:r>
          </a:p>
          <a:p>
            <a:r>
              <a:rPr lang="en-US" dirty="0" smtClean="0"/>
              <a:t>Paper could use more fault tolerant methods</a:t>
            </a:r>
          </a:p>
          <a:p>
            <a:pPr lvl="1"/>
            <a:r>
              <a:rPr lang="en-US" dirty="0" smtClean="0"/>
              <a:t>Readings </a:t>
            </a:r>
            <a:r>
              <a:rPr lang="en-US" dirty="0" smtClean="0"/>
              <a:t>of same type from multiple sensors (TMR)</a:t>
            </a:r>
          </a:p>
        </p:txBody>
      </p:sp>
    </p:spTree>
    <p:extLst>
      <p:ext uri="{BB962C8B-B14F-4D97-AF65-F5344CB8AC3E}">
        <p14:creationId xmlns:p14="http://schemas.microsoft.com/office/powerpoint/2010/main" val="19927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lifetime has increased</a:t>
            </a:r>
          </a:p>
          <a:p>
            <a:pPr lvl="1"/>
            <a:r>
              <a:rPr lang="en-US" dirty="0" smtClean="0"/>
              <a:t>Advancement in medical procedures</a:t>
            </a:r>
          </a:p>
          <a:p>
            <a:pPr lvl="1"/>
            <a:r>
              <a:rPr lang="en-US" dirty="0" smtClean="0"/>
              <a:t>Technological advances</a:t>
            </a:r>
          </a:p>
          <a:p>
            <a:pPr lvl="1"/>
            <a:r>
              <a:rPr lang="en-US" dirty="0" smtClean="0"/>
              <a:t>Increased knowledge base</a:t>
            </a:r>
          </a:p>
          <a:p>
            <a:r>
              <a:rPr lang="en-US" dirty="0" smtClean="0"/>
              <a:t>Unfortunate problem: Its hard to care for everyone!</a:t>
            </a:r>
          </a:p>
          <a:p>
            <a:pPr lvl="1"/>
            <a:r>
              <a:rPr lang="en-US" dirty="0" smtClean="0"/>
              <a:t>Increase in average lifetimes means an increase in the population</a:t>
            </a:r>
          </a:p>
          <a:p>
            <a:pPr lvl="1"/>
            <a:r>
              <a:rPr lang="en-US" dirty="0" smtClean="0"/>
              <a:t>Shortage of healthcare professionals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82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approach used in the paper performs well</a:t>
            </a:r>
          </a:p>
          <a:p>
            <a:pPr lvl="1"/>
            <a:r>
              <a:rPr lang="en-US" dirty="0" smtClean="0"/>
              <a:t>High True Positive rate</a:t>
            </a:r>
          </a:p>
          <a:p>
            <a:pPr lvl="1"/>
            <a:r>
              <a:rPr lang="en-US" dirty="0" smtClean="0"/>
              <a:t>Low False Positive rate</a:t>
            </a:r>
          </a:p>
          <a:p>
            <a:pPr lvl="1"/>
            <a:r>
              <a:rPr lang="en-US" dirty="0" smtClean="0"/>
              <a:t>Supposedly less computational power than other approaches</a:t>
            </a:r>
          </a:p>
          <a:p>
            <a:pPr lvl="1"/>
            <a:r>
              <a:rPr lang="en-US" dirty="0" smtClean="0"/>
              <a:t>Supposedly less storage used</a:t>
            </a:r>
          </a:p>
          <a:p>
            <a:r>
              <a:rPr lang="en-US" dirty="0" smtClean="0"/>
              <a:t>Some areas of the study remain dubious</a:t>
            </a:r>
          </a:p>
          <a:p>
            <a:pPr lvl="1"/>
            <a:r>
              <a:rPr lang="en-US" dirty="0" smtClean="0"/>
              <a:t>Power comparisons?</a:t>
            </a:r>
          </a:p>
          <a:p>
            <a:pPr lvl="1"/>
            <a:r>
              <a:rPr lang="en-US" dirty="0" smtClean="0"/>
              <a:t>Computation time?</a:t>
            </a:r>
          </a:p>
          <a:p>
            <a:pPr lvl="1"/>
            <a:r>
              <a:rPr lang="en-US" dirty="0" smtClean="0"/>
              <a:t>Detection and replacement of faulty sensors?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Architecture Design of Mobile Access WSNs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Jonathan David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0" y="5105400"/>
            <a:ext cx="32004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 smtClean="0"/>
              <a:t>2013 </a:t>
            </a:r>
            <a:r>
              <a:rPr lang="en-US" sz="1100" i="1" dirty="0"/>
              <a:t>IEEE International Conference on</a:t>
            </a:r>
            <a:r>
              <a:rPr lang="en-US" sz="1100" dirty="0"/>
              <a:t> </a:t>
            </a:r>
            <a:r>
              <a:rPr lang="en-US" sz="1100" i="1" dirty="0" smtClean="0"/>
              <a:t>Communications</a:t>
            </a:r>
            <a:r>
              <a:rPr lang="en-US" sz="1100" dirty="0" smtClean="0"/>
              <a:t>, </a:t>
            </a:r>
            <a:r>
              <a:rPr lang="en-US" sz="1100" dirty="0"/>
              <a:t>pp.1720,1724, 9-13 June 2013</a:t>
            </a:r>
            <a:endParaRPr lang="en-US" sz="1100" kern="0" dirty="0" smtClean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0" y="37338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kern="0" dirty="0"/>
              <a:t>Mai </a:t>
            </a:r>
            <a:r>
              <a:rPr lang="en-US" sz="800" kern="0" dirty="0" err="1" smtClean="0"/>
              <a:t>Abdelhakim</a:t>
            </a:r>
            <a:r>
              <a:rPr lang="en-US" sz="800" kern="0" dirty="0" smtClean="0"/>
              <a:t>, Leonard </a:t>
            </a:r>
            <a:r>
              <a:rPr lang="en-US" sz="800" kern="0" dirty="0"/>
              <a:t>E. </a:t>
            </a:r>
            <a:r>
              <a:rPr lang="en-US" sz="800" kern="0" dirty="0" smtClean="0"/>
              <a:t>Lightfoot, Jian Ren, </a:t>
            </a:r>
            <a:r>
              <a:rPr lang="en-US" sz="800" kern="0" dirty="0" err="1" smtClean="0"/>
              <a:t>Tongtong</a:t>
            </a:r>
            <a:r>
              <a:rPr lang="en-US" sz="800" kern="0" dirty="0" smtClean="0"/>
              <a:t> Li</a:t>
            </a:r>
          </a:p>
          <a:p>
            <a:r>
              <a:rPr lang="en-US" sz="800" kern="0" dirty="0" smtClean="0"/>
              <a:t>Department </a:t>
            </a:r>
            <a:r>
              <a:rPr lang="en-US" sz="800" kern="0" dirty="0"/>
              <a:t>of Electrical &amp; Computer Engineering, Michigan State </a:t>
            </a:r>
            <a:r>
              <a:rPr lang="en-US" sz="800" kern="0" dirty="0" smtClean="0"/>
              <a:t>University</a:t>
            </a:r>
          </a:p>
          <a:p>
            <a:r>
              <a:rPr lang="en-US" sz="800" kern="0" dirty="0"/>
              <a:t>Air Force Research Laboratory, Wright-Patterson Air Force Base</a:t>
            </a:r>
          </a:p>
        </p:txBody>
      </p:sp>
    </p:spTree>
    <p:extLst>
      <p:ext uri="{BB962C8B-B14F-4D97-AF65-F5344CB8AC3E}">
        <p14:creationId xmlns:p14="http://schemas.microsoft.com/office/powerpoint/2010/main" val="32924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WSNs impact on military and civilian applications</a:t>
            </a:r>
          </a:p>
          <a:p>
            <a:r>
              <a:rPr lang="en-US" dirty="0" smtClean="0"/>
              <a:t>Need efficient and reliable communication over large-scale networks</a:t>
            </a:r>
          </a:p>
          <a:p>
            <a:pPr lvl="1"/>
            <a:r>
              <a:rPr lang="en-US" dirty="0" smtClean="0"/>
              <a:t>Energy constraints</a:t>
            </a:r>
          </a:p>
          <a:p>
            <a:pPr lvl="1"/>
            <a:r>
              <a:rPr lang="en-US" dirty="0" smtClean="0"/>
              <a:t>Trade-off between efficiency and throughput</a:t>
            </a:r>
          </a:p>
          <a:p>
            <a:r>
              <a:rPr lang="en-US" dirty="0" smtClean="0"/>
              <a:t>SENMA </a:t>
            </a:r>
            <a:r>
              <a:rPr lang="en-US" sz="2400" dirty="0" smtClean="0"/>
              <a:t>(sensor networks with mobile access points)</a:t>
            </a:r>
          </a:p>
          <a:p>
            <a:pPr lvl="1"/>
            <a:r>
              <a:rPr lang="en-US" dirty="0" smtClean="0"/>
              <a:t>Mobile access units traverse network to collect data</a:t>
            </a:r>
            <a:endParaRPr lang="en-US" dirty="0"/>
          </a:p>
          <a:p>
            <a:pPr lvl="1"/>
            <a:r>
              <a:rPr lang="en-US" dirty="0" smtClean="0"/>
              <a:t>Improves energy efficiency </a:t>
            </a:r>
            <a:r>
              <a:rPr lang="en-US" b="1" i="1" u="sng" dirty="0" smtClean="0"/>
              <a:t>of the sensors</a:t>
            </a:r>
          </a:p>
          <a:p>
            <a:pPr lvl="2"/>
            <a:r>
              <a:rPr lang="en-US" dirty="0" smtClean="0"/>
              <a:t>Improvement in terms of energy over ad-hoc</a:t>
            </a:r>
          </a:p>
          <a:p>
            <a:pPr lvl="2"/>
            <a:r>
              <a:rPr lang="en-US" dirty="0" smtClean="0"/>
              <a:t>Sensors do not perform energy-consuming routing functions</a:t>
            </a:r>
          </a:p>
          <a:p>
            <a:pPr lvl="1"/>
            <a:r>
              <a:rPr lang="en-US" dirty="0" smtClean="0"/>
              <a:t>Unfortunately, there is a large delay in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42125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mobile access coordinated wireless sensor networks (MC-WSN)!</a:t>
            </a:r>
          </a:p>
          <a:p>
            <a:r>
              <a:rPr lang="en-US" dirty="0" smtClean="0"/>
              <a:t>Energy efficient, reliable, allows time-sensitive info</a:t>
            </a:r>
          </a:p>
          <a:p>
            <a:pPr lvl="1"/>
            <a:r>
              <a:rPr lang="en-US" dirty="0" smtClean="0"/>
              <a:t>Network is divided into cells</a:t>
            </a:r>
          </a:p>
          <a:p>
            <a:pPr lvl="1"/>
            <a:r>
              <a:rPr lang="en-US" dirty="0" smtClean="0"/>
              <a:t>Each cell is covered by one MA</a:t>
            </a:r>
          </a:p>
          <a:p>
            <a:pPr lvl="1"/>
            <a:r>
              <a:rPr lang="en-US" dirty="0" smtClean="0"/>
              <a:t>MA deploys, recharges, and replaces nodes</a:t>
            </a:r>
          </a:p>
          <a:p>
            <a:pPr lvl="1"/>
            <a:r>
              <a:rPr lang="en-US" dirty="0" smtClean="0"/>
              <a:t>Also replaces compromised nodes (enhanced security)</a:t>
            </a:r>
          </a:p>
          <a:p>
            <a:r>
              <a:rPr lang="en-US" dirty="0" smtClean="0"/>
              <a:t>Data is sent to a cluster head in each cell</a:t>
            </a:r>
          </a:p>
          <a:p>
            <a:pPr lvl="1"/>
            <a:r>
              <a:rPr lang="en-US" dirty="0" smtClean="0"/>
              <a:t>Cluster head is always located at center of cell</a:t>
            </a:r>
          </a:p>
          <a:p>
            <a:pPr lvl="1"/>
            <a:r>
              <a:rPr lang="en-US" dirty="0" smtClean="0"/>
              <a:t>Easy data gathering (location is known, easy to find)</a:t>
            </a:r>
          </a:p>
        </p:txBody>
      </p:sp>
    </p:spTree>
    <p:extLst>
      <p:ext uri="{BB962C8B-B14F-4D97-AF65-F5344CB8AC3E}">
        <p14:creationId xmlns:p14="http://schemas.microsoft.com/office/powerpoint/2010/main" val="13831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over SENMA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hops from any sensor to the MA is minimized to pre-specified number</a:t>
            </a:r>
          </a:p>
          <a:p>
            <a:pPr lvl="1"/>
            <a:r>
              <a:rPr lang="en-US" dirty="0" smtClean="0"/>
              <a:t>Set by network deployment and design topology</a:t>
            </a:r>
          </a:p>
          <a:p>
            <a:r>
              <a:rPr lang="en-US" dirty="0" smtClean="0"/>
              <a:t>Delay is not based on speed of the MA!</a:t>
            </a:r>
          </a:p>
          <a:p>
            <a:pPr lvl="1"/>
            <a:r>
              <a:rPr lang="en-US" dirty="0" smtClean="0"/>
              <a:t>Only based on number of hops and wave speed</a:t>
            </a:r>
          </a:p>
          <a:p>
            <a:r>
              <a:rPr lang="en-US" dirty="0" smtClean="0"/>
              <a:t>Energy consumption is also improved</a:t>
            </a:r>
          </a:p>
          <a:p>
            <a:pPr lvl="1"/>
            <a:r>
              <a:rPr lang="en-US" dirty="0" smtClean="0"/>
              <a:t>Determined by MA distance from nearest cluster head</a:t>
            </a:r>
          </a:p>
          <a:p>
            <a:pPr lvl="1"/>
            <a:r>
              <a:rPr lang="en-US" dirty="0" smtClean="0"/>
              <a:t>Independent of MA coverage area and node density</a:t>
            </a:r>
          </a:p>
          <a:p>
            <a:pPr lvl="1"/>
            <a:endParaRPr lang="en-US" dirty="0"/>
          </a:p>
          <a:p>
            <a:pPr marL="344487" lvl="1" indent="0" algn="ctr">
              <a:buNone/>
            </a:pPr>
            <a:r>
              <a:rPr lang="en-US" sz="2800" b="1" i="1" dirty="0" smtClean="0"/>
              <a:t>Higher energy efficiency, lower delay times!</a:t>
            </a:r>
          </a:p>
        </p:txBody>
      </p:sp>
    </p:spTree>
    <p:extLst>
      <p:ext uri="{BB962C8B-B14F-4D97-AF65-F5344CB8AC3E}">
        <p14:creationId xmlns:p14="http://schemas.microsoft.com/office/powerpoint/2010/main" val="10393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the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181600" cy="4911725"/>
          </a:xfrm>
        </p:spPr>
        <p:txBody>
          <a:bodyPr/>
          <a:lstStyle/>
          <a:p>
            <a:r>
              <a:rPr lang="en-US" dirty="0" err="1" smtClean="0"/>
              <a:t>Hexoganal</a:t>
            </a:r>
            <a:r>
              <a:rPr lang="en-US" dirty="0"/>
              <a:t> 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Each cell has one MA</a:t>
            </a:r>
          </a:p>
          <a:p>
            <a:r>
              <a:rPr lang="en-US" dirty="0" smtClean="0"/>
              <a:t>Sensor nodes deployed, each group with a cluster head</a:t>
            </a:r>
          </a:p>
          <a:p>
            <a:r>
              <a:rPr lang="en-US" dirty="0" smtClean="0"/>
              <a:t>One powerful center cluster head</a:t>
            </a:r>
          </a:p>
          <a:p>
            <a:r>
              <a:rPr lang="en-US" dirty="0" smtClean="0"/>
              <a:t>Center cluster head communicates with the MA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14" y="3886200"/>
            <a:ext cx="3352800" cy="222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70" y="1306830"/>
            <a:ext cx="2452687" cy="257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Mobile Access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911725"/>
          </a:xfrm>
        </p:spPr>
        <p:txBody>
          <a:bodyPr/>
          <a:lstStyle/>
          <a:p>
            <a:r>
              <a:rPr lang="en-US" dirty="0" smtClean="0"/>
              <a:t>UAV capable of land travel</a:t>
            </a:r>
          </a:p>
          <a:p>
            <a:r>
              <a:rPr lang="en-US" dirty="0" smtClean="0"/>
              <a:t>Multiple duties</a:t>
            </a:r>
          </a:p>
          <a:p>
            <a:pPr lvl="1"/>
            <a:r>
              <a:rPr lang="en-US" dirty="0" smtClean="0"/>
              <a:t>Deploys</a:t>
            </a:r>
          </a:p>
          <a:p>
            <a:pPr lvl="1"/>
            <a:r>
              <a:rPr lang="en-US" dirty="0" smtClean="0"/>
              <a:t>Replaces</a:t>
            </a:r>
          </a:p>
          <a:p>
            <a:pPr lvl="1"/>
            <a:r>
              <a:rPr lang="en-US" dirty="0" smtClean="0"/>
              <a:t>Recharges</a:t>
            </a:r>
          </a:p>
          <a:p>
            <a:pPr lvl="1"/>
            <a:r>
              <a:rPr lang="en-US" dirty="0" smtClean="0"/>
              <a:t>Collects data</a:t>
            </a:r>
          </a:p>
          <a:p>
            <a:r>
              <a:rPr lang="en-US" dirty="0" smtClean="0"/>
              <a:t>Returns collected data to a base station</a:t>
            </a:r>
          </a:p>
          <a:p>
            <a:r>
              <a:rPr lang="en-US" dirty="0" smtClean="0"/>
              <a:t>Only moves for data collection if routing path fails</a:t>
            </a:r>
          </a:p>
          <a:p>
            <a:pPr lvl="1"/>
            <a:r>
              <a:rPr lang="en-US" dirty="0" smtClean="0"/>
              <a:t>Communication with main cluster head and the nearest cluster head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276600" cy="217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4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Features of MC-WSN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Resolves network deployment and extend lifetime</a:t>
            </a:r>
          </a:p>
          <a:p>
            <a:pPr lvl="1"/>
            <a:r>
              <a:rPr lang="en-US" dirty="0" smtClean="0"/>
              <a:t>MAs manage deployment of sensors and CHs</a:t>
            </a:r>
          </a:p>
          <a:p>
            <a:pPr lvl="1"/>
            <a:r>
              <a:rPr lang="en-US" dirty="0" smtClean="0"/>
              <a:t>Node signals MA when it is low on energy</a:t>
            </a:r>
          </a:p>
          <a:p>
            <a:r>
              <a:rPr lang="en-US" dirty="0" smtClean="0"/>
              <a:t>Minimizes delay times</a:t>
            </a:r>
          </a:p>
          <a:p>
            <a:pPr lvl="1"/>
            <a:r>
              <a:rPr lang="en-US" dirty="0" smtClean="0"/>
              <a:t>Speed dependent on number of hops and wave speed</a:t>
            </a:r>
          </a:p>
          <a:p>
            <a:pPr lvl="1"/>
            <a:r>
              <a:rPr lang="en-US" dirty="0" smtClean="0"/>
              <a:t>MAs determine the topology of the network</a:t>
            </a:r>
          </a:p>
          <a:p>
            <a:r>
              <a:rPr lang="en-US" dirty="0" smtClean="0"/>
              <a:t>Provide high energy efficiency</a:t>
            </a:r>
          </a:p>
          <a:p>
            <a:pPr lvl="1"/>
            <a:r>
              <a:rPr lang="en-US" dirty="0" smtClean="0"/>
              <a:t>Sensor nodes communicate to nearest cluster heads</a:t>
            </a:r>
          </a:p>
          <a:p>
            <a:pPr lvl="1"/>
            <a:r>
              <a:rPr lang="en-US" dirty="0" smtClean="0"/>
              <a:t>No inter-cluster routing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Features of MC-WSN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Enhanced network security</a:t>
            </a:r>
          </a:p>
          <a:p>
            <a:pPr lvl="1"/>
            <a:r>
              <a:rPr lang="en-US" dirty="0" smtClean="0"/>
              <a:t>Compromised sensors and cluster heads are replaced</a:t>
            </a:r>
          </a:p>
          <a:p>
            <a:pPr lvl="1"/>
            <a:r>
              <a:rPr lang="en-US" dirty="0" smtClean="0"/>
              <a:t>The MA itself roams the cell, keeping its location private</a:t>
            </a:r>
          </a:p>
          <a:p>
            <a:r>
              <a:rPr lang="en-US" dirty="0" smtClean="0"/>
              <a:t>Enhanced resilience, reliability, and scalability</a:t>
            </a:r>
          </a:p>
          <a:p>
            <a:pPr lvl="1"/>
            <a:r>
              <a:rPr lang="en-US" dirty="0" smtClean="0"/>
              <a:t>Self-healing architecture</a:t>
            </a:r>
          </a:p>
          <a:p>
            <a:pPr lvl="1"/>
            <a:r>
              <a:rPr lang="en-US" dirty="0" smtClean="0"/>
              <a:t>Health relayed to MA by the central cluster head and/or nearest cluster head</a:t>
            </a:r>
          </a:p>
          <a:p>
            <a:pPr lvl="1"/>
            <a:r>
              <a:rPr lang="en-US" dirty="0" smtClean="0"/>
              <a:t>If routing paths fail, MA can roam cell to collect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Body Area Networks (WBAN)</a:t>
            </a:r>
          </a:p>
          <a:p>
            <a:pPr lvl="1"/>
            <a:r>
              <a:rPr lang="en-US" dirty="0" smtClean="0"/>
              <a:t>Network of wireless sensors to relay patient information</a:t>
            </a:r>
          </a:p>
          <a:p>
            <a:pPr lvl="1"/>
            <a:r>
              <a:rPr lang="en-US" dirty="0" smtClean="0"/>
              <a:t>Uses accurate, high-throughput networks</a:t>
            </a:r>
          </a:p>
          <a:p>
            <a:pPr lvl="1"/>
            <a:r>
              <a:rPr lang="en-US" dirty="0" smtClean="0"/>
              <a:t>Allows patient greater freedom and mobility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077937"/>
            <a:ext cx="4714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8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clusters</a:t>
            </a:r>
          </a:p>
          <a:p>
            <a:pPr lvl="1"/>
            <a:r>
              <a:rPr lang="en-US" dirty="0" smtClean="0"/>
              <a:t>CHs broadcast </a:t>
            </a:r>
            <a:r>
              <a:rPr lang="en-US" i="1" dirty="0" smtClean="0"/>
              <a:t>Hello</a:t>
            </a:r>
            <a:r>
              <a:rPr lang="en-US" dirty="0" smtClean="0"/>
              <a:t> message with ID and location</a:t>
            </a:r>
          </a:p>
          <a:p>
            <a:pPr lvl="1"/>
            <a:r>
              <a:rPr lang="en-US" dirty="0" smtClean="0"/>
              <a:t>Each sensor connects to nearest CH</a:t>
            </a:r>
          </a:p>
          <a:p>
            <a:r>
              <a:rPr lang="en-US" dirty="0" smtClean="0"/>
              <a:t>Ring set-up (boundary)</a:t>
            </a:r>
          </a:p>
          <a:p>
            <a:pPr lvl="1"/>
            <a:r>
              <a:rPr lang="en-US" dirty="0" smtClean="0"/>
              <a:t>MA traverses the cell, broadcasts </a:t>
            </a:r>
            <a:r>
              <a:rPr lang="en-US" i="1" dirty="0" smtClean="0"/>
              <a:t>Start</a:t>
            </a:r>
            <a:r>
              <a:rPr lang="en-US" dirty="0" smtClean="0"/>
              <a:t> message to CHs</a:t>
            </a:r>
          </a:p>
          <a:p>
            <a:pPr lvl="1"/>
            <a:r>
              <a:rPr lang="en-US" dirty="0" smtClean="0"/>
              <a:t>MA denotes the cluster heads along its ring path</a:t>
            </a:r>
          </a:p>
          <a:p>
            <a:r>
              <a:rPr lang="en-US" dirty="0" smtClean="0"/>
              <a:t>Discover links to ring</a:t>
            </a:r>
          </a:p>
          <a:p>
            <a:pPr lvl="1"/>
            <a:r>
              <a:rPr lang="en-US" dirty="0" smtClean="0"/>
              <a:t>CHs broadcast a message to find neighboring CHs</a:t>
            </a:r>
          </a:p>
          <a:p>
            <a:pPr lvl="1"/>
            <a:r>
              <a:rPr lang="en-US" dirty="0" smtClean="0"/>
              <a:t>Continues until all CHs find at least one neighbor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 links to the central cluster head</a:t>
            </a:r>
          </a:p>
          <a:p>
            <a:pPr lvl="1"/>
            <a:r>
              <a:rPr lang="en-US" dirty="0" smtClean="0"/>
              <a:t>CCHs broadcasts a signal to find neighboring CHs</a:t>
            </a:r>
          </a:p>
          <a:p>
            <a:pPr lvl="1"/>
            <a:r>
              <a:rPr lang="en-US" dirty="0" smtClean="0"/>
              <a:t>The signal is forwarded by the CHs until it reaches CHs on the ring</a:t>
            </a:r>
          </a:p>
          <a:p>
            <a:r>
              <a:rPr lang="en-US" dirty="0" smtClean="0"/>
              <a:t>Establish links to the ring or central cluster head</a:t>
            </a:r>
          </a:p>
          <a:p>
            <a:pPr lvl="1"/>
            <a:r>
              <a:rPr lang="en-US" dirty="0" smtClean="0"/>
              <a:t>Cluster heads establish connections with the central cluster head or the closest cluster head</a:t>
            </a:r>
          </a:p>
          <a:p>
            <a:pPr lvl="1"/>
            <a:r>
              <a:rPr lang="en-US" dirty="0" smtClean="0"/>
              <a:t>The process is completed when the receiver successfully confirms a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Periodical sensing and collecting stages</a:t>
            </a:r>
          </a:p>
          <a:p>
            <a:pPr lvl="1"/>
            <a:r>
              <a:rPr lang="en-US" dirty="0" smtClean="0"/>
              <a:t>Sensors report information to the cluster heads</a:t>
            </a:r>
          </a:p>
          <a:p>
            <a:pPr lvl="1"/>
            <a:r>
              <a:rPr lang="en-US" dirty="0" smtClean="0"/>
              <a:t>Cluster heads report to other cluster heads or CCH</a:t>
            </a:r>
          </a:p>
          <a:p>
            <a:r>
              <a:rPr lang="en-US" dirty="0" smtClean="0"/>
              <a:t>Transmission interference is avoided</a:t>
            </a:r>
          </a:p>
          <a:p>
            <a:pPr lvl="1"/>
            <a:r>
              <a:rPr lang="en-US" dirty="0" smtClean="0"/>
              <a:t>Sensors report in a given time slot</a:t>
            </a:r>
          </a:p>
          <a:p>
            <a:pPr lvl="1"/>
            <a:r>
              <a:rPr lang="en-US" dirty="0" smtClean="0"/>
              <a:t>Nodes of different clusters use different spreading codes</a:t>
            </a:r>
          </a:p>
          <a:p>
            <a:pPr lvl="1"/>
            <a:r>
              <a:rPr lang="en-US" dirty="0" smtClean="0"/>
              <a:t>Transmissions from sensors to CHs, between CHs, from CHs to the MA, and from the CCH to the MA all use different frequency ranges</a:t>
            </a:r>
          </a:p>
          <a:p>
            <a:r>
              <a:rPr lang="en-US" dirty="0" smtClean="0"/>
              <a:t>MA sends a beacon signal, allowing CHs to communicate with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93439"/>
            <a:ext cx="8534400" cy="2537486"/>
          </a:xfrm>
        </p:spPr>
        <p:txBody>
          <a:bodyPr/>
          <a:lstStyle/>
          <a:p>
            <a:r>
              <a:rPr lang="en-US" dirty="0" smtClean="0"/>
              <a:t>Ring and CCH method produces lower average number of hops</a:t>
            </a:r>
          </a:p>
          <a:p>
            <a:r>
              <a:rPr lang="en-US" dirty="0" smtClean="0"/>
              <a:t>Energy used by MC-WSN setup is orders of magnitude lower than SENMA setup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41614"/>
            <a:ext cx="3276600" cy="265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60" y="941614"/>
            <a:ext cx="3295540" cy="265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4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038600"/>
            <a:ext cx="3962400" cy="941387"/>
          </a:xfrm>
        </p:spPr>
        <p:txBody>
          <a:bodyPr/>
          <a:lstStyle/>
          <a:p>
            <a:r>
              <a:rPr lang="en-US" dirty="0" smtClean="0"/>
              <a:t>CRAZY GAINS!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828800"/>
            <a:ext cx="5648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2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Shortfalls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the MA fails?</a:t>
            </a:r>
          </a:p>
          <a:p>
            <a:pPr lvl="1"/>
            <a:r>
              <a:rPr lang="en-US" dirty="0" smtClean="0"/>
              <a:t>Data seems to only flow into the MA from CCH and the CHs, no check ups are performed on the MA</a:t>
            </a:r>
          </a:p>
          <a:p>
            <a:r>
              <a:rPr lang="en-US" dirty="0" smtClean="0"/>
              <a:t>How much energy is needed to run the MA?</a:t>
            </a:r>
          </a:p>
          <a:p>
            <a:r>
              <a:rPr lang="en-US" dirty="0" smtClean="0"/>
              <a:t>How practical is the MA?</a:t>
            </a:r>
          </a:p>
          <a:p>
            <a:pPr lvl="1"/>
            <a:r>
              <a:rPr lang="en-US" dirty="0" smtClean="0"/>
              <a:t>Is it feasible with todays technology?</a:t>
            </a:r>
          </a:p>
          <a:p>
            <a:pPr lvl="2"/>
            <a:r>
              <a:rPr lang="en-US" dirty="0" smtClean="0"/>
              <a:t>Complicated machinery</a:t>
            </a:r>
          </a:p>
          <a:p>
            <a:pPr lvl="2"/>
            <a:r>
              <a:rPr lang="en-US" dirty="0" smtClean="0"/>
              <a:t>Seems to be very expensive</a:t>
            </a:r>
          </a:p>
          <a:p>
            <a:pPr lvl="1"/>
            <a:r>
              <a:rPr lang="en-US" dirty="0" smtClean="0"/>
              <a:t>Is the energy saved by the network worth the cost of running the MA?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MC-WSN provides multiple improvements over SENMA</a:t>
            </a:r>
          </a:p>
          <a:p>
            <a:pPr lvl="1"/>
            <a:r>
              <a:rPr lang="en-US" dirty="0" smtClean="0"/>
              <a:t>Huge reduction in energy consumptions</a:t>
            </a:r>
          </a:p>
          <a:p>
            <a:pPr lvl="1"/>
            <a:r>
              <a:rPr lang="en-US" dirty="0" smtClean="0"/>
              <a:t>Massive decrease in delay times</a:t>
            </a:r>
          </a:p>
          <a:p>
            <a:pPr lvl="1"/>
            <a:r>
              <a:rPr lang="en-US" dirty="0" smtClean="0"/>
              <a:t>Reliable, secure network</a:t>
            </a:r>
          </a:p>
          <a:p>
            <a:r>
              <a:rPr lang="en-US" dirty="0" smtClean="0"/>
              <a:t>Unfortunately there are many questions</a:t>
            </a:r>
          </a:p>
          <a:p>
            <a:pPr lvl="1"/>
            <a:r>
              <a:rPr lang="en-US" dirty="0" smtClean="0"/>
              <a:t>Cost comparisons?</a:t>
            </a:r>
          </a:p>
          <a:p>
            <a:pPr lvl="1"/>
            <a:r>
              <a:rPr lang="en-US" dirty="0" smtClean="0"/>
              <a:t>Is the maintenance of the MAs worth the benefits?</a:t>
            </a:r>
          </a:p>
          <a:p>
            <a:pPr lvl="1"/>
            <a:r>
              <a:rPr lang="en-US" dirty="0" smtClean="0"/>
              <a:t>Practical to deploy with modern technology?</a:t>
            </a:r>
          </a:p>
          <a:p>
            <a:pPr lvl="2"/>
            <a:r>
              <a:rPr lang="en-US" dirty="0" smtClean="0"/>
              <a:t>If not now, when?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echnologyreview.com/blog/arxiv/files/59952/WB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55435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measured?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 rate</a:t>
            </a:r>
          </a:p>
          <a:p>
            <a:r>
              <a:rPr lang="en-US" dirty="0" smtClean="0"/>
              <a:t>Pulse</a:t>
            </a:r>
          </a:p>
          <a:p>
            <a:r>
              <a:rPr lang="en-US" dirty="0" smtClean="0"/>
              <a:t>Oxygen saturation</a:t>
            </a:r>
          </a:p>
          <a:p>
            <a:r>
              <a:rPr lang="en-US" dirty="0"/>
              <a:t>Body Temperature</a:t>
            </a:r>
          </a:p>
          <a:p>
            <a:r>
              <a:rPr lang="en-US" dirty="0" smtClean="0"/>
              <a:t>Respiration Rate</a:t>
            </a:r>
          </a:p>
          <a:p>
            <a:r>
              <a:rPr lang="en-US" dirty="0" smtClean="0"/>
              <a:t>Blood Pressure</a:t>
            </a:r>
          </a:p>
          <a:p>
            <a:r>
              <a:rPr lang="en-US" dirty="0" smtClean="0"/>
              <a:t>Blood Glucose</a:t>
            </a:r>
            <a:endParaRPr lang="en-US" dirty="0"/>
          </a:p>
          <a:p>
            <a:r>
              <a:rPr lang="en-US" dirty="0" smtClean="0"/>
              <a:t>Galvanic Skin Response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It is quite comprehensive!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Networked sensors transmit to central device</a:t>
            </a:r>
          </a:p>
          <a:p>
            <a:pPr lvl="1"/>
            <a:r>
              <a:rPr lang="en-US" dirty="0" smtClean="0"/>
              <a:t>Can be patients cell phone, base station in house, etc.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andles processing and storage</a:t>
            </a:r>
          </a:p>
          <a:p>
            <a:pPr lvl="1"/>
            <a:r>
              <a:rPr lang="en-US" dirty="0" smtClean="0"/>
              <a:t>Sends alarm upon detection of anomaly</a:t>
            </a:r>
          </a:p>
          <a:p>
            <a:r>
              <a:rPr lang="en-US" dirty="0" smtClean="0"/>
              <a:t>Used on patients with chronic illnesses</a:t>
            </a:r>
          </a:p>
          <a:p>
            <a:r>
              <a:rPr lang="en-US" dirty="0" smtClean="0"/>
              <a:t>Can be used to monitor patient recovery after surgical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42549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 there any problems?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Are there ever </a:t>
            </a:r>
            <a:r>
              <a:rPr lang="en-US" i="1" dirty="0" smtClean="0"/>
              <a:t>not</a:t>
            </a:r>
            <a:r>
              <a:rPr lang="en-US" dirty="0" smtClean="0"/>
              <a:t> any?</a:t>
            </a:r>
            <a:br>
              <a:rPr lang="en-US" dirty="0" smtClean="0"/>
            </a:br>
            <a:r>
              <a:rPr lang="en-US" sz="1200" dirty="0" smtClean="0"/>
              <a:t>The sad truth of engineering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97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172200" cy="4911725"/>
          </a:xfrm>
        </p:spPr>
        <p:txBody>
          <a:bodyPr/>
          <a:lstStyle/>
          <a:p>
            <a:r>
              <a:rPr lang="en-US" dirty="0" smtClean="0"/>
              <a:t>Faulty measurements</a:t>
            </a:r>
          </a:p>
          <a:p>
            <a:r>
              <a:rPr lang="en-US" dirty="0" smtClean="0"/>
              <a:t>Hardware failures</a:t>
            </a:r>
          </a:p>
          <a:p>
            <a:r>
              <a:rPr lang="en-US" dirty="0" smtClean="0"/>
              <a:t>Security issues</a:t>
            </a:r>
          </a:p>
          <a:p>
            <a:r>
              <a:rPr lang="en-US" dirty="0" smtClean="0"/>
              <a:t>Sensors have limits</a:t>
            </a:r>
          </a:p>
          <a:p>
            <a:pPr lvl="1"/>
            <a:r>
              <a:rPr lang="en-US" dirty="0" smtClean="0"/>
              <a:t>Reduced computational power</a:t>
            </a:r>
          </a:p>
          <a:p>
            <a:pPr lvl="1"/>
            <a:r>
              <a:rPr lang="en-US" dirty="0" smtClean="0"/>
              <a:t>Limited storage capacity</a:t>
            </a:r>
          </a:p>
          <a:p>
            <a:pPr lvl="1"/>
            <a:r>
              <a:rPr lang="en-US" dirty="0" smtClean="0"/>
              <a:t>Limited energy resources</a:t>
            </a:r>
          </a:p>
          <a:p>
            <a:pPr lvl="1"/>
            <a:r>
              <a:rPr lang="en-US" dirty="0" smtClean="0"/>
              <a:t>Passed to central device for processing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1905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 Faulty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what is correctible: bad readings</a:t>
            </a:r>
          </a:p>
          <a:p>
            <a:pPr lvl="1"/>
            <a:r>
              <a:rPr lang="en-US" dirty="0" smtClean="0"/>
              <a:t>A faulty reading can mean an error or that a patient is entering a critical state</a:t>
            </a:r>
          </a:p>
          <a:p>
            <a:pPr lvl="1"/>
            <a:r>
              <a:rPr lang="en-US" dirty="0" smtClean="0"/>
              <a:t>The differences are distinguished using historical data</a:t>
            </a:r>
          </a:p>
          <a:p>
            <a:pPr lvl="1"/>
            <a:r>
              <a:rPr lang="en-US" dirty="0" smtClean="0"/>
              <a:t>Achieved using an anomaly detection mechanism</a:t>
            </a:r>
          </a:p>
          <a:p>
            <a:pPr lvl="2"/>
            <a:r>
              <a:rPr lang="en-US" dirty="0" smtClean="0"/>
              <a:t>Suitable for WSNs given the lack of attack signatures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atterns checked against dynamically updated normal model</a:t>
            </a:r>
          </a:p>
          <a:p>
            <a:pPr lvl="2"/>
            <a:r>
              <a:rPr lang="en-US" dirty="0" smtClean="0"/>
              <a:t>Unfortunately, in the training phase it is difficult to find normal data to establish a normal profile</a:t>
            </a:r>
          </a:p>
        </p:txBody>
      </p:sp>
    </p:spTree>
    <p:extLst>
      <p:ext uri="{BB962C8B-B14F-4D97-AF65-F5344CB8AC3E}">
        <p14:creationId xmlns:p14="http://schemas.microsoft.com/office/powerpoint/2010/main" val="3123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paper tackle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J48 decision tree to detect abnormalities</a:t>
            </a:r>
          </a:p>
          <a:p>
            <a:r>
              <a:rPr lang="en-US" dirty="0" smtClean="0"/>
              <a:t>Apply linear regression to find abnormal measurements in an abnormal record</a:t>
            </a:r>
            <a:endParaRPr lang="en-US" dirty="0"/>
          </a:p>
        </p:txBody>
      </p:sp>
      <p:pic>
        <p:nvPicPr>
          <p:cNvPr id="5122" name="Picture 2" descr="http://upload.wikimedia.org/wikipedia/commons/thumb/3/3a/Linear_regression.svg/400px-Linear_regress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f/f7/Binary_tree.svg/300px-Binary_tre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90875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PAstudy">
  <a:themeElements>
    <a:clrScheme name="DARPAstud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DARPAstudy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RPAstud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PAstud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PAstud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sz="1100" kern="0" dirty="0" smtClean="0"/>
        </a:defPPr>
      </a:lstStyle>
    </a:tx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11525</TotalTime>
  <Words>1636</Words>
  <Application>Microsoft Office PowerPoint</Application>
  <PresentationFormat>On-screen Show (4:3)</PresentationFormat>
  <Paragraphs>250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DARPAstudy</vt:lpstr>
      <vt:lpstr>2_Edge</vt:lpstr>
      <vt:lpstr>Sensor Fault and Patient Anomaly Detection</vt:lpstr>
      <vt:lpstr>The Need for Improvement</vt:lpstr>
      <vt:lpstr>The Solution</vt:lpstr>
      <vt:lpstr>What can be measured?</vt:lpstr>
      <vt:lpstr>How does it work?</vt:lpstr>
      <vt:lpstr>Are there any problems?  Are there ever not any? The sad truth of engineering</vt:lpstr>
      <vt:lpstr>Problems</vt:lpstr>
      <vt:lpstr>Detect Faulty Measurements</vt:lpstr>
      <vt:lpstr>How does the paper tackle this?</vt:lpstr>
      <vt:lpstr>Use a what to do what?</vt:lpstr>
      <vt:lpstr>Decision Tree J48</vt:lpstr>
      <vt:lpstr>Linear Regression</vt:lpstr>
      <vt:lpstr>Is it abnormal?  If it is, Is it an error or a health issue?</vt:lpstr>
      <vt:lpstr>Why use this approach?</vt:lpstr>
      <vt:lpstr>How well does it work?</vt:lpstr>
      <vt:lpstr>Results</vt:lpstr>
      <vt:lpstr>Results</vt:lpstr>
      <vt:lpstr>Results</vt:lpstr>
      <vt:lpstr>Shortfalls of the Study</vt:lpstr>
      <vt:lpstr>Conclusions</vt:lpstr>
      <vt:lpstr>Questions?</vt:lpstr>
      <vt:lpstr>Architecture Design of Mobile Access WSNs</vt:lpstr>
      <vt:lpstr>The Need for Improvement</vt:lpstr>
      <vt:lpstr>The Solution</vt:lpstr>
      <vt:lpstr>Improvement over SENMA</vt:lpstr>
      <vt:lpstr>Design of the Cells</vt:lpstr>
      <vt:lpstr>The Mobile Access Point</vt:lpstr>
      <vt:lpstr>Main Features of MC-WSN</vt:lpstr>
      <vt:lpstr>Main Features of MC-WSN</vt:lpstr>
      <vt:lpstr>Creating the Network</vt:lpstr>
      <vt:lpstr>Creating the Network</vt:lpstr>
      <vt:lpstr>Data Gathering</vt:lpstr>
      <vt:lpstr>Results</vt:lpstr>
      <vt:lpstr>CRAZY GAINS!</vt:lpstr>
      <vt:lpstr>Shortfalls of the Study</vt:lpstr>
      <vt:lpstr>Conclusions</vt:lpstr>
      <vt:lpstr>Questions?</vt:lpstr>
      <vt:lpstr>THANK you!</vt:lpstr>
    </vt:vector>
  </TitlesOfParts>
  <Company>University of Florida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CHREC overview</dc:title>
  <dc:creator>Dr. Alan D. George</dc:creator>
  <cp:lastModifiedBy>Jonathan</cp:lastModifiedBy>
  <cp:revision>1625</cp:revision>
  <dcterms:created xsi:type="dcterms:W3CDTF">2003-07-12T15:21:27Z</dcterms:created>
  <dcterms:modified xsi:type="dcterms:W3CDTF">2014-01-28T00:07:28Z</dcterms:modified>
</cp:coreProperties>
</file>