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57" r:id="rId3"/>
    <p:sldId id="261" r:id="rId4"/>
    <p:sldId id="262" r:id="rId5"/>
    <p:sldId id="263" r:id="rId6"/>
    <p:sldId id="332" r:id="rId7"/>
    <p:sldId id="333" r:id="rId8"/>
    <p:sldId id="329" r:id="rId9"/>
    <p:sldId id="264" r:id="rId10"/>
    <p:sldId id="324" r:id="rId11"/>
    <p:sldId id="325" r:id="rId12"/>
    <p:sldId id="326" r:id="rId13"/>
    <p:sldId id="327" r:id="rId14"/>
    <p:sldId id="328" r:id="rId15"/>
    <p:sldId id="323" r:id="rId16"/>
    <p:sldId id="266" r:id="rId17"/>
    <p:sldId id="355" r:id="rId18"/>
    <p:sldId id="359" r:id="rId19"/>
    <p:sldId id="360" r:id="rId20"/>
    <p:sldId id="267" r:id="rId21"/>
    <p:sldId id="277" r:id="rId22"/>
    <p:sldId id="281" r:id="rId23"/>
    <p:sldId id="278" r:id="rId24"/>
    <p:sldId id="276" r:id="rId25"/>
    <p:sldId id="279" r:id="rId26"/>
    <p:sldId id="275" r:id="rId27"/>
    <p:sldId id="274" r:id="rId28"/>
    <p:sldId id="350" r:id="rId29"/>
    <p:sldId id="337" r:id="rId30"/>
    <p:sldId id="338" r:id="rId31"/>
    <p:sldId id="358" r:id="rId32"/>
    <p:sldId id="282" r:id="rId33"/>
    <p:sldId id="291" r:id="rId34"/>
    <p:sldId id="292" r:id="rId35"/>
    <p:sldId id="287" r:id="rId36"/>
    <p:sldId id="288" r:id="rId37"/>
    <p:sldId id="289" r:id="rId38"/>
    <p:sldId id="293" r:id="rId39"/>
    <p:sldId id="357" r:id="rId40"/>
    <p:sldId id="294" r:id="rId41"/>
    <p:sldId id="295" r:id="rId42"/>
    <p:sldId id="297" r:id="rId43"/>
    <p:sldId id="298" r:id="rId44"/>
    <p:sldId id="299" r:id="rId45"/>
    <p:sldId id="300" r:id="rId46"/>
    <p:sldId id="301" r:id="rId47"/>
    <p:sldId id="302" r:id="rId48"/>
    <p:sldId id="303" r:id="rId49"/>
    <p:sldId id="346" r:id="rId50"/>
    <p:sldId id="351" r:id="rId51"/>
    <p:sldId id="308" r:id="rId52"/>
    <p:sldId id="309" r:id="rId53"/>
    <p:sldId id="339" r:id="rId54"/>
    <p:sldId id="315"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817FCC3-8956-B846-8157-3D3681B6ED38}">
          <p14:sldIdLst>
            <p14:sldId id="256"/>
            <p14:sldId id="257"/>
            <p14:sldId id="261"/>
            <p14:sldId id="262"/>
            <p14:sldId id="263"/>
            <p14:sldId id="332"/>
            <p14:sldId id="333"/>
            <p14:sldId id="329"/>
            <p14:sldId id="264"/>
            <p14:sldId id="324"/>
            <p14:sldId id="325"/>
            <p14:sldId id="326"/>
            <p14:sldId id="327"/>
            <p14:sldId id="328"/>
            <p14:sldId id="323"/>
            <p14:sldId id="266"/>
            <p14:sldId id="355"/>
            <p14:sldId id="359"/>
            <p14:sldId id="360"/>
            <p14:sldId id="267"/>
            <p14:sldId id="277"/>
            <p14:sldId id="281"/>
            <p14:sldId id="278"/>
            <p14:sldId id="276"/>
            <p14:sldId id="279"/>
            <p14:sldId id="275"/>
            <p14:sldId id="274"/>
            <p14:sldId id="350"/>
            <p14:sldId id="337"/>
            <p14:sldId id="338"/>
            <p14:sldId id="358"/>
            <p14:sldId id="282"/>
            <p14:sldId id="291"/>
            <p14:sldId id="292"/>
            <p14:sldId id="287"/>
            <p14:sldId id="288"/>
            <p14:sldId id="289"/>
            <p14:sldId id="293"/>
            <p14:sldId id="357"/>
            <p14:sldId id="294"/>
            <p14:sldId id="295"/>
            <p14:sldId id="297"/>
            <p14:sldId id="298"/>
            <p14:sldId id="299"/>
            <p14:sldId id="300"/>
            <p14:sldId id="301"/>
            <p14:sldId id="302"/>
            <p14:sldId id="303"/>
            <p14:sldId id="346"/>
            <p14:sldId id="351"/>
            <p14:sldId id="308"/>
            <p14:sldId id="309"/>
            <p14:sldId id="339"/>
            <p14:sldId id="31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76150" autoAdjust="0"/>
  </p:normalViewPr>
  <p:slideViewPr>
    <p:cSldViewPr snapToGrid="0" snapToObjects="1">
      <p:cViewPr varScale="1">
        <p:scale>
          <a:sx n="84" d="100"/>
          <a:sy n="84" d="100"/>
        </p:scale>
        <p:origin x="-2352" y="-96"/>
      </p:cViewPr>
      <p:guideLst>
        <p:guide orient="horz" pos="2160"/>
        <p:guide pos="2880"/>
      </p:guideLst>
    </p:cSldViewPr>
  </p:slideViewPr>
  <p:outlineViewPr>
    <p:cViewPr>
      <p:scale>
        <a:sx n="33" d="100"/>
        <a:sy n="33" d="100"/>
      </p:scale>
      <p:origin x="0" y="1000"/>
    </p:cViewPr>
  </p:outlineViewPr>
  <p:notesTextViewPr>
    <p:cViewPr>
      <p:scale>
        <a:sx n="100" d="100"/>
        <a:sy n="100" d="100"/>
      </p:scale>
      <p:origin x="0" y="0"/>
    </p:cViewPr>
  </p:notesTextViewPr>
  <p:sorterViewPr>
    <p:cViewPr>
      <p:scale>
        <a:sx n="66" d="100"/>
        <a:sy n="66" d="100"/>
      </p:scale>
      <p:origin x="0" y="2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v>JPF</c:v>
          </c:tx>
          <c:xVal>
            <c:strRef>
              <c:f>Sheet1!$A$2:$A$12</c:f>
              <c:strCache>
                <c:ptCount val="11"/>
                <c:pt idx="0">
                  <c:v>DisBarrier</c:v>
                </c:pt>
                <c:pt idx="1">
                  <c:v>Filter</c:v>
                </c:pt>
                <c:pt idx="2">
                  <c:v>Peterson</c:v>
                </c:pt>
                <c:pt idx="3">
                  <c:v>Deque</c:v>
                </c:pt>
                <c:pt idx="4">
                  <c:v>Iterator_LockFreeSet</c:v>
                </c:pt>
                <c:pt idx="5">
                  <c:v>IteratorLockFreePriorityQueue</c:v>
                </c:pt>
                <c:pt idx="6">
                  <c:v>LinearSenseVolatileBarrier</c:v>
                </c:pt>
                <c:pt idx="7">
                  <c:v>BinaryStaticTreeBarrier</c:v>
                </c:pt>
                <c:pt idx="8">
                  <c:v>synch</c:v>
                </c:pt>
                <c:pt idx="9">
                  <c:v>sor</c:v>
                </c:pt>
                <c:pt idx="10">
                  <c:v>moldyn</c:v>
                </c:pt>
              </c:strCache>
            </c:strRef>
          </c:xVal>
          <c:yVal>
            <c:numRef>
              <c:f>Sheet1!$B$2:$B$12</c:f>
              <c:numCache>
                <c:formatCode>General</c:formatCode>
                <c:ptCount val="11"/>
                <c:pt idx="0">
                  <c:v>1.0</c:v>
                </c:pt>
                <c:pt idx="1">
                  <c:v>1.0</c:v>
                </c:pt>
                <c:pt idx="2">
                  <c:v>1.0</c:v>
                </c:pt>
                <c:pt idx="3">
                  <c:v>1.0</c:v>
                </c:pt>
                <c:pt idx="4">
                  <c:v>1.0</c:v>
                </c:pt>
                <c:pt idx="5">
                  <c:v>1.0</c:v>
                </c:pt>
                <c:pt idx="6">
                  <c:v>1.0</c:v>
                </c:pt>
                <c:pt idx="7">
                  <c:v>1.0</c:v>
                </c:pt>
                <c:pt idx="8">
                  <c:v>1.0</c:v>
                </c:pt>
                <c:pt idx="9">
                  <c:v>1.0</c:v>
                </c:pt>
                <c:pt idx="10">
                  <c:v>2.0</c:v>
                </c:pt>
              </c:numCache>
            </c:numRef>
          </c:yVal>
          <c:smooth val="0"/>
        </c:ser>
        <c:ser>
          <c:idx val="1"/>
          <c:order val="1"/>
          <c:tx>
            <c:v>JRF</c:v>
          </c:tx>
          <c:xVal>
            <c:strRef>
              <c:f>Sheet1!$A$2:$A$12</c:f>
              <c:strCache>
                <c:ptCount val="11"/>
                <c:pt idx="0">
                  <c:v>DisBarrier</c:v>
                </c:pt>
                <c:pt idx="1">
                  <c:v>Filter</c:v>
                </c:pt>
                <c:pt idx="2">
                  <c:v>Peterson</c:v>
                </c:pt>
                <c:pt idx="3">
                  <c:v>Deque</c:v>
                </c:pt>
                <c:pt idx="4">
                  <c:v>Iterator_LockFreeSet</c:v>
                </c:pt>
                <c:pt idx="5">
                  <c:v>IteratorLockFreePriorityQueue</c:v>
                </c:pt>
                <c:pt idx="6">
                  <c:v>LinearSenseVolatileBarrier</c:v>
                </c:pt>
                <c:pt idx="7">
                  <c:v>BinaryStaticTreeBarrier</c:v>
                </c:pt>
                <c:pt idx="8">
                  <c:v>synch</c:v>
                </c:pt>
                <c:pt idx="9">
                  <c:v>sor</c:v>
                </c:pt>
                <c:pt idx="10">
                  <c:v>moldyn</c:v>
                </c:pt>
              </c:strCache>
            </c:strRef>
          </c:xVal>
          <c:yVal>
            <c:numRef>
              <c:f>Sheet1!$C$2:$C$12</c:f>
              <c:numCache>
                <c:formatCode>General</c:formatCode>
                <c:ptCount val="11"/>
                <c:pt idx="0">
                  <c:v>4.0</c:v>
                </c:pt>
                <c:pt idx="1">
                  <c:v>3.0</c:v>
                </c:pt>
                <c:pt idx="2">
                  <c:v>2.0</c:v>
                </c:pt>
                <c:pt idx="3">
                  <c:v>2.0</c:v>
                </c:pt>
                <c:pt idx="4">
                  <c:v>3.0</c:v>
                </c:pt>
                <c:pt idx="5">
                  <c:v>13.0</c:v>
                </c:pt>
                <c:pt idx="6">
                  <c:v>5.0</c:v>
                </c:pt>
                <c:pt idx="7">
                  <c:v>7.0</c:v>
                </c:pt>
                <c:pt idx="8">
                  <c:v>6.0</c:v>
                </c:pt>
                <c:pt idx="9">
                  <c:v>7.0</c:v>
                </c:pt>
                <c:pt idx="10">
                  <c:v>231.0</c:v>
                </c:pt>
              </c:numCache>
            </c:numRef>
          </c:yVal>
          <c:smooth val="0"/>
        </c:ser>
        <c:dLbls>
          <c:showLegendKey val="0"/>
          <c:showVal val="0"/>
          <c:showCatName val="0"/>
          <c:showSerName val="0"/>
          <c:showPercent val="0"/>
          <c:showBubbleSize val="0"/>
        </c:dLbls>
        <c:axId val="-2146731112"/>
        <c:axId val="-2146725832"/>
      </c:scatterChart>
      <c:valAx>
        <c:axId val="-2146731112"/>
        <c:scaling>
          <c:orientation val="minMax"/>
        </c:scaling>
        <c:delete val="0"/>
        <c:axPos val="b"/>
        <c:title>
          <c:tx>
            <c:rich>
              <a:bodyPr/>
              <a:lstStyle/>
              <a:p>
                <a:pPr>
                  <a:defRPr/>
                </a:pPr>
                <a:r>
                  <a:rPr lang="en-US" dirty="0" smtClean="0"/>
                  <a:t>Test Programs</a:t>
                </a:r>
                <a:endParaRPr lang="en-US" dirty="0"/>
              </a:p>
            </c:rich>
          </c:tx>
          <c:layout/>
          <c:overlay val="0"/>
        </c:title>
        <c:majorTickMark val="none"/>
        <c:minorTickMark val="none"/>
        <c:tickLblPos val="nextTo"/>
        <c:crossAx val="-2146725832"/>
        <c:crossesAt val="0.0"/>
        <c:crossBetween val="midCat"/>
      </c:valAx>
      <c:valAx>
        <c:axId val="-2146725832"/>
        <c:scaling>
          <c:logBase val="10.0"/>
          <c:orientation val="minMax"/>
          <c:min val="1.0"/>
        </c:scaling>
        <c:delete val="0"/>
        <c:axPos val="l"/>
        <c:majorGridlines/>
        <c:title>
          <c:tx>
            <c:rich>
              <a:bodyPr/>
              <a:lstStyle/>
              <a:p>
                <a:pPr>
                  <a:defRPr/>
                </a:pPr>
                <a:r>
                  <a:rPr lang="en-US" dirty="0" smtClean="0"/>
                  <a:t>Time (</a:t>
                </a:r>
                <a:r>
                  <a:rPr lang="en-US" dirty="0" err="1" smtClean="0"/>
                  <a:t>secs</a:t>
                </a:r>
                <a:r>
                  <a:rPr lang="en-US" dirty="0" smtClean="0"/>
                  <a:t>)</a:t>
                </a:r>
                <a:endParaRPr lang="en-US" dirty="0"/>
              </a:p>
            </c:rich>
          </c:tx>
          <c:layout/>
          <c:overlay val="0"/>
        </c:title>
        <c:numFmt formatCode="General" sourceLinked="1"/>
        <c:majorTickMark val="none"/>
        <c:minorTickMark val="none"/>
        <c:tickLblPos val="nextTo"/>
        <c:crossAx val="-2146731112"/>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lineMarker"/>
        <c:varyColors val="0"/>
        <c:ser>
          <c:idx val="0"/>
          <c:order val="0"/>
          <c:tx>
            <c:strRef>
              <c:f>Sheet1!$B$1</c:f>
              <c:strCache>
                <c:ptCount val="1"/>
                <c:pt idx="0">
                  <c:v>JPF</c:v>
                </c:pt>
              </c:strCache>
            </c:strRef>
          </c:tx>
          <c:xVal>
            <c:strRef>
              <c:f>Sheet1!$A$2:$A$12</c:f>
              <c:strCache>
                <c:ptCount val="11"/>
                <c:pt idx="0">
                  <c:v>DisBarrier</c:v>
                </c:pt>
                <c:pt idx="1">
                  <c:v>Filter</c:v>
                </c:pt>
                <c:pt idx="2">
                  <c:v>Peterson</c:v>
                </c:pt>
                <c:pt idx="3">
                  <c:v>Deque</c:v>
                </c:pt>
                <c:pt idx="4">
                  <c:v>Iterator_LockFreeSet</c:v>
                </c:pt>
                <c:pt idx="5">
                  <c:v>IteratorLockFreePriorityQueue</c:v>
                </c:pt>
                <c:pt idx="6">
                  <c:v>LinearSenseVolatileBarrier</c:v>
                </c:pt>
                <c:pt idx="7">
                  <c:v>BinaryStaticTreeBarrier</c:v>
                </c:pt>
                <c:pt idx="8">
                  <c:v>synch</c:v>
                </c:pt>
                <c:pt idx="9">
                  <c:v>sor</c:v>
                </c:pt>
                <c:pt idx="10">
                  <c:v>moldyn</c:v>
                </c:pt>
              </c:strCache>
            </c:strRef>
          </c:xVal>
          <c:yVal>
            <c:numRef>
              <c:f>Sheet1!$B$2:$B$12</c:f>
              <c:numCache>
                <c:formatCode>General</c:formatCode>
                <c:ptCount val="11"/>
                <c:pt idx="0">
                  <c:v>16.0</c:v>
                </c:pt>
                <c:pt idx="1">
                  <c:v>6.0</c:v>
                </c:pt>
                <c:pt idx="2">
                  <c:v>16.0</c:v>
                </c:pt>
                <c:pt idx="3">
                  <c:v>17.0</c:v>
                </c:pt>
                <c:pt idx="4">
                  <c:v>23.0</c:v>
                </c:pt>
                <c:pt idx="5">
                  <c:v>23.0</c:v>
                </c:pt>
                <c:pt idx="6">
                  <c:v>23.0</c:v>
                </c:pt>
                <c:pt idx="7">
                  <c:v>23.0</c:v>
                </c:pt>
                <c:pt idx="8">
                  <c:v>16.0</c:v>
                </c:pt>
                <c:pt idx="9">
                  <c:v>16.0</c:v>
                </c:pt>
                <c:pt idx="10">
                  <c:v>36.0</c:v>
                </c:pt>
              </c:numCache>
            </c:numRef>
          </c:yVal>
          <c:smooth val="0"/>
        </c:ser>
        <c:ser>
          <c:idx val="1"/>
          <c:order val="1"/>
          <c:tx>
            <c:strRef>
              <c:f>Sheet1!$C$1</c:f>
              <c:strCache>
                <c:ptCount val="1"/>
                <c:pt idx="0">
                  <c:v>JRF</c:v>
                </c:pt>
              </c:strCache>
            </c:strRef>
          </c:tx>
          <c:xVal>
            <c:strRef>
              <c:f>Sheet1!$A$2:$A$12</c:f>
              <c:strCache>
                <c:ptCount val="11"/>
                <c:pt idx="0">
                  <c:v>DisBarrier</c:v>
                </c:pt>
                <c:pt idx="1">
                  <c:v>Filter</c:v>
                </c:pt>
                <c:pt idx="2">
                  <c:v>Peterson</c:v>
                </c:pt>
                <c:pt idx="3">
                  <c:v>Deque</c:v>
                </c:pt>
                <c:pt idx="4">
                  <c:v>Iterator_LockFreeSet</c:v>
                </c:pt>
                <c:pt idx="5">
                  <c:v>IteratorLockFreePriorityQueue</c:v>
                </c:pt>
                <c:pt idx="6">
                  <c:v>LinearSenseVolatileBarrier</c:v>
                </c:pt>
                <c:pt idx="7">
                  <c:v>BinaryStaticTreeBarrier</c:v>
                </c:pt>
                <c:pt idx="8">
                  <c:v>synch</c:v>
                </c:pt>
                <c:pt idx="9">
                  <c:v>sor</c:v>
                </c:pt>
                <c:pt idx="10">
                  <c:v>moldyn</c:v>
                </c:pt>
              </c:strCache>
            </c:strRef>
          </c:xVal>
          <c:yVal>
            <c:numRef>
              <c:f>Sheet1!$C$2:$C$12</c:f>
              <c:numCache>
                <c:formatCode>General</c:formatCode>
                <c:ptCount val="11"/>
                <c:pt idx="0">
                  <c:v>53.0</c:v>
                </c:pt>
                <c:pt idx="1">
                  <c:v>36.0</c:v>
                </c:pt>
                <c:pt idx="2">
                  <c:v>36.0</c:v>
                </c:pt>
                <c:pt idx="3">
                  <c:v>34.0</c:v>
                </c:pt>
                <c:pt idx="4">
                  <c:v>46.0</c:v>
                </c:pt>
                <c:pt idx="5">
                  <c:v>87.0</c:v>
                </c:pt>
                <c:pt idx="6">
                  <c:v>42.0</c:v>
                </c:pt>
                <c:pt idx="7">
                  <c:v>66.0</c:v>
                </c:pt>
                <c:pt idx="8">
                  <c:v>76.0</c:v>
                </c:pt>
                <c:pt idx="9">
                  <c:v>59.0</c:v>
                </c:pt>
                <c:pt idx="10">
                  <c:v>579.0</c:v>
                </c:pt>
              </c:numCache>
            </c:numRef>
          </c:yVal>
          <c:smooth val="0"/>
        </c:ser>
        <c:dLbls>
          <c:showLegendKey val="0"/>
          <c:showVal val="0"/>
          <c:showCatName val="0"/>
          <c:showSerName val="0"/>
          <c:showPercent val="0"/>
          <c:showBubbleSize val="0"/>
        </c:dLbls>
        <c:axId val="2120865592"/>
        <c:axId val="2120855576"/>
      </c:scatterChart>
      <c:valAx>
        <c:axId val="2120865592"/>
        <c:scaling>
          <c:orientation val="minMax"/>
        </c:scaling>
        <c:delete val="0"/>
        <c:axPos val="b"/>
        <c:title>
          <c:tx>
            <c:rich>
              <a:bodyPr/>
              <a:lstStyle/>
              <a:p>
                <a:pPr>
                  <a:defRPr/>
                </a:pPr>
                <a:r>
                  <a:rPr lang="en-US" dirty="0" smtClean="0"/>
                  <a:t>Test Programs</a:t>
                </a:r>
                <a:endParaRPr lang="en-US" dirty="0"/>
              </a:p>
            </c:rich>
          </c:tx>
          <c:layout/>
          <c:overlay val="0"/>
        </c:title>
        <c:majorTickMark val="none"/>
        <c:minorTickMark val="none"/>
        <c:tickLblPos val="nextTo"/>
        <c:crossAx val="2120855576"/>
        <c:crossesAt val="0.0"/>
        <c:crossBetween val="midCat"/>
      </c:valAx>
      <c:valAx>
        <c:axId val="2120855576"/>
        <c:scaling>
          <c:logBase val="10.0"/>
          <c:orientation val="minMax"/>
          <c:min val="1.0"/>
        </c:scaling>
        <c:delete val="0"/>
        <c:axPos val="l"/>
        <c:majorGridlines/>
        <c:title>
          <c:tx>
            <c:rich>
              <a:bodyPr/>
              <a:lstStyle/>
              <a:p>
                <a:pPr>
                  <a:defRPr/>
                </a:pPr>
                <a:r>
                  <a:rPr lang="en-US" dirty="0" smtClean="0"/>
                  <a:t>Memory (MB)</a:t>
                </a:r>
              </a:p>
            </c:rich>
          </c:tx>
          <c:layout/>
          <c:overlay val="0"/>
        </c:title>
        <c:numFmt formatCode="General" sourceLinked="1"/>
        <c:majorTickMark val="none"/>
        <c:minorTickMark val="none"/>
        <c:tickLblPos val="nextTo"/>
        <c:crossAx val="2120865592"/>
        <c:crosses val="autoZero"/>
        <c:crossBetween val="midCat"/>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stacked"/>
        <c:varyColors val="0"/>
        <c:ser>
          <c:idx val="0"/>
          <c:order val="0"/>
          <c:tx>
            <c:strRef>
              <c:f>Sheet1!$B$1</c:f>
              <c:strCache>
                <c:ptCount val="1"/>
                <c:pt idx="0">
                  <c:v>Threshold=1</c:v>
                </c:pt>
              </c:strCache>
            </c:strRef>
          </c:tx>
          <c:invertIfNegative val="0"/>
          <c:cat>
            <c:strRef>
              <c:f>Sheet1!$A$2:$A$10</c:f>
              <c:strCache>
                <c:ptCount val="9"/>
                <c:pt idx="0">
                  <c:v>DisBarrier</c:v>
                </c:pt>
                <c:pt idx="1">
                  <c:v>LockFreeHashSet</c:v>
                </c:pt>
                <c:pt idx="2">
                  <c:v>OptimisticList</c:v>
                </c:pt>
                <c:pt idx="3">
                  <c:v>MCSLock*</c:v>
                </c:pt>
                <c:pt idx="4">
                  <c:v>LinearSenseBarrierVolatile</c:v>
                </c:pt>
                <c:pt idx="5">
                  <c:v>Iterator_EBDeque</c:v>
                </c:pt>
                <c:pt idx="6">
                  <c:v>Lufact</c:v>
                </c:pt>
                <c:pt idx="7">
                  <c:v>sor</c:v>
                </c:pt>
                <c:pt idx="8">
                  <c:v>WebserwerSim</c:v>
                </c:pt>
              </c:strCache>
            </c:strRef>
          </c:cat>
          <c:val>
            <c:numRef>
              <c:f>Sheet1!$B$2:$B$10</c:f>
              <c:numCache>
                <c:formatCode>General</c:formatCode>
                <c:ptCount val="9"/>
                <c:pt idx="0">
                  <c:v>0.6</c:v>
                </c:pt>
                <c:pt idx="1">
                  <c:v>0.6</c:v>
                </c:pt>
                <c:pt idx="2">
                  <c:v>0.2</c:v>
                </c:pt>
                <c:pt idx="3">
                  <c:v>0.5</c:v>
                </c:pt>
                <c:pt idx="4">
                  <c:v>0.7</c:v>
                </c:pt>
                <c:pt idx="5">
                  <c:v>0.4</c:v>
                </c:pt>
                <c:pt idx="6">
                  <c:v>0.4</c:v>
                </c:pt>
                <c:pt idx="7">
                  <c:v>2.0</c:v>
                </c:pt>
                <c:pt idx="8">
                  <c:v>1.0</c:v>
                </c:pt>
              </c:numCache>
            </c:numRef>
          </c:val>
        </c:ser>
        <c:ser>
          <c:idx val="1"/>
          <c:order val="1"/>
          <c:tx>
            <c:strRef>
              <c:f>Sheet1!$C$1</c:f>
              <c:strCache>
                <c:ptCount val="1"/>
                <c:pt idx="0">
                  <c:v>Threshold=10</c:v>
                </c:pt>
              </c:strCache>
            </c:strRef>
          </c:tx>
          <c:invertIfNegative val="0"/>
          <c:cat>
            <c:strRef>
              <c:f>Sheet1!$A$2:$A$10</c:f>
              <c:strCache>
                <c:ptCount val="9"/>
                <c:pt idx="0">
                  <c:v>DisBarrier</c:v>
                </c:pt>
                <c:pt idx="1">
                  <c:v>LockFreeHashSet</c:v>
                </c:pt>
                <c:pt idx="2">
                  <c:v>OptimisticList</c:v>
                </c:pt>
                <c:pt idx="3">
                  <c:v>MCSLock*</c:v>
                </c:pt>
                <c:pt idx="4">
                  <c:v>LinearSenseBarrierVolatile</c:v>
                </c:pt>
                <c:pt idx="5">
                  <c:v>Iterator_EBDeque</c:v>
                </c:pt>
                <c:pt idx="6">
                  <c:v>Lufact</c:v>
                </c:pt>
                <c:pt idx="7">
                  <c:v>sor</c:v>
                </c:pt>
                <c:pt idx="8">
                  <c:v>WebserwerSim</c:v>
                </c:pt>
              </c:strCache>
            </c:strRef>
          </c:cat>
          <c:val>
            <c:numRef>
              <c:f>Sheet1!$C$2:$C$10</c:f>
              <c:numCache>
                <c:formatCode>General</c:formatCode>
                <c:ptCount val="9"/>
                <c:pt idx="0">
                  <c:v>6.0</c:v>
                </c:pt>
                <c:pt idx="1">
                  <c:v>6.0</c:v>
                </c:pt>
                <c:pt idx="2">
                  <c:v>2.0</c:v>
                </c:pt>
                <c:pt idx="3">
                  <c:v>0.6</c:v>
                </c:pt>
                <c:pt idx="4">
                  <c:v>7.0</c:v>
                </c:pt>
                <c:pt idx="5">
                  <c:v>4.0</c:v>
                </c:pt>
                <c:pt idx="6">
                  <c:v>4.0</c:v>
                </c:pt>
                <c:pt idx="7">
                  <c:v>100.0</c:v>
                </c:pt>
                <c:pt idx="8">
                  <c:v>24.0</c:v>
                </c:pt>
              </c:numCache>
            </c:numRef>
          </c:val>
        </c:ser>
        <c:ser>
          <c:idx val="2"/>
          <c:order val="2"/>
          <c:tx>
            <c:strRef>
              <c:f>Sheet1!$D$1</c:f>
              <c:strCache>
                <c:ptCount val="1"/>
                <c:pt idx="0">
                  <c:v>Threshold=100</c:v>
                </c:pt>
              </c:strCache>
            </c:strRef>
          </c:tx>
          <c:invertIfNegative val="0"/>
          <c:cat>
            <c:strRef>
              <c:f>Sheet1!$A$2:$A$10</c:f>
              <c:strCache>
                <c:ptCount val="9"/>
                <c:pt idx="0">
                  <c:v>DisBarrier</c:v>
                </c:pt>
                <c:pt idx="1">
                  <c:v>LockFreeHashSet</c:v>
                </c:pt>
                <c:pt idx="2">
                  <c:v>OptimisticList</c:v>
                </c:pt>
                <c:pt idx="3">
                  <c:v>MCSLock*</c:v>
                </c:pt>
                <c:pt idx="4">
                  <c:v>LinearSenseBarrierVolatile</c:v>
                </c:pt>
                <c:pt idx="5">
                  <c:v>Iterator_EBDeque</c:v>
                </c:pt>
                <c:pt idx="6">
                  <c:v>Lufact</c:v>
                </c:pt>
                <c:pt idx="7">
                  <c:v>sor</c:v>
                </c:pt>
                <c:pt idx="8">
                  <c:v>WebserwerSim</c:v>
                </c:pt>
              </c:strCache>
            </c:strRef>
          </c:cat>
          <c:val>
            <c:numRef>
              <c:f>Sheet1!$D$2:$D$10</c:f>
              <c:numCache>
                <c:formatCode>General</c:formatCode>
                <c:ptCount val="9"/>
                <c:pt idx="0">
                  <c:v>69.0</c:v>
                </c:pt>
                <c:pt idx="1">
                  <c:v>6.0</c:v>
                </c:pt>
                <c:pt idx="2">
                  <c:v>151.0</c:v>
                </c:pt>
                <c:pt idx="3">
                  <c:v>5.0</c:v>
                </c:pt>
                <c:pt idx="4">
                  <c:v>71.0</c:v>
                </c:pt>
                <c:pt idx="5">
                  <c:v>36.0</c:v>
                </c:pt>
                <c:pt idx="6">
                  <c:v>268.0</c:v>
                </c:pt>
                <c:pt idx="7">
                  <c:v>460.0</c:v>
                </c:pt>
                <c:pt idx="8">
                  <c:v>217.0</c:v>
                </c:pt>
              </c:numCache>
            </c:numRef>
          </c:val>
        </c:ser>
        <c:dLbls>
          <c:showLegendKey val="0"/>
          <c:showVal val="0"/>
          <c:showCatName val="0"/>
          <c:showSerName val="0"/>
          <c:showPercent val="0"/>
          <c:showBubbleSize val="0"/>
        </c:dLbls>
        <c:gapWidth val="75"/>
        <c:overlap val="100"/>
        <c:axId val="2120698776"/>
        <c:axId val="2120692584"/>
      </c:barChart>
      <c:catAx>
        <c:axId val="2120698776"/>
        <c:scaling>
          <c:orientation val="minMax"/>
        </c:scaling>
        <c:delete val="0"/>
        <c:axPos val="b"/>
        <c:majorTickMark val="none"/>
        <c:minorTickMark val="none"/>
        <c:tickLblPos val="nextTo"/>
        <c:crossAx val="2120692584"/>
        <c:crosses val="autoZero"/>
        <c:auto val="1"/>
        <c:lblAlgn val="ctr"/>
        <c:lblOffset val="500"/>
        <c:noMultiLvlLbl val="0"/>
      </c:catAx>
      <c:valAx>
        <c:axId val="2120692584"/>
        <c:scaling>
          <c:logBase val="10.0"/>
          <c:orientation val="minMax"/>
        </c:scaling>
        <c:delete val="0"/>
        <c:axPos val="l"/>
        <c:majorGridlines/>
        <c:minorGridlines/>
        <c:title>
          <c:tx>
            <c:rich>
              <a:bodyPr/>
              <a:lstStyle/>
              <a:p>
                <a:pPr>
                  <a:defRPr/>
                </a:pPr>
                <a:r>
                  <a:rPr lang="en-US" dirty="0" smtClean="0"/>
                  <a:t>Time (</a:t>
                </a:r>
                <a:r>
                  <a:rPr lang="en-US" dirty="0" err="1" smtClean="0"/>
                  <a:t>secs</a:t>
                </a:r>
                <a:r>
                  <a:rPr lang="en-US" dirty="0" smtClean="0"/>
                  <a:t>)</a:t>
                </a:r>
                <a:endParaRPr lang="en-US" dirty="0"/>
              </a:p>
            </c:rich>
          </c:tx>
          <c:layout/>
          <c:overlay val="0"/>
        </c:title>
        <c:numFmt formatCode="General" sourceLinked="1"/>
        <c:majorTickMark val="out"/>
        <c:minorTickMark val="none"/>
        <c:tickLblPos val="nextTo"/>
        <c:crossAx val="21206987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43F9C-C1C3-3A4C-849E-A93CC4A427D5}" type="datetimeFigureOut">
              <a:rPr lang="en-US" smtClean="0"/>
              <a:t>1/21/14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65CEF-E86E-624E-8AA0-B57B97D273FB}" type="slidenum">
              <a:rPr lang="en-US" smtClean="0"/>
              <a:t>‹#›</a:t>
            </a:fld>
            <a:endParaRPr lang="en-US"/>
          </a:p>
        </p:txBody>
      </p:sp>
    </p:spTree>
    <p:extLst>
      <p:ext uri="{BB962C8B-B14F-4D97-AF65-F5344CB8AC3E}">
        <p14:creationId xmlns:p14="http://schemas.microsoft.com/office/powerpoint/2010/main" val="16307768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problem we’re addressing in this work is how to correctly implement multithreaded Java programs. Writing multithreaded code is difficult as having multiple threads communicate over shared memory in a consistent way is challenging. The relaxed nature of the Java Memory Model makes this even more challenging. So we claim that even exerts would need tool support for reasoning about correctness of Java programs. Our tool Java Race Finder is one such tool that effective in detecting concurrency bugs. I’ll explain how our tool encodes the relationship between program statements to be able to detect sequential consistency violations. I’ll talk about how we engineered our tool using heuristics that can quickly find the bugs. Our tool is capable of automatically generating code modification suggestions to help with fixing the errors. I will present our findings and conclude with my future research interests.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a:t>
            </a:fld>
            <a:endParaRPr lang="en-US"/>
          </a:p>
        </p:txBody>
      </p:sp>
    </p:spTree>
    <p:extLst>
      <p:ext uri="{BB962C8B-B14F-4D97-AF65-F5344CB8AC3E}">
        <p14:creationId xmlns:p14="http://schemas.microsoft.com/office/powerpoint/2010/main" val="634220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JMM</a:t>
            </a:r>
            <a:r>
              <a:rPr lang="en-US" baseline="0" dirty="0" smtClean="0"/>
              <a:t> constrains the values a read operation can see according to happens-before consistency. The first rule makes sure that a read does not see result of a write that happens-after it. The second rule states that if read sees the result of a write that happens before it then there is no intervening write that is it is the one that most-recently happened before. It is important to note that a read can potentially see result of any write that does not happen-before. So if there is lack of appropriate synchronization among two threads a read can see a write from the other thread and it may not necessarily be the most recent write.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12</a:t>
            </a:fld>
            <a:endParaRPr lang="en-US"/>
          </a:p>
        </p:txBody>
      </p:sp>
    </p:spTree>
    <p:extLst>
      <p:ext uri="{BB962C8B-B14F-4D97-AF65-F5344CB8AC3E}">
        <p14:creationId xmlns:p14="http://schemas.microsoft.com/office/powerpoint/2010/main" val="88962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then how do we decide that a program is incorrectly synchronized? The answer is if the program has a data race then it is not correctly synchronized. There is a data race on a memory location if there are two actions, at least one is a write and these actions are not ordered by happens-before.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13</a:t>
            </a:fld>
            <a:endParaRPr lang="en-US"/>
          </a:p>
        </p:txBody>
      </p:sp>
    </p:spTree>
    <p:extLst>
      <p:ext uri="{BB962C8B-B14F-4D97-AF65-F5344CB8AC3E}">
        <p14:creationId xmlns:p14="http://schemas.microsoft.com/office/powerpoint/2010/main" val="367697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 easily</a:t>
            </a:r>
            <a:r>
              <a:rPr lang="en-US" baseline="0" dirty="0" smtClean="0"/>
              <a:t> eliminate the data race by making done volatile. This way a sync with order (and hence happens-before) is established between writing and reading of done.</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14</a:t>
            </a:fld>
            <a:endParaRPr lang="en-US"/>
          </a:p>
        </p:txBody>
      </p:sp>
    </p:spTree>
    <p:extLst>
      <p:ext uri="{BB962C8B-B14F-4D97-AF65-F5344CB8AC3E}">
        <p14:creationId xmlns:p14="http://schemas.microsoft.com/office/powerpoint/2010/main" val="866360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work addresses all the three questions that I mentioned earlier.</a:t>
            </a:r>
            <a:r>
              <a:rPr lang="en-US" baseline="0" dirty="0" smtClean="0"/>
              <a:t> But in this talk I’ll be focusing on our solutions to the first two.</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16</a:t>
            </a:fld>
            <a:endParaRPr lang="en-US"/>
          </a:p>
        </p:txBody>
      </p:sp>
    </p:spTree>
    <p:extLst>
      <p:ext uri="{BB962C8B-B14F-4D97-AF65-F5344CB8AC3E}">
        <p14:creationId xmlns:p14="http://schemas.microsoft.com/office/powerpoint/2010/main" val="187406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tool</a:t>
            </a:r>
            <a:r>
              <a:rPr lang="en-US" baseline="0" dirty="0" smtClean="0"/>
              <a:t> Java Race Finder analyzes multithreaded Java code to detect data races. It is built on top of JPF, which is a model checker for Java programs. It is actually a custom built JVM and creates all possible thread scheduling scenarios and can be configured to search the state space in DFS or BFS mode. Since it explores all possible scheduling scenarios, if no data races are reported, it means the program is correctly synchronized and hence we can assume sequential consistency and use  tool </a:t>
            </a:r>
            <a:r>
              <a:rPr lang="en-US" baseline="0" dirty="0" err="1" smtClean="0"/>
              <a:t>lke</a:t>
            </a:r>
            <a:r>
              <a:rPr lang="en-US" baseline="0" dirty="0" smtClean="0"/>
              <a:t> JPF to reason about general correctness properties. If a data race is found, our explains the reason and provides suggestion on how to fix the data race.</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20</a:t>
            </a:fld>
            <a:endParaRPr lang="en-US"/>
          </a:p>
        </p:txBody>
      </p:sp>
    </p:spTree>
    <p:extLst>
      <p:ext uri="{BB962C8B-B14F-4D97-AF65-F5344CB8AC3E}">
        <p14:creationId xmlns:p14="http://schemas.microsoft.com/office/powerpoint/2010/main" val="1708857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JRF</a:t>
            </a:r>
            <a:r>
              <a:rPr lang="en-US" baseline="0" dirty="0" smtClean="0"/>
              <a:t> adds metadata to the state encoding of a Java program. Since our goal is to check for data races, the metadata we’re interested in is the happens-before relationship. So for each execution path, we initialize the happens-before relation and update it after executing an action. We use that information to check if an action is safe in other words would cause a data race by checking the happens-before relationship </a:t>
            </a:r>
            <a:r>
              <a:rPr lang="en-US" baseline="0" dirty="0" err="1" smtClean="0"/>
              <a:t>wrt</a:t>
            </a:r>
            <a:r>
              <a:rPr lang="en-US" baseline="0" dirty="0" smtClean="0"/>
              <a:t> the current thread and memory location that is being accessed.</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21</a:t>
            </a:fld>
            <a:endParaRPr lang="en-US"/>
          </a:p>
        </p:txBody>
      </p:sp>
    </p:spTree>
    <p:extLst>
      <p:ext uri="{BB962C8B-B14F-4D97-AF65-F5344CB8AC3E}">
        <p14:creationId xmlns:p14="http://schemas.microsoft.com/office/powerpoint/2010/main" val="3195002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Rather than associating action pairs with the happens-before relationship, we store that information in an implicit way</a:t>
            </a:r>
            <a:r>
              <a:rPr lang="en-US" baseline="0" dirty="0" smtClean="0"/>
              <a:t> in the h-function. h-function maps threads to memory locations that are safe to access. In a way those are the ones that have been updated by an action that happened before the current action. h-function also maps sync addresses such as locks and volatile variables. In that case the memory locations mapped to a synch address are the ones that could be safely accessed if a thread executes an acquire operation matching a release operation on that synch address.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22</a:t>
            </a:fld>
            <a:endParaRPr lang="en-US"/>
          </a:p>
        </p:txBody>
      </p:sp>
    </p:spTree>
    <p:extLst>
      <p:ext uri="{BB962C8B-B14F-4D97-AF65-F5344CB8AC3E}">
        <p14:creationId xmlns:p14="http://schemas.microsoft.com/office/powerpoint/2010/main" val="19470042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h-function is first initialized for the main thread, which can</a:t>
            </a:r>
            <a:r>
              <a:rPr lang="en-US" baseline="0" dirty="0" smtClean="0"/>
              <a:t> safely access all the static  variables when no other threads have been created yet. H-function is updated based on the semantics of the action to be executed.</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23</a:t>
            </a:fld>
            <a:endParaRPr lang="en-US"/>
          </a:p>
        </p:txBody>
      </p:sp>
    </p:spTree>
    <p:extLst>
      <p:ext uri="{BB962C8B-B14F-4D97-AF65-F5344CB8AC3E}">
        <p14:creationId xmlns:p14="http://schemas.microsoft.com/office/powerpoint/2010/main" val="3693295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Synchronization actions are</a:t>
            </a:r>
            <a:r>
              <a:rPr lang="en-US" baseline="0" dirty="0" smtClean="0"/>
              <a:t> implemented as</a:t>
            </a:r>
            <a:r>
              <a:rPr lang="en-US" dirty="0" smtClean="0"/>
              <a:t> either a release or an acquire action depending on</a:t>
            </a:r>
            <a:r>
              <a:rPr lang="en-US" baseline="0" dirty="0" smtClean="0"/>
              <a:t> the semantics</a:t>
            </a:r>
            <a:r>
              <a:rPr lang="en-US" dirty="0" smtClean="0"/>
              <a:t>. In</a:t>
            </a:r>
            <a:r>
              <a:rPr lang="en-US" baseline="0" dirty="0" smtClean="0"/>
              <a:t> addition we define an invalidate and new actions.</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24</a:t>
            </a:fld>
            <a:endParaRPr lang="en-US"/>
          </a:p>
        </p:txBody>
      </p:sp>
    </p:spTree>
    <p:extLst>
      <p:ext uri="{BB962C8B-B14F-4D97-AF65-F5344CB8AC3E}">
        <p14:creationId xmlns:p14="http://schemas.microsoft.com/office/powerpoint/2010/main" val="327583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release action transfers the memory</a:t>
            </a:r>
            <a:r>
              <a:rPr lang="en-US" baseline="0" dirty="0" smtClean="0"/>
              <a:t> locations a thread can safely access to the sync object. An acquire action does the transfer in the reverse direction: from the synch object to the thread. </a:t>
            </a:r>
          </a:p>
          <a:p>
            <a:endParaRPr lang="en-US" baseline="0" dirty="0" smtClean="0"/>
          </a:p>
          <a:p>
            <a:r>
              <a:rPr lang="en-US" baseline="0" dirty="0" smtClean="0"/>
              <a:t>Writing to a non-volatile variable invalidates the variable for other threads that is removes from their </a:t>
            </a:r>
            <a:r>
              <a:rPr lang="en-US" baseline="0" dirty="0" err="1" smtClean="0"/>
              <a:t>hsets</a:t>
            </a:r>
            <a:r>
              <a:rPr lang="en-US" baseline="0" dirty="0" smtClean="0"/>
              <a:t>. </a:t>
            </a:r>
          </a:p>
          <a:p>
            <a:endParaRPr lang="en-US" baseline="0" dirty="0" smtClean="0"/>
          </a:p>
          <a:p>
            <a:r>
              <a:rPr lang="en-US" baseline="0" dirty="0" smtClean="0"/>
              <a:t>Instantiating an object adds the non-volatile fields of the object to the </a:t>
            </a:r>
            <a:r>
              <a:rPr lang="en-US" baseline="0" dirty="0" err="1" smtClean="0"/>
              <a:t>hset</a:t>
            </a:r>
            <a:r>
              <a:rPr lang="en-US" baseline="0" dirty="0" smtClean="0"/>
              <a:t> of the current thread. Its volatile fields are initialized with empty </a:t>
            </a:r>
            <a:r>
              <a:rPr lang="en-US" baseline="0" dirty="0" err="1" smtClean="0"/>
              <a:t>hsets</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25</a:t>
            </a:fld>
            <a:endParaRPr lang="en-US"/>
          </a:p>
        </p:txBody>
      </p:sp>
    </p:spTree>
    <p:extLst>
      <p:ext uri="{BB962C8B-B14F-4D97-AF65-F5344CB8AC3E}">
        <p14:creationId xmlns:p14="http://schemas.microsoft.com/office/powerpoint/2010/main" val="380357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work that I’ll be talking today checks whether a Java program would exhibit sequentially consistent executions only or more. So what is sequential consistency? Well this is what every programmer would take it for granted. That is program statements are executed according to program order and that every read operations sees the result of the most recent write operation.</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a:t>
            </a:fld>
            <a:endParaRPr lang="en-US"/>
          </a:p>
        </p:txBody>
      </p:sp>
    </p:spTree>
    <p:extLst>
      <p:ext uri="{BB962C8B-B14F-4D97-AF65-F5344CB8AC3E}">
        <p14:creationId xmlns:p14="http://schemas.microsoft.com/office/powerpoint/2010/main" val="2722246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hfunction</a:t>
            </a:r>
            <a:r>
              <a:rPr lang="en-US" baseline="0" dirty="0" smtClean="0"/>
              <a:t> is implemented as an array of bitmap vectors.  Every object in the domain as well as in the range of h-function are mapped to unique indices which are mapped to a row or a column. The bitmaps are dynamically sized based on whether an address location has been accessed or not.  During state exploration h-function store is pushed on to stack when a new state is visited and popped up when backtracking from the current state.</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26</a:t>
            </a:fld>
            <a:endParaRPr lang="en-US"/>
          </a:p>
        </p:txBody>
      </p:sp>
    </p:spTree>
    <p:extLst>
      <p:ext uri="{BB962C8B-B14F-4D97-AF65-F5344CB8AC3E}">
        <p14:creationId xmlns:p14="http://schemas.microsoft.com/office/powerpoint/2010/main" val="16195255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put everything into context, the target application under test is run inside the custom JVM JPF. JPF has a listener mechanism that lets JRF detect memory model related actions such as creating a new object, writing a memory location, etc.  As explained based on the action type JRF updates the h-function and for events such as visiting the next state or backtracking updates the h history stack. </a:t>
            </a:r>
          </a:p>
          <a:p>
            <a:endParaRPr lang="en-US" baseline="0" dirty="0" smtClean="0"/>
          </a:p>
          <a:p>
            <a:r>
              <a:rPr lang="en-US" baseline="0" dirty="0" smtClean="0"/>
              <a:t>JPF cannot keep track of the state space executed natively but it has a mechanism to interact with native code via Model Java Interface and so we can gather data of interest. We have also expanded MJI for </a:t>
            </a:r>
            <a:r>
              <a:rPr lang="en-US" baseline="0" dirty="0" err="1" smtClean="0"/>
              <a:t>java.util.concurrent.atomic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27</a:t>
            </a:fld>
            <a:endParaRPr lang="en-US"/>
          </a:p>
        </p:txBody>
      </p:sp>
    </p:spTree>
    <p:extLst>
      <p:ext uri="{BB962C8B-B14F-4D97-AF65-F5344CB8AC3E}">
        <p14:creationId xmlns:p14="http://schemas.microsoft.com/office/powerpoint/2010/main" val="1604431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data race can be manifested at different points on different execution paths. The deeper the data race the longer the counter example. It is more tedious to understand longer counter examples. Our goal is to quickly find data races with shorter counter examples with a reasonable time and space overhead. JPF maps every state to a key and stores a bit to indicate whether the state has been verified or not. So the real overhead boils down to the overhead for the work list based on the nature of the search strategy.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32</a:t>
            </a:fld>
            <a:endParaRPr lang="en-US"/>
          </a:p>
        </p:txBody>
      </p:sp>
    </p:spTree>
    <p:extLst>
      <p:ext uri="{BB962C8B-B14F-4D97-AF65-F5344CB8AC3E}">
        <p14:creationId xmlns:p14="http://schemas.microsoft.com/office/powerpoint/2010/main" val="2765899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example, if we use</a:t>
            </a:r>
            <a:r>
              <a:rPr lang="en-US" baseline="0" dirty="0" smtClean="0"/>
              <a:t> DFS, it would find the longest race.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33</a:t>
            </a:fld>
            <a:endParaRPr lang="en-US"/>
          </a:p>
        </p:txBody>
      </p:sp>
    </p:spTree>
    <p:extLst>
      <p:ext uri="{BB962C8B-B14F-4D97-AF65-F5344CB8AC3E}">
        <p14:creationId xmlns:p14="http://schemas.microsoft.com/office/powerpoint/2010/main" val="1315114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BFS always finds the shortest counter-example.  However,</a:t>
            </a:r>
            <a:r>
              <a:rPr lang="en-US" baseline="0" dirty="0" smtClean="0"/>
              <a:t> when there are many concurrent threads the size of the queue grows exponentially in the number of threads.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34</a:t>
            </a:fld>
            <a:endParaRPr lang="en-US"/>
          </a:p>
        </p:txBody>
      </p:sp>
    </p:spTree>
    <p:extLst>
      <p:ext uri="{BB962C8B-B14F-4D97-AF65-F5344CB8AC3E}">
        <p14:creationId xmlns:p14="http://schemas.microsoft.com/office/powerpoint/2010/main" val="467515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come up with 4 heuristics that prioritizes potential causes of data races. Writes-first heuristic prefers write actions for a data race to occur at least one of the conflicting  actions must be a write. Since a data race involves two threads, Watch-Written prefers access to memory locations recently written by another thread. If there is proper synchronization between two threads such as release followed by a matching release then it is unlikely that there will be a data race so such threads are less preferred. An acquire statement without a matching release statement may be an indicator of wrong synchronization and hence preferred in Acquire-first heuristic.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35</a:t>
            </a:fld>
            <a:endParaRPr lang="en-US"/>
          </a:p>
        </p:txBody>
      </p:sp>
    </p:spTree>
    <p:extLst>
      <p:ext uri="{BB962C8B-B14F-4D97-AF65-F5344CB8AC3E}">
        <p14:creationId xmlns:p14="http://schemas.microsoft.com/office/powerpoint/2010/main" val="3539322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 back to Peterson’s ME Algorithm, since the shared variables</a:t>
            </a:r>
            <a:r>
              <a:rPr lang="en-US" baseline="0" dirty="0" smtClean="0"/>
              <a:t> flag array and turn are not volatile, there are a number of data races such as (s5, s8) and (s2,s7).</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36</a:t>
            </a:fld>
            <a:endParaRPr lang="en-US"/>
          </a:p>
        </p:txBody>
      </p:sp>
    </p:spTree>
    <p:extLst>
      <p:ext uri="{BB962C8B-B14F-4D97-AF65-F5344CB8AC3E}">
        <p14:creationId xmlns:p14="http://schemas.microsoft.com/office/powerpoint/2010/main" val="10169693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use DFS, (s5,s7). Heuristic</a:t>
            </a:r>
            <a:r>
              <a:rPr lang="en-US" baseline="0" dirty="0" smtClean="0"/>
              <a:t> search finds a shorter counter example for (s2, s7).</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37</a:t>
            </a:fld>
            <a:endParaRPr lang="en-US"/>
          </a:p>
        </p:txBody>
      </p:sp>
    </p:spTree>
    <p:extLst>
      <p:ext uri="{BB962C8B-B14F-4D97-AF65-F5344CB8AC3E}">
        <p14:creationId xmlns:p14="http://schemas.microsoft.com/office/powerpoint/2010/main" val="1289124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38</a:t>
            </a:fld>
            <a:endParaRPr lang="en-US"/>
          </a:p>
        </p:txBody>
      </p:sp>
    </p:spTree>
    <p:extLst>
      <p:ext uri="{BB962C8B-B14F-4D97-AF65-F5344CB8AC3E}">
        <p14:creationId xmlns:p14="http://schemas.microsoft.com/office/powerpoint/2010/main" val="1400715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JRF first explains</a:t>
            </a:r>
            <a:r>
              <a:rPr lang="en-US" baseline="0" dirty="0" smtClean="0"/>
              <a:t> the data race by identifying the source and the manifest statements. The source statement is the one that updated the shared location in another thread and the manifest statement is the one that accessed the location without any proper synchronization with the source statement. In this example s2 invalidates turn in thread2. And by the time thread2 is about to execute s7, turn is not in the </a:t>
            </a:r>
            <a:r>
              <a:rPr lang="en-US" baseline="0" dirty="0" err="1" smtClean="0"/>
              <a:t>hset</a:t>
            </a:r>
            <a:r>
              <a:rPr lang="en-US" baseline="0" dirty="0" smtClean="0"/>
              <a:t> of thread2 hence the data race.</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40</a:t>
            </a:fld>
            <a:endParaRPr lang="en-US"/>
          </a:p>
        </p:txBody>
      </p:sp>
    </p:spTree>
    <p:extLst>
      <p:ext uri="{BB962C8B-B14F-4D97-AF65-F5344CB8AC3E}">
        <p14:creationId xmlns:p14="http://schemas.microsoft.com/office/powerpoint/2010/main" val="3058073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sequential consistency is actually what we call a memory model. A memory model</a:t>
            </a:r>
            <a:r>
              <a:rPr lang="en-US" baseline="0" dirty="0" smtClean="0"/>
              <a:t> specifies the possible values a read operation can see. In an ideal world a memory model would be both easy to understand by programmers and flexible enough to allow various compiler optimizations. Unfortunately, these are conflicting goals. So being a simple memory model sequential consistency does not permit many useful compiler optimizations. This led to adoption of relaxed memory models those which allow more compiler optimizations.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4</a:t>
            </a:fld>
            <a:endParaRPr lang="en-US"/>
          </a:p>
        </p:txBody>
      </p:sp>
    </p:spTree>
    <p:extLst>
      <p:ext uri="{BB962C8B-B14F-4D97-AF65-F5344CB8AC3E}">
        <p14:creationId xmlns:p14="http://schemas.microsoft.com/office/powerpoint/2010/main" val="1420816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data races are due to absence of happens-before relationship, fixing it should introduce the necessary happens-before ordering.</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41</a:t>
            </a:fld>
            <a:endParaRPr lang="en-US"/>
          </a:p>
        </p:txBody>
      </p:sp>
    </p:spTree>
    <p:extLst>
      <p:ext uri="{BB962C8B-B14F-4D97-AF65-F5344CB8AC3E}">
        <p14:creationId xmlns:p14="http://schemas.microsoft.com/office/powerpoint/2010/main" val="52837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Memory</a:t>
            </a:r>
            <a:r>
              <a:rPr lang="en-US" baseline="0" dirty="0" smtClean="0"/>
              <a:t> model of a language should be well understood by programmers as well as compiler writers as it serves as a formal contract between what is programmed and what would be observed at run-time.</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5</a:t>
            </a:fld>
            <a:endParaRPr lang="en-US"/>
          </a:p>
        </p:txBody>
      </p:sp>
    </p:spTree>
    <p:extLst>
      <p:ext uri="{BB962C8B-B14F-4D97-AF65-F5344CB8AC3E}">
        <p14:creationId xmlns:p14="http://schemas.microsoft.com/office/powerpoint/2010/main" val="3617217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correctly implement a multithreaded Java program 3 important questions need to be answered. The first one is whether the program is correctly synchronized. If not, at run-time more problems may arise. This is because sequential consistency is not guaranteed for incorrectly synchronized programs. The second one is about fixing the synchronization problems. the third one is finding out whether the lack of synchronization, for achieving higher performance, is harmless. We claim that these are nontrivial questions and automated tool support is needed even by experts in multithreaded programming.</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6</a:t>
            </a:fld>
            <a:endParaRPr lang="en-US"/>
          </a:p>
        </p:txBody>
      </p:sp>
    </p:spTree>
    <p:extLst>
      <p:ext uri="{BB962C8B-B14F-4D97-AF65-F5344CB8AC3E}">
        <p14:creationId xmlns:p14="http://schemas.microsoft.com/office/powerpoint/2010/main" val="888190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striking example, Java implementation of Peterson’s mutual exclusion</a:t>
            </a:r>
            <a:r>
              <a:rPr lang="en-US" baseline="0" dirty="0" smtClean="0"/>
              <a:t> algorithm does not work if we do not provide the necessary synchronization. This is an algorithm that we teach in OS courses as pure software solution to mutual exclusion. The algorithm works under sequential consistency. However, in Java no synchronization violates sequential consistency assumption.</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7</a:t>
            </a:fld>
            <a:endParaRPr lang="en-US"/>
          </a:p>
        </p:txBody>
      </p:sp>
    </p:spTree>
    <p:extLst>
      <p:ext uri="{BB962C8B-B14F-4D97-AF65-F5344CB8AC3E}">
        <p14:creationId xmlns:p14="http://schemas.microsoft.com/office/powerpoint/2010/main" val="96050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JMM</a:t>
            </a:r>
            <a:r>
              <a:rPr lang="en-US" baseline="0" dirty="0" smtClean="0"/>
              <a:t> is a relaxed memory model and guarantees sequential consistency only for correctly synchronized programs. By correctly synchronized we mean absence of data races. Incorrectly synchronized programs can exhibit non-sequentially consistent behavior but even those are constrained to satisfy some safety rules. And this part of the JMM is criticized for being complex. </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9</a:t>
            </a:fld>
            <a:endParaRPr lang="en-US"/>
          </a:p>
        </p:txBody>
      </p:sp>
    </p:spTree>
    <p:extLst>
      <p:ext uri="{BB962C8B-B14F-4D97-AF65-F5344CB8AC3E}">
        <p14:creationId xmlns:p14="http://schemas.microsoft.com/office/powerpoint/2010/main" val="1880171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Java</a:t>
            </a:r>
            <a:r>
              <a:rPr lang="en-US" baseline="0" dirty="0" smtClean="0"/>
              <a:t> language provides some synchronization actions. For instance, locking or unlocking a monitor lock, writing or reading volatile variables are synchronization actions.  JMM defines a synchronizes with order among synchronizes actions. So unlocking a monitor lock sync with locking that monitor lock. </a:t>
            </a:r>
          </a:p>
          <a:p>
            <a:r>
              <a:rPr lang="en-US" baseline="0" dirty="0" smtClean="0"/>
              <a:t> It means everything that comes before the release action will be visible to everything that comes after the acquire action.</a:t>
            </a:r>
          </a:p>
          <a:p>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10</a:t>
            </a:fld>
            <a:endParaRPr lang="en-US"/>
          </a:p>
        </p:txBody>
      </p:sp>
    </p:spTree>
    <p:extLst>
      <p:ext uri="{BB962C8B-B14F-4D97-AF65-F5344CB8AC3E}">
        <p14:creationId xmlns:p14="http://schemas.microsoft.com/office/powerpoint/2010/main" val="1996285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more general order</a:t>
            </a:r>
            <a:r>
              <a:rPr lang="en-US" baseline="0" dirty="0" smtClean="0"/>
              <a:t> is defined among arbitrary actions on an execution: the happens-before order. There are three ways to justify happens-before order.  First one is due to program order. The second one is due to sync with order. The third one is due to transitivity of the happens-before order. In a multithreaded program if two threads do not have the appropriate synchronization then statements from these two threads will not be ordered by happens before.</a:t>
            </a:r>
            <a:endParaRPr lang="en-US" dirty="0"/>
          </a:p>
        </p:txBody>
      </p:sp>
      <p:sp>
        <p:nvSpPr>
          <p:cNvPr id="4" name="Slide Number Placeholder 3"/>
          <p:cNvSpPr>
            <a:spLocks noGrp="1"/>
          </p:cNvSpPr>
          <p:nvPr>
            <p:ph type="sldNum" sz="quarter" idx="10"/>
          </p:nvPr>
        </p:nvSpPr>
        <p:spPr/>
        <p:txBody>
          <a:bodyPr/>
          <a:lstStyle/>
          <a:p>
            <a:fld id="{BB765CEF-E86E-624E-8AA0-B57B97D273FB}" type="slidenum">
              <a:rPr lang="en-US" smtClean="0"/>
              <a:t>11</a:t>
            </a:fld>
            <a:endParaRPr lang="en-US"/>
          </a:p>
        </p:txBody>
      </p:sp>
    </p:spTree>
    <p:extLst>
      <p:ext uri="{BB962C8B-B14F-4D97-AF65-F5344CB8AC3E}">
        <p14:creationId xmlns:p14="http://schemas.microsoft.com/office/powerpoint/2010/main" val="4159031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1/21/14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B1115196-1C6F-4784-83AC-30756D8F10B3}" type="datetimeFigureOut">
              <a:rPr lang="en-US" smtClean="0"/>
              <a:t>1/21/14</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1115196-1C6F-4784-83AC-30756D8F10B3}"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1115196-1C6F-4784-83AC-30756D8F10B3}" type="datetimeFigureOut">
              <a:rPr lang="en-US" smtClean="0"/>
              <a:t>1/21/14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B1115196-1C6F-4784-83AC-30756D8F10B3}" type="datetimeFigureOut">
              <a:rPr lang="en-US" smtClean="0"/>
              <a:t>1/21/14</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B1115196-1C6F-4784-83AC-30756D8F10B3}" type="datetimeFigureOut">
              <a:rPr lang="en-US" smtClean="0"/>
              <a:t>1/21/14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1115196-1C6F-4784-83AC-30756D8F10B3}" type="datetimeFigureOut">
              <a:rPr lang="en-US" smtClean="0"/>
              <a:t>1/21/14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1115196-1C6F-4784-83AC-30756D8F10B3}" type="datetimeFigureOut">
              <a:rPr lang="en-US" smtClean="0"/>
              <a:t>1/21/14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1115196-1C6F-4784-83AC-30756D8F10B3}" type="datetimeFigureOut">
              <a:rPr lang="en-US" smtClean="0"/>
              <a:t>1/21/14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B1115196-1C6F-4784-83AC-30756D8F10B3}" type="datetimeFigureOut">
              <a:rPr lang="en-US" smtClean="0"/>
              <a:t>1/21/14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71D3E-5A18-49EB-AD2A-429AF16575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B1115196-1C6F-4784-83AC-30756D8F10B3}" type="datetimeFigureOut">
              <a:rPr lang="en-US" smtClean="0"/>
              <a:t>1/21/14</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19371D3E-5A18-49EB-AD2A-429AF16575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B1115196-1C6F-4784-83AC-30756D8F10B3}" type="datetimeFigureOut">
              <a:rPr lang="en-US" smtClean="0"/>
              <a:t>1/21/14</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19371D3E-5A18-49EB-AD2A-429AF16575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smtClean="0"/>
              <a:t>Java Race Finder</a:t>
            </a:r>
            <a:br>
              <a:rPr lang="en-US" dirty="0" smtClean="0"/>
            </a:br>
            <a:r>
              <a:rPr lang="en-US" sz="4000" dirty="0" smtClean="0"/>
              <a:t>Checking Java Programs for Sequential Consistency</a:t>
            </a:r>
            <a:endParaRPr lang="en-US" sz="4000" dirty="0"/>
          </a:p>
        </p:txBody>
      </p:sp>
      <p:sp>
        <p:nvSpPr>
          <p:cNvPr id="3" name="Subtitle 2"/>
          <p:cNvSpPr>
            <a:spLocks noGrp="1"/>
          </p:cNvSpPr>
          <p:nvPr>
            <p:ph type="subTitle" idx="1"/>
          </p:nvPr>
        </p:nvSpPr>
        <p:spPr/>
        <p:txBody>
          <a:bodyPr/>
          <a:lstStyle/>
          <a:p>
            <a:r>
              <a:rPr lang="en-US" dirty="0" smtClean="0"/>
              <a:t>Tuba </a:t>
            </a:r>
            <a:r>
              <a:rPr lang="en-US" dirty="0" err="1" smtClean="0"/>
              <a:t>Yavuz-Kahveci</a:t>
            </a:r>
            <a:endParaRPr lang="en-US" dirty="0" smtClean="0"/>
          </a:p>
          <a:p>
            <a:r>
              <a:rPr lang="en-US" dirty="0" smtClean="0"/>
              <a:t>Fall 2013</a:t>
            </a:r>
            <a:endParaRPr lang="en-US" dirty="0"/>
          </a:p>
        </p:txBody>
      </p:sp>
    </p:spTree>
    <p:extLst>
      <p:ext uri="{BB962C8B-B14F-4D97-AF65-F5344CB8AC3E}">
        <p14:creationId xmlns:p14="http://schemas.microsoft.com/office/powerpoint/2010/main" val="256686011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Synchronization Rules in Java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synchronization actions and their relationship in Java:</a:t>
            </a:r>
          </a:p>
          <a:p>
            <a:pPr lvl="1"/>
            <a:r>
              <a:rPr lang="en-US" dirty="0" smtClean="0"/>
              <a:t>Unlocking </a:t>
            </a:r>
            <a:r>
              <a:rPr lang="en-US" dirty="0"/>
              <a:t>a monitor </a:t>
            </a:r>
            <a:r>
              <a:rPr lang="en-US" dirty="0" smtClean="0"/>
              <a:t>lock </a:t>
            </a:r>
            <a:r>
              <a:rPr lang="en-US" i="1" dirty="0">
                <a:solidFill>
                  <a:srgbClr val="FF0000"/>
                </a:solidFill>
              </a:rPr>
              <a:t>synchronizes </a:t>
            </a:r>
            <a:r>
              <a:rPr lang="en-US" i="1" dirty="0" smtClean="0">
                <a:solidFill>
                  <a:srgbClr val="FF0000"/>
                </a:solidFill>
              </a:rPr>
              <a:t>with</a:t>
            </a:r>
            <a:r>
              <a:rPr lang="en-US" dirty="0" smtClean="0"/>
              <a:t> locking that monitor lock. </a:t>
            </a:r>
          </a:p>
          <a:p>
            <a:pPr lvl="1"/>
            <a:r>
              <a:rPr lang="en-US" dirty="0" smtClean="0"/>
              <a:t>Writing a volatile variable </a:t>
            </a:r>
            <a:r>
              <a:rPr lang="en-US" i="1" dirty="0" smtClean="0">
                <a:solidFill>
                  <a:srgbClr val="FF0000"/>
                </a:solidFill>
              </a:rPr>
              <a:t>synchronizes with</a:t>
            </a:r>
            <a:r>
              <a:rPr lang="en-US" dirty="0" smtClean="0"/>
              <a:t> reading of that variable.</a:t>
            </a:r>
          </a:p>
          <a:p>
            <a:pPr lvl="1"/>
            <a:r>
              <a:rPr lang="en-US" dirty="0" smtClean="0"/>
              <a:t>Starting a thread </a:t>
            </a:r>
            <a:r>
              <a:rPr lang="en-US" i="1" dirty="0" smtClean="0">
                <a:solidFill>
                  <a:srgbClr val="FF0000"/>
                </a:solidFill>
              </a:rPr>
              <a:t>synchronizes with</a:t>
            </a:r>
            <a:r>
              <a:rPr lang="en-US" dirty="0" smtClean="0"/>
              <a:t> the first action of that thread.</a:t>
            </a:r>
          </a:p>
          <a:p>
            <a:pPr lvl="1"/>
            <a:r>
              <a:rPr lang="en-US" dirty="0" smtClean="0"/>
              <a:t>Final action in a thread </a:t>
            </a:r>
            <a:r>
              <a:rPr lang="en-US" i="1" dirty="0">
                <a:solidFill>
                  <a:srgbClr val="FF0000"/>
                </a:solidFill>
              </a:rPr>
              <a:t>synchronizes with</a:t>
            </a:r>
            <a:r>
              <a:rPr lang="en-US" dirty="0"/>
              <a:t> </a:t>
            </a:r>
            <a:r>
              <a:rPr lang="en-US" dirty="0" smtClean="0"/>
              <a:t>any action of a thread that detects termination of that thread.</a:t>
            </a:r>
          </a:p>
          <a:p>
            <a:pPr lvl="1"/>
            <a:r>
              <a:rPr lang="en-US" dirty="0" smtClean="0"/>
              <a:t>Initialization of a field </a:t>
            </a:r>
            <a:r>
              <a:rPr lang="en-US" i="1" dirty="0" smtClean="0">
                <a:solidFill>
                  <a:srgbClr val="FF0000"/>
                </a:solidFill>
              </a:rPr>
              <a:t>synchronizes with</a:t>
            </a:r>
            <a:r>
              <a:rPr lang="en-US" dirty="0" smtClean="0"/>
              <a:t> the first access to the field in every thread.</a:t>
            </a:r>
          </a:p>
          <a:p>
            <a:r>
              <a:rPr lang="en-US" dirty="0" smtClean="0"/>
              <a:t>In general  a </a:t>
            </a:r>
            <a:r>
              <a:rPr lang="en-US" b="1" dirty="0" smtClean="0"/>
              <a:t>release action</a:t>
            </a:r>
            <a:r>
              <a:rPr lang="en-US" dirty="0" smtClean="0"/>
              <a:t> </a:t>
            </a:r>
            <a:r>
              <a:rPr lang="en-US" i="1" dirty="0">
                <a:solidFill>
                  <a:srgbClr val="FF0000"/>
                </a:solidFill>
              </a:rPr>
              <a:t>synchronizes with</a:t>
            </a:r>
            <a:r>
              <a:rPr lang="en-US" dirty="0"/>
              <a:t> </a:t>
            </a:r>
            <a:r>
              <a:rPr lang="en-US" dirty="0" smtClean="0"/>
              <a:t>a matching </a:t>
            </a:r>
            <a:r>
              <a:rPr lang="en-US" b="1" dirty="0" smtClean="0"/>
              <a:t>acquire action</a:t>
            </a:r>
            <a:r>
              <a:rPr lang="en-US" dirty="0" smtClean="0"/>
              <a:t>.</a:t>
            </a:r>
          </a:p>
        </p:txBody>
      </p:sp>
    </p:spTree>
    <p:extLst>
      <p:ext uri="{BB962C8B-B14F-4D97-AF65-F5344CB8AC3E}">
        <p14:creationId xmlns:p14="http://schemas.microsoft.com/office/powerpoint/2010/main" val="9300633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Happens-Before Relation</a:t>
            </a:r>
            <a:endParaRPr lang="en-US" dirty="0"/>
          </a:p>
        </p:txBody>
      </p:sp>
      <p:sp>
        <p:nvSpPr>
          <p:cNvPr id="3" name="Content Placeholder 2"/>
          <p:cNvSpPr>
            <a:spLocks noGrp="1"/>
          </p:cNvSpPr>
          <p:nvPr>
            <p:ph idx="1"/>
          </p:nvPr>
        </p:nvSpPr>
        <p:spPr/>
        <p:txBody>
          <a:bodyPr/>
          <a:lstStyle/>
          <a:p>
            <a:r>
              <a:rPr lang="en-US" dirty="0" smtClean="0"/>
              <a:t>An action </a:t>
            </a:r>
            <a:r>
              <a:rPr lang="en-US" b="1" dirty="0" smtClean="0"/>
              <a:t>a1</a:t>
            </a:r>
            <a:r>
              <a:rPr lang="en-US" dirty="0" smtClean="0"/>
              <a:t> </a:t>
            </a:r>
            <a:r>
              <a:rPr lang="en-US" i="1" dirty="0" smtClean="0">
                <a:solidFill>
                  <a:srgbClr val="FF0000"/>
                </a:solidFill>
              </a:rPr>
              <a:t>happens-before</a:t>
            </a:r>
            <a:r>
              <a:rPr lang="en-US" dirty="0" smtClean="0"/>
              <a:t> action </a:t>
            </a:r>
            <a:r>
              <a:rPr lang="en-US" b="1" dirty="0" smtClean="0"/>
              <a:t>a2, a1 ≤</a:t>
            </a:r>
            <a:r>
              <a:rPr lang="en-US" b="1" baseline="-25000" dirty="0" err="1" smtClean="0"/>
              <a:t>hb</a:t>
            </a:r>
            <a:r>
              <a:rPr lang="en-US" b="1" dirty="0" smtClean="0"/>
              <a:t> a2, </a:t>
            </a:r>
            <a:r>
              <a:rPr lang="en-US" dirty="0" smtClean="0"/>
              <a:t> due to one of the following:</a:t>
            </a:r>
          </a:p>
          <a:p>
            <a:pPr lvl="1"/>
            <a:r>
              <a:rPr lang="en-US" dirty="0"/>
              <a:t>a</a:t>
            </a:r>
            <a:r>
              <a:rPr lang="en-US" dirty="0" smtClean="0"/>
              <a:t>1 comes before a2 according to </a:t>
            </a:r>
            <a:r>
              <a:rPr lang="en-US" i="1" dirty="0" smtClean="0"/>
              <a:t>program order</a:t>
            </a:r>
            <a:r>
              <a:rPr lang="en-US" dirty="0" smtClean="0"/>
              <a:t>: </a:t>
            </a:r>
            <a:r>
              <a:rPr lang="en-US" b="1" dirty="0" smtClean="0"/>
              <a:t>a1 ≤</a:t>
            </a:r>
            <a:r>
              <a:rPr lang="en-US" b="1" baseline="-25000" dirty="0" err="1" smtClean="0"/>
              <a:t>po</a:t>
            </a:r>
            <a:r>
              <a:rPr lang="en-US" b="1" dirty="0" smtClean="0"/>
              <a:t> a2</a:t>
            </a:r>
            <a:r>
              <a:rPr lang="en-US" dirty="0" smtClean="0"/>
              <a:t>.</a:t>
            </a:r>
          </a:p>
          <a:p>
            <a:pPr lvl="1"/>
            <a:r>
              <a:rPr lang="en-US" dirty="0"/>
              <a:t>a</a:t>
            </a:r>
            <a:r>
              <a:rPr lang="en-US" dirty="0" smtClean="0"/>
              <a:t>1 </a:t>
            </a:r>
            <a:r>
              <a:rPr lang="en-US" i="1" dirty="0" smtClean="0"/>
              <a:t>synchronizes with</a:t>
            </a:r>
            <a:r>
              <a:rPr lang="en-US" dirty="0" smtClean="0"/>
              <a:t> a2: </a:t>
            </a:r>
            <a:r>
              <a:rPr lang="en-US" b="1" dirty="0" smtClean="0"/>
              <a:t>a1 </a:t>
            </a:r>
            <a:r>
              <a:rPr lang="en-US" b="1" dirty="0"/>
              <a:t>≤</a:t>
            </a:r>
            <a:r>
              <a:rPr lang="en-US" b="1" baseline="-25000" dirty="0" err="1"/>
              <a:t>sw</a:t>
            </a:r>
            <a:r>
              <a:rPr lang="en-US" b="1" dirty="0"/>
              <a:t> </a:t>
            </a:r>
            <a:r>
              <a:rPr lang="en-US" b="1" dirty="0" smtClean="0"/>
              <a:t>a2</a:t>
            </a:r>
            <a:r>
              <a:rPr lang="en-US" dirty="0" smtClean="0"/>
              <a:t>.</a:t>
            </a:r>
          </a:p>
          <a:p>
            <a:pPr lvl="1"/>
            <a:r>
              <a:rPr lang="en-US" dirty="0"/>
              <a:t>a</a:t>
            </a:r>
            <a:r>
              <a:rPr lang="en-US" dirty="0" smtClean="0"/>
              <a:t>1 happens-before a’ that happens-before a2: </a:t>
            </a:r>
            <a:r>
              <a:rPr lang="en-US" b="1" dirty="0" smtClean="0"/>
              <a:t>Exists a’. </a:t>
            </a:r>
            <a:r>
              <a:rPr lang="en-US" b="1" dirty="0"/>
              <a:t>a1 ≤</a:t>
            </a:r>
            <a:r>
              <a:rPr lang="en-US" b="1" baseline="-25000" dirty="0" err="1"/>
              <a:t>hb</a:t>
            </a:r>
            <a:r>
              <a:rPr lang="en-US" b="1" dirty="0"/>
              <a:t> </a:t>
            </a:r>
            <a:r>
              <a:rPr lang="en-US" b="1" dirty="0" smtClean="0"/>
              <a:t>a’ and a’ </a:t>
            </a:r>
            <a:r>
              <a:rPr lang="en-US" b="1" dirty="0"/>
              <a:t>≤</a:t>
            </a:r>
            <a:r>
              <a:rPr lang="en-US" b="1" baseline="-25000" dirty="0" err="1"/>
              <a:t>hb</a:t>
            </a:r>
            <a:r>
              <a:rPr lang="en-US" b="1" dirty="0"/>
              <a:t> </a:t>
            </a:r>
            <a:r>
              <a:rPr lang="en-US" b="1" dirty="0" smtClean="0"/>
              <a:t>a2 </a:t>
            </a:r>
            <a:r>
              <a:rPr lang="en-US" dirty="0" smtClean="0"/>
              <a:t>(transitivity). </a:t>
            </a:r>
          </a:p>
          <a:p>
            <a:r>
              <a:rPr lang="en-US" dirty="0" smtClean="0"/>
              <a:t>Happens-before,</a:t>
            </a:r>
            <a:r>
              <a:rPr lang="en-US" b="1" dirty="0" smtClean="0"/>
              <a:t> ≤</a:t>
            </a:r>
            <a:r>
              <a:rPr lang="en-US" b="1" baseline="-25000" dirty="0" err="1"/>
              <a:t>hb</a:t>
            </a:r>
            <a:r>
              <a:rPr lang="en-US" b="1" dirty="0"/>
              <a:t> </a:t>
            </a:r>
            <a:r>
              <a:rPr lang="en-US" b="1" dirty="0" smtClean="0"/>
              <a:t>= ( </a:t>
            </a:r>
            <a:r>
              <a:rPr lang="en-US" b="1" dirty="0"/>
              <a:t>≤</a:t>
            </a:r>
            <a:r>
              <a:rPr lang="en-US" b="1" baseline="-25000" dirty="0" err="1"/>
              <a:t>po</a:t>
            </a:r>
            <a:r>
              <a:rPr lang="en-US" b="1" dirty="0"/>
              <a:t> </a:t>
            </a:r>
            <a:r>
              <a:rPr lang="en-US" b="1" dirty="0" smtClean="0"/>
              <a:t> U </a:t>
            </a:r>
            <a:r>
              <a:rPr lang="en-US" b="1" dirty="0"/>
              <a:t>≤</a:t>
            </a:r>
            <a:r>
              <a:rPr lang="en-US" b="1" baseline="-25000" dirty="0" err="1"/>
              <a:t>sw</a:t>
            </a:r>
            <a:r>
              <a:rPr lang="en-US" b="1" dirty="0"/>
              <a:t> </a:t>
            </a:r>
            <a:r>
              <a:rPr lang="en-US" b="1" dirty="0" smtClean="0"/>
              <a:t>)</a:t>
            </a:r>
            <a:r>
              <a:rPr lang="en-US" b="1" baseline="30000" dirty="0" smtClean="0"/>
              <a:t>+</a:t>
            </a:r>
            <a:r>
              <a:rPr lang="en-US" b="1" dirty="0" smtClean="0"/>
              <a:t> </a:t>
            </a:r>
            <a:r>
              <a:rPr lang="en-US" dirty="0" smtClean="0"/>
              <a:t>,  is  a partial-order on all actions in an execution.</a:t>
            </a:r>
            <a:endParaRPr lang="en-US" baseline="30000" dirty="0"/>
          </a:p>
        </p:txBody>
      </p:sp>
    </p:spTree>
    <p:extLst>
      <p:ext uri="{BB962C8B-B14F-4D97-AF65-F5344CB8AC3E}">
        <p14:creationId xmlns:p14="http://schemas.microsoft.com/office/powerpoint/2010/main" val="42550994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Happens-before Consistency</a:t>
            </a:r>
            <a:endParaRPr lang="en-US" dirty="0"/>
          </a:p>
        </p:txBody>
      </p:sp>
      <p:sp>
        <p:nvSpPr>
          <p:cNvPr id="3" name="Content Placeholder 2"/>
          <p:cNvSpPr>
            <a:spLocks noGrp="1"/>
          </p:cNvSpPr>
          <p:nvPr>
            <p:ph idx="1"/>
          </p:nvPr>
        </p:nvSpPr>
        <p:spPr/>
        <p:txBody>
          <a:bodyPr/>
          <a:lstStyle/>
          <a:p>
            <a:r>
              <a:rPr lang="en-US" dirty="0" smtClean="0"/>
              <a:t>A read operation </a:t>
            </a:r>
            <a:r>
              <a:rPr lang="en-US" b="1" dirty="0" smtClean="0"/>
              <a:t>r</a:t>
            </a:r>
            <a:r>
              <a:rPr lang="en-US" dirty="0" smtClean="0"/>
              <a:t> can see results of a write operation </a:t>
            </a:r>
            <a:r>
              <a:rPr lang="en-US" b="1" dirty="0" smtClean="0"/>
              <a:t>w</a:t>
            </a:r>
            <a:r>
              <a:rPr lang="en-US" dirty="0" smtClean="0"/>
              <a:t> provided that:</a:t>
            </a:r>
          </a:p>
          <a:p>
            <a:pPr lvl="1"/>
            <a:r>
              <a:rPr lang="en-US" dirty="0"/>
              <a:t>r</a:t>
            </a:r>
            <a:r>
              <a:rPr lang="en-US" dirty="0" smtClean="0"/>
              <a:t> does not happen-before w: </a:t>
            </a:r>
            <a:r>
              <a:rPr lang="en-US" b="1" dirty="0" smtClean="0"/>
              <a:t>not (r</a:t>
            </a:r>
            <a:r>
              <a:rPr lang="en-US" dirty="0" smtClean="0"/>
              <a:t> </a:t>
            </a:r>
            <a:r>
              <a:rPr lang="en-US" b="1" dirty="0"/>
              <a:t>≤</a:t>
            </a:r>
            <a:r>
              <a:rPr lang="en-US" b="1" baseline="-25000" dirty="0" err="1"/>
              <a:t>hb</a:t>
            </a:r>
            <a:r>
              <a:rPr lang="en-US" b="1" dirty="0"/>
              <a:t> </a:t>
            </a:r>
            <a:r>
              <a:rPr lang="en-US" b="1" dirty="0" smtClean="0"/>
              <a:t>w).</a:t>
            </a:r>
            <a:endParaRPr lang="en-US" dirty="0" smtClean="0"/>
          </a:p>
          <a:p>
            <a:pPr lvl="1"/>
            <a:r>
              <a:rPr lang="en-US" dirty="0" smtClean="0"/>
              <a:t>There is no intervening write operation: </a:t>
            </a:r>
            <a:r>
              <a:rPr lang="en-US" b="1" dirty="0" smtClean="0"/>
              <a:t>not (exists w’. w  </a:t>
            </a:r>
            <a:r>
              <a:rPr lang="en-US" b="1" dirty="0"/>
              <a:t>r ≤</a:t>
            </a:r>
            <a:r>
              <a:rPr lang="en-US" b="1" baseline="-25000" dirty="0" err="1"/>
              <a:t>hb</a:t>
            </a:r>
            <a:r>
              <a:rPr lang="en-US" b="1" dirty="0"/>
              <a:t> </a:t>
            </a:r>
            <a:r>
              <a:rPr lang="en-US" b="1" dirty="0" smtClean="0"/>
              <a:t>w’  </a:t>
            </a:r>
            <a:r>
              <a:rPr lang="en-US" b="1" dirty="0"/>
              <a:t>≤</a:t>
            </a:r>
            <a:r>
              <a:rPr lang="en-US" b="1" baseline="-25000" dirty="0" err="1"/>
              <a:t>hb</a:t>
            </a:r>
            <a:r>
              <a:rPr lang="en-US" b="1" dirty="0"/>
              <a:t> </a:t>
            </a:r>
            <a:r>
              <a:rPr lang="en-US" b="1" dirty="0" smtClean="0"/>
              <a:t>r).</a:t>
            </a:r>
            <a:endParaRPr lang="en-US" b="1" dirty="0"/>
          </a:p>
        </p:txBody>
      </p:sp>
    </p:spTree>
    <p:extLst>
      <p:ext uri="{BB962C8B-B14F-4D97-AF65-F5344CB8AC3E}">
        <p14:creationId xmlns:p14="http://schemas.microsoft.com/office/powerpoint/2010/main" val="126352567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a Data Race</a:t>
            </a:r>
            <a:endParaRPr lang="en-US" dirty="0"/>
          </a:p>
        </p:txBody>
      </p:sp>
      <p:sp>
        <p:nvSpPr>
          <p:cNvPr id="3" name="Content Placeholder 2"/>
          <p:cNvSpPr>
            <a:spLocks noGrp="1"/>
          </p:cNvSpPr>
          <p:nvPr>
            <p:ph idx="1"/>
          </p:nvPr>
        </p:nvSpPr>
        <p:spPr>
          <a:xfrm>
            <a:off x="779463" y="1949824"/>
            <a:ext cx="7583488" cy="1773329"/>
          </a:xfrm>
          <a:ln>
            <a:solidFill>
              <a:srgbClr val="006061"/>
            </a:solidFill>
          </a:ln>
        </p:spPr>
        <p:txBody>
          <a:bodyPr>
            <a:normAutofit fontScale="92500" lnSpcReduction="10000"/>
          </a:bodyPr>
          <a:lstStyle/>
          <a:p>
            <a:r>
              <a:rPr lang="en-US" b="1" i="1" dirty="0" smtClean="0"/>
              <a:t>Definition:</a:t>
            </a:r>
            <a:r>
              <a:rPr lang="en-US" dirty="0" smtClean="0"/>
              <a:t> If two actions </a:t>
            </a:r>
            <a:r>
              <a:rPr lang="en-US" b="1" dirty="0"/>
              <a:t>a</a:t>
            </a:r>
            <a:r>
              <a:rPr lang="en-US" b="1" dirty="0" smtClean="0"/>
              <a:t>1</a:t>
            </a:r>
            <a:r>
              <a:rPr lang="en-US" dirty="0" smtClean="0"/>
              <a:t> and </a:t>
            </a:r>
            <a:r>
              <a:rPr lang="en-US" b="1" dirty="0"/>
              <a:t>a</a:t>
            </a:r>
            <a:r>
              <a:rPr lang="en-US" b="1" dirty="0" smtClean="0"/>
              <a:t>2 </a:t>
            </a:r>
            <a:r>
              <a:rPr lang="en-US" dirty="0" smtClean="0"/>
              <a:t>from different threads access the same memory location </a:t>
            </a:r>
            <a:r>
              <a:rPr lang="en-US" b="1" dirty="0" err="1" smtClean="0"/>
              <a:t>loc</a:t>
            </a:r>
            <a:r>
              <a:rPr lang="en-US" dirty="0" smtClean="0"/>
              <a:t>,</a:t>
            </a:r>
            <a:r>
              <a:rPr lang="en-US" b="1" dirty="0" smtClean="0"/>
              <a:t> </a:t>
            </a:r>
            <a:r>
              <a:rPr lang="en-US" dirty="0" smtClean="0"/>
              <a:t>the actions are </a:t>
            </a:r>
            <a:r>
              <a:rPr lang="en-US" i="1" dirty="0" smtClean="0"/>
              <a:t>not ordered by happens-before</a:t>
            </a:r>
            <a:r>
              <a:rPr lang="en-US" dirty="0" smtClean="0"/>
              <a:t> and if one of the actions is a write, then there is a </a:t>
            </a:r>
            <a:r>
              <a:rPr lang="en-US" b="1" i="1" dirty="0" smtClean="0">
                <a:solidFill>
                  <a:srgbClr val="FF0000"/>
                </a:solidFill>
              </a:rPr>
              <a:t>data race</a:t>
            </a:r>
            <a:r>
              <a:rPr lang="en-US" dirty="0" smtClean="0"/>
              <a:t> on </a:t>
            </a:r>
            <a:r>
              <a:rPr lang="en-US" b="1" dirty="0" smtClean="0"/>
              <a:t>loc</a:t>
            </a:r>
            <a:r>
              <a:rPr lang="en-US" dirty="0" smtClean="0"/>
              <a:t>.  </a:t>
            </a:r>
          </a:p>
          <a:p>
            <a:r>
              <a:rPr lang="en-US" dirty="0" smtClean="0"/>
              <a:t>Example:</a:t>
            </a:r>
          </a:p>
          <a:p>
            <a:endParaRPr lang="en-US" dirty="0" smtClean="0"/>
          </a:p>
          <a:p>
            <a:pPr marL="0" indent="0">
              <a:buNone/>
            </a:pPr>
            <a:endParaRPr lang="en-US" dirty="0"/>
          </a:p>
        </p:txBody>
      </p:sp>
      <p:cxnSp>
        <p:nvCxnSpPr>
          <p:cNvPr id="7" name="Straight Arrow Connector 6"/>
          <p:cNvCxnSpPr/>
          <p:nvPr/>
        </p:nvCxnSpPr>
        <p:spPr>
          <a:xfrm flipH="1">
            <a:off x="2876274" y="4034455"/>
            <a:ext cx="1562623" cy="862186"/>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38897" y="4034455"/>
            <a:ext cx="1537777" cy="1394646"/>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32954" y="4105506"/>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19" name="TextBox 18"/>
          <p:cNvSpPr txBox="1"/>
          <p:nvPr/>
        </p:nvSpPr>
        <p:spPr>
          <a:xfrm>
            <a:off x="5027488" y="4121925"/>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cxnSp>
        <p:nvCxnSpPr>
          <p:cNvPr id="18" name="Straight Arrow Connector 17"/>
          <p:cNvCxnSpPr/>
          <p:nvPr/>
        </p:nvCxnSpPr>
        <p:spPr>
          <a:xfrm flipH="1">
            <a:off x="2154096" y="5192515"/>
            <a:ext cx="640616" cy="398221"/>
          </a:xfrm>
          <a:prstGeom prst="straightConnector1">
            <a:avLst/>
          </a:prstGeom>
          <a:ln>
            <a:solidFill>
              <a:srgbClr val="103154"/>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421639" y="5787264"/>
            <a:ext cx="0" cy="385121"/>
          </a:xfrm>
          <a:prstGeom prst="straightConnector1">
            <a:avLst/>
          </a:prstGeom>
          <a:ln>
            <a:solidFill>
              <a:srgbClr val="103154"/>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059181" y="5060270"/>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31" name="TextBox 30"/>
          <p:cNvSpPr txBox="1"/>
          <p:nvPr/>
        </p:nvSpPr>
        <p:spPr>
          <a:xfrm>
            <a:off x="6593837" y="5767437"/>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22" name="Rectangle 21"/>
          <p:cNvSpPr/>
          <p:nvPr/>
        </p:nvSpPr>
        <p:spPr>
          <a:xfrm>
            <a:off x="1624916" y="4413409"/>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23" name="Rectangle 22"/>
          <p:cNvSpPr/>
          <p:nvPr/>
        </p:nvSpPr>
        <p:spPr>
          <a:xfrm>
            <a:off x="6472953" y="4435908"/>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24" name="Rounded Rectangle 23"/>
          <p:cNvSpPr/>
          <p:nvPr/>
        </p:nvSpPr>
        <p:spPr>
          <a:xfrm>
            <a:off x="1780592" y="3810317"/>
            <a:ext cx="5673435" cy="311302"/>
          </a:xfrm>
          <a:prstGeom prst="roundRect">
            <a:avLst/>
          </a:prstGeom>
          <a:solidFill>
            <a:schemeClr val="tx2"/>
          </a:solidFill>
          <a:ln>
            <a:solidFill>
              <a:srgbClr val="10315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Initialization: </a:t>
            </a:r>
            <a:r>
              <a:rPr lang="en-US" dirty="0" err="1" smtClean="0"/>
              <a:t>boolean</a:t>
            </a:r>
            <a:r>
              <a:rPr lang="en-US" dirty="0" smtClean="0"/>
              <a:t> done = false; /* non-volatile */ </a:t>
            </a:r>
            <a:endParaRPr lang="en-US" dirty="0"/>
          </a:p>
        </p:txBody>
      </p:sp>
      <p:sp>
        <p:nvSpPr>
          <p:cNvPr id="25" name="Rounded Rectangle 24"/>
          <p:cNvSpPr/>
          <p:nvPr/>
        </p:nvSpPr>
        <p:spPr>
          <a:xfrm>
            <a:off x="697292" y="5554127"/>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done = true;</a:t>
            </a:r>
            <a:endParaRPr lang="en-US" dirty="0"/>
          </a:p>
        </p:txBody>
      </p:sp>
      <p:sp>
        <p:nvSpPr>
          <p:cNvPr id="27" name="Rounded Rectangle 26"/>
          <p:cNvSpPr/>
          <p:nvPr/>
        </p:nvSpPr>
        <p:spPr>
          <a:xfrm>
            <a:off x="5618540" y="5525466"/>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a:t>
            </a:r>
            <a:r>
              <a:rPr lang="en-US" dirty="0" smtClean="0"/>
              <a:t>f (done)</a:t>
            </a:r>
            <a:r>
              <a:rPr lang="en-US" dirty="0"/>
              <a:t> </a:t>
            </a:r>
          </a:p>
        </p:txBody>
      </p:sp>
      <p:sp>
        <p:nvSpPr>
          <p:cNvPr id="32" name="Rounded Rectangle 31"/>
          <p:cNvSpPr/>
          <p:nvPr/>
        </p:nvSpPr>
        <p:spPr>
          <a:xfrm>
            <a:off x="5618540" y="6172385"/>
            <a:ext cx="2736324"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 use result</a:t>
            </a:r>
            <a:endParaRPr lang="en-US" dirty="0"/>
          </a:p>
        </p:txBody>
      </p:sp>
      <p:cxnSp>
        <p:nvCxnSpPr>
          <p:cNvPr id="33" name="Straight Connector 32"/>
          <p:cNvCxnSpPr/>
          <p:nvPr/>
        </p:nvCxnSpPr>
        <p:spPr>
          <a:xfrm>
            <a:off x="4445155" y="4523072"/>
            <a:ext cx="0" cy="1640721"/>
          </a:xfrm>
          <a:prstGeom prst="line">
            <a:avLst/>
          </a:prstGeom>
        </p:spPr>
        <p:style>
          <a:lnRef idx="3">
            <a:schemeClr val="dk1"/>
          </a:lnRef>
          <a:fillRef idx="0">
            <a:schemeClr val="dk1"/>
          </a:fillRef>
          <a:effectRef idx="2">
            <a:schemeClr val="dk1"/>
          </a:effectRef>
          <a:fontRef idx="minor">
            <a:schemeClr val="tx1"/>
          </a:fontRef>
        </p:style>
      </p:cxnSp>
      <p:sp>
        <p:nvSpPr>
          <p:cNvPr id="34" name="Rounded Rectangle 33"/>
          <p:cNvSpPr/>
          <p:nvPr/>
        </p:nvSpPr>
        <p:spPr>
          <a:xfrm>
            <a:off x="572762" y="5416664"/>
            <a:ext cx="7715484" cy="535439"/>
          </a:xfrm>
          <a:prstGeom prst="roundRect">
            <a:avLst/>
          </a:prstGeom>
          <a:noFill/>
          <a:effectLst>
            <a:glow rad="139700">
              <a:schemeClr val="accent3">
                <a:satMod val="175000"/>
                <a:alpha val="40000"/>
              </a:schemeClr>
            </a:glow>
            <a:outerShdw blurRad="50800" dist="63500" dir="2700000" sx="102000" sy="102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Explosion 1 34"/>
          <p:cNvSpPr/>
          <p:nvPr/>
        </p:nvSpPr>
        <p:spPr>
          <a:xfrm>
            <a:off x="3610918" y="5242335"/>
            <a:ext cx="1693380" cy="706499"/>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103154"/>
                </a:solidFill>
              </a:rPr>
              <a:t>Race on done!!!</a:t>
            </a:r>
            <a:endParaRPr lang="en-US" sz="1600" dirty="0">
              <a:solidFill>
                <a:srgbClr val="103154"/>
              </a:solidFill>
            </a:endParaRPr>
          </a:p>
        </p:txBody>
      </p:sp>
      <p:sp>
        <p:nvSpPr>
          <p:cNvPr id="36" name="Rounded Rectangle 35"/>
          <p:cNvSpPr/>
          <p:nvPr/>
        </p:nvSpPr>
        <p:spPr>
          <a:xfrm>
            <a:off x="687829" y="4896641"/>
            <a:ext cx="2711422"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result = compute();</a:t>
            </a:r>
            <a:endParaRPr lang="en-US" dirty="0"/>
          </a:p>
        </p:txBody>
      </p:sp>
    </p:spTree>
    <p:extLst>
      <p:ext uri="{BB962C8B-B14F-4D97-AF65-F5344CB8AC3E}">
        <p14:creationId xmlns:p14="http://schemas.microsoft.com/office/powerpoint/2010/main" val="2673416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9" grpId="0"/>
      <p:bldP spid="31"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Fix</a:t>
            </a:r>
            <a:endParaRPr lang="en-US" dirty="0"/>
          </a:p>
        </p:txBody>
      </p:sp>
      <p:sp>
        <p:nvSpPr>
          <p:cNvPr id="3" name="Content Placeholder 2"/>
          <p:cNvSpPr>
            <a:spLocks noGrp="1"/>
          </p:cNvSpPr>
          <p:nvPr>
            <p:ph idx="1"/>
          </p:nvPr>
        </p:nvSpPr>
        <p:spPr>
          <a:xfrm>
            <a:off x="779463" y="1949824"/>
            <a:ext cx="7583488" cy="1773329"/>
          </a:xfrm>
          <a:ln>
            <a:solidFill>
              <a:srgbClr val="006061"/>
            </a:solidFill>
          </a:ln>
        </p:spPr>
        <p:txBody>
          <a:bodyPr>
            <a:normAutofit/>
          </a:bodyPr>
          <a:lstStyle/>
          <a:p>
            <a:r>
              <a:rPr lang="en-US" dirty="0" smtClean="0"/>
              <a:t>A write to a volatile variable synchronizes with a read of that variable. </a:t>
            </a:r>
          </a:p>
          <a:p>
            <a:r>
              <a:rPr lang="en-US" dirty="0" smtClean="0"/>
              <a:t>Example:</a:t>
            </a:r>
          </a:p>
          <a:p>
            <a:endParaRPr lang="en-US" dirty="0" smtClean="0"/>
          </a:p>
          <a:p>
            <a:pPr marL="0" indent="0">
              <a:buNone/>
            </a:pPr>
            <a:endParaRPr lang="en-US" dirty="0"/>
          </a:p>
        </p:txBody>
      </p:sp>
      <p:cxnSp>
        <p:nvCxnSpPr>
          <p:cNvPr id="7" name="Straight Arrow Connector 6"/>
          <p:cNvCxnSpPr/>
          <p:nvPr/>
        </p:nvCxnSpPr>
        <p:spPr>
          <a:xfrm flipH="1">
            <a:off x="2876274" y="4034455"/>
            <a:ext cx="1562623" cy="862186"/>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438897" y="4034455"/>
            <a:ext cx="1537777" cy="1394646"/>
          </a:xfrm>
          <a:prstGeom prst="straightConnector1">
            <a:avLst/>
          </a:prstGeom>
          <a:ln>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232954" y="4105506"/>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19" name="TextBox 18"/>
          <p:cNvSpPr txBox="1"/>
          <p:nvPr/>
        </p:nvSpPr>
        <p:spPr>
          <a:xfrm>
            <a:off x="5027488" y="4121925"/>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cxnSp>
        <p:nvCxnSpPr>
          <p:cNvPr id="18" name="Straight Arrow Connector 17"/>
          <p:cNvCxnSpPr/>
          <p:nvPr/>
        </p:nvCxnSpPr>
        <p:spPr>
          <a:xfrm flipH="1">
            <a:off x="2154096" y="5192515"/>
            <a:ext cx="640616" cy="398221"/>
          </a:xfrm>
          <a:prstGeom prst="straightConnector1">
            <a:avLst/>
          </a:prstGeom>
          <a:ln>
            <a:solidFill>
              <a:srgbClr val="103154"/>
            </a:solidFill>
            <a:prstDash val="dash"/>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421639" y="5787264"/>
            <a:ext cx="0" cy="385121"/>
          </a:xfrm>
          <a:prstGeom prst="straightConnector1">
            <a:avLst/>
          </a:prstGeom>
          <a:ln>
            <a:solidFill>
              <a:srgbClr val="103154"/>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139111" y="5358376"/>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31" name="TextBox 30"/>
          <p:cNvSpPr txBox="1"/>
          <p:nvPr/>
        </p:nvSpPr>
        <p:spPr>
          <a:xfrm>
            <a:off x="6421639" y="5377589"/>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22" name="Rectangle 21"/>
          <p:cNvSpPr/>
          <p:nvPr/>
        </p:nvSpPr>
        <p:spPr>
          <a:xfrm>
            <a:off x="1624916" y="4413409"/>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23" name="Rectangle 22"/>
          <p:cNvSpPr/>
          <p:nvPr/>
        </p:nvSpPr>
        <p:spPr>
          <a:xfrm>
            <a:off x="6472953" y="4435908"/>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24" name="Rounded Rectangle 23"/>
          <p:cNvSpPr/>
          <p:nvPr/>
        </p:nvSpPr>
        <p:spPr>
          <a:xfrm>
            <a:off x="1780592" y="3810317"/>
            <a:ext cx="5673435" cy="311302"/>
          </a:xfrm>
          <a:prstGeom prst="roundRect">
            <a:avLst/>
          </a:prstGeom>
          <a:solidFill>
            <a:schemeClr val="tx2"/>
          </a:solidFill>
          <a:ln>
            <a:solidFill>
              <a:srgbClr val="10315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Initialization: </a:t>
            </a:r>
            <a:r>
              <a:rPr lang="en-US" b="1" dirty="0" smtClean="0">
                <a:solidFill>
                  <a:srgbClr val="FF0000"/>
                </a:solidFill>
              </a:rPr>
              <a:t>volatile</a:t>
            </a:r>
            <a:r>
              <a:rPr lang="en-US" dirty="0" smtClean="0"/>
              <a:t> </a:t>
            </a:r>
            <a:r>
              <a:rPr lang="en-US" dirty="0" err="1" smtClean="0"/>
              <a:t>boolean</a:t>
            </a:r>
            <a:r>
              <a:rPr lang="en-US" dirty="0" smtClean="0"/>
              <a:t> done = false; </a:t>
            </a:r>
            <a:endParaRPr lang="en-US" dirty="0"/>
          </a:p>
        </p:txBody>
      </p:sp>
      <p:sp>
        <p:nvSpPr>
          <p:cNvPr id="25" name="Rounded Rectangle 24"/>
          <p:cNvSpPr/>
          <p:nvPr/>
        </p:nvSpPr>
        <p:spPr>
          <a:xfrm>
            <a:off x="697292" y="5541169"/>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done = true;</a:t>
            </a:r>
            <a:endParaRPr lang="en-US" dirty="0"/>
          </a:p>
        </p:txBody>
      </p:sp>
      <p:sp>
        <p:nvSpPr>
          <p:cNvPr id="27" name="Rounded Rectangle 26"/>
          <p:cNvSpPr/>
          <p:nvPr/>
        </p:nvSpPr>
        <p:spPr>
          <a:xfrm>
            <a:off x="5618540" y="5525466"/>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a:t>
            </a:r>
            <a:r>
              <a:rPr lang="en-US" dirty="0" smtClean="0"/>
              <a:t>f (done)</a:t>
            </a:r>
            <a:r>
              <a:rPr lang="en-US" dirty="0"/>
              <a:t> </a:t>
            </a:r>
          </a:p>
        </p:txBody>
      </p:sp>
      <p:sp>
        <p:nvSpPr>
          <p:cNvPr id="32" name="Rounded Rectangle 31"/>
          <p:cNvSpPr/>
          <p:nvPr/>
        </p:nvSpPr>
        <p:spPr>
          <a:xfrm>
            <a:off x="5618540" y="6172385"/>
            <a:ext cx="2736324"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 use result</a:t>
            </a:r>
            <a:endParaRPr lang="en-US" dirty="0"/>
          </a:p>
        </p:txBody>
      </p:sp>
      <p:cxnSp>
        <p:nvCxnSpPr>
          <p:cNvPr id="33" name="Straight Connector 32"/>
          <p:cNvCxnSpPr/>
          <p:nvPr/>
        </p:nvCxnSpPr>
        <p:spPr>
          <a:xfrm>
            <a:off x="4445155" y="4523072"/>
            <a:ext cx="0" cy="1640721"/>
          </a:xfrm>
          <a:prstGeom prst="line">
            <a:avLst/>
          </a:prstGeom>
        </p:spPr>
        <p:style>
          <a:lnRef idx="3">
            <a:schemeClr val="dk1"/>
          </a:lnRef>
          <a:fillRef idx="0">
            <a:schemeClr val="dk1"/>
          </a:fillRef>
          <a:effectRef idx="2">
            <a:schemeClr val="dk1"/>
          </a:effectRef>
          <a:fontRef idx="minor">
            <a:schemeClr val="tx1"/>
          </a:fontRef>
        </p:style>
      </p:cxnSp>
      <p:sp>
        <p:nvSpPr>
          <p:cNvPr id="34" name="Rounded Rectangle 33"/>
          <p:cNvSpPr/>
          <p:nvPr/>
        </p:nvSpPr>
        <p:spPr>
          <a:xfrm>
            <a:off x="572762" y="5416664"/>
            <a:ext cx="7715484" cy="535439"/>
          </a:xfrm>
          <a:prstGeom prst="roundRect">
            <a:avLst/>
          </a:prstGeom>
          <a:noFill/>
          <a:effectLst>
            <a:glow rad="139700">
              <a:schemeClr val="accent3">
                <a:satMod val="175000"/>
                <a:alpha val="40000"/>
              </a:schemeClr>
            </a:glow>
            <a:outerShdw blurRad="50800" dist="63500" dir="2700000" sx="102000" sy="102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ounded Rectangle 35"/>
          <p:cNvSpPr/>
          <p:nvPr/>
        </p:nvSpPr>
        <p:spPr>
          <a:xfrm>
            <a:off x="687829" y="4896641"/>
            <a:ext cx="2711422"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result = compute();</a:t>
            </a:r>
            <a:endParaRPr lang="en-US" dirty="0"/>
          </a:p>
        </p:txBody>
      </p:sp>
      <p:sp>
        <p:nvSpPr>
          <p:cNvPr id="39" name="TextBox 38"/>
          <p:cNvSpPr txBox="1"/>
          <p:nvPr/>
        </p:nvSpPr>
        <p:spPr>
          <a:xfrm>
            <a:off x="2028195" y="5092190"/>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40" name="TextBox 39"/>
          <p:cNvSpPr txBox="1"/>
          <p:nvPr/>
        </p:nvSpPr>
        <p:spPr>
          <a:xfrm>
            <a:off x="6472953" y="5764168"/>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cxnSp>
        <p:nvCxnSpPr>
          <p:cNvPr id="28" name="Straight Arrow Connector 27"/>
          <p:cNvCxnSpPr/>
          <p:nvPr/>
        </p:nvCxnSpPr>
        <p:spPr>
          <a:xfrm>
            <a:off x="2154096" y="5727708"/>
            <a:ext cx="3464444" cy="0"/>
          </a:xfrm>
          <a:prstGeom prst="straightConnector1">
            <a:avLst/>
          </a:prstGeom>
          <a:ln>
            <a:solidFill>
              <a:srgbClr val="FF7F0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3858492" y="5316326"/>
            <a:ext cx="467345" cy="369332"/>
          </a:xfrm>
          <a:prstGeom prst="rect">
            <a:avLst/>
          </a:prstGeom>
          <a:noFill/>
        </p:spPr>
        <p:txBody>
          <a:bodyPr wrap="none" rtlCol="0">
            <a:spAutoFit/>
          </a:bodyPr>
          <a:lstStyle/>
          <a:p>
            <a:r>
              <a:rPr lang="en-US" dirty="0" smtClean="0"/>
              <a:t>≤</a:t>
            </a:r>
            <a:r>
              <a:rPr lang="en-US" baseline="-25000" dirty="0" err="1" smtClean="0"/>
              <a:t>hb</a:t>
            </a:r>
            <a:endParaRPr lang="en-US" baseline="-25000" dirty="0"/>
          </a:p>
        </p:txBody>
      </p:sp>
      <p:sp>
        <p:nvSpPr>
          <p:cNvPr id="10" name="Wave 9"/>
          <p:cNvSpPr/>
          <p:nvPr/>
        </p:nvSpPr>
        <p:spPr>
          <a:xfrm>
            <a:off x="2919844" y="6071240"/>
            <a:ext cx="2222577" cy="453667"/>
          </a:xfrm>
          <a:prstGeom prst="wav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 in a race</a:t>
            </a:r>
            <a:endParaRPr lang="en-US" dirty="0"/>
          </a:p>
        </p:txBody>
      </p:sp>
    </p:spTree>
    <p:extLst>
      <p:ext uri="{BB962C8B-B14F-4D97-AF65-F5344CB8AC3E}">
        <p14:creationId xmlns:p14="http://schemas.microsoft.com/office/powerpoint/2010/main" val="27563333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 Problem: Getting Multithreaded Java Programs Right</a:t>
            </a:r>
          </a:p>
          <a:p>
            <a:r>
              <a:rPr lang="en-US" dirty="0" smtClean="0"/>
              <a:t>Java Memory Model</a:t>
            </a:r>
          </a:p>
          <a:p>
            <a:r>
              <a:rPr lang="en-US" b="1" dirty="0" smtClean="0"/>
              <a:t>Our Solution: Java Race Finder</a:t>
            </a:r>
          </a:p>
          <a:p>
            <a:pPr lvl="1"/>
            <a:r>
              <a:rPr lang="en-US" dirty="0"/>
              <a:t>What is model checking anyway</a:t>
            </a:r>
            <a:r>
              <a:rPr lang="en-US" dirty="0" smtClean="0"/>
              <a:t>?</a:t>
            </a:r>
            <a:endParaRPr lang="en-US" dirty="0" smtClean="0"/>
          </a:p>
          <a:p>
            <a:pPr lvl="1"/>
            <a:r>
              <a:rPr lang="en-US" dirty="0" smtClean="0"/>
              <a:t>Representing </a:t>
            </a:r>
            <a:r>
              <a:rPr lang="en-US" dirty="0" smtClean="0"/>
              <a:t>Happens-before </a:t>
            </a:r>
          </a:p>
          <a:p>
            <a:pPr lvl="1"/>
            <a:r>
              <a:rPr lang="en-US" dirty="0" smtClean="0"/>
              <a:t>Heuristic-based Search</a:t>
            </a:r>
          </a:p>
          <a:p>
            <a:pPr lvl="1"/>
            <a:r>
              <a:rPr lang="en-US" dirty="0" smtClean="0"/>
              <a:t>Code Modification Suggestions </a:t>
            </a:r>
          </a:p>
          <a:p>
            <a:pPr marL="349250" lvl="1" indent="0">
              <a:buNone/>
            </a:pPr>
            <a:endParaRPr lang="en-US" dirty="0" smtClean="0"/>
          </a:p>
        </p:txBody>
      </p:sp>
    </p:spTree>
    <p:extLst>
      <p:ext uri="{BB962C8B-B14F-4D97-AF65-F5344CB8AC3E}">
        <p14:creationId xmlns:p14="http://schemas.microsoft.com/office/powerpoint/2010/main" val="16724909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Solutions/Contributions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Is my multi-threaded program correctly synchronized</a:t>
            </a:r>
            <a:r>
              <a:rPr lang="en-US" dirty="0" smtClean="0"/>
              <a:t>?</a:t>
            </a:r>
          </a:p>
          <a:p>
            <a:pPr marL="349250" lvl="1" indent="0">
              <a:buNone/>
            </a:pPr>
            <a:r>
              <a:rPr lang="en-US" sz="1700" b="1" i="1" dirty="0" smtClean="0"/>
              <a:t>Kim K., </a:t>
            </a:r>
            <a:r>
              <a:rPr lang="en-US" sz="1700" b="1" i="1" dirty="0" err="1" smtClean="0"/>
              <a:t>Yavuz-Kahveci</a:t>
            </a:r>
            <a:r>
              <a:rPr lang="en-US" sz="1700" b="1" i="1" dirty="0" smtClean="0"/>
              <a:t> T., Sanders </a:t>
            </a:r>
            <a:r>
              <a:rPr lang="en-US" sz="1700" b="1" i="1" dirty="0" err="1" smtClean="0"/>
              <a:t>B.Precise</a:t>
            </a:r>
            <a:r>
              <a:rPr lang="en-US" sz="1700" b="1" i="1" dirty="0" smtClean="0"/>
              <a:t> </a:t>
            </a:r>
            <a:r>
              <a:rPr lang="en-US" sz="1700" b="1" i="1" dirty="0"/>
              <a:t>Data Race detection in Relaxed Memory Model using Heuristic based Model </a:t>
            </a:r>
            <a:r>
              <a:rPr lang="en-US" sz="1700" b="1" i="1" dirty="0" smtClean="0"/>
              <a:t>Checking [ASE Conf. 2009]</a:t>
            </a:r>
            <a:endParaRPr lang="en-US" sz="1700" b="1" i="1" dirty="0"/>
          </a:p>
          <a:p>
            <a:r>
              <a:rPr lang="en-US" dirty="0"/>
              <a:t>If my multi-threaded program is not correctly synchronized, how can I fix it</a:t>
            </a:r>
            <a:r>
              <a:rPr lang="en-US" dirty="0" smtClean="0"/>
              <a:t>?</a:t>
            </a:r>
          </a:p>
          <a:p>
            <a:pPr marL="349250" lvl="1" indent="0">
              <a:buNone/>
            </a:pPr>
            <a:r>
              <a:rPr lang="en-US" sz="1700" b="1" i="1" dirty="0"/>
              <a:t>Kim K., </a:t>
            </a:r>
            <a:r>
              <a:rPr lang="en-US" sz="1700" b="1" i="1" dirty="0" err="1"/>
              <a:t>Yavuz-Kahveci</a:t>
            </a:r>
            <a:r>
              <a:rPr lang="en-US" sz="1700" b="1" i="1" dirty="0"/>
              <a:t> T., Sanders B</a:t>
            </a:r>
            <a:r>
              <a:rPr lang="en-US" sz="1700" b="1" i="1" dirty="0" smtClean="0"/>
              <a:t>. JRF</a:t>
            </a:r>
            <a:r>
              <a:rPr lang="en-US" sz="1700" b="1" i="1" dirty="0"/>
              <a:t>-E: Using Model Checking to give Advice on Eliminating Memory Model-related </a:t>
            </a:r>
            <a:r>
              <a:rPr lang="en-US" sz="1700" b="1" i="1" dirty="0" smtClean="0"/>
              <a:t>Bugs [ASE Conf. 2010, ASE Journal 2012]</a:t>
            </a:r>
            <a:endParaRPr lang="en-US" sz="1700" b="1" i="1" dirty="0"/>
          </a:p>
          <a:p>
            <a:r>
              <a:rPr lang="en-US" dirty="0"/>
              <a:t>If my program is not correctly synchronized for a good reason, should I still be worried</a:t>
            </a:r>
            <a:r>
              <a:rPr lang="en-US" dirty="0" smtClean="0"/>
              <a:t>?</a:t>
            </a:r>
          </a:p>
          <a:p>
            <a:pPr marL="349250" lvl="1" indent="0">
              <a:buNone/>
            </a:pPr>
            <a:r>
              <a:rPr lang="en-US" sz="1600" b="1" i="1" dirty="0" smtClean="0"/>
              <a:t>Jin H.</a:t>
            </a:r>
            <a:r>
              <a:rPr lang="en-US" sz="1600" b="1" i="1" dirty="0"/>
              <a:t>, </a:t>
            </a:r>
            <a:r>
              <a:rPr lang="en-US" sz="1600" b="1" i="1" dirty="0" err="1"/>
              <a:t>Yavuz-Kahveci</a:t>
            </a:r>
            <a:r>
              <a:rPr lang="en-US" sz="1600" b="1" i="1" dirty="0"/>
              <a:t> T., Sanders B. Java Path Relaxer: Extending JPF for JMM-aware model </a:t>
            </a:r>
            <a:r>
              <a:rPr lang="en-US" sz="1600" b="1" i="1" dirty="0" smtClean="0"/>
              <a:t>checking [JPF Workshop]</a:t>
            </a:r>
          </a:p>
          <a:p>
            <a:pPr marL="349250" lvl="1" indent="0">
              <a:buNone/>
            </a:pPr>
            <a:r>
              <a:rPr lang="en-US" sz="1600" b="1" i="1" dirty="0"/>
              <a:t>Jin H., </a:t>
            </a:r>
            <a:r>
              <a:rPr lang="en-US" sz="1600" b="1" i="1" dirty="0" err="1"/>
              <a:t>Yavuz-Kahveci</a:t>
            </a:r>
            <a:r>
              <a:rPr lang="en-US" sz="1600" b="1" i="1" dirty="0"/>
              <a:t> T., Sanders </a:t>
            </a:r>
            <a:r>
              <a:rPr lang="en-US" sz="1600" b="1" i="1" dirty="0" smtClean="0"/>
              <a:t>B. </a:t>
            </a:r>
            <a:r>
              <a:rPr lang="pl-PL" sz="1600" b="1" i="1" dirty="0" smtClean="0"/>
              <a:t>Java </a:t>
            </a:r>
            <a:r>
              <a:rPr lang="pl-PL" sz="1600" b="1" i="1" dirty="0"/>
              <a:t>Memory Model-</a:t>
            </a:r>
            <a:r>
              <a:rPr lang="pl-PL" sz="1600" b="1" i="1" dirty="0" err="1"/>
              <a:t>Aware</a:t>
            </a:r>
            <a:r>
              <a:rPr lang="pl-PL" sz="1600" b="1" i="1" dirty="0"/>
              <a:t> Model </a:t>
            </a:r>
            <a:r>
              <a:rPr lang="pl-PL" sz="1600" b="1" i="1" dirty="0" err="1" smtClean="0"/>
              <a:t>Checking</a:t>
            </a:r>
            <a:r>
              <a:rPr lang="pl-PL" sz="1600" b="1" i="1" dirty="0" smtClean="0"/>
              <a:t> [TACAS 2012]</a:t>
            </a:r>
            <a:endParaRPr lang="en-US" sz="1600" b="1" i="1" dirty="0" smtClean="0"/>
          </a:p>
          <a:p>
            <a:pPr marL="349250" lvl="1" indent="0">
              <a:buNone/>
            </a:pPr>
            <a:endParaRPr lang="en-US" dirty="0" smtClean="0"/>
          </a:p>
          <a:p>
            <a:endParaRPr lang="en-US" dirty="0"/>
          </a:p>
          <a:p>
            <a:endParaRPr lang="en-US" dirty="0"/>
          </a:p>
        </p:txBody>
      </p:sp>
      <p:sp>
        <p:nvSpPr>
          <p:cNvPr id="4" name="4-Point Star 3"/>
          <p:cNvSpPr/>
          <p:nvPr/>
        </p:nvSpPr>
        <p:spPr>
          <a:xfrm>
            <a:off x="374472" y="1949824"/>
            <a:ext cx="339867" cy="492194"/>
          </a:xfrm>
          <a:prstGeom prst="star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4-Point Star 4"/>
          <p:cNvSpPr/>
          <p:nvPr/>
        </p:nvSpPr>
        <p:spPr>
          <a:xfrm>
            <a:off x="396624" y="2899944"/>
            <a:ext cx="339867" cy="492194"/>
          </a:xfrm>
          <a:prstGeom prst="star4">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3041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 Problem: Getting Multithreaded Java Programs Right</a:t>
            </a:r>
          </a:p>
          <a:p>
            <a:r>
              <a:rPr lang="en-US" dirty="0" smtClean="0"/>
              <a:t>Java Memory Model</a:t>
            </a:r>
          </a:p>
          <a:p>
            <a:r>
              <a:rPr lang="en-US" b="1" dirty="0" smtClean="0"/>
              <a:t>Our Solution: Java Race Finder</a:t>
            </a:r>
          </a:p>
          <a:p>
            <a:pPr lvl="1"/>
            <a:r>
              <a:rPr lang="en-US" b="1" dirty="0"/>
              <a:t>What is model checking anyway</a:t>
            </a:r>
            <a:r>
              <a:rPr lang="en-US" b="1" dirty="0" smtClean="0"/>
              <a:t>?</a:t>
            </a:r>
            <a:endParaRPr lang="en-US" b="1" dirty="0" smtClean="0"/>
          </a:p>
          <a:p>
            <a:pPr lvl="1"/>
            <a:r>
              <a:rPr lang="en-US" dirty="0" smtClean="0"/>
              <a:t>Representing </a:t>
            </a:r>
            <a:r>
              <a:rPr lang="en-US" dirty="0" smtClean="0"/>
              <a:t>Happens-before </a:t>
            </a:r>
          </a:p>
          <a:p>
            <a:pPr lvl="1"/>
            <a:r>
              <a:rPr lang="en-US" dirty="0" smtClean="0"/>
              <a:t>Heuristic-based Search</a:t>
            </a:r>
          </a:p>
          <a:p>
            <a:pPr lvl="1"/>
            <a:r>
              <a:rPr lang="en-US" dirty="0" smtClean="0"/>
              <a:t>Code Modification Suggestions </a:t>
            </a:r>
          </a:p>
          <a:p>
            <a:pPr marL="349250" lvl="1" indent="0">
              <a:buNone/>
            </a:pPr>
            <a:endParaRPr lang="en-US" dirty="0" smtClean="0"/>
          </a:p>
        </p:txBody>
      </p:sp>
    </p:spTree>
    <p:extLst>
      <p:ext uri="{BB962C8B-B14F-4D97-AF65-F5344CB8AC3E}">
        <p14:creationId xmlns:p14="http://schemas.microsoft.com/office/powerpoint/2010/main" val="19928404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State/Snapshot of a Running Java Program</a:t>
            </a:r>
            <a:endParaRPr lang="en-US" dirty="0"/>
          </a:p>
        </p:txBody>
      </p:sp>
      <p:sp>
        <p:nvSpPr>
          <p:cNvPr id="4" name="Rounded Rectangle 3"/>
          <p:cNvSpPr/>
          <p:nvPr/>
        </p:nvSpPr>
        <p:spPr>
          <a:xfrm>
            <a:off x="2797273" y="3198449"/>
            <a:ext cx="1239880" cy="72567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Values of </a:t>
            </a:r>
            <a:r>
              <a:rPr lang="en-US" dirty="0" smtClean="0"/>
              <a:t>Static Fields</a:t>
            </a:r>
            <a:endParaRPr lang="en-US" dirty="0"/>
          </a:p>
        </p:txBody>
      </p:sp>
      <p:sp>
        <p:nvSpPr>
          <p:cNvPr id="5" name="Rounded Rectangle 4"/>
          <p:cNvSpPr/>
          <p:nvPr/>
        </p:nvSpPr>
        <p:spPr>
          <a:xfrm>
            <a:off x="2797273" y="3984081"/>
            <a:ext cx="1239880" cy="79052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Heap (objects)</a:t>
            </a:r>
            <a:endParaRPr lang="en-US" dirty="0"/>
          </a:p>
        </p:txBody>
      </p:sp>
      <p:sp>
        <p:nvSpPr>
          <p:cNvPr id="6" name="Rounded Rectangle 5"/>
          <p:cNvSpPr/>
          <p:nvPr/>
        </p:nvSpPr>
        <p:spPr>
          <a:xfrm>
            <a:off x="2797273" y="4841160"/>
            <a:ext cx="1239880" cy="790523"/>
          </a:xfrm>
          <a:prstGeom prst="roundRect">
            <a:avLst/>
          </a:prstGeom>
          <a:solidFill>
            <a:schemeClr val="tx2">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Thread states</a:t>
            </a:r>
            <a:endParaRPr lang="en-US" dirty="0"/>
          </a:p>
        </p:txBody>
      </p:sp>
      <p:sp>
        <p:nvSpPr>
          <p:cNvPr id="9" name="Rectangle 8"/>
          <p:cNvSpPr/>
          <p:nvPr/>
        </p:nvSpPr>
        <p:spPr>
          <a:xfrm>
            <a:off x="2207587" y="2736394"/>
            <a:ext cx="2380679" cy="334112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88266" y="2736394"/>
            <a:ext cx="2380679" cy="334112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lded Corner 10"/>
          <p:cNvSpPr/>
          <p:nvPr/>
        </p:nvSpPr>
        <p:spPr>
          <a:xfrm>
            <a:off x="4959477" y="3310886"/>
            <a:ext cx="1723714" cy="2177022"/>
          </a:xfrm>
          <a:prstGeom prst="foldedCorne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Bytecode</a:t>
            </a:r>
            <a:r>
              <a:rPr lang="en-US" dirty="0" smtClean="0"/>
              <a:t> for the Java program</a:t>
            </a:r>
            <a:endParaRPr lang="en-US" dirty="0"/>
          </a:p>
        </p:txBody>
      </p:sp>
      <p:sp>
        <p:nvSpPr>
          <p:cNvPr id="12" name="Rectangle 11"/>
          <p:cNvSpPr/>
          <p:nvPr/>
        </p:nvSpPr>
        <p:spPr>
          <a:xfrm>
            <a:off x="2207587" y="2177019"/>
            <a:ext cx="4761358" cy="55937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JAVA VIRTUAL MACHINE</a:t>
            </a:r>
            <a:endParaRPr lang="en-US" dirty="0"/>
          </a:p>
        </p:txBody>
      </p:sp>
    </p:spTree>
    <p:extLst>
      <p:ext uri="{BB962C8B-B14F-4D97-AF65-F5344CB8AC3E}">
        <p14:creationId xmlns:p14="http://schemas.microsoft.com/office/powerpoint/2010/main" val="35184588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Checking Java Programs</a:t>
            </a:r>
            <a:endParaRPr lang="en-US" dirty="0"/>
          </a:p>
        </p:txBody>
      </p:sp>
      <p:sp>
        <p:nvSpPr>
          <p:cNvPr id="4" name="Oval 3"/>
          <p:cNvSpPr/>
          <p:nvPr/>
        </p:nvSpPr>
        <p:spPr>
          <a:xfrm>
            <a:off x="5278197" y="2373558"/>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071306" y="2927557"/>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044226" y="2921469"/>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620468" y="2922687"/>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5676128" y="4444241"/>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5182380" y="4439372"/>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703631" y="4444241"/>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4213041" y="4439372"/>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5838851" y="3055825"/>
            <a:ext cx="45719"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5703971" y="3057045"/>
            <a:ext cx="45719"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5520245" y="3057045"/>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4379748" y="3422801"/>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4879908" y="3439139"/>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263411" y="3601293"/>
            <a:ext cx="45719"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113411" y="3587395"/>
            <a:ext cx="45719"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5929685" y="3587395"/>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5405146" y="3442789"/>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44386" y="3466937"/>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612371" y="4570065"/>
            <a:ext cx="45719"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462371" y="4571285"/>
            <a:ext cx="45719"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278645" y="4571285"/>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817746" y="4465945"/>
            <a:ext cx="287286" cy="27212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4645685" y="3875857"/>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4707365" y="4058493"/>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4784165" y="4286483"/>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Arrow Connector 38"/>
          <p:cNvCxnSpPr>
            <a:endCxn id="19" idx="0"/>
          </p:cNvCxnSpPr>
          <p:nvPr/>
        </p:nvCxnSpPr>
        <p:spPr>
          <a:xfrm flipH="1">
            <a:off x="4523391" y="3199684"/>
            <a:ext cx="180240" cy="223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4" idx="3"/>
            <a:endCxn id="8" idx="7"/>
          </p:cNvCxnSpPr>
          <p:nvPr/>
        </p:nvCxnSpPr>
        <p:spPr>
          <a:xfrm flipH="1">
            <a:off x="4865682" y="2605833"/>
            <a:ext cx="454587" cy="3567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5182380" y="2645685"/>
            <a:ext cx="222766" cy="275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5405146" y="2645685"/>
            <a:ext cx="708265" cy="275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703631" y="3199684"/>
            <a:ext cx="287286" cy="223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a:off x="5071306" y="3199684"/>
            <a:ext cx="111074" cy="2394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5182380" y="3199684"/>
            <a:ext cx="337865" cy="2231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7" idx="5"/>
          </p:cNvCxnSpPr>
          <p:nvPr/>
        </p:nvCxnSpPr>
        <p:spPr>
          <a:xfrm>
            <a:off x="6289440" y="3153744"/>
            <a:ext cx="368650" cy="2890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4404965" y="3892195"/>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4375925" y="4089949"/>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p:nvPr/>
        </p:nvSpPr>
        <p:spPr>
          <a:xfrm>
            <a:off x="4330565" y="4256247"/>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60"/>
          <p:cNvSpPr/>
          <p:nvPr/>
        </p:nvSpPr>
        <p:spPr>
          <a:xfrm>
            <a:off x="2252929" y="1883174"/>
            <a:ext cx="1239880" cy="725675"/>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Values of </a:t>
            </a:r>
            <a:r>
              <a:rPr lang="en-US" dirty="0" smtClean="0"/>
              <a:t>Static Fields</a:t>
            </a:r>
            <a:endParaRPr lang="en-US" dirty="0"/>
          </a:p>
        </p:txBody>
      </p:sp>
      <p:sp>
        <p:nvSpPr>
          <p:cNvPr id="62" name="Rounded Rectangle 61"/>
          <p:cNvSpPr/>
          <p:nvPr/>
        </p:nvSpPr>
        <p:spPr>
          <a:xfrm>
            <a:off x="2882440" y="2625679"/>
            <a:ext cx="1239880" cy="790523"/>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Heap (objects)</a:t>
            </a:r>
            <a:endParaRPr lang="en-US" dirty="0"/>
          </a:p>
        </p:txBody>
      </p:sp>
      <p:sp>
        <p:nvSpPr>
          <p:cNvPr id="63" name="Rounded Rectangle 62"/>
          <p:cNvSpPr/>
          <p:nvPr/>
        </p:nvSpPr>
        <p:spPr>
          <a:xfrm>
            <a:off x="1632989" y="2632278"/>
            <a:ext cx="1239880" cy="790523"/>
          </a:xfrm>
          <a:prstGeom prst="roundRect">
            <a:avLst/>
          </a:prstGeom>
          <a:solidFill>
            <a:schemeClr val="tx2">
              <a:lumMod val="60000"/>
              <a:lumOff val="4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Thread states</a:t>
            </a:r>
            <a:endParaRPr lang="en-US" dirty="0"/>
          </a:p>
        </p:txBody>
      </p:sp>
      <p:sp>
        <p:nvSpPr>
          <p:cNvPr id="67" name="Sequential Access Storage 66"/>
          <p:cNvSpPr/>
          <p:nvPr/>
        </p:nvSpPr>
        <p:spPr>
          <a:xfrm>
            <a:off x="1124485" y="1802734"/>
            <a:ext cx="3224636" cy="1895589"/>
          </a:xfrm>
          <a:prstGeom prst="flowChartMagneticTape">
            <a:avLst/>
          </a:prstGeom>
          <a:noFill/>
          <a:effectLst>
            <a:glow rad="101600">
              <a:schemeClr val="accent3">
                <a:satMod val="175000"/>
                <a:alpha val="40000"/>
              </a:schemeClr>
            </a:glow>
            <a:outerShdw blurRad="50800" dist="63500" dir="2700000" sx="102000" sy="102000"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2"/>
          <p:cNvGrpSpPr/>
          <p:nvPr/>
        </p:nvGrpSpPr>
        <p:grpSpPr>
          <a:xfrm>
            <a:off x="3713388" y="2161906"/>
            <a:ext cx="2123951" cy="4470737"/>
            <a:chOff x="3713388" y="2161906"/>
            <a:chExt cx="2123951" cy="4470737"/>
          </a:xfrm>
        </p:grpSpPr>
        <p:sp>
          <p:nvSpPr>
            <p:cNvPr id="70" name="Freeform 69"/>
            <p:cNvSpPr/>
            <p:nvPr/>
          </p:nvSpPr>
          <p:spPr>
            <a:xfrm>
              <a:off x="4052259" y="2161906"/>
              <a:ext cx="1785080" cy="2835097"/>
            </a:xfrm>
            <a:custGeom>
              <a:avLst/>
              <a:gdLst>
                <a:gd name="connsiteX0" fmla="*/ 1436429 w 1785080"/>
                <a:gd name="connsiteY0" fmla="*/ 30237 h 2835097"/>
                <a:gd name="connsiteX1" fmla="*/ 1436429 w 1785080"/>
                <a:gd name="connsiteY1" fmla="*/ 30237 h 2835097"/>
                <a:gd name="connsiteX2" fmla="*/ 1209624 w 1785080"/>
                <a:gd name="connsiteY2" fmla="*/ 45355 h 2835097"/>
                <a:gd name="connsiteX3" fmla="*/ 1118902 w 1785080"/>
                <a:gd name="connsiteY3" fmla="*/ 105828 h 2835097"/>
                <a:gd name="connsiteX4" fmla="*/ 1073542 w 1785080"/>
                <a:gd name="connsiteY4" fmla="*/ 120946 h 2835097"/>
                <a:gd name="connsiteX5" fmla="*/ 1043301 w 1785080"/>
                <a:gd name="connsiteY5" fmla="*/ 151183 h 2835097"/>
                <a:gd name="connsiteX6" fmla="*/ 997940 w 1785080"/>
                <a:gd name="connsiteY6" fmla="*/ 211655 h 2835097"/>
                <a:gd name="connsiteX7" fmla="*/ 892098 w 1785080"/>
                <a:gd name="connsiteY7" fmla="*/ 287246 h 2835097"/>
                <a:gd name="connsiteX8" fmla="*/ 831617 w 1785080"/>
                <a:gd name="connsiteY8" fmla="*/ 377956 h 2835097"/>
                <a:gd name="connsiteX9" fmla="*/ 816496 w 1785080"/>
                <a:gd name="connsiteY9" fmla="*/ 423310 h 2835097"/>
                <a:gd name="connsiteX10" fmla="*/ 725775 w 1785080"/>
                <a:gd name="connsiteY10" fmla="*/ 498901 h 2835097"/>
                <a:gd name="connsiteX11" fmla="*/ 680414 w 1785080"/>
                <a:gd name="connsiteY11" fmla="*/ 514020 h 2835097"/>
                <a:gd name="connsiteX12" fmla="*/ 635053 w 1785080"/>
                <a:gd name="connsiteY12" fmla="*/ 544256 h 2835097"/>
                <a:gd name="connsiteX13" fmla="*/ 604812 w 1785080"/>
                <a:gd name="connsiteY13" fmla="*/ 574493 h 2835097"/>
                <a:gd name="connsiteX14" fmla="*/ 559451 w 1785080"/>
                <a:gd name="connsiteY14" fmla="*/ 589611 h 2835097"/>
                <a:gd name="connsiteX15" fmla="*/ 498970 w 1785080"/>
                <a:gd name="connsiteY15" fmla="*/ 634965 h 2835097"/>
                <a:gd name="connsiteX16" fmla="*/ 453609 w 1785080"/>
                <a:gd name="connsiteY16" fmla="*/ 665202 h 2835097"/>
                <a:gd name="connsiteX17" fmla="*/ 423369 w 1785080"/>
                <a:gd name="connsiteY17" fmla="*/ 710556 h 2835097"/>
                <a:gd name="connsiteX18" fmla="*/ 393128 w 1785080"/>
                <a:gd name="connsiteY18" fmla="*/ 740793 h 2835097"/>
                <a:gd name="connsiteX19" fmla="*/ 362888 w 1785080"/>
                <a:gd name="connsiteY19" fmla="*/ 786148 h 2835097"/>
                <a:gd name="connsiteX20" fmla="*/ 287286 w 1785080"/>
                <a:gd name="connsiteY20" fmla="*/ 861739 h 2835097"/>
                <a:gd name="connsiteX21" fmla="*/ 241925 w 1785080"/>
                <a:gd name="connsiteY21" fmla="*/ 1043157 h 2835097"/>
                <a:gd name="connsiteX22" fmla="*/ 241925 w 1785080"/>
                <a:gd name="connsiteY22" fmla="*/ 1269930 h 2835097"/>
                <a:gd name="connsiteX23" fmla="*/ 226805 w 1785080"/>
                <a:gd name="connsiteY23" fmla="*/ 1315285 h 2835097"/>
                <a:gd name="connsiteX24" fmla="*/ 166324 w 1785080"/>
                <a:gd name="connsiteY24" fmla="*/ 1405994 h 2835097"/>
                <a:gd name="connsiteX25" fmla="*/ 136083 w 1785080"/>
                <a:gd name="connsiteY25" fmla="*/ 1451349 h 2835097"/>
                <a:gd name="connsiteX26" fmla="*/ 90722 w 1785080"/>
                <a:gd name="connsiteY26" fmla="*/ 1602531 h 2835097"/>
                <a:gd name="connsiteX27" fmla="*/ 75602 w 1785080"/>
                <a:gd name="connsiteY27" fmla="*/ 1647886 h 2835097"/>
                <a:gd name="connsiteX28" fmla="*/ 90722 w 1785080"/>
                <a:gd name="connsiteY28" fmla="*/ 1738595 h 2835097"/>
                <a:gd name="connsiteX29" fmla="*/ 120963 w 1785080"/>
                <a:gd name="connsiteY29" fmla="*/ 1783950 h 2835097"/>
                <a:gd name="connsiteX30" fmla="*/ 105842 w 1785080"/>
                <a:gd name="connsiteY30" fmla="*/ 2161905 h 2835097"/>
                <a:gd name="connsiteX31" fmla="*/ 75602 w 1785080"/>
                <a:gd name="connsiteY31" fmla="*/ 2252614 h 2835097"/>
                <a:gd name="connsiteX32" fmla="*/ 45361 w 1785080"/>
                <a:gd name="connsiteY32" fmla="*/ 2282851 h 2835097"/>
                <a:gd name="connsiteX33" fmla="*/ 30241 w 1785080"/>
                <a:gd name="connsiteY33" fmla="*/ 2358442 h 2835097"/>
                <a:gd name="connsiteX34" fmla="*/ 0 w 1785080"/>
                <a:gd name="connsiteY34" fmla="*/ 2449151 h 2835097"/>
                <a:gd name="connsiteX35" fmla="*/ 75602 w 1785080"/>
                <a:gd name="connsiteY35" fmla="*/ 2600333 h 2835097"/>
                <a:gd name="connsiteX36" fmla="*/ 120963 w 1785080"/>
                <a:gd name="connsiteY36" fmla="*/ 2615451 h 2835097"/>
                <a:gd name="connsiteX37" fmla="*/ 151203 w 1785080"/>
                <a:gd name="connsiteY37" fmla="*/ 2660806 h 2835097"/>
                <a:gd name="connsiteX38" fmla="*/ 272166 w 1785080"/>
                <a:gd name="connsiteY38" fmla="*/ 2751515 h 2835097"/>
                <a:gd name="connsiteX39" fmla="*/ 332647 w 1785080"/>
                <a:gd name="connsiteY39" fmla="*/ 2781752 h 2835097"/>
                <a:gd name="connsiteX40" fmla="*/ 393128 w 1785080"/>
                <a:gd name="connsiteY40" fmla="*/ 2796870 h 2835097"/>
                <a:gd name="connsiteX41" fmla="*/ 544331 w 1785080"/>
                <a:gd name="connsiteY41" fmla="*/ 2811988 h 2835097"/>
                <a:gd name="connsiteX42" fmla="*/ 574572 w 1785080"/>
                <a:gd name="connsiteY42" fmla="*/ 2766634 h 2835097"/>
                <a:gd name="connsiteX43" fmla="*/ 604812 w 1785080"/>
                <a:gd name="connsiteY43" fmla="*/ 2675924 h 2835097"/>
                <a:gd name="connsiteX44" fmla="*/ 589692 w 1785080"/>
                <a:gd name="connsiteY44" fmla="*/ 2554979 h 2835097"/>
                <a:gd name="connsiteX45" fmla="*/ 559451 w 1785080"/>
                <a:gd name="connsiteY45" fmla="*/ 2449151 h 2835097"/>
                <a:gd name="connsiteX46" fmla="*/ 559451 w 1785080"/>
                <a:gd name="connsiteY46" fmla="*/ 1632768 h 2835097"/>
                <a:gd name="connsiteX47" fmla="*/ 574572 w 1785080"/>
                <a:gd name="connsiteY47" fmla="*/ 1587413 h 2835097"/>
                <a:gd name="connsiteX48" fmla="*/ 665294 w 1785080"/>
                <a:gd name="connsiteY48" fmla="*/ 1526940 h 2835097"/>
                <a:gd name="connsiteX49" fmla="*/ 695534 w 1785080"/>
                <a:gd name="connsiteY49" fmla="*/ 1481585 h 2835097"/>
                <a:gd name="connsiteX50" fmla="*/ 740895 w 1785080"/>
                <a:gd name="connsiteY50" fmla="*/ 1451349 h 2835097"/>
                <a:gd name="connsiteX51" fmla="*/ 771136 w 1785080"/>
                <a:gd name="connsiteY51" fmla="*/ 1360640 h 2835097"/>
                <a:gd name="connsiteX52" fmla="*/ 786256 w 1785080"/>
                <a:gd name="connsiteY52" fmla="*/ 1315285 h 2835097"/>
                <a:gd name="connsiteX53" fmla="*/ 831617 w 1785080"/>
                <a:gd name="connsiteY53" fmla="*/ 1073394 h 2835097"/>
                <a:gd name="connsiteX54" fmla="*/ 876978 w 1785080"/>
                <a:gd name="connsiteY54" fmla="*/ 1043157 h 2835097"/>
                <a:gd name="connsiteX55" fmla="*/ 892098 w 1785080"/>
                <a:gd name="connsiteY55" fmla="*/ 997803 h 2835097"/>
                <a:gd name="connsiteX56" fmla="*/ 922339 w 1785080"/>
                <a:gd name="connsiteY56" fmla="*/ 967566 h 2835097"/>
                <a:gd name="connsiteX57" fmla="*/ 952579 w 1785080"/>
                <a:gd name="connsiteY57" fmla="*/ 922211 h 2835097"/>
                <a:gd name="connsiteX58" fmla="*/ 997940 w 1785080"/>
                <a:gd name="connsiteY58" fmla="*/ 876857 h 2835097"/>
                <a:gd name="connsiteX59" fmla="*/ 1073542 w 1785080"/>
                <a:gd name="connsiteY59" fmla="*/ 801266 h 2835097"/>
                <a:gd name="connsiteX60" fmla="*/ 1134023 w 1785080"/>
                <a:gd name="connsiteY60" fmla="*/ 725675 h 2835097"/>
                <a:gd name="connsiteX61" fmla="*/ 1164263 w 1785080"/>
                <a:gd name="connsiteY61" fmla="*/ 680320 h 2835097"/>
                <a:gd name="connsiteX62" fmla="*/ 1209624 w 1785080"/>
                <a:gd name="connsiteY62" fmla="*/ 650084 h 2835097"/>
                <a:gd name="connsiteX63" fmla="*/ 1285226 w 1785080"/>
                <a:gd name="connsiteY63" fmla="*/ 574493 h 2835097"/>
                <a:gd name="connsiteX64" fmla="*/ 1391068 w 1785080"/>
                <a:gd name="connsiteY64" fmla="*/ 514020 h 2835097"/>
                <a:gd name="connsiteX65" fmla="*/ 1436429 w 1785080"/>
                <a:gd name="connsiteY65" fmla="*/ 498901 h 2835097"/>
                <a:gd name="connsiteX66" fmla="*/ 1481790 w 1785080"/>
                <a:gd name="connsiteY66" fmla="*/ 468665 h 2835097"/>
                <a:gd name="connsiteX67" fmla="*/ 1693474 w 1785080"/>
                <a:gd name="connsiteY67" fmla="*/ 408192 h 2835097"/>
                <a:gd name="connsiteX68" fmla="*/ 1738835 w 1785080"/>
                <a:gd name="connsiteY68" fmla="*/ 377956 h 2835097"/>
                <a:gd name="connsiteX69" fmla="*/ 1769075 w 1785080"/>
                <a:gd name="connsiteY69" fmla="*/ 332601 h 2835097"/>
                <a:gd name="connsiteX70" fmla="*/ 1769075 w 1785080"/>
                <a:gd name="connsiteY70" fmla="*/ 181419 h 2835097"/>
                <a:gd name="connsiteX71" fmla="*/ 1738835 w 1785080"/>
                <a:gd name="connsiteY71" fmla="*/ 75591 h 2835097"/>
                <a:gd name="connsiteX72" fmla="*/ 1693474 w 1785080"/>
                <a:gd name="connsiteY72" fmla="*/ 30237 h 2835097"/>
                <a:gd name="connsiteX73" fmla="*/ 1602752 w 1785080"/>
                <a:gd name="connsiteY73" fmla="*/ 0 h 2835097"/>
                <a:gd name="connsiteX74" fmla="*/ 1375947 w 1785080"/>
                <a:gd name="connsiteY74" fmla="*/ 15119 h 2835097"/>
                <a:gd name="connsiteX75" fmla="*/ 1375947 w 1785080"/>
                <a:gd name="connsiteY75" fmla="*/ 15119 h 2835097"/>
                <a:gd name="connsiteX76" fmla="*/ 1375947 w 1785080"/>
                <a:gd name="connsiteY76" fmla="*/ 15119 h 2835097"/>
                <a:gd name="connsiteX77" fmla="*/ 1375947 w 1785080"/>
                <a:gd name="connsiteY77" fmla="*/ 15119 h 2835097"/>
                <a:gd name="connsiteX78" fmla="*/ 1375947 w 1785080"/>
                <a:gd name="connsiteY78" fmla="*/ 15119 h 2835097"/>
                <a:gd name="connsiteX79" fmla="*/ 1375947 w 1785080"/>
                <a:gd name="connsiteY79" fmla="*/ 15119 h 283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785080" h="2835097">
                  <a:moveTo>
                    <a:pt x="1436429" y="30237"/>
                  </a:moveTo>
                  <a:lnTo>
                    <a:pt x="1436429" y="30237"/>
                  </a:lnTo>
                  <a:cubicBezTo>
                    <a:pt x="1360827" y="35276"/>
                    <a:pt x="1283334" y="27808"/>
                    <a:pt x="1209624" y="45355"/>
                  </a:cubicBezTo>
                  <a:cubicBezTo>
                    <a:pt x="1174269" y="53772"/>
                    <a:pt x="1153381" y="94337"/>
                    <a:pt x="1118902" y="105828"/>
                  </a:cubicBezTo>
                  <a:lnTo>
                    <a:pt x="1073542" y="120946"/>
                  </a:lnTo>
                  <a:cubicBezTo>
                    <a:pt x="1063462" y="131025"/>
                    <a:pt x="1052427" y="140233"/>
                    <a:pt x="1043301" y="151183"/>
                  </a:cubicBezTo>
                  <a:cubicBezTo>
                    <a:pt x="1027168" y="170540"/>
                    <a:pt x="1015759" y="193839"/>
                    <a:pt x="997940" y="211655"/>
                  </a:cubicBezTo>
                  <a:cubicBezTo>
                    <a:pt x="979181" y="230411"/>
                    <a:pt x="917857" y="270076"/>
                    <a:pt x="892098" y="287246"/>
                  </a:cubicBezTo>
                  <a:cubicBezTo>
                    <a:pt x="871938" y="317483"/>
                    <a:pt x="843111" y="343480"/>
                    <a:pt x="831617" y="377956"/>
                  </a:cubicBezTo>
                  <a:cubicBezTo>
                    <a:pt x="826577" y="393074"/>
                    <a:pt x="825337" y="410051"/>
                    <a:pt x="816496" y="423310"/>
                  </a:cubicBezTo>
                  <a:cubicBezTo>
                    <a:pt x="799773" y="448390"/>
                    <a:pt x="753669" y="484956"/>
                    <a:pt x="725775" y="498901"/>
                  </a:cubicBezTo>
                  <a:cubicBezTo>
                    <a:pt x="711519" y="506028"/>
                    <a:pt x="694670" y="506893"/>
                    <a:pt x="680414" y="514020"/>
                  </a:cubicBezTo>
                  <a:cubicBezTo>
                    <a:pt x="664160" y="522146"/>
                    <a:pt x="649243" y="532905"/>
                    <a:pt x="635053" y="544256"/>
                  </a:cubicBezTo>
                  <a:cubicBezTo>
                    <a:pt x="623921" y="553160"/>
                    <a:pt x="617036" y="567160"/>
                    <a:pt x="604812" y="574493"/>
                  </a:cubicBezTo>
                  <a:cubicBezTo>
                    <a:pt x="591145" y="582692"/>
                    <a:pt x="574571" y="584572"/>
                    <a:pt x="559451" y="589611"/>
                  </a:cubicBezTo>
                  <a:cubicBezTo>
                    <a:pt x="539291" y="604729"/>
                    <a:pt x="519476" y="620320"/>
                    <a:pt x="498970" y="634965"/>
                  </a:cubicBezTo>
                  <a:cubicBezTo>
                    <a:pt x="484182" y="645526"/>
                    <a:pt x="466459" y="652354"/>
                    <a:pt x="453609" y="665202"/>
                  </a:cubicBezTo>
                  <a:cubicBezTo>
                    <a:pt x="440760" y="678050"/>
                    <a:pt x="434721" y="696368"/>
                    <a:pt x="423369" y="710556"/>
                  </a:cubicBezTo>
                  <a:cubicBezTo>
                    <a:pt x="414463" y="721687"/>
                    <a:pt x="402034" y="729662"/>
                    <a:pt x="393128" y="740793"/>
                  </a:cubicBezTo>
                  <a:cubicBezTo>
                    <a:pt x="381776" y="754981"/>
                    <a:pt x="374854" y="772474"/>
                    <a:pt x="362888" y="786148"/>
                  </a:cubicBezTo>
                  <a:cubicBezTo>
                    <a:pt x="339419" y="812966"/>
                    <a:pt x="287286" y="861739"/>
                    <a:pt x="287286" y="861739"/>
                  </a:cubicBezTo>
                  <a:cubicBezTo>
                    <a:pt x="247350" y="981528"/>
                    <a:pt x="262285" y="921009"/>
                    <a:pt x="241925" y="1043157"/>
                  </a:cubicBezTo>
                  <a:cubicBezTo>
                    <a:pt x="256688" y="1176013"/>
                    <a:pt x="267062" y="1156828"/>
                    <a:pt x="241925" y="1269930"/>
                  </a:cubicBezTo>
                  <a:cubicBezTo>
                    <a:pt x="238468" y="1285487"/>
                    <a:pt x="234545" y="1301355"/>
                    <a:pt x="226805" y="1315285"/>
                  </a:cubicBezTo>
                  <a:cubicBezTo>
                    <a:pt x="209154" y="1347052"/>
                    <a:pt x="186484" y="1375758"/>
                    <a:pt x="166324" y="1405994"/>
                  </a:cubicBezTo>
                  <a:lnTo>
                    <a:pt x="136083" y="1451349"/>
                  </a:lnTo>
                  <a:cubicBezTo>
                    <a:pt x="113231" y="1542747"/>
                    <a:pt x="127536" y="1492104"/>
                    <a:pt x="90722" y="1602531"/>
                  </a:cubicBezTo>
                  <a:lnTo>
                    <a:pt x="75602" y="1647886"/>
                  </a:lnTo>
                  <a:cubicBezTo>
                    <a:pt x="80642" y="1678122"/>
                    <a:pt x="81027" y="1709515"/>
                    <a:pt x="90722" y="1738595"/>
                  </a:cubicBezTo>
                  <a:cubicBezTo>
                    <a:pt x="96469" y="1755833"/>
                    <a:pt x="120314" y="1765791"/>
                    <a:pt x="120963" y="1783950"/>
                  </a:cubicBezTo>
                  <a:cubicBezTo>
                    <a:pt x="125464" y="1909955"/>
                    <a:pt x="117989" y="2036406"/>
                    <a:pt x="105842" y="2161905"/>
                  </a:cubicBezTo>
                  <a:cubicBezTo>
                    <a:pt x="102771" y="2193629"/>
                    <a:pt x="98141" y="2230078"/>
                    <a:pt x="75602" y="2252614"/>
                  </a:cubicBezTo>
                  <a:lnTo>
                    <a:pt x="45361" y="2282851"/>
                  </a:lnTo>
                  <a:cubicBezTo>
                    <a:pt x="40321" y="2308048"/>
                    <a:pt x="37003" y="2333652"/>
                    <a:pt x="30241" y="2358442"/>
                  </a:cubicBezTo>
                  <a:cubicBezTo>
                    <a:pt x="21854" y="2389191"/>
                    <a:pt x="0" y="2449151"/>
                    <a:pt x="0" y="2449151"/>
                  </a:cubicBezTo>
                  <a:cubicBezTo>
                    <a:pt x="10836" y="2492487"/>
                    <a:pt x="26507" y="2583971"/>
                    <a:pt x="75602" y="2600333"/>
                  </a:cubicBezTo>
                  <a:lnTo>
                    <a:pt x="120963" y="2615451"/>
                  </a:lnTo>
                  <a:cubicBezTo>
                    <a:pt x="131043" y="2630569"/>
                    <a:pt x="139851" y="2646618"/>
                    <a:pt x="151203" y="2660806"/>
                  </a:cubicBezTo>
                  <a:cubicBezTo>
                    <a:pt x="179556" y="2696243"/>
                    <a:pt x="239919" y="2735393"/>
                    <a:pt x="272166" y="2751515"/>
                  </a:cubicBezTo>
                  <a:cubicBezTo>
                    <a:pt x="292326" y="2761594"/>
                    <a:pt x="311542" y="2773839"/>
                    <a:pt x="332647" y="2781752"/>
                  </a:cubicBezTo>
                  <a:cubicBezTo>
                    <a:pt x="352105" y="2789048"/>
                    <a:pt x="372968" y="2791831"/>
                    <a:pt x="393128" y="2796870"/>
                  </a:cubicBezTo>
                  <a:cubicBezTo>
                    <a:pt x="451006" y="2835449"/>
                    <a:pt x="454111" y="2852079"/>
                    <a:pt x="544331" y="2811988"/>
                  </a:cubicBezTo>
                  <a:cubicBezTo>
                    <a:pt x="560936" y="2804609"/>
                    <a:pt x="564492" y="2781752"/>
                    <a:pt x="574572" y="2766634"/>
                  </a:cubicBezTo>
                  <a:cubicBezTo>
                    <a:pt x="584652" y="2736397"/>
                    <a:pt x="608766" y="2707550"/>
                    <a:pt x="604812" y="2675924"/>
                  </a:cubicBezTo>
                  <a:cubicBezTo>
                    <a:pt x="599772" y="2635609"/>
                    <a:pt x="596372" y="2595055"/>
                    <a:pt x="589692" y="2554979"/>
                  </a:cubicBezTo>
                  <a:cubicBezTo>
                    <a:pt x="583363" y="2517007"/>
                    <a:pt x="571437" y="2485102"/>
                    <a:pt x="559451" y="2449151"/>
                  </a:cubicBezTo>
                  <a:cubicBezTo>
                    <a:pt x="531364" y="2084062"/>
                    <a:pt x="533650" y="2200296"/>
                    <a:pt x="559451" y="1632768"/>
                  </a:cubicBezTo>
                  <a:cubicBezTo>
                    <a:pt x="560175" y="1616848"/>
                    <a:pt x="563302" y="1598681"/>
                    <a:pt x="574572" y="1587413"/>
                  </a:cubicBezTo>
                  <a:cubicBezTo>
                    <a:pt x="600272" y="1561716"/>
                    <a:pt x="665294" y="1526940"/>
                    <a:pt x="665294" y="1526940"/>
                  </a:cubicBezTo>
                  <a:cubicBezTo>
                    <a:pt x="675374" y="1511822"/>
                    <a:pt x="682685" y="1494433"/>
                    <a:pt x="695534" y="1481585"/>
                  </a:cubicBezTo>
                  <a:cubicBezTo>
                    <a:pt x="708384" y="1468737"/>
                    <a:pt x="731263" y="1466758"/>
                    <a:pt x="740895" y="1451349"/>
                  </a:cubicBezTo>
                  <a:cubicBezTo>
                    <a:pt x="757789" y="1424322"/>
                    <a:pt x="761056" y="1390876"/>
                    <a:pt x="771136" y="1360640"/>
                  </a:cubicBezTo>
                  <a:lnTo>
                    <a:pt x="786256" y="1315285"/>
                  </a:lnTo>
                  <a:cubicBezTo>
                    <a:pt x="792722" y="1231235"/>
                    <a:pt x="767703" y="1137298"/>
                    <a:pt x="831617" y="1073394"/>
                  </a:cubicBezTo>
                  <a:cubicBezTo>
                    <a:pt x="844467" y="1060546"/>
                    <a:pt x="861858" y="1053236"/>
                    <a:pt x="876978" y="1043157"/>
                  </a:cubicBezTo>
                  <a:cubicBezTo>
                    <a:pt x="882018" y="1028039"/>
                    <a:pt x="883898" y="1011467"/>
                    <a:pt x="892098" y="997803"/>
                  </a:cubicBezTo>
                  <a:cubicBezTo>
                    <a:pt x="899433" y="985580"/>
                    <a:pt x="913433" y="978697"/>
                    <a:pt x="922339" y="967566"/>
                  </a:cubicBezTo>
                  <a:cubicBezTo>
                    <a:pt x="933691" y="953378"/>
                    <a:pt x="940946" y="936169"/>
                    <a:pt x="952579" y="922211"/>
                  </a:cubicBezTo>
                  <a:cubicBezTo>
                    <a:pt x="966268" y="905786"/>
                    <a:pt x="984251" y="893282"/>
                    <a:pt x="997940" y="876857"/>
                  </a:cubicBezTo>
                  <a:cubicBezTo>
                    <a:pt x="1060943" y="801265"/>
                    <a:pt x="990379" y="856699"/>
                    <a:pt x="1073542" y="801266"/>
                  </a:cubicBezTo>
                  <a:cubicBezTo>
                    <a:pt x="1102977" y="712969"/>
                    <a:pt x="1065631" y="794058"/>
                    <a:pt x="1134023" y="725675"/>
                  </a:cubicBezTo>
                  <a:cubicBezTo>
                    <a:pt x="1146872" y="712827"/>
                    <a:pt x="1151414" y="693168"/>
                    <a:pt x="1164263" y="680320"/>
                  </a:cubicBezTo>
                  <a:cubicBezTo>
                    <a:pt x="1177113" y="667472"/>
                    <a:pt x="1195948" y="662049"/>
                    <a:pt x="1209624" y="650084"/>
                  </a:cubicBezTo>
                  <a:cubicBezTo>
                    <a:pt x="1236445" y="626619"/>
                    <a:pt x="1255574" y="594259"/>
                    <a:pt x="1285226" y="574493"/>
                  </a:cubicBezTo>
                  <a:cubicBezTo>
                    <a:pt x="1330785" y="544124"/>
                    <a:pt x="1337350" y="537039"/>
                    <a:pt x="1391068" y="514020"/>
                  </a:cubicBezTo>
                  <a:cubicBezTo>
                    <a:pt x="1405718" y="507742"/>
                    <a:pt x="1422173" y="506028"/>
                    <a:pt x="1436429" y="498901"/>
                  </a:cubicBezTo>
                  <a:cubicBezTo>
                    <a:pt x="1452683" y="490775"/>
                    <a:pt x="1464712" y="474874"/>
                    <a:pt x="1481790" y="468665"/>
                  </a:cubicBezTo>
                  <a:cubicBezTo>
                    <a:pt x="1503974" y="460599"/>
                    <a:pt x="1662800" y="428638"/>
                    <a:pt x="1693474" y="408192"/>
                  </a:cubicBezTo>
                  <a:lnTo>
                    <a:pt x="1738835" y="377956"/>
                  </a:lnTo>
                  <a:cubicBezTo>
                    <a:pt x="1748915" y="362838"/>
                    <a:pt x="1760948" y="348853"/>
                    <a:pt x="1769075" y="332601"/>
                  </a:cubicBezTo>
                  <a:cubicBezTo>
                    <a:pt x="1797431" y="275897"/>
                    <a:pt x="1782057" y="252811"/>
                    <a:pt x="1769075" y="181419"/>
                  </a:cubicBezTo>
                  <a:cubicBezTo>
                    <a:pt x="1767815" y="174489"/>
                    <a:pt x="1746931" y="87734"/>
                    <a:pt x="1738835" y="75591"/>
                  </a:cubicBezTo>
                  <a:cubicBezTo>
                    <a:pt x="1726973" y="57801"/>
                    <a:pt x="1712166" y="40620"/>
                    <a:pt x="1693474" y="30237"/>
                  </a:cubicBezTo>
                  <a:cubicBezTo>
                    <a:pt x="1665608" y="14758"/>
                    <a:pt x="1602752" y="0"/>
                    <a:pt x="1602752" y="0"/>
                  </a:cubicBezTo>
                  <a:cubicBezTo>
                    <a:pt x="1386040" y="15478"/>
                    <a:pt x="1461809" y="15119"/>
                    <a:pt x="1375947" y="15119"/>
                  </a:cubicBezTo>
                  <a:lnTo>
                    <a:pt x="1375947" y="15119"/>
                  </a:lnTo>
                  <a:lnTo>
                    <a:pt x="1375947" y="15119"/>
                  </a:lnTo>
                  <a:lnTo>
                    <a:pt x="1375947" y="15119"/>
                  </a:lnTo>
                  <a:lnTo>
                    <a:pt x="1375947" y="15119"/>
                  </a:lnTo>
                  <a:lnTo>
                    <a:pt x="1375947" y="15119"/>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1" name="TextBox 70"/>
            <p:cNvSpPr txBox="1"/>
            <p:nvPr/>
          </p:nvSpPr>
          <p:spPr>
            <a:xfrm>
              <a:off x="3713388" y="5155315"/>
              <a:ext cx="1372980" cy="1477328"/>
            </a:xfrm>
            <a:prstGeom prst="rect">
              <a:avLst/>
            </a:prstGeom>
            <a:noFill/>
          </p:spPr>
          <p:txBody>
            <a:bodyPr wrap="none" rtlCol="0">
              <a:spAutoFit/>
            </a:bodyPr>
            <a:lstStyle/>
            <a:p>
              <a:pPr algn="ctr"/>
              <a:r>
                <a:rPr lang="en-US" dirty="0" smtClean="0"/>
                <a:t>Main Thread</a:t>
              </a:r>
            </a:p>
            <a:p>
              <a:pPr algn="ctr"/>
              <a:r>
                <a:rPr lang="en-US" dirty="0" smtClean="0"/>
                <a:t>Thread1</a:t>
              </a:r>
            </a:p>
            <a:p>
              <a:pPr algn="ctr"/>
              <a:r>
                <a:rPr lang="en-US" dirty="0" smtClean="0"/>
                <a:t>Thread2</a:t>
              </a:r>
            </a:p>
            <a:p>
              <a:pPr algn="ctr"/>
              <a:r>
                <a:rPr lang="en-US" dirty="0" smtClean="0"/>
                <a:t>Thread3</a:t>
              </a:r>
            </a:p>
            <a:p>
              <a:pPr algn="ctr"/>
              <a:r>
                <a:rPr lang="en-US" dirty="0" smtClean="0"/>
                <a:t>…</a:t>
              </a:r>
              <a:endParaRPr lang="en-US" dirty="0"/>
            </a:p>
          </p:txBody>
        </p:sp>
      </p:grpSp>
      <p:sp>
        <p:nvSpPr>
          <p:cNvPr id="73" name="Oval 72"/>
          <p:cNvSpPr/>
          <p:nvPr/>
        </p:nvSpPr>
        <p:spPr>
          <a:xfrm>
            <a:off x="5630885" y="3908533"/>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Oval 73"/>
          <p:cNvSpPr/>
          <p:nvPr/>
        </p:nvSpPr>
        <p:spPr>
          <a:xfrm>
            <a:off x="5707685" y="4091169"/>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Oval 74"/>
          <p:cNvSpPr/>
          <p:nvPr/>
        </p:nvSpPr>
        <p:spPr>
          <a:xfrm>
            <a:off x="5768165" y="4272585"/>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val 75"/>
          <p:cNvSpPr/>
          <p:nvPr/>
        </p:nvSpPr>
        <p:spPr>
          <a:xfrm>
            <a:off x="6735845" y="3955107"/>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Oval 76"/>
          <p:cNvSpPr/>
          <p:nvPr/>
        </p:nvSpPr>
        <p:spPr>
          <a:xfrm>
            <a:off x="6812645" y="4137743"/>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Oval 77"/>
          <p:cNvSpPr/>
          <p:nvPr/>
        </p:nvSpPr>
        <p:spPr>
          <a:xfrm>
            <a:off x="6873125" y="4319159"/>
            <a:ext cx="50291" cy="45719"/>
          </a:xfrm>
          <a:prstGeom prst="ellipse">
            <a:avLst/>
          </a:prstGeom>
          <a:solidFill>
            <a:srgbClr val="103154"/>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5004838" y="2131670"/>
            <a:ext cx="1519130" cy="4517311"/>
            <a:chOff x="5004838" y="2131670"/>
            <a:chExt cx="1519130" cy="4517311"/>
          </a:xfrm>
        </p:grpSpPr>
        <p:sp>
          <p:nvSpPr>
            <p:cNvPr id="72" name="Freeform 71"/>
            <p:cNvSpPr/>
            <p:nvPr/>
          </p:nvSpPr>
          <p:spPr>
            <a:xfrm>
              <a:off x="5004838" y="2131670"/>
              <a:ext cx="1217032" cy="2917815"/>
            </a:xfrm>
            <a:custGeom>
              <a:avLst/>
              <a:gdLst>
                <a:gd name="connsiteX0" fmla="*/ 453609 w 1217032"/>
                <a:gd name="connsiteY0" fmla="*/ 30236 h 2917815"/>
                <a:gd name="connsiteX1" fmla="*/ 453609 w 1217032"/>
                <a:gd name="connsiteY1" fmla="*/ 30236 h 2917815"/>
                <a:gd name="connsiteX2" fmla="*/ 317526 w 1217032"/>
                <a:gd name="connsiteY2" fmla="*/ 45355 h 2917815"/>
                <a:gd name="connsiteX3" fmla="*/ 211684 w 1217032"/>
                <a:gd name="connsiteY3" fmla="*/ 166300 h 2917815"/>
                <a:gd name="connsiteX4" fmla="*/ 166323 w 1217032"/>
                <a:gd name="connsiteY4" fmla="*/ 438428 h 2917815"/>
                <a:gd name="connsiteX5" fmla="*/ 136083 w 1217032"/>
                <a:gd name="connsiteY5" fmla="*/ 529137 h 2917815"/>
                <a:gd name="connsiteX6" fmla="*/ 120963 w 1217032"/>
                <a:gd name="connsiteY6" fmla="*/ 574492 h 2917815"/>
                <a:gd name="connsiteX7" fmla="*/ 105842 w 1217032"/>
                <a:gd name="connsiteY7" fmla="*/ 619847 h 2917815"/>
                <a:gd name="connsiteX8" fmla="*/ 90722 w 1217032"/>
                <a:gd name="connsiteY8" fmla="*/ 665201 h 2917815"/>
                <a:gd name="connsiteX9" fmla="*/ 60481 w 1217032"/>
                <a:gd name="connsiteY9" fmla="*/ 695438 h 2917815"/>
                <a:gd name="connsiteX10" fmla="*/ 45361 w 1217032"/>
                <a:gd name="connsiteY10" fmla="*/ 740792 h 2917815"/>
                <a:gd name="connsiteX11" fmla="*/ 15120 w 1217032"/>
                <a:gd name="connsiteY11" fmla="*/ 771029 h 2917815"/>
                <a:gd name="connsiteX12" fmla="*/ 0 w 1217032"/>
                <a:gd name="connsiteY12" fmla="*/ 831502 h 2917815"/>
                <a:gd name="connsiteX13" fmla="*/ 45361 w 1217032"/>
                <a:gd name="connsiteY13" fmla="*/ 1028039 h 2917815"/>
                <a:gd name="connsiteX14" fmla="*/ 75602 w 1217032"/>
                <a:gd name="connsiteY14" fmla="*/ 1073393 h 2917815"/>
                <a:gd name="connsiteX15" fmla="*/ 105842 w 1217032"/>
                <a:gd name="connsiteY15" fmla="*/ 1164102 h 2917815"/>
                <a:gd name="connsiteX16" fmla="*/ 166323 w 1217032"/>
                <a:gd name="connsiteY16" fmla="*/ 1239694 h 2917815"/>
                <a:gd name="connsiteX17" fmla="*/ 241925 w 1217032"/>
                <a:gd name="connsiteY17" fmla="*/ 1315285 h 2917815"/>
                <a:gd name="connsiteX18" fmla="*/ 287286 w 1217032"/>
                <a:gd name="connsiteY18" fmla="*/ 1360639 h 2917815"/>
                <a:gd name="connsiteX19" fmla="*/ 378008 w 1217032"/>
                <a:gd name="connsiteY19" fmla="*/ 1436230 h 2917815"/>
                <a:gd name="connsiteX20" fmla="*/ 423368 w 1217032"/>
                <a:gd name="connsiteY20" fmla="*/ 1632767 h 2917815"/>
                <a:gd name="connsiteX21" fmla="*/ 438489 w 1217032"/>
                <a:gd name="connsiteY21" fmla="*/ 1678122 h 2917815"/>
                <a:gd name="connsiteX22" fmla="*/ 483850 w 1217032"/>
                <a:gd name="connsiteY22" fmla="*/ 1829304 h 2917815"/>
                <a:gd name="connsiteX23" fmla="*/ 514090 w 1217032"/>
                <a:gd name="connsiteY23" fmla="*/ 1920013 h 2917815"/>
                <a:gd name="connsiteX24" fmla="*/ 529211 w 1217032"/>
                <a:gd name="connsiteY24" fmla="*/ 1965368 h 2917815"/>
                <a:gd name="connsiteX25" fmla="*/ 589692 w 1217032"/>
                <a:gd name="connsiteY25" fmla="*/ 2040959 h 2917815"/>
                <a:gd name="connsiteX26" fmla="*/ 635053 w 1217032"/>
                <a:gd name="connsiteY26" fmla="*/ 2313087 h 2917815"/>
                <a:gd name="connsiteX27" fmla="*/ 650173 w 1217032"/>
                <a:gd name="connsiteY27" fmla="*/ 2721279 h 2917815"/>
                <a:gd name="connsiteX28" fmla="*/ 695534 w 1217032"/>
                <a:gd name="connsiteY28" fmla="*/ 2811988 h 2917815"/>
                <a:gd name="connsiteX29" fmla="*/ 786256 w 1217032"/>
                <a:gd name="connsiteY29" fmla="*/ 2872461 h 2917815"/>
                <a:gd name="connsiteX30" fmla="*/ 907218 w 1217032"/>
                <a:gd name="connsiteY30" fmla="*/ 2917815 h 2917815"/>
                <a:gd name="connsiteX31" fmla="*/ 997940 w 1217032"/>
                <a:gd name="connsiteY31" fmla="*/ 2902697 h 2917815"/>
                <a:gd name="connsiteX32" fmla="*/ 1088662 w 1217032"/>
                <a:gd name="connsiteY32" fmla="*/ 2811988 h 2917815"/>
                <a:gd name="connsiteX33" fmla="*/ 1194504 w 1217032"/>
                <a:gd name="connsiteY33" fmla="*/ 2736397 h 2917815"/>
                <a:gd name="connsiteX34" fmla="*/ 1194504 w 1217032"/>
                <a:gd name="connsiteY34" fmla="*/ 2524742 h 2917815"/>
                <a:gd name="connsiteX35" fmla="*/ 1164263 w 1217032"/>
                <a:gd name="connsiteY35" fmla="*/ 2494505 h 2917815"/>
                <a:gd name="connsiteX36" fmla="*/ 1073541 w 1217032"/>
                <a:gd name="connsiteY36" fmla="*/ 2313087 h 2917815"/>
                <a:gd name="connsiteX37" fmla="*/ 1043301 w 1217032"/>
                <a:gd name="connsiteY37" fmla="*/ 2267732 h 2917815"/>
                <a:gd name="connsiteX38" fmla="*/ 1013060 w 1217032"/>
                <a:gd name="connsiteY38" fmla="*/ 2222377 h 2917815"/>
                <a:gd name="connsiteX39" fmla="*/ 967699 w 1217032"/>
                <a:gd name="connsiteY39" fmla="*/ 2025841 h 2917815"/>
                <a:gd name="connsiteX40" fmla="*/ 922338 w 1217032"/>
                <a:gd name="connsiteY40" fmla="*/ 1889777 h 2917815"/>
                <a:gd name="connsiteX41" fmla="*/ 907218 w 1217032"/>
                <a:gd name="connsiteY41" fmla="*/ 1844422 h 2917815"/>
                <a:gd name="connsiteX42" fmla="*/ 861857 w 1217032"/>
                <a:gd name="connsiteY42" fmla="*/ 1678122 h 2917815"/>
                <a:gd name="connsiteX43" fmla="*/ 846737 w 1217032"/>
                <a:gd name="connsiteY43" fmla="*/ 1632767 h 2917815"/>
                <a:gd name="connsiteX44" fmla="*/ 831617 w 1217032"/>
                <a:gd name="connsiteY44" fmla="*/ 1526940 h 2917815"/>
                <a:gd name="connsiteX45" fmla="*/ 816496 w 1217032"/>
                <a:gd name="connsiteY45" fmla="*/ 1466467 h 2917815"/>
                <a:gd name="connsiteX46" fmla="*/ 771135 w 1217032"/>
                <a:gd name="connsiteY46" fmla="*/ 1269930 h 2917815"/>
                <a:gd name="connsiteX47" fmla="*/ 740895 w 1217032"/>
                <a:gd name="connsiteY47" fmla="*/ 1224575 h 2917815"/>
                <a:gd name="connsiteX48" fmla="*/ 695534 w 1217032"/>
                <a:gd name="connsiteY48" fmla="*/ 1209457 h 2917815"/>
                <a:gd name="connsiteX49" fmla="*/ 619932 w 1217032"/>
                <a:gd name="connsiteY49" fmla="*/ 1133866 h 2917815"/>
                <a:gd name="connsiteX50" fmla="*/ 544331 w 1217032"/>
                <a:gd name="connsiteY50" fmla="*/ 1058275 h 2917815"/>
                <a:gd name="connsiteX51" fmla="*/ 514090 w 1217032"/>
                <a:gd name="connsiteY51" fmla="*/ 1012920 h 2917815"/>
                <a:gd name="connsiteX52" fmla="*/ 438489 w 1217032"/>
                <a:gd name="connsiteY52" fmla="*/ 937329 h 2917815"/>
                <a:gd name="connsiteX53" fmla="*/ 408248 w 1217032"/>
                <a:gd name="connsiteY53" fmla="*/ 846620 h 2917815"/>
                <a:gd name="connsiteX54" fmla="*/ 453609 w 1217032"/>
                <a:gd name="connsiteY54" fmla="*/ 740792 h 2917815"/>
                <a:gd name="connsiteX55" fmla="*/ 468729 w 1217032"/>
                <a:gd name="connsiteY55" fmla="*/ 695438 h 2917815"/>
                <a:gd name="connsiteX56" fmla="*/ 544331 w 1217032"/>
                <a:gd name="connsiteY56" fmla="*/ 634965 h 2917815"/>
                <a:gd name="connsiteX57" fmla="*/ 574571 w 1217032"/>
                <a:gd name="connsiteY57" fmla="*/ 589610 h 2917815"/>
                <a:gd name="connsiteX58" fmla="*/ 619932 w 1217032"/>
                <a:gd name="connsiteY58" fmla="*/ 559374 h 2917815"/>
                <a:gd name="connsiteX59" fmla="*/ 650173 w 1217032"/>
                <a:gd name="connsiteY59" fmla="*/ 529137 h 2917815"/>
                <a:gd name="connsiteX60" fmla="*/ 665293 w 1217032"/>
                <a:gd name="connsiteY60" fmla="*/ 468665 h 2917815"/>
                <a:gd name="connsiteX61" fmla="*/ 680414 w 1217032"/>
                <a:gd name="connsiteY61" fmla="*/ 423310 h 2917815"/>
                <a:gd name="connsiteX62" fmla="*/ 665293 w 1217032"/>
                <a:gd name="connsiteY62" fmla="*/ 241891 h 2917815"/>
                <a:gd name="connsiteX63" fmla="*/ 650173 w 1217032"/>
                <a:gd name="connsiteY63" fmla="*/ 196537 h 2917815"/>
                <a:gd name="connsiteX64" fmla="*/ 635053 w 1217032"/>
                <a:gd name="connsiteY64" fmla="*/ 120946 h 2917815"/>
                <a:gd name="connsiteX65" fmla="*/ 589692 w 1217032"/>
                <a:gd name="connsiteY65" fmla="*/ 15118 h 2917815"/>
                <a:gd name="connsiteX66" fmla="*/ 544331 w 1217032"/>
                <a:gd name="connsiteY66" fmla="*/ 0 h 2917815"/>
                <a:gd name="connsiteX67" fmla="*/ 378008 w 1217032"/>
                <a:gd name="connsiteY67" fmla="*/ 30236 h 2917815"/>
                <a:gd name="connsiteX68" fmla="*/ 362887 w 1217032"/>
                <a:gd name="connsiteY68" fmla="*/ 45355 h 2917815"/>
                <a:gd name="connsiteX69" fmla="*/ 362887 w 1217032"/>
                <a:gd name="connsiteY69" fmla="*/ 45355 h 2917815"/>
                <a:gd name="connsiteX70" fmla="*/ 393128 w 1217032"/>
                <a:gd name="connsiteY70" fmla="*/ 15118 h 2917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17032" h="2917815">
                  <a:moveTo>
                    <a:pt x="453609" y="30236"/>
                  </a:moveTo>
                  <a:lnTo>
                    <a:pt x="453609" y="30236"/>
                  </a:lnTo>
                  <a:cubicBezTo>
                    <a:pt x="408248" y="35276"/>
                    <a:pt x="359477" y="27378"/>
                    <a:pt x="317526" y="45355"/>
                  </a:cubicBezTo>
                  <a:cubicBezTo>
                    <a:pt x="276251" y="63042"/>
                    <a:pt x="237640" y="127372"/>
                    <a:pt x="211684" y="166300"/>
                  </a:cubicBezTo>
                  <a:cubicBezTo>
                    <a:pt x="143588" y="370564"/>
                    <a:pt x="219626" y="118655"/>
                    <a:pt x="166323" y="438428"/>
                  </a:cubicBezTo>
                  <a:cubicBezTo>
                    <a:pt x="161082" y="469867"/>
                    <a:pt x="146163" y="498901"/>
                    <a:pt x="136083" y="529137"/>
                  </a:cubicBezTo>
                  <a:lnTo>
                    <a:pt x="120963" y="574492"/>
                  </a:lnTo>
                  <a:lnTo>
                    <a:pt x="105842" y="619847"/>
                  </a:lnTo>
                  <a:cubicBezTo>
                    <a:pt x="100802" y="634965"/>
                    <a:pt x="101991" y="653933"/>
                    <a:pt x="90722" y="665201"/>
                  </a:cubicBezTo>
                  <a:lnTo>
                    <a:pt x="60481" y="695438"/>
                  </a:lnTo>
                  <a:cubicBezTo>
                    <a:pt x="55441" y="710556"/>
                    <a:pt x="53561" y="727128"/>
                    <a:pt x="45361" y="740792"/>
                  </a:cubicBezTo>
                  <a:cubicBezTo>
                    <a:pt x="38026" y="753015"/>
                    <a:pt x="21496" y="758279"/>
                    <a:pt x="15120" y="771029"/>
                  </a:cubicBezTo>
                  <a:cubicBezTo>
                    <a:pt x="5827" y="789613"/>
                    <a:pt x="5040" y="811344"/>
                    <a:pt x="0" y="831502"/>
                  </a:cubicBezTo>
                  <a:cubicBezTo>
                    <a:pt x="6971" y="880293"/>
                    <a:pt x="15171" y="982762"/>
                    <a:pt x="45361" y="1028039"/>
                  </a:cubicBezTo>
                  <a:lnTo>
                    <a:pt x="75602" y="1073393"/>
                  </a:lnTo>
                  <a:cubicBezTo>
                    <a:pt x="85682" y="1103629"/>
                    <a:pt x="83303" y="1141566"/>
                    <a:pt x="105842" y="1164102"/>
                  </a:cubicBezTo>
                  <a:cubicBezTo>
                    <a:pt x="223758" y="1282003"/>
                    <a:pt x="32795" y="1087111"/>
                    <a:pt x="166323" y="1239694"/>
                  </a:cubicBezTo>
                  <a:cubicBezTo>
                    <a:pt x="189792" y="1266512"/>
                    <a:pt x="216724" y="1290088"/>
                    <a:pt x="241925" y="1315285"/>
                  </a:cubicBezTo>
                  <a:cubicBezTo>
                    <a:pt x="257045" y="1330403"/>
                    <a:pt x="269495" y="1348780"/>
                    <a:pt x="287286" y="1360639"/>
                  </a:cubicBezTo>
                  <a:cubicBezTo>
                    <a:pt x="350438" y="1402735"/>
                    <a:pt x="319797" y="1378028"/>
                    <a:pt x="378008" y="1436230"/>
                  </a:cubicBezTo>
                  <a:cubicBezTo>
                    <a:pt x="437077" y="1613416"/>
                    <a:pt x="384109" y="1436501"/>
                    <a:pt x="423368" y="1632767"/>
                  </a:cubicBezTo>
                  <a:cubicBezTo>
                    <a:pt x="426494" y="1648394"/>
                    <a:pt x="434110" y="1662799"/>
                    <a:pt x="438489" y="1678122"/>
                  </a:cubicBezTo>
                  <a:cubicBezTo>
                    <a:pt x="484200" y="1838086"/>
                    <a:pt x="411972" y="1613701"/>
                    <a:pt x="483850" y="1829304"/>
                  </a:cubicBezTo>
                  <a:lnTo>
                    <a:pt x="514090" y="1920013"/>
                  </a:lnTo>
                  <a:cubicBezTo>
                    <a:pt x="519130" y="1935131"/>
                    <a:pt x="520370" y="1952109"/>
                    <a:pt x="529211" y="1965368"/>
                  </a:cubicBezTo>
                  <a:cubicBezTo>
                    <a:pt x="567359" y="2022582"/>
                    <a:pt x="546602" y="1997874"/>
                    <a:pt x="589692" y="2040959"/>
                  </a:cubicBezTo>
                  <a:cubicBezTo>
                    <a:pt x="639124" y="2189236"/>
                    <a:pt x="617285" y="2099906"/>
                    <a:pt x="635053" y="2313087"/>
                  </a:cubicBezTo>
                  <a:cubicBezTo>
                    <a:pt x="640093" y="2449151"/>
                    <a:pt x="641115" y="2585423"/>
                    <a:pt x="650173" y="2721279"/>
                  </a:cubicBezTo>
                  <a:cubicBezTo>
                    <a:pt x="651796" y="2745616"/>
                    <a:pt x="678395" y="2796994"/>
                    <a:pt x="695534" y="2811988"/>
                  </a:cubicBezTo>
                  <a:cubicBezTo>
                    <a:pt x="722887" y="2835918"/>
                    <a:pt x="756015" y="2852303"/>
                    <a:pt x="786256" y="2872461"/>
                  </a:cubicBezTo>
                  <a:cubicBezTo>
                    <a:pt x="853000" y="2916951"/>
                    <a:pt x="813800" y="2899134"/>
                    <a:pt x="907218" y="2917815"/>
                  </a:cubicBezTo>
                  <a:cubicBezTo>
                    <a:pt x="937459" y="2912776"/>
                    <a:pt x="971458" y="2918143"/>
                    <a:pt x="997940" y="2902697"/>
                  </a:cubicBezTo>
                  <a:cubicBezTo>
                    <a:pt x="1034880" y="2881152"/>
                    <a:pt x="1054449" y="2837644"/>
                    <a:pt x="1088662" y="2811988"/>
                  </a:cubicBezTo>
                  <a:cubicBezTo>
                    <a:pt x="1163681" y="2755731"/>
                    <a:pt x="1128175" y="2780610"/>
                    <a:pt x="1194504" y="2736397"/>
                  </a:cubicBezTo>
                  <a:cubicBezTo>
                    <a:pt x="1222917" y="2651169"/>
                    <a:pt x="1226125" y="2661745"/>
                    <a:pt x="1194504" y="2524742"/>
                  </a:cubicBezTo>
                  <a:cubicBezTo>
                    <a:pt x="1191298" y="2510852"/>
                    <a:pt x="1174343" y="2504584"/>
                    <a:pt x="1164263" y="2494505"/>
                  </a:cubicBezTo>
                  <a:cubicBezTo>
                    <a:pt x="1122528" y="2369318"/>
                    <a:pt x="1151704" y="2430316"/>
                    <a:pt x="1073541" y="2313087"/>
                  </a:cubicBezTo>
                  <a:lnTo>
                    <a:pt x="1043301" y="2267732"/>
                  </a:lnTo>
                  <a:lnTo>
                    <a:pt x="1013060" y="2222377"/>
                  </a:lnTo>
                  <a:cubicBezTo>
                    <a:pt x="936439" y="1992543"/>
                    <a:pt x="1026583" y="2280970"/>
                    <a:pt x="967699" y="2025841"/>
                  </a:cubicBezTo>
                  <a:cubicBezTo>
                    <a:pt x="967691" y="2025804"/>
                    <a:pt x="929904" y="1912472"/>
                    <a:pt x="922338" y="1889777"/>
                  </a:cubicBezTo>
                  <a:cubicBezTo>
                    <a:pt x="917298" y="1874659"/>
                    <a:pt x="910344" y="1860049"/>
                    <a:pt x="907218" y="1844422"/>
                  </a:cubicBezTo>
                  <a:cubicBezTo>
                    <a:pt x="885846" y="1737574"/>
                    <a:pt x="900226" y="1793212"/>
                    <a:pt x="861857" y="1678122"/>
                  </a:cubicBezTo>
                  <a:lnTo>
                    <a:pt x="846737" y="1632767"/>
                  </a:lnTo>
                  <a:cubicBezTo>
                    <a:pt x="841697" y="1597491"/>
                    <a:pt x="837992" y="1561999"/>
                    <a:pt x="831617" y="1526940"/>
                  </a:cubicBezTo>
                  <a:cubicBezTo>
                    <a:pt x="827900" y="1506497"/>
                    <a:pt x="820213" y="1486910"/>
                    <a:pt x="816496" y="1466467"/>
                  </a:cubicBezTo>
                  <a:cubicBezTo>
                    <a:pt x="806910" y="1413750"/>
                    <a:pt x="803665" y="1318719"/>
                    <a:pt x="771135" y="1269930"/>
                  </a:cubicBezTo>
                  <a:cubicBezTo>
                    <a:pt x="761055" y="1254812"/>
                    <a:pt x="755085" y="1235925"/>
                    <a:pt x="740895" y="1224575"/>
                  </a:cubicBezTo>
                  <a:cubicBezTo>
                    <a:pt x="728449" y="1214619"/>
                    <a:pt x="710654" y="1214496"/>
                    <a:pt x="695534" y="1209457"/>
                  </a:cubicBezTo>
                  <a:cubicBezTo>
                    <a:pt x="614890" y="1088509"/>
                    <a:pt x="720736" y="1234657"/>
                    <a:pt x="619932" y="1133866"/>
                  </a:cubicBezTo>
                  <a:cubicBezTo>
                    <a:pt x="519129" y="1033077"/>
                    <a:pt x="665297" y="1138906"/>
                    <a:pt x="544331" y="1058275"/>
                  </a:cubicBezTo>
                  <a:cubicBezTo>
                    <a:pt x="534251" y="1043157"/>
                    <a:pt x="526940" y="1025768"/>
                    <a:pt x="514090" y="1012920"/>
                  </a:cubicBezTo>
                  <a:cubicBezTo>
                    <a:pt x="461673" y="960511"/>
                    <a:pt x="470746" y="1009897"/>
                    <a:pt x="438489" y="937329"/>
                  </a:cubicBezTo>
                  <a:cubicBezTo>
                    <a:pt x="425543" y="908204"/>
                    <a:pt x="408248" y="846620"/>
                    <a:pt x="408248" y="846620"/>
                  </a:cubicBezTo>
                  <a:cubicBezTo>
                    <a:pt x="443617" y="669796"/>
                    <a:pt x="395515" y="837602"/>
                    <a:pt x="453609" y="740792"/>
                  </a:cubicBezTo>
                  <a:cubicBezTo>
                    <a:pt x="461809" y="727128"/>
                    <a:pt x="460529" y="709102"/>
                    <a:pt x="468729" y="695438"/>
                  </a:cubicBezTo>
                  <a:cubicBezTo>
                    <a:pt x="483093" y="671501"/>
                    <a:pt x="523729" y="648698"/>
                    <a:pt x="544331" y="634965"/>
                  </a:cubicBezTo>
                  <a:cubicBezTo>
                    <a:pt x="554411" y="619847"/>
                    <a:pt x="561722" y="602458"/>
                    <a:pt x="574571" y="589610"/>
                  </a:cubicBezTo>
                  <a:cubicBezTo>
                    <a:pt x="587421" y="576762"/>
                    <a:pt x="605742" y="570725"/>
                    <a:pt x="619932" y="559374"/>
                  </a:cubicBezTo>
                  <a:cubicBezTo>
                    <a:pt x="631064" y="550470"/>
                    <a:pt x="640093" y="539216"/>
                    <a:pt x="650173" y="529137"/>
                  </a:cubicBezTo>
                  <a:cubicBezTo>
                    <a:pt x="655213" y="508980"/>
                    <a:pt x="659584" y="488643"/>
                    <a:pt x="665293" y="468665"/>
                  </a:cubicBezTo>
                  <a:cubicBezTo>
                    <a:pt x="669672" y="453342"/>
                    <a:pt x="680414" y="439246"/>
                    <a:pt x="680414" y="423310"/>
                  </a:cubicBezTo>
                  <a:cubicBezTo>
                    <a:pt x="680414" y="362627"/>
                    <a:pt x="673314" y="302041"/>
                    <a:pt x="665293" y="241891"/>
                  </a:cubicBezTo>
                  <a:cubicBezTo>
                    <a:pt x="663187" y="226095"/>
                    <a:pt x="654038" y="211997"/>
                    <a:pt x="650173" y="196537"/>
                  </a:cubicBezTo>
                  <a:cubicBezTo>
                    <a:pt x="643940" y="171608"/>
                    <a:pt x="640628" y="146030"/>
                    <a:pt x="635053" y="120946"/>
                  </a:cubicBezTo>
                  <a:cubicBezTo>
                    <a:pt x="627200" y="85614"/>
                    <a:pt x="621248" y="40359"/>
                    <a:pt x="589692" y="15118"/>
                  </a:cubicBezTo>
                  <a:cubicBezTo>
                    <a:pt x="577246" y="5162"/>
                    <a:pt x="559451" y="5039"/>
                    <a:pt x="544331" y="0"/>
                  </a:cubicBezTo>
                  <a:cubicBezTo>
                    <a:pt x="502638" y="5211"/>
                    <a:pt x="424624" y="6931"/>
                    <a:pt x="378008" y="30236"/>
                  </a:cubicBezTo>
                  <a:cubicBezTo>
                    <a:pt x="371633" y="33423"/>
                    <a:pt x="367927" y="40315"/>
                    <a:pt x="362887" y="45355"/>
                  </a:cubicBezTo>
                  <a:lnTo>
                    <a:pt x="362887" y="45355"/>
                  </a:lnTo>
                  <a:lnTo>
                    <a:pt x="393128" y="1511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TextBox 79"/>
            <p:cNvSpPr txBox="1"/>
            <p:nvPr/>
          </p:nvSpPr>
          <p:spPr>
            <a:xfrm>
              <a:off x="5150988" y="5171653"/>
              <a:ext cx="1372980" cy="1477328"/>
            </a:xfrm>
            <a:prstGeom prst="rect">
              <a:avLst/>
            </a:prstGeom>
            <a:noFill/>
          </p:spPr>
          <p:txBody>
            <a:bodyPr wrap="none" rtlCol="0">
              <a:spAutoFit/>
            </a:bodyPr>
            <a:lstStyle/>
            <a:p>
              <a:pPr algn="ctr"/>
              <a:r>
                <a:rPr lang="en-US" dirty="0" smtClean="0"/>
                <a:t>Main Thread</a:t>
              </a:r>
            </a:p>
            <a:p>
              <a:pPr algn="ctr"/>
              <a:r>
                <a:rPr lang="en-US" dirty="0" smtClean="0"/>
                <a:t>Thread2</a:t>
              </a:r>
            </a:p>
            <a:p>
              <a:pPr algn="ctr"/>
              <a:r>
                <a:rPr lang="en-US" dirty="0" smtClean="0"/>
                <a:t>Thread1</a:t>
              </a:r>
            </a:p>
            <a:p>
              <a:pPr algn="ctr"/>
              <a:r>
                <a:rPr lang="en-US" dirty="0" smtClean="0"/>
                <a:t>Thread3</a:t>
              </a:r>
            </a:p>
            <a:p>
              <a:pPr algn="ctr"/>
              <a:r>
                <a:rPr lang="en-US" dirty="0" smtClean="0"/>
                <a:t>…</a:t>
              </a:r>
              <a:endParaRPr lang="en-US" dirty="0"/>
            </a:p>
          </p:txBody>
        </p:sp>
      </p:grpSp>
      <p:grpSp>
        <p:nvGrpSpPr>
          <p:cNvPr id="13" name="Group 12"/>
          <p:cNvGrpSpPr/>
          <p:nvPr/>
        </p:nvGrpSpPr>
        <p:grpSpPr>
          <a:xfrm>
            <a:off x="5156041" y="2282849"/>
            <a:ext cx="2734767" cy="4366132"/>
            <a:chOff x="5156041" y="2282849"/>
            <a:chExt cx="2734767" cy="4366132"/>
          </a:xfrm>
        </p:grpSpPr>
        <p:sp>
          <p:nvSpPr>
            <p:cNvPr id="79" name="Freeform 78"/>
            <p:cNvSpPr/>
            <p:nvPr/>
          </p:nvSpPr>
          <p:spPr>
            <a:xfrm>
              <a:off x="5156041" y="2282849"/>
              <a:ext cx="2268045" cy="2691045"/>
            </a:xfrm>
            <a:custGeom>
              <a:avLst/>
              <a:gdLst>
                <a:gd name="connsiteX0" fmla="*/ 816496 w 2268045"/>
                <a:gd name="connsiteY0" fmla="*/ 272131 h 2691045"/>
                <a:gd name="connsiteX1" fmla="*/ 816496 w 2268045"/>
                <a:gd name="connsiteY1" fmla="*/ 272131 h 2691045"/>
                <a:gd name="connsiteX2" fmla="*/ 680414 w 2268045"/>
                <a:gd name="connsiteY2" fmla="*/ 226776 h 2691045"/>
                <a:gd name="connsiteX3" fmla="*/ 665293 w 2268045"/>
                <a:gd name="connsiteY3" fmla="*/ 181422 h 2691045"/>
                <a:gd name="connsiteX4" fmla="*/ 574571 w 2268045"/>
                <a:gd name="connsiteY4" fmla="*/ 120949 h 2691045"/>
                <a:gd name="connsiteX5" fmla="*/ 483850 w 2268045"/>
                <a:gd name="connsiteY5" fmla="*/ 60476 h 2691045"/>
                <a:gd name="connsiteX6" fmla="*/ 438489 w 2268045"/>
                <a:gd name="connsiteY6" fmla="*/ 45358 h 2691045"/>
                <a:gd name="connsiteX7" fmla="*/ 408248 w 2268045"/>
                <a:gd name="connsiteY7" fmla="*/ 15121 h 2691045"/>
                <a:gd name="connsiteX8" fmla="*/ 120963 w 2268045"/>
                <a:gd name="connsiteY8" fmla="*/ 15121 h 2691045"/>
                <a:gd name="connsiteX9" fmla="*/ 30241 w 2268045"/>
                <a:gd name="connsiteY9" fmla="*/ 60476 h 2691045"/>
                <a:gd name="connsiteX10" fmla="*/ 0 w 2268045"/>
                <a:gd name="connsiteY10" fmla="*/ 151185 h 2691045"/>
                <a:gd name="connsiteX11" fmla="*/ 30241 w 2268045"/>
                <a:gd name="connsiteY11" fmla="*/ 317486 h 2691045"/>
                <a:gd name="connsiteX12" fmla="*/ 60481 w 2268045"/>
                <a:gd name="connsiteY12" fmla="*/ 362840 h 2691045"/>
                <a:gd name="connsiteX13" fmla="*/ 90722 w 2268045"/>
                <a:gd name="connsiteY13" fmla="*/ 393077 h 2691045"/>
                <a:gd name="connsiteX14" fmla="*/ 105842 w 2268045"/>
                <a:gd name="connsiteY14" fmla="*/ 438431 h 2691045"/>
                <a:gd name="connsiteX15" fmla="*/ 226805 w 2268045"/>
                <a:gd name="connsiteY15" fmla="*/ 544259 h 2691045"/>
                <a:gd name="connsiteX16" fmla="*/ 362887 w 2268045"/>
                <a:gd name="connsiteY16" fmla="*/ 650086 h 2691045"/>
                <a:gd name="connsiteX17" fmla="*/ 498970 w 2268045"/>
                <a:gd name="connsiteY17" fmla="*/ 695441 h 2691045"/>
                <a:gd name="connsiteX18" fmla="*/ 604812 w 2268045"/>
                <a:gd name="connsiteY18" fmla="*/ 725677 h 2691045"/>
                <a:gd name="connsiteX19" fmla="*/ 695534 w 2268045"/>
                <a:gd name="connsiteY19" fmla="*/ 755914 h 2691045"/>
                <a:gd name="connsiteX20" fmla="*/ 740895 w 2268045"/>
                <a:gd name="connsiteY20" fmla="*/ 801268 h 2691045"/>
                <a:gd name="connsiteX21" fmla="*/ 771135 w 2268045"/>
                <a:gd name="connsiteY21" fmla="*/ 846623 h 2691045"/>
                <a:gd name="connsiteX22" fmla="*/ 816496 w 2268045"/>
                <a:gd name="connsiteY22" fmla="*/ 861741 h 2691045"/>
                <a:gd name="connsiteX23" fmla="*/ 892098 w 2268045"/>
                <a:gd name="connsiteY23" fmla="*/ 937332 h 2691045"/>
                <a:gd name="connsiteX24" fmla="*/ 922338 w 2268045"/>
                <a:gd name="connsiteY24" fmla="*/ 982687 h 2691045"/>
                <a:gd name="connsiteX25" fmla="*/ 967699 w 2268045"/>
                <a:gd name="connsiteY25" fmla="*/ 1012923 h 2691045"/>
                <a:gd name="connsiteX26" fmla="*/ 997940 w 2268045"/>
                <a:gd name="connsiteY26" fmla="*/ 1058278 h 2691045"/>
                <a:gd name="connsiteX27" fmla="*/ 1088662 w 2268045"/>
                <a:gd name="connsiteY27" fmla="*/ 1118751 h 2691045"/>
                <a:gd name="connsiteX28" fmla="*/ 1149143 w 2268045"/>
                <a:gd name="connsiteY28" fmla="*/ 1209460 h 2691045"/>
                <a:gd name="connsiteX29" fmla="*/ 1239865 w 2268045"/>
                <a:gd name="connsiteY29" fmla="*/ 1269933 h 2691045"/>
                <a:gd name="connsiteX30" fmla="*/ 1254985 w 2268045"/>
                <a:gd name="connsiteY30" fmla="*/ 1315288 h 2691045"/>
                <a:gd name="connsiteX31" fmla="*/ 1300346 w 2268045"/>
                <a:gd name="connsiteY31" fmla="*/ 1360642 h 2691045"/>
                <a:gd name="connsiteX32" fmla="*/ 1330586 w 2268045"/>
                <a:gd name="connsiteY32" fmla="*/ 1405997 h 2691045"/>
                <a:gd name="connsiteX33" fmla="*/ 1360827 w 2268045"/>
                <a:gd name="connsiteY33" fmla="*/ 1557179 h 2691045"/>
                <a:gd name="connsiteX34" fmla="*/ 1375947 w 2268045"/>
                <a:gd name="connsiteY34" fmla="*/ 1617652 h 2691045"/>
                <a:gd name="connsiteX35" fmla="*/ 1391068 w 2268045"/>
                <a:gd name="connsiteY35" fmla="*/ 1708361 h 2691045"/>
                <a:gd name="connsiteX36" fmla="*/ 1436428 w 2268045"/>
                <a:gd name="connsiteY36" fmla="*/ 1799071 h 2691045"/>
                <a:gd name="connsiteX37" fmla="*/ 1451549 w 2268045"/>
                <a:gd name="connsiteY37" fmla="*/ 1844425 h 2691045"/>
                <a:gd name="connsiteX38" fmla="*/ 1466669 w 2268045"/>
                <a:gd name="connsiteY38" fmla="*/ 1920016 h 2691045"/>
                <a:gd name="connsiteX39" fmla="*/ 1481789 w 2268045"/>
                <a:gd name="connsiteY39" fmla="*/ 1980489 h 2691045"/>
                <a:gd name="connsiteX40" fmla="*/ 1496910 w 2268045"/>
                <a:gd name="connsiteY40" fmla="*/ 2056080 h 2691045"/>
                <a:gd name="connsiteX41" fmla="*/ 1512030 w 2268045"/>
                <a:gd name="connsiteY41" fmla="*/ 2101435 h 2691045"/>
                <a:gd name="connsiteX42" fmla="*/ 1527150 w 2268045"/>
                <a:gd name="connsiteY42" fmla="*/ 2177026 h 2691045"/>
                <a:gd name="connsiteX43" fmla="*/ 1512030 w 2268045"/>
                <a:gd name="connsiteY43" fmla="*/ 2282853 h 2691045"/>
                <a:gd name="connsiteX44" fmla="*/ 1512030 w 2268045"/>
                <a:gd name="connsiteY44" fmla="*/ 2479390 h 2691045"/>
                <a:gd name="connsiteX45" fmla="*/ 1587631 w 2268045"/>
                <a:gd name="connsiteY45" fmla="*/ 2539863 h 2691045"/>
                <a:gd name="connsiteX46" fmla="*/ 1648113 w 2268045"/>
                <a:gd name="connsiteY46" fmla="*/ 2600336 h 2691045"/>
                <a:gd name="connsiteX47" fmla="*/ 1678353 w 2268045"/>
                <a:gd name="connsiteY47" fmla="*/ 2645691 h 2691045"/>
                <a:gd name="connsiteX48" fmla="*/ 1769075 w 2268045"/>
                <a:gd name="connsiteY48" fmla="*/ 2675927 h 2691045"/>
                <a:gd name="connsiteX49" fmla="*/ 1814436 w 2268045"/>
                <a:gd name="connsiteY49" fmla="*/ 2691045 h 2691045"/>
                <a:gd name="connsiteX50" fmla="*/ 1965639 w 2268045"/>
                <a:gd name="connsiteY50" fmla="*/ 2675927 h 2691045"/>
                <a:gd name="connsiteX51" fmla="*/ 2056361 w 2268045"/>
                <a:gd name="connsiteY51" fmla="*/ 2645691 h 2691045"/>
                <a:gd name="connsiteX52" fmla="*/ 2101722 w 2268045"/>
                <a:gd name="connsiteY52" fmla="*/ 2615454 h 2691045"/>
                <a:gd name="connsiteX53" fmla="*/ 2147082 w 2268045"/>
                <a:gd name="connsiteY53" fmla="*/ 2600336 h 2691045"/>
                <a:gd name="connsiteX54" fmla="*/ 2207564 w 2268045"/>
                <a:gd name="connsiteY54" fmla="*/ 2509627 h 2691045"/>
                <a:gd name="connsiteX55" fmla="*/ 2222684 w 2268045"/>
                <a:gd name="connsiteY55" fmla="*/ 2464272 h 2691045"/>
                <a:gd name="connsiteX56" fmla="*/ 2268045 w 2268045"/>
                <a:gd name="connsiteY56" fmla="*/ 2373563 h 2691045"/>
                <a:gd name="connsiteX57" fmla="*/ 2222684 w 2268045"/>
                <a:gd name="connsiteY57" fmla="*/ 2207262 h 2691045"/>
                <a:gd name="connsiteX58" fmla="*/ 2192443 w 2268045"/>
                <a:gd name="connsiteY58" fmla="*/ 2161908 h 2691045"/>
                <a:gd name="connsiteX59" fmla="*/ 2177323 w 2268045"/>
                <a:gd name="connsiteY59" fmla="*/ 2101435 h 2691045"/>
                <a:gd name="connsiteX60" fmla="*/ 2147082 w 2268045"/>
                <a:gd name="connsiteY60" fmla="*/ 2071198 h 2691045"/>
                <a:gd name="connsiteX61" fmla="*/ 2116842 w 2268045"/>
                <a:gd name="connsiteY61" fmla="*/ 1980489 h 2691045"/>
                <a:gd name="connsiteX62" fmla="*/ 2101722 w 2268045"/>
                <a:gd name="connsiteY62" fmla="*/ 1935135 h 2691045"/>
                <a:gd name="connsiteX63" fmla="*/ 2041240 w 2268045"/>
                <a:gd name="connsiteY63" fmla="*/ 1723480 h 2691045"/>
                <a:gd name="connsiteX64" fmla="*/ 2026120 w 2268045"/>
                <a:gd name="connsiteY64" fmla="*/ 1678125 h 2691045"/>
                <a:gd name="connsiteX65" fmla="*/ 1995879 w 2268045"/>
                <a:gd name="connsiteY65" fmla="*/ 1632770 h 2691045"/>
                <a:gd name="connsiteX66" fmla="*/ 1980759 w 2268045"/>
                <a:gd name="connsiteY66" fmla="*/ 1587416 h 2691045"/>
                <a:gd name="connsiteX67" fmla="*/ 1935398 w 2268045"/>
                <a:gd name="connsiteY67" fmla="*/ 1496706 h 2691045"/>
                <a:gd name="connsiteX68" fmla="*/ 1920278 w 2268045"/>
                <a:gd name="connsiteY68" fmla="*/ 1436233 h 2691045"/>
                <a:gd name="connsiteX69" fmla="*/ 1890037 w 2268045"/>
                <a:gd name="connsiteY69" fmla="*/ 1345524 h 2691045"/>
                <a:gd name="connsiteX70" fmla="*/ 1874917 w 2268045"/>
                <a:gd name="connsiteY70" fmla="*/ 1300170 h 2691045"/>
                <a:gd name="connsiteX71" fmla="*/ 1859797 w 2268045"/>
                <a:gd name="connsiteY71" fmla="*/ 1254815 h 2691045"/>
                <a:gd name="connsiteX72" fmla="*/ 1829556 w 2268045"/>
                <a:gd name="connsiteY72" fmla="*/ 1224578 h 2691045"/>
                <a:gd name="connsiteX73" fmla="*/ 1769075 w 2268045"/>
                <a:gd name="connsiteY73" fmla="*/ 1148987 h 2691045"/>
                <a:gd name="connsiteX74" fmla="*/ 1693473 w 2268045"/>
                <a:gd name="connsiteY74" fmla="*/ 1012923 h 2691045"/>
                <a:gd name="connsiteX75" fmla="*/ 1648113 w 2268045"/>
                <a:gd name="connsiteY75" fmla="*/ 982687 h 2691045"/>
                <a:gd name="connsiteX76" fmla="*/ 1632992 w 2268045"/>
                <a:gd name="connsiteY76" fmla="*/ 937332 h 2691045"/>
                <a:gd name="connsiteX77" fmla="*/ 1572511 w 2268045"/>
                <a:gd name="connsiteY77" fmla="*/ 861741 h 2691045"/>
                <a:gd name="connsiteX78" fmla="*/ 1557391 w 2268045"/>
                <a:gd name="connsiteY78" fmla="*/ 816387 h 2691045"/>
                <a:gd name="connsiteX79" fmla="*/ 1481789 w 2268045"/>
                <a:gd name="connsiteY79" fmla="*/ 755914 h 2691045"/>
                <a:gd name="connsiteX80" fmla="*/ 1451549 w 2268045"/>
                <a:gd name="connsiteY80" fmla="*/ 710559 h 2691045"/>
                <a:gd name="connsiteX81" fmla="*/ 1406188 w 2268045"/>
                <a:gd name="connsiteY81" fmla="*/ 695441 h 2691045"/>
                <a:gd name="connsiteX82" fmla="*/ 1300346 w 2268045"/>
                <a:gd name="connsiteY82" fmla="*/ 589613 h 2691045"/>
                <a:gd name="connsiteX83" fmla="*/ 1270105 w 2268045"/>
                <a:gd name="connsiteY83" fmla="*/ 544259 h 2691045"/>
                <a:gd name="connsiteX84" fmla="*/ 1179383 w 2268045"/>
                <a:gd name="connsiteY84" fmla="*/ 514022 h 2691045"/>
                <a:gd name="connsiteX85" fmla="*/ 1088662 w 2268045"/>
                <a:gd name="connsiteY85" fmla="*/ 468668 h 2691045"/>
                <a:gd name="connsiteX86" fmla="*/ 1013060 w 2268045"/>
                <a:gd name="connsiteY86" fmla="*/ 423313 h 2691045"/>
                <a:gd name="connsiteX87" fmla="*/ 922338 w 2268045"/>
                <a:gd name="connsiteY87" fmla="*/ 377958 h 2691045"/>
                <a:gd name="connsiteX88" fmla="*/ 831617 w 2268045"/>
                <a:gd name="connsiteY88" fmla="*/ 287249 h 2691045"/>
                <a:gd name="connsiteX89" fmla="*/ 786256 w 2268045"/>
                <a:gd name="connsiteY89" fmla="*/ 257013 h 2691045"/>
                <a:gd name="connsiteX90" fmla="*/ 756015 w 2268045"/>
                <a:gd name="connsiteY90" fmla="*/ 226776 h 269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2268045" h="2691045">
                  <a:moveTo>
                    <a:pt x="816496" y="272131"/>
                  </a:moveTo>
                  <a:lnTo>
                    <a:pt x="816496" y="272131"/>
                  </a:lnTo>
                  <a:cubicBezTo>
                    <a:pt x="771135" y="257013"/>
                    <a:pt x="721415" y="251373"/>
                    <a:pt x="680414" y="226776"/>
                  </a:cubicBezTo>
                  <a:cubicBezTo>
                    <a:pt x="666748" y="218578"/>
                    <a:pt x="676562" y="192690"/>
                    <a:pt x="665293" y="181422"/>
                  </a:cubicBezTo>
                  <a:cubicBezTo>
                    <a:pt x="639593" y="155725"/>
                    <a:pt x="604812" y="141107"/>
                    <a:pt x="574571" y="120949"/>
                  </a:cubicBezTo>
                  <a:lnTo>
                    <a:pt x="483850" y="60476"/>
                  </a:lnTo>
                  <a:lnTo>
                    <a:pt x="438489" y="45358"/>
                  </a:lnTo>
                  <a:cubicBezTo>
                    <a:pt x="428409" y="35279"/>
                    <a:pt x="421771" y="19628"/>
                    <a:pt x="408248" y="15121"/>
                  </a:cubicBezTo>
                  <a:cubicBezTo>
                    <a:pt x="318177" y="-14899"/>
                    <a:pt x="208751" y="7806"/>
                    <a:pt x="120963" y="15121"/>
                  </a:cubicBezTo>
                  <a:cubicBezTo>
                    <a:pt x="96250" y="23358"/>
                    <a:pt x="45667" y="35798"/>
                    <a:pt x="30241" y="60476"/>
                  </a:cubicBezTo>
                  <a:cubicBezTo>
                    <a:pt x="13347" y="87503"/>
                    <a:pt x="0" y="151185"/>
                    <a:pt x="0" y="151185"/>
                  </a:cubicBezTo>
                  <a:cubicBezTo>
                    <a:pt x="5213" y="192887"/>
                    <a:pt x="6931" y="270873"/>
                    <a:pt x="30241" y="317486"/>
                  </a:cubicBezTo>
                  <a:cubicBezTo>
                    <a:pt x="38368" y="333738"/>
                    <a:pt x="49129" y="348652"/>
                    <a:pt x="60481" y="362840"/>
                  </a:cubicBezTo>
                  <a:cubicBezTo>
                    <a:pt x="69387" y="373971"/>
                    <a:pt x="80642" y="382998"/>
                    <a:pt x="90722" y="393077"/>
                  </a:cubicBezTo>
                  <a:cubicBezTo>
                    <a:pt x="95762" y="408195"/>
                    <a:pt x="96280" y="425683"/>
                    <a:pt x="105842" y="438431"/>
                  </a:cubicBezTo>
                  <a:cubicBezTo>
                    <a:pt x="184361" y="543108"/>
                    <a:pt x="156856" y="485976"/>
                    <a:pt x="226805" y="544259"/>
                  </a:cubicBezTo>
                  <a:cubicBezTo>
                    <a:pt x="278992" y="587743"/>
                    <a:pt x="286453" y="624611"/>
                    <a:pt x="362887" y="650086"/>
                  </a:cubicBezTo>
                  <a:lnTo>
                    <a:pt x="498970" y="695441"/>
                  </a:lnTo>
                  <a:cubicBezTo>
                    <a:pt x="651444" y="746258"/>
                    <a:pt x="414916" y="668715"/>
                    <a:pt x="604812" y="725677"/>
                  </a:cubicBezTo>
                  <a:cubicBezTo>
                    <a:pt x="635344" y="734835"/>
                    <a:pt x="695534" y="755914"/>
                    <a:pt x="695534" y="755914"/>
                  </a:cubicBezTo>
                  <a:cubicBezTo>
                    <a:pt x="710654" y="771032"/>
                    <a:pt x="727206" y="784843"/>
                    <a:pt x="740895" y="801268"/>
                  </a:cubicBezTo>
                  <a:cubicBezTo>
                    <a:pt x="752528" y="815226"/>
                    <a:pt x="756945" y="835273"/>
                    <a:pt x="771135" y="846623"/>
                  </a:cubicBezTo>
                  <a:cubicBezTo>
                    <a:pt x="783581" y="856579"/>
                    <a:pt x="801376" y="856702"/>
                    <a:pt x="816496" y="861741"/>
                  </a:cubicBezTo>
                  <a:cubicBezTo>
                    <a:pt x="841697" y="886938"/>
                    <a:pt x="872329" y="907682"/>
                    <a:pt x="892098" y="937332"/>
                  </a:cubicBezTo>
                  <a:cubicBezTo>
                    <a:pt x="902178" y="952450"/>
                    <a:pt x="909489" y="969839"/>
                    <a:pt x="922338" y="982687"/>
                  </a:cubicBezTo>
                  <a:cubicBezTo>
                    <a:pt x="935188" y="995535"/>
                    <a:pt x="952579" y="1002844"/>
                    <a:pt x="967699" y="1012923"/>
                  </a:cubicBezTo>
                  <a:cubicBezTo>
                    <a:pt x="977779" y="1028041"/>
                    <a:pt x="983750" y="1046928"/>
                    <a:pt x="997940" y="1058278"/>
                  </a:cubicBezTo>
                  <a:cubicBezTo>
                    <a:pt x="1101827" y="1141376"/>
                    <a:pt x="980728" y="979997"/>
                    <a:pt x="1088662" y="1118751"/>
                  </a:cubicBezTo>
                  <a:cubicBezTo>
                    <a:pt x="1110975" y="1147435"/>
                    <a:pt x="1118904" y="1189304"/>
                    <a:pt x="1149143" y="1209460"/>
                  </a:cubicBezTo>
                  <a:lnTo>
                    <a:pt x="1239865" y="1269933"/>
                  </a:lnTo>
                  <a:cubicBezTo>
                    <a:pt x="1244905" y="1285051"/>
                    <a:pt x="1246144" y="1302029"/>
                    <a:pt x="1254985" y="1315288"/>
                  </a:cubicBezTo>
                  <a:cubicBezTo>
                    <a:pt x="1266847" y="1333078"/>
                    <a:pt x="1286657" y="1344217"/>
                    <a:pt x="1300346" y="1360642"/>
                  </a:cubicBezTo>
                  <a:cubicBezTo>
                    <a:pt x="1311979" y="1374600"/>
                    <a:pt x="1320506" y="1390879"/>
                    <a:pt x="1330586" y="1405997"/>
                  </a:cubicBezTo>
                  <a:cubicBezTo>
                    <a:pt x="1365704" y="1546444"/>
                    <a:pt x="1323759" y="1371862"/>
                    <a:pt x="1360827" y="1557179"/>
                  </a:cubicBezTo>
                  <a:cubicBezTo>
                    <a:pt x="1364902" y="1577554"/>
                    <a:pt x="1371871" y="1597277"/>
                    <a:pt x="1375947" y="1617652"/>
                  </a:cubicBezTo>
                  <a:cubicBezTo>
                    <a:pt x="1381960" y="1647710"/>
                    <a:pt x="1384417" y="1678438"/>
                    <a:pt x="1391068" y="1708361"/>
                  </a:cubicBezTo>
                  <a:cubicBezTo>
                    <a:pt x="1406270" y="1776760"/>
                    <a:pt x="1403806" y="1733837"/>
                    <a:pt x="1436428" y="1799071"/>
                  </a:cubicBezTo>
                  <a:cubicBezTo>
                    <a:pt x="1443556" y="1813324"/>
                    <a:pt x="1447683" y="1828965"/>
                    <a:pt x="1451549" y="1844425"/>
                  </a:cubicBezTo>
                  <a:cubicBezTo>
                    <a:pt x="1457782" y="1869354"/>
                    <a:pt x="1461094" y="1894932"/>
                    <a:pt x="1466669" y="1920016"/>
                  </a:cubicBezTo>
                  <a:cubicBezTo>
                    <a:pt x="1471177" y="1940299"/>
                    <a:pt x="1477281" y="1960206"/>
                    <a:pt x="1481789" y="1980489"/>
                  </a:cubicBezTo>
                  <a:cubicBezTo>
                    <a:pt x="1487364" y="2005573"/>
                    <a:pt x="1490677" y="2031151"/>
                    <a:pt x="1496910" y="2056080"/>
                  </a:cubicBezTo>
                  <a:cubicBezTo>
                    <a:pt x="1500776" y="2071540"/>
                    <a:pt x="1508164" y="2085975"/>
                    <a:pt x="1512030" y="2101435"/>
                  </a:cubicBezTo>
                  <a:cubicBezTo>
                    <a:pt x="1518263" y="2126364"/>
                    <a:pt x="1522110" y="2151829"/>
                    <a:pt x="1527150" y="2177026"/>
                  </a:cubicBezTo>
                  <a:cubicBezTo>
                    <a:pt x="1522110" y="2212302"/>
                    <a:pt x="1517889" y="2247704"/>
                    <a:pt x="1512030" y="2282853"/>
                  </a:cubicBezTo>
                  <a:cubicBezTo>
                    <a:pt x="1497204" y="2371796"/>
                    <a:pt x="1480657" y="2374829"/>
                    <a:pt x="1512030" y="2479390"/>
                  </a:cubicBezTo>
                  <a:cubicBezTo>
                    <a:pt x="1517416" y="2497342"/>
                    <a:pt x="1578473" y="2533759"/>
                    <a:pt x="1587631" y="2539863"/>
                  </a:cubicBezTo>
                  <a:cubicBezTo>
                    <a:pt x="1620622" y="2638818"/>
                    <a:pt x="1574803" y="2541696"/>
                    <a:pt x="1648113" y="2600336"/>
                  </a:cubicBezTo>
                  <a:cubicBezTo>
                    <a:pt x="1662303" y="2611686"/>
                    <a:pt x="1662944" y="2636062"/>
                    <a:pt x="1678353" y="2645691"/>
                  </a:cubicBezTo>
                  <a:cubicBezTo>
                    <a:pt x="1705385" y="2662584"/>
                    <a:pt x="1738834" y="2665848"/>
                    <a:pt x="1769075" y="2675927"/>
                  </a:cubicBezTo>
                  <a:lnTo>
                    <a:pt x="1814436" y="2691045"/>
                  </a:lnTo>
                  <a:cubicBezTo>
                    <a:pt x="1864837" y="2686006"/>
                    <a:pt x="1915854" y="2685260"/>
                    <a:pt x="1965639" y="2675927"/>
                  </a:cubicBezTo>
                  <a:cubicBezTo>
                    <a:pt x="1996969" y="2670053"/>
                    <a:pt x="2056361" y="2645691"/>
                    <a:pt x="2056361" y="2645691"/>
                  </a:cubicBezTo>
                  <a:cubicBezTo>
                    <a:pt x="2071481" y="2635612"/>
                    <a:pt x="2085468" y="2623580"/>
                    <a:pt x="2101722" y="2615454"/>
                  </a:cubicBezTo>
                  <a:cubicBezTo>
                    <a:pt x="2115977" y="2608327"/>
                    <a:pt x="2135812" y="2611605"/>
                    <a:pt x="2147082" y="2600336"/>
                  </a:cubicBezTo>
                  <a:cubicBezTo>
                    <a:pt x="2172781" y="2574641"/>
                    <a:pt x="2207564" y="2509627"/>
                    <a:pt x="2207564" y="2509627"/>
                  </a:cubicBezTo>
                  <a:cubicBezTo>
                    <a:pt x="2212604" y="2494509"/>
                    <a:pt x="2215556" y="2478526"/>
                    <a:pt x="2222684" y="2464272"/>
                  </a:cubicBezTo>
                  <a:cubicBezTo>
                    <a:pt x="2281310" y="2347033"/>
                    <a:pt x="2230035" y="2487570"/>
                    <a:pt x="2268045" y="2373563"/>
                  </a:cubicBezTo>
                  <a:cubicBezTo>
                    <a:pt x="2259930" y="2332998"/>
                    <a:pt x="2244606" y="2240139"/>
                    <a:pt x="2222684" y="2207262"/>
                  </a:cubicBezTo>
                  <a:lnTo>
                    <a:pt x="2192443" y="2161908"/>
                  </a:lnTo>
                  <a:cubicBezTo>
                    <a:pt x="2187403" y="2141750"/>
                    <a:pt x="2186616" y="2120019"/>
                    <a:pt x="2177323" y="2101435"/>
                  </a:cubicBezTo>
                  <a:cubicBezTo>
                    <a:pt x="2170947" y="2088685"/>
                    <a:pt x="2153458" y="2083948"/>
                    <a:pt x="2147082" y="2071198"/>
                  </a:cubicBezTo>
                  <a:cubicBezTo>
                    <a:pt x="2132827" y="2042691"/>
                    <a:pt x="2126922" y="2010725"/>
                    <a:pt x="2116842" y="1980489"/>
                  </a:cubicBezTo>
                  <a:cubicBezTo>
                    <a:pt x="2111802" y="1965371"/>
                    <a:pt x="2105588" y="1950595"/>
                    <a:pt x="2101722" y="1935135"/>
                  </a:cubicBezTo>
                  <a:cubicBezTo>
                    <a:pt x="2063747" y="1783259"/>
                    <a:pt x="2084626" y="1853620"/>
                    <a:pt x="2041240" y="1723480"/>
                  </a:cubicBezTo>
                  <a:cubicBezTo>
                    <a:pt x="2036200" y="1708362"/>
                    <a:pt x="2034961" y="1691384"/>
                    <a:pt x="2026120" y="1678125"/>
                  </a:cubicBezTo>
                  <a:lnTo>
                    <a:pt x="1995879" y="1632770"/>
                  </a:lnTo>
                  <a:cubicBezTo>
                    <a:pt x="1990839" y="1617652"/>
                    <a:pt x="1987886" y="1601669"/>
                    <a:pt x="1980759" y="1587416"/>
                  </a:cubicBezTo>
                  <a:cubicBezTo>
                    <a:pt x="1936584" y="1499077"/>
                    <a:pt x="1960734" y="1585369"/>
                    <a:pt x="1935398" y="1496706"/>
                  </a:cubicBezTo>
                  <a:cubicBezTo>
                    <a:pt x="1929689" y="1476727"/>
                    <a:pt x="1926249" y="1456135"/>
                    <a:pt x="1920278" y="1436233"/>
                  </a:cubicBezTo>
                  <a:cubicBezTo>
                    <a:pt x="1911118" y="1405705"/>
                    <a:pt x="1900117" y="1375760"/>
                    <a:pt x="1890037" y="1345524"/>
                  </a:cubicBezTo>
                  <a:lnTo>
                    <a:pt x="1874917" y="1300170"/>
                  </a:lnTo>
                  <a:cubicBezTo>
                    <a:pt x="1869877" y="1285052"/>
                    <a:pt x="1871066" y="1266083"/>
                    <a:pt x="1859797" y="1254815"/>
                  </a:cubicBezTo>
                  <a:cubicBezTo>
                    <a:pt x="1849717" y="1244736"/>
                    <a:pt x="1838462" y="1235709"/>
                    <a:pt x="1829556" y="1224578"/>
                  </a:cubicBezTo>
                  <a:cubicBezTo>
                    <a:pt x="1753259" y="1129220"/>
                    <a:pt x="1842094" y="1221996"/>
                    <a:pt x="1769075" y="1148987"/>
                  </a:cubicBezTo>
                  <a:cubicBezTo>
                    <a:pt x="1753318" y="1101722"/>
                    <a:pt x="1738038" y="1042629"/>
                    <a:pt x="1693473" y="1012923"/>
                  </a:cubicBezTo>
                  <a:lnTo>
                    <a:pt x="1648113" y="982687"/>
                  </a:lnTo>
                  <a:cubicBezTo>
                    <a:pt x="1643073" y="967569"/>
                    <a:pt x="1640120" y="951586"/>
                    <a:pt x="1632992" y="937332"/>
                  </a:cubicBezTo>
                  <a:cubicBezTo>
                    <a:pt x="1613918" y="899189"/>
                    <a:pt x="1600638" y="889864"/>
                    <a:pt x="1572511" y="861741"/>
                  </a:cubicBezTo>
                  <a:cubicBezTo>
                    <a:pt x="1567471" y="846623"/>
                    <a:pt x="1565591" y="830051"/>
                    <a:pt x="1557391" y="816387"/>
                  </a:cubicBezTo>
                  <a:cubicBezTo>
                    <a:pt x="1543027" y="792450"/>
                    <a:pt x="1502391" y="769647"/>
                    <a:pt x="1481789" y="755914"/>
                  </a:cubicBezTo>
                  <a:cubicBezTo>
                    <a:pt x="1471709" y="740796"/>
                    <a:pt x="1465739" y="721909"/>
                    <a:pt x="1451549" y="710559"/>
                  </a:cubicBezTo>
                  <a:cubicBezTo>
                    <a:pt x="1439103" y="700603"/>
                    <a:pt x="1417459" y="706710"/>
                    <a:pt x="1406188" y="695441"/>
                  </a:cubicBezTo>
                  <a:cubicBezTo>
                    <a:pt x="1284871" y="574141"/>
                    <a:pt x="1402986" y="623823"/>
                    <a:pt x="1300346" y="589613"/>
                  </a:cubicBezTo>
                  <a:cubicBezTo>
                    <a:pt x="1290266" y="574495"/>
                    <a:pt x="1285514" y="553888"/>
                    <a:pt x="1270105" y="544259"/>
                  </a:cubicBezTo>
                  <a:cubicBezTo>
                    <a:pt x="1243073" y="527366"/>
                    <a:pt x="1205907" y="531702"/>
                    <a:pt x="1179383" y="514022"/>
                  </a:cubicBezTo>
                  <a:cubicBezTo>
                    <a:pt x="1120760" y="474946"/>
                    <a:pt x="1151261" y="489532"/>
                    <a:pt x="1088662" y="468668"/>
                  </a:cubicBezTo>
                  <a:cubicBezTo>
                    <a:pt x="1029596" y="409610"/>
                    <a:pt x="1091572" y="462563"/>
                    <a:pt x="1013060" y="423313"/>
                  </a:cubicBezTo>
                  <a:cubicBezTo>
                    <a:pt x="895806" y="364695"/>
                    <a:pt x="1036363" y="415963"/>
                    <a:pt x="922338" y="377958"/>
                  </a:cubicBezTo>
                  <a:cubicBezTo>
                    <a:pt x="892098" y="347722"/>
                    <a:pt x="867200" y="310967"/>
                    <a:pt x="831617" y="287249"/>
                  </a:cubicBezTo>
                  <a:cubicBezTo>
                    <a:pt x="816497" y="277170"/>
                    <a:pt x="800446" y="268364"/>
                    <a:pt x="786256" y="257013"/>
                  </a:cubicBezTo>
                  <a:cubicBezTo>
                    <a:pt x="775124" y="248109"/>
                    <a:pt x="756015" y="226776"/>
                    <a:pt x="756015" y="226776"/>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1" name="TextBox 80"/>
            <p:cNvSpPr txBox="1"/>
            <p:nvPr/>
          </p:nvSpPr>
          <p:spPr>
            <a:xfrm>
              <a:off x="6517828" y="5171653"/>
              <a:ext cx="1372980" cy="1477328"/>
            </a:xfrm>
            <a:prstGeom prst="rect">
              <a:avLst/>
            </a:prstGeom>
            <a:noFill/>
          </p:spPr>
          <p:txBody>
            <a:bodyPr wrap="none" rtlCol="0">
              <a:spAutoFit/>
            </a:bodyPr>
            <a:lstStyle/>
            <a:p>
              <a:pPr algn="ctr"/>
              <a:r>
                <a:rPr lang="en-US" dirty="0" smtClean="0"/>
                <a:t>Main Thread</a:t>
              </a:r>
            </a:p>
            <a:p>
              <a:pPr algn="ctr"/>
              <a:r>
                <a:rPr lang="en-US" dirty="0" smtClean="0"/>
                <a:t>Thread3</a:t>
              </a:r>
            </a:p>
            <a:p>
              <a:pPr algn="ctr"/>
              <a:r>
                <a:rPr lang="en-US" dirty="0" smtClean="0"/>
                <a:t>Thread2</a:t>
              </a:r>
            </a:p>
            <a:p>
              <a:pPr algn="ctr"/>
              <a:r>
                <a:rPr lang="en-US" dirty="0" smtClean="0"/>
                <a:t>Thread1</a:t>
              </a:r>
            </a:p>
            <a:p>
              <a:pPr algn="ctr"/>
              <a:r>
                <a:rPr lang="en-US" dirty="0" smtClean="0"/>
                <a:t>…</a:t>
              </a:r>
              <a:endParaRPr lang="en-US" dirty="0"/>
            </a:p>
          </p:txBody>
        </p:sp>
      </p:grpSp>
      <p:cxnSp>
        <p:nvCxnSpPr>
          <p:cNvPr id="83" name="Straight Arrow Connector 82"/>
          <p:cNvCxnSpPr/>
          <p:nvPr/>
        </p:nvCxnSpPr>
        <p:spPr>
          <a:xfrm>
            <a:off x="5428206" y="2086314"/>
            <a:ext cx="0" cy="2872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478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9"/>
                                        </p:tgtEl>
                                        <p:attrNameLst>
                                          <p:attrName>style.color</p:attrName>
                                        </p:attrNameLst>
                                      </p:cBhvr>
                                      <p:by>
                                        <p:hsl h="0" s="-12549" l="-25098"/>
                                      </p:by>
                                    </p:animClr>
                                    <p:animClr clrSpc="hsl" dir="cw">
                                      <p:cBhvr>
                                        <p:cTn id="7" dur="500" fill="hold"/>
                                        <p:tgtEl>
                                          <p:spTgt spid="19"/>
                                        </p:tgtEl>
                                        <p:attrNameLst>
                                          <p:attrName>fillcolor</p:attrName>
                                        </p:attrNameLst>
                                      </p:cBhvr>
                                      <p:by>
                                        <p:hsl h="0" s="-12549" l="-25098"/>
                                      </p:by>
                                    </p:animClr>
                                    <p:animClr clrSpc="hsl" dir="cw">
                                      <p:cBhvr>
                                        <p:cTn id="8" dur="500" fill="hold"/>
                                        <p:tgtEl>
                                          <p:spTgt spid="19"/>
                                        </p:tgtEl>
                                        <p:attrNameLst>
                                          <p:attrName>stroke.color</p:attrName>
                                        </p:attrNameLst>
                                      </p:cBhvr>
                                      <p:by>
                                        <p:hsl h="0" s="-12549" l="-25098"/>
                                      </p:by>
                                    </p:animClr>
                                    <p:set>
                                      <p:cBhvr>
                                        <p:cTn id="9" dur="500" fill="hold"/>
                                        <p:tgtEl>
                                          <p:spTgt spid="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6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 Problem: Getting Multithreaded Java Programs Right</a:t>
            </a:r>
          </a:p>
          <a:p>
            <a:r>
              <a:rPr lang="en-US" dirty="0" smtClean="0"/>
              <a:t>Java Memory Model</a:t>
            </a:r>
          </a:p>
          <a:p>
            <a:r>
              <a:rPr lang="en-US" dirty="0" smtClean="0"/>
              <a:t>Our Solution: Java Race </a:t>
            </a:r>
            <a:r>
              <a:rPr lang="en-US" dirty="0" smtClean="0"/>
              <a:t>Finder</a:t>
            </a:r>
          </a:p>
          <a:p>
            <a:pPr lvl="1"/>
            <a:r>
              <a:rPr lang="en-US" dirty="0" smtClean="0"/>
              <a:t>What is model checking anyway?</a:t>
            </a:r>
            <a:endParaRPr lang="en-US" dirty="0" smtClean="0"/>
          </a:p>
          <a:p>
            <a:pPr lvl="1"/>
            <a:r>
              <a:rPr lang="en-US" dirty="0" smtClean="0"/>
              <a:t>Representing Happens-before </a:t>
            </a:r>
          </a:p>
          <a:p>
            <a:pPr lvl="1"/>
            <a:r>
              <a:rPr lang="en-US" dirty="0" smtClean="0"/>
              <a:t>Heuristic-based Search</a:t>
            </a:r>
          </a:p>
          <a:p>
            <a:pPr lvl="1"/>
            <a:r>
              <a:rPr lang="en-US" dirty="0" smtClean="0"/>
              <a:t>Code Modification Suggestions </a:t>
            </a:r>
          </a:p>
          <a:p>
            <a:pPr marL="349250" lvl="1" indent="0">
              <a:buNone/>
            </a:pPr>
            <a:endParaRPr lang="en-US" dirty="0" smtClean="0"/>
          </a:p>
        </p:txBody>
      </p:sp>
    </p:spTree>
    <p:extLst>
      <p:ext uri="{BB962C8B-B14F-4D97-AF65-F5344CB8AC3E}">
        <p14:creationId xmlns:p14="http://schemas.microsoft.com/office/powerpoint/2010/main" val="13640463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2" algn="l" rtl="0">
              <a:spcBef>
                <a:spcPct val="0"/>
              </a:spcBef>
            </a:pPr>
            <a:r>
              <a:rPr lang="en-US" sz="3800" dirty="0" smtClean="0"/>
              <a:t>Model Checking for Sequential Consistency</a:t>
            </a:r>
            <a:endParaRPr lang="en-US" sz="3800" dirty="0"/>
          </a:p>
        </p:txBody>
      </p:sp>
      <p:sp>
        <p:nvSpPr>
          <p:cNvPr id="5" name="Rounded Rectangle 4"/>
          <p:cNvSpPr/>
          <p:nvPr/>
        </p:nvSpPr>
        <p:spPr>
          <a:xfrm>
            <a:off x="1129465" y="3675490"/>
            <a:ext cx="1958480" cy="1093670"/>
          </a:xfrm>
          <a:prstGeom prst="round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Java Race Finder (JRF)</a:t>
            </a:r>
            <a:endParaRPr lang="en-US" dirty="0"/>
          </a:p>
        </p:txBody>
      </p:sp>
      <p:sp>
        <p:nvSpPr>
          <p:cNvPr id="7" name="Rounded Rectangle 6"/>
          <p:cNvSpPr/>
          <p:nvPr/>
        </p:nvSpPr>
        <p:spPr>
          <a:xfrm>
            <a:off x="5954732" y="3775106"/>
            <a:ext cx="1827396" cy="96915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Java Path Finder (JPF)</a:t>
            </a:r>
            <a:endParaRPr lang="en-US" dirty="0"/>
          </a:p>
        </p:txBody>
      </p:sp>
      <p:sp>
        <p:nvSpPr>
          <p:cNvPr id="8" name="Folded Corner 7"/>
          <p:cNvSpPr/>
          <p:nvPr/>
        </p:nvSpPr>
        <p:spPr>
          <a:xfrm>
            <a:off x="1166818" y="1917625"/>
            <a:ext cx="1883774" cy="846743"/>
          </a:xfrm>
          <a:prstGeom prst="foldedCorner">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Multi-threaded </a:t>
            </a:r>
          </a:p>
          <a:p>
            <a:pPr algn="ctr"/>
            <a:r>
              <a:rPr lang="en-US" dirty="0" smtClean="0"/>
              <a:t>Java application</a:t>
            </a:r>
            <a:endParaRPr lang="en-US" dirty="0"/>
          </a:p>
        </p:txBody>
      </p:sp>
      <p:sp>
        <p:nvSpPr>
          <p:cNvPr id="22" name="Diamond 21"/>
          <p:cNvSpPr/>
          <p:nvPr/>
        </p:nvSpPr>
        <p:spPr>
          <a:xfrm>
            <a:off x="3710544" y="3787558"/>
            <a:ext cx="1730720" cy="994054"/>
          </a:xfrm>
          <a:prstGeom prst="diamond">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Data</a:t>
            </a:r>
          </a:p>
          <a:p>
            <a:pPr algn="ctr"/>
            <a:r>
              <a:rPr lang="en-US" dirty="0" smtClean="0"/>
              <a:t>Race?</a:t>
            </a:r>
            <a:endParaRPr lang="en-US" dirty="0"/>
          </a:p>
        </p:txBody>
      </p:sp>
      <p:cxnSp>
        <p:nvCxnSpPr>
          <p:cNvPr id="26" name="Straight Arrow Connector 25"/>
          <p:cNvCxnSpPr>
            <a:endCxn id="5" idx="0"/>
          </p:cNvCxnSpPr>
          <p:nvPr/>
        </p:nvCxnSpPr>
        <p:spPr>
          <a:xfrm>
            <a:off x="2091836" y="2826631"/>
            <a:ext cx="16869" cy="84885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3159046" y="4271074"/>
            <a:ext cx="56394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453715" y="4283526"/>
            <a:ext cx="50101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3050592" y="2739465"/>
            <a:ext cx="152531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033286" y="2990623"/>
            <a:ext cx="505267" cy="369332"/>
          </a:xfrm>
          <a:prstGeom prst="rect">
            <a:avLst/>
          </a:prstGeom>
          <a:noFill/>
        </p:spPr>
        <p:txBody>
          <a:bodyPr wrap="none" rtlCol="0">
            <a:spAutoFit/>
          </a:bodyPr>
          <a:lstStyle/>
          <a:p>
            <a:r>
              <a:rPr lang="en-US" dirty="0" smtClean="0"/>
              <a:t>yes</a:t>
            </a:r>
            <a:endParaRPr lang="en-US" dirty="0"/>
          </a:p>
        </p:txBody>
      </p:sp>
      <p:sp>
        <p:nvSpPr>
          <p:cNvPr id="35" name="TextBox 34"/>
          <p:cNvSpPr txBox="1"/>
          <p:nvPr/>
        </p:nvSpPr>
        <p:spPr>
          <a:xfrm>
            <a:off x="5453715" y="3887174"/>
            <a:ext cx="429475" cy="369332"/>
          </a:xfrm>
          <a:prstGeom prst="rect">
            <a:avLst/>
          </a:prstGeom>
          <a:noFill/>
        </p:spPr>
        <p:txBody>
          <a:bodyPr wrap="none" rtlCol="0">
            <a:spAutoFit/>
          </a:bodyPr>
          <a:lstStyle/>
          <a:p>
            <a:r>
              <a:rPr lang="en-US" dirty="0" smtClean="0"/>
              <a:t>no</a:t>
            </a:r>
            <a:endParaRPr lang="en-US" dirty="0"/>
          </a:p>
        </p:txBody>
      </p:sp>
      <p:cxnSp>
        <p:nvCxnSpPr>
          <p:cNvPr id="37" name="Straight Connector 36"/>
          <p:cNvCxnSpPr/>
          <p:nvPr/>
        </p:nvCxnSpPr>
        <p:spPr>
          <a:xfrm>
            <a:off x="3087945" y="2353449"/>
            <a:ext cx="378048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a:endCxn id="7" idx="0"/>
          </p:cNvCxnSpPr>
          <p:nvPr/>
        </p:nvCxnSpPr>
        <p:spPr>
          <a:xfrm>
            <a:off x="6868430" y="2353449"/>
            <a:ext cx="0" cy="142165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35410" y="4256506"/>
            <a:ext cx="55670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22" idx="0"/>
          </p:cNvCxnSpPr>
          <p:nvPr/>
        </p:nvCxnSpPr>
        <p:spPr>
          <a:xfrm flipV="1">
            <a:off x="4575904" y="2739465"/>
            <a:ext cx="0" cy="1048093"/>
          </a:xfrm>
          <a:prstGeom prst="line">
            <a:avLst/>
          </a:prstGeom>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5877077" y="4856328"/>
            <a:ext cx="2249334" cy="1815882"/>
          </a:xfrm>
          <a:prstGeom prst="rect">
            <a:avLst/>
          </a:prstGeom>
          <a:noFill/>
        </p:spPr>
        <p:txBody>
          <a:bodyPr wrap="none" rtlCol="0">
            <a:spAutoFit/>
          </a:bodyPr>
          <a:lstStyle/>
          <a:p>
            <a:pPr marL="285750" indent="-285750">
              <a:buFont typeface="Arial"/>
              <a:buChar char="•"/>
            </a:pPr>
            <a:r>
              <a:rPr lang="en-US" sz="1400" i="1" dirty="0"/>
              <a:t>a</a:t>
            </a:r>
            <a:r>
              <a:rPr lang="en-US" sz="1400" i="1" dirty="0" smtClean="0"/>
              <a:t> model-checker for Java</a:t>
            </a:r>
          </a:p>
          <a:p>
            <a:r>
              <a:rPr lang="en-US" sz="1400" i="1" dirty="0" smtClean="0"/>
              <a:t>programs</a:t>
            </a:r>
          </a:p>
          <a:p>
            <a:pPr marL="285750" indent="-285750">
              <a:buFont typeface="Arial"/>
              <a:buChar char="•"/>
            </a:pPr>
            <a:r>
              <a:rPr lang="en-US" sz="1400" i="1" dirty="0" smtClean="0"/>
              <a:t>checks for general</a:t>
            </a:r>
          </a:p>
          <a:p>
            <a:r>
              <a:rPr lang="en-US" sz="1400" i="1" dirty="0"/>
              <a:t>c</a:t>
            </a:r>
            <a:r>
              <a:rPr lang="en-US" sz="1400" i="1" dirty="0" smtClean="0"/>
              <a:t>orrectness properties</a:t>
            </a:r>
          </a:p>
          <a:p>
            <a:pPr marL="285750" indent="-285750">
              <a:buFont typeface="Arial"/>
              <a:buChar char="•"/>
            </a:pPr>
            <a:r>
              <a:rPr lang="en-US" sz="1400" i="1" dirty="0"/>
              <a:t>a</a:t>
            </a:r>
            <a:r>
              <a:rPr lang="en-US" sz="1400" i="1" dirty="0" smtClean="0"/>
              <a:t>ssumes sequential</a:t>
            </a:r>
          </a:p>
          <a:p>
            <a:r>
              <a:rPr lang="en-US" sz="1400" i="1" dirty="0"/>
              <a:t>c</a:t>
            </a:r>
            <a:r>
              <a:rPr lang="en-US" sz="1400" i="1" dirty="0" smtClean="0"/>
              <a:t>onsistency</a:t>
            </a:r>
          </a:p>
          <a:p>
            <a:pPr marL="285750" indent="-285750">
              <a:buFont typeface="Arial"/>
              <a:buChar char="•"/>
            </a:pPr>
            <a:r>
              <a:rPr lang="en-US" sz="1400" i="1" dirty="0"/>
              <a:t>e</a:t>
            </a:r>
            <a:r>
              <a:rPr lang="en-US" sz="1400" i="1" dirty="0" smtClean="0"/>
              <a:t>xplores all possible </a:t>
            </a:r>
          </a:p>
          <a:p>
            <a:r>
              <a:rPr lang="en-US" sz="1400" i="1" dirty="0"/>
              <a:t>t</a:t>
            </a:r>
            <a:r>
              <a:rPr lang="en-US" sz="1400" i="1" dirty="0" smtClean="0"/>
              <a:t>hread interleaving</a:t>
            </a:r>
            <a:endParaRPr lang="en-US" sz="1400" i="1" dirty="0"/>
          </a:p>
        </p:txBody>
      </p:sp>
      <p:sp>
        <p:nvSpPr>
          <p:cNvPr id="3" name="TextBox 2"/>
          <p:cNvSpPr txBox="1"/>
          <p:nvPr/>
        </p:nvSpPr>
        <p:spPr>
          <a:xfrm>
            <a:off x="1166818" y="4962898"/>
            <a:ext cx="1951908" cy="738664"/>
          </a:xfrm>
          <a:prstGeom prst="rect">
            <a:avLst/>
          </a:prstGeom>
          <a:noFill/>
        </p:spPr>
        <p:txBody>
          <a:bodyPr wrap="none" rtlCol="0">
            <a:spAutoFit/>
          </a:bodyPr>
          <a:lstStyle/>
          <a:p>
            <a:pPr marL="285750" indent="-285750">
              <a:buFont typeface="Arial"/>
              <a:buChar char="•"/>
            </a:pPr>
            <a:r>
              <a:rPr lang="en-US" sz="1400" i="1" dirty="0"/>
              <a:t>e</a:t>
            </a:r>
            <a:r>
              <a:rPr lang="en-US" sz="1400" i="1" dirty="0" smtClean="0"/>
              <a:t>xtends JPF’s state </a:t>
            </a:r>
          </a:p>
          <a:p>
            <a:r>
              <a:rPr lang="en-US" sz="1400" i="1" dirty="0" smtClean="0"/>
              <a:t>representation to detect </a:t>
            </a:r>
          </a:p>
          <a:p>
            <a:r>
              <a:rPr lang="en-US" sz="1400" i="1" dirty="0" smtClean="0"/>
              <a:t>data races</a:t>
            </a:r>
            <a:endParaRPr lang="en-US" sz="1400" i="1" dirty="0"/>
          </a:p>
        </p:txBody>
      </p:sp>
    </p:spTree>
    <p:extLst>
      <p:ext uri="{BB962C8B-B14F-4D97-AF65-F5344CB8AC3E}">
        <p14:creationId xmlns:p14="http://schemas.microsoft.com/office/powerpoint/2010/main" val="8975566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Approach for Detecting Data Races</a:t>
            </a:r>
            <a:endParaRPr lang="en-US" dirty="0"/>
          </a:p>
        </p:txBody>
      </p:sp>
      <p:sp>
        <p:nvSpPr>
          <p:cNvPr id="3" name="Content Placeholder 2"/>
          <p:cNvSpPr>
            <a:spLocks noGrp="1"/>
          </p:cNvSpPr>
          <p:nvPr>
            <p:ph idx="1"/>
          </p:nvPr>
        </p:nvSpPr>
        <p:spPr>
          <a:xfrm>
            <a:off x="259174" y="1949824"/>
            <a:ext cx="8669387" cy="4007224"/>
          </a:xfrm>
        </p:spPr>
        <p:txBody>
          <a:bodyPr>
            <a:normAutofit fontScale="70000" lnSpcReduction="20000"/>
          </a:bodyPr>
          <a:lstStyle/>
          <a:p>
            <a:pPr marL="0" indent="0">
              <a:buNone/>
            </a:pPr>
            <a:r>
              <a:rPr lang="en-US" sz="2300" b="1" dirty="0" smtClean="0"/>
              <a:t>Algorithm:</a:t>
            </a:r>
            <a:endParaRPr lang="en-US" sz="2600" i="1" dirty="0" smtClean="0">
              <a:solidFill>
                <a:srgbClr val="FF0000"/>
              </a:solidFill>
            </a:endParaRPr>
          </a:p>
          <a:p>
            <a:pPr marL="0" indent="0">
              <a:buNone/>
            </a:pPr>
            <a:r>
              <a:rPr lang="en-US" sz="2400" dirty="0"/>
              <a:t> </a:t>
            </a:r>
            <a:r>
              <a:rPr lang="en-US" sz="2400" dirty="0" smtClean="0"/>
              <a:t>     </a:t>
            </a:r>
            <a:r>
              <a:rPr lang="en-US" sz="2400" b="1" dirty="0" smtClean="0"/>
              <a:t>for</a:t>
            </a:r>
            <a:r>
              <a:rPr lang="en-US" sz="2400" dirty="0" smtClean="0"/>
              <a:t> </a:t>
            </a:r>
            <a:r>
              <a:rPr lang="en-US" sz="2400" dirty="0"/>
              <a:t>each execution path </a:t>
            </a:r>
            <a:r>
              <a:rPr lang="en-US" sz="2400" i="1" dirty="0" err="1" smtClean="0"/>
              <a:t>EP</a:t>
            </a:r>
            <a:r>
              <a:rPr lang="en-US" sz="2400" i="1" baseline="-25000" dirty="0" err="1" smtClean="0"/>
              <a:t>j</a:t>
            </a:r>
            <a:r>
              <a:rPr lang="en-US" sz="2400" i="1" dirty="0" smtClean="0"/>
              <a:t>=</a:t>
            </a:r>
            <a:r>
              <a:rPr lang="en-US" sz="2400" i="1" dirty="0"/>
              <a:t>&lt;a</a:t>
            </a:r>
            <a:r>
              <a:rPr lang="en-US" sz="2400" i="1" baseline="-25000" dirty="0"/>
              <a:t>1</a:t>
            </a:r>
            <a:r>
              <a:rPr lang="en-US" sz="2400" i="1" dirty="0"/>
              <a:t>, a</a:t>
            </a:r>
            <a:r>
              <a:rPr lang="en-US" sz="2400" i="1" baseline="-25000" dirty="0"/>
              <a:t>2</a:t>
            </a:r>
            <a:r>
              <a:rPr lang="en-US" sz="2400" i="1" dirty="0"/>
              <a:t>, …, a</a:t>
            </a:r>
            <a:r>
              <a:rPr lang="en-US" sz="2400" i="1" baseline="-25000" dirty="0"/>
              <a:t>n</a:t>
            </a:r>
            <a:r>
              <a:rPr lang="en-US" sz="2400" i="1" dirty="0"/>
              <a:t>&gt;</a:t>
            </a:r>
            <a:r>
              <a:rPr lang="en-US" sz="2400" dirty="0"/>
              <a:t> of program </a:t>
            </a:r>
            <a:r>
              <a:rPr lang="en-US" sz="2400" i="1" dirty="0" smtClean="0"/>
              <a:t>P</a:t>
            </a:r>
            <a:r>
              <a:rPr lang="en-US" sz="2400" dirty="0" smtClean="0"/>
              <a:t> </a:t>
            </a:r>
            <a:r>
              <a:rPr lang="en-US" sz="2400" b="1" dirty="0" smtClean="0"/>
              <a:t>do</a:t>
            </a:r>
            <a:r>
              <a:rPr lang="en-US" sz="2400" dirty="0" smtClean="0"/>
              <a:t>   </a:t>
            </a:r>
          </a:p>
          <a:p>
            <a:pPr marL="0" indent="0">
              <a:buNone/>
            </a:pPr>
            <a:r>
              <a:rPr lang="en-US" sz="2400" dirty="0" smtClean="0"/>
              <a:t>             </a:t>
            </a:r>
            <a:r>
              <a:rPr lang="en-US" sz="2400" i="1" dirty="0">
                <a:solidFill>
                  <a:srgbClr val="FF0000"/>
                </a:solidFill>
              </a:rPr>
              <a:t>initialize happens-before relation</a:t>
            </a:r>
            <a:r>
              <a:rPr lang="en-US" sz="2400" dirty="0" smtClean="0"/>
              <a:t>                                    </a:t>
            </a:r>
          </a:p>
          <a:p>
            <a:pPr marL="0" indent="0">
              <a:buNone/>
            </a:pPr>
            <a:r>
              <a:rPr lang="en-US" sz="2400" dirty="0"/>
              <a:t> </a:t>
            </a:r>
            <a:r>
              <a:rPr lang="en-US" sz="2400" dirty="0" smtClean="0"/>
              <a:t>            </a:t>
            </a:r>
            <a:r>
              <a:rPr lang="en-US" sz="2400" b="1" dirty="0" smtClean="0"/>
              <a:t>for</a:t>
            </a:r>
            <a:r>
              <a:rPr lang="en-US" sz="2400" dirty="0" smtClean="0"/>
              <a:t> </a:t>
            </a:r>
            <a:r>
              <a:rPr lang="en-US" sz="2400" dirty="0"/>
              <a:t>each action </a:t>
            </a:r>
            <a:r>
              <a:rPr lang="en-US" sz="2400" i="1" dirty="0" err="1"/>
              <a:t>a</a:t>
            </a:r>
            <a:r>
              <a:rPr lang="en-US" sz="2400" i="1" baseline="-25000" dirty="0" err="1"/>
              <a:t>i</a:t>
            </a:r>
            <a:r>
              <a:rPr lang="en-US" sz="2400" i="1" dirty="0"/>
              <a:t> </a:t>
            </a:r>
            <a:r>
              <a:rPr lang="en-US" sz="2400" dirty="0" smtClean="0"/>
              <a:t>, </a:t>
            </a:r>
            <a:r>
              <a:rPr lang="en-US" sz="2400" i="1" dirty="0" err="1" smtClean="0"/>
              <a:t>i</a:t>
            </a:r>
            <a:r>
              <a:rPr lang="en-US" sz="2400" dirty="0" smtClean="0"/>
              <a:t>= 1 to </a:t>
            </a:r>
            <a:r>
              <a:rPr lang="en-US" sz="2400" i="1" dirty="0" smtClean="0"/>
              <a:t>n</a:t>
            </a:r>
            <a:r>
              <a:rPr lang="en-US" sz="2400" dirty="0" smtClean="0"/>
              <a:t>, </a:t>
            </a:r>
            <a:r>
              <a:rPr lang="en-US" sz="2400" b="1" dirty="0" smtClean="0"/>
              <a:t>do</a:t>
            </a:r>
          </a:p>
          <a:p>
            <a:pPr marL="0" indent="0">
              <a:buNone/>
            </a:pPr>
            <a:r>
              <a:rPr lang="en-US" sz="2400" dirty="0"/>
              <a:t> </a:t>
            </a:r>
            <a:r>
              <a:rPr lang="en-US" sz="2400" dirty="0" smtClean="0"/>
              <a:t>                   let </a:t>
            </a:r>
            <a:r>
              <a:rPr lang="en-US" sz="2400" i="1" dirty="0" err="1" smtClean="0"/>
              <a:t>loc</a:t>
            </a:r>
            <a:r>
              <a:rPr lang="en-US" sz="2400" dirty="0" smtClean="0"/>
              <a:t> be the memory location </a:t>
            </a:r>
            <a:r>
              <a:rPr lang="en-US" sz="2400" i="1" dirty="0" err="1"/>
              <a:t>a</a:t>
            </a:r>
            <a:r>
              <a:rPr lang="en-US" sz="2400" i="1" baseline="-25000" dirty="0" err="1"/>
              <a:t>i</a:t>
            </a:r>
            <a:r>
              <a:rPr lang="en-US" sz="2400" dirty="0"/>
              <a:t> </a:t>
            </a:r>
            <a:r>
              <a:rPr lang="en-US" sz="2400" dirty="0" smtClean="0"/>
              <a:t>accesses</a:t>
            </a:r>
          </a:p>
          <a:p>
            <a:pPr marL="0" indent="0">
              <a:buNone/>
            </a:pPr>
            <a:r>
              <a:rPr lang="en-US" sz="2400" dirty="0"/>
              <a:t> </a:t>
            </a:r>
            <a:r>
              <a:rPr lang="en-US" sz="2400" dirty="0" smtClean="0"/>
              <a:t>                   </a:t>
            </a:r>
            <a:r>
              <a:rPr lang="en-US" sz="2400" b="1" dirty="0" smtClean="0"/>
              <a:t>if</a:t>
            </a:r>
            <a:r>
              <a:rPr lang="en-US" sz="2400" dirty="0" smtClean="0"/>
              <a:t> (</a:t>
            </a:r>
            <a:r>
              <a:rPr lang="en-US" sz="2400" i="1" dirty="0" smtClean="0">
                <a:solidFill>
                  <a:srgbClr val="FF0000"/>
                </a:solidFill>
              </a:rPr>
              <a:t>it is</a:t>
            </a:r>
            <a:r>
              <a:rPr lang="en-US" sz="2400" i="1" dirty="0" smtClean="0"/>
              <a:t> </a:t>
            </a:r>
            <a:r>
              <a:rPr lang="en-US" sz="2400" i="1" dirty="0" smtClean="0">
                <a:solidFill>
                  <a:srgbClr val="FF0000"/>
                </a:solidFill>
              </a:rPr>
              <a:t>safe </a:t>
            </a:r>
            <a:r>
              <a:rPr lang="en-US" sz="2400" i="1" dirty="0">
                <a:solidFill>
                  <a:srgbClr val="FF0000"/>
                </a:solidFill>
              </a:rPr>
              <a:t>(without a data race)  for </a:t>
            </a:r>
            <a:r>
              <a:rPr lang="en-US" sz="2400" i="1" dirty="0" err="1">
                <a:solidFill>
                  <a:srgbClr val="FF0000"/>
                </a:solidFill>
              </a:rPr>
              <a:t>a</a:t>
            </a:r>
            <a:r>
              <a:rPr lang="en-US" sz="2400" i="1" baseline="-25000" dirty="0" err="1">
                <a:solidFill>
                  <a:srgbClr val="FF0000"/>
                </a:solidFill>
              </a:rPr>
              <a:t>i</a:t>
            </a:r>
            <a:r>
              <a:rPr lang="en-US" sz="2400" i="1" dirty="0">
                <a:solidFill>
                  <a:srgbClr val="FF0000"/>
                </a:solidFill>
              </a:rPr>
              <a:t> to access </a:t>
            </a:r>
            <a:r>
              <a:rPr lang="en-US" sz="2400" i="1" dirty="0" err="1">
                <a:solidFill>
                  <a:srgbClr val="FF0000"/>
                </a:solidFill>
              </a:rPr>
              <a:t>loc</a:t>
            </a:r>
            <a:r>
              <a:rPr lang="en-US" sz="2400" dirty="0" smtClean="0"/>
              <a:t>)           </a:t>
            </a:r>
          </a:p>
          <a:p>
            <a:pPr marL="0" indent="0">
              <a:buNone/>
            </a:pPr>
            <a:r>
              <a:rPr lang="en-US" sz="2400" dirty="0"/>
              <a:t> </a:t>
            </a:r>
            <a:r>
              <a:rPr lang="en-US" sz="2400" dirty="0" smtClean="0"/>
              <a:t>                        </a:t>
            </a:r>
            <a:r>
              <a:rPr lang="en-US" sz="2400" i="1" dirty="0">
                <a:solidFill>
                  <a:srgbClr val="FF0000"/>
                </a:solidFill>
              </a:rPr>
              <a:t>generate DATA RACE error</a:t>
            </a:r>
            <a:endParaRPr lang="en-US" sz="2400" dirty="0" smtClean="0"/>
          </a:p>
          <a:p>
            <a:pPr marL="0" indent="0">
              <a:buNone/>
            </a:pPr>
            <a:r>
              <a:rPr lang="en-US" sz="2400" dirty="0"/>
              <a:t> </a:t>
            </a:r>
            <a:r>
              <a:rPr lang="en-US" sz="2400" dirty="0" smtClean="0"/>
              <a:t>                   execute  </a:t>
            </a:r>
            <a:r>
              <a:rPr lang="en-US" sz="2400" i="1" dirty="0" err="1" smtClean="0">
                <a:solidFill>
                  <a:schemeClr val="tx1"/>
                </a:solidFill>
              </a:rPr>
              <a:t>a</a:t>
            </a:r>
            <a:r>
              <a:rPr lang="en-US" sz="2400" i="1" baseline="-25000" dirty="0" err="1" smtClean="0">
                <a:solidFill>
                  <a:schemeClr val="tx1"/>
                </a:solidFill>
              </a:rPr>
              <a:t>i</a:t>
            </a:r>
            <a:endParaRPr lang="en-US" sz="2400" i="1" baseline="-25000" dirty="0" smtClean="0">
              <a:solidFill>
                <a:schemeClr val="tx1"/>
              </a:solidFill>
            </a:endParaRPr>
          </a:p>
          <a:p>
            <a:pPr marL="0" indent="0">
              <a:buNone/>
            </a:pPr>
            <a:r>
              <a:rPr lang="en-US" sz="2400" i="1" baseline="-25000" dirty="0">
                <a:solidFill>
                  <a:schemeClr val="tx1"/>
                </a:solidFill>
              </a:rPr>
              <a:t> </a:t>
            </a:r>
            <a:r>
              <a:rPr lang="en-US" sz="2400" i="1" baseline="-25000" dirty="0" smtClean="0">
                <a:solidFill>
                  <a:schemeClr val="tx1"/>
                </a:solidFill>
              </a:rPr>
              <a:t>                             </a:t>
            </a:r>
            <a:r>
              <a:rPr lang="en-US" sz="2400" i="1" dirty="0" smtClean="0">
                <a:solidFill>
                  <a:srgbClr val="FF0000"/>
                </a:solidFill>
              </a:rPr>
              <a:t>update happens-before relation</a:t>
            </a:r>
            <a:r>
              <a:rPr lang="en-US" sz="2400" dirty="0" smtClean="0"/>
              <a:t>            </a:t>
            </a:r>
            <a:endParaRPr lang="en-US" dirty="0" smtClean="0"/>
          </a:p>
        </p:txBody>
      </p:sp>
    </p:spTree>
    <p:extLst>
      <p:ext uri="{BB962C8B-B14F-4D97-AF65-F5344CB8AC3E}">
        <p14:creationId xmlns:p14="http://schemas.microsoft.com/office/powerpoint/2010/main" val="216748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Representing Happens-Before</a:t>
            </a:r>
            <a:endParaRPr lang="en-US" dirty="0"/>
          </a:p>
        </p:txBody>
      </p:sp>
      <p:sp>
        <p:nvSpPr>
          <p:cNvPr id="3" name="Content Placeholder 2"/>
          <p:cNvSpPr>
            <a:spLocks noGrp="1"/>
          </p:cNvSpPr>
          <p:nvPr>
            <p:ph idx="1"/>
          </p:nvPr>
        </p:nvSpPr>
        <p:spPr/>
        <p:txBody>
          <a:bodyPr>
            <a:normAutofit/>
          </a:bodyPr>
          <a:lstStyle/>
          <a:p>
            <a:r>
              <a:rPr lang="en-US" dirty="0" smtClean="0"/>
              <a:t>We define an </a:t>
            </a:r>
            <a:r>
              <a:rPr lang="en-US" b="1" dirty="0" smtClean="0"/>
              <a:t>h-function</a:t>
            </a:r>
            <a:r>
              <a:rPr lang="en-US" dirty="0" smtClean="0"/>
              <a:t> that captures the happens-before relation in an implicit way.</a:t>
            </a:r>
          </a:p>
          <a:p>
            <a:pPr lvl="1"/>
            <a:r>
              <a:rPr lang="en-US" dirty="0" smtClean="0"/>
              <a:t>h: </a:t>
            </a:r>
            <a:r>
              <a:rPr lang="en-US" dirty="0" err="1" smtClean="0"/>
              <a:t>SyncAddr</a:t>
            </a:r>
            <a:r>
              <a:rPr lang="en-US" dirty="0" smtClean="0"/>
              <a:t> U Thread -&gt; 2</a:t>
            </a:r>
            <a:r>
              <a:rPr lang="en-US" baseline="30000" dirty="0" smtClean="0"/>
              <a:t>Addr</a:t>
            </a:r>
            <a:r>
              <a:rPr lang="en-US" dirty="0" smtClean="0"/>
              <a:t> .</a:t>
            </a:r>
          </a:p>
          <a:p>
            <a:pPr lvl="2"/>
            <a:r>
              <a:rPr lang="en-US" dirty="0" err="1" smtClean="0"/>
              <a:t>SyncAddr</a:t>
            </a:r>
            <a:r>
              <a:rPr lang="en-US" dirty="0" smtClean="0"/>
              <a:t>: Volatile variables and locks</a:t>
            </a:r>
          </a:p>
          <a:p>
            <a:pPr lvl="2"/>
            <a:r>
              <a:rPr lang="en-US" dirty="0" err="1" smtClean="0"/>
              <a:t>Addr</a:t>
            </a:r>
            <a:r>
              <a:rPr lang="en-US" dirty="0" smtClean="0"/>
              <a:t>: Non-volatile variables</a:t>
            </a:r>
          </a:p>
          <a:p>
            <a:pPr lvl="1"/>
            <a:r>
              <a:rPr lang="en-US" dirty="0" smtClean="0"/>
              <a:t>Is it safe for </a:t>
            </a:r>
            <a:r>
              <a:rPr lang="en-US" b="1" dirty="0" err="1" smtClean="0"/>
              <a:t>a</a:t>
            </a:r>
            <a:r>
              <a:rPr lang="en-US" b="1" baseline="-25000" dirty="0" err="1" smtClean="0"/>
              <a:t>j</a:t>
            </a:r>
            <a:r>
              <a:rPr lang="en-US" b="1" dirty="0" smtClean="0"/>
              <a:t> </a:t>
            </a:r>
            <a:r>
              <a:rPr lang="en-US" dirty="0" smtClean="0"/>
              <a:t> of thread </a:t>
            </a:r>
            <a:r>
              <a:rPr lang="en-US" b="1" dirty="0" err="1" smtClean="0"/>
              <a:t>t</a:t>
            </a:r>
            <a:r>
              <a:rPr lang="en-US" b="1" baseline="-25000" dirty="0" err="1" smtClean="0"/>
              <a:t>i</a:t>
            </a:r>
            <a:r>
              <a:rPr lang="en-US" dirty="0" smtClean="0"/>
              <a:t> to access </a:t>
            </a:r>
            <a:r>
              <a:rPr lang="en-US" b="1" dirty="0" err="1" smtClean="0"/>
              <a:t>loc</a:t>
            </a:r>
            <a:r>
              <a:rPr lang="en-US" dirty="0" smtClean="0"/>
              <a:t>? </a:t>
            </a:r>
            <a:endParaRPr lang="en-US" dirty="0"/>
          </a:p>
          <a:p>
            <a:pPr lvl="2"/>
            <a:r>
              <a:rPr lang="en-US" dirty="0" smtClean="0">
                <a:solidFill>
                  <a:srgbClr val="FF0000"/>
                </a:solidFill>
              </a:rPr>
              <a:t>does </a:t>
            </a:r>
            <a:r>
              <a:rPr lang="en-US" b="1" dirty="0" smtClean="0">
                <a:solidFill>
                  <a:srgbClr val="FF0000"/>
                </a:solidFill>
              </a:rPr>
              <a:t>h(</a:t>
            </a:r>
            <a:r>
              <a:rPr lang="en-US" b="1" dirty="0" err="1" smtClean="0">
                <a:solidFill>
                  <a:srgbClr val="FF0000"/>
                </a:solidFill>
              </a:rPr>
              <a:t>t</a:t>
            </a:r>
            <a:r>
              <a:rPr lang="en-US" b="1" baseline="-25000" dirty="0" err="1" smtClean="0">
                <a:solidFill>
                  <a:srgbClr val="FF0000"/>
                </a:solidFill>
              </a:rPr>
              <a:t>i</a:t>
            </a:r>
            <a:r>
              <a:rPr lang="en-US" b="1" dirty="0" smtClean="0">
                <a:solidFill>
                  <a:srgbClr val="FF0000"/>
                </a:solidFill>
              </a:rPr>
              <a:t> ) </a:t>
            </a:r>
            <a:r>
              <a:rPr lang="en-US" dirty="0" smtClean="0">
                <a:solidFill>
                  <a:srgbClr val="FF0000"/>
                </a:solidFill>
              </a:rPr>
              <a:t>contain </a:t>
            </a:r>
            <a:r>
              <a:rPr lang="en-US" b="1" dirty="0" err="1" smtClean="0">
                <a:solidFill>
                  <a:srgbClr val="FF0000"/>
                </a:solidFill>
              </a:rPr>
              <a:t>loc</a:t>
            </a:r>
            <a:r>
              <a:rPr lang="en-US" dirty="0" smtClean="0">
                <a:solidFill>
                  <a:srgbClr val="FF0000"/>
                </a:solidFill>
              </a:rPr>
              <a:t>?</a:t>
            </a:r>
            <a:endParaRPr lang="en-US" dirty="0" smtClean="0">
              <a:solidFill>
                <a:schemeClr val="tx1"/>
              </a:solidFill>
            </a:endParaRPr>
          </a:p>
          <a:p>
            <a:pPr lvl="1"/>
            <a:r>
              <a:rPr lang="en-US" dirty="0" smtClean="0">
                <a:solidFill>
                  <a:schemeClr val="tx1"/>
                </a:solidFill>
              </a:rPr>
              <a:t>Which variables can be safely accessed if </a:t>
            </a:r>
            <a:r>
              <a:rPr lang="en-US" b="1" dirty="0" smtClean="0">
                <a:solidFill>
                  <a:schemeClr val="tx1"/>
                </a:solidFill>
              </a:rPr>
              <a:t>acquire on s</a:t>
            </a:r>
            <a:r>
              <a:rPr lang="en-US" dirty="0" smtClean="0">
                <a:solidFill>
                  <a:schemeClr val="tx1"/>
                </a:solidFill>
              </a:rPr>
              <a:t> (with a matching </a:t>
            </a:r>
            <a:r>
              <a:rPr lang="en-US" b="1" dirty="0" smtClean="0">
                <a:solidFill>
                  <a:schemeClr val="tx1"/>
                </a:solidFill>
              </a:rPr>
              <a:t>release on s</a:t>
            </a:r>
            <a:r>
              <a:rPr lang="en-US" dirty="0" smtClean="0">
                <a:solidFill>
                  <a:schemeClr val="tx1"/>
                </a:solidFill>
              </a:rPr>
              <a:t>) is executed?</a:t>
            </a:r>
          </a:p>
          <a:p>
            <a:pPr lvl="2"/>
            <a:r>
              <a:rPr lang="en-US" b="1" dirty="0" smtClean="0">
                <a:solidFill>
                  <a:srgbClr val="FF0000"/>
                </a:solidFill>
              </a:rPr>
              <a:t>h(s)</a:t>
            </a:r>
            <a:r>
              <a:rPr lang="en-US" dirty="0" smtClean="0">
                <a:solidFill>
                  <a:schemeClr val="tx1"/>
                </a:solidFill>
              </a:rPr>
              <a:t>.</a:t>
            </a:r>
            <a:endParaRPr lang="en-US" dirty="0">
              <a:solidFill>
                <a:srgbClr val="FF0000"/>
              </a:solidFill>
            </a:endParaRPr>
          </a:p>
        </p:txBody>
      </p:sp>
    </p:spTree>
    <p:extLst>
      <p:ext uri="{BB962C8B-B14F-4D97-AF65-F5344CB8AC3E}">
        <p14:creationId xmlns:p14="http://schemas.microsoft.com/office/powerpoint/2010/main" val="21019388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h-function</a:t>
            </a:r>
            <a:endParaRPr lang="en-US" dirty="0"/>
          </a:p>
        </p:txBody>
      </p:sp>
      <p:sp>
        <p:nvSpPr>
          <p:cNvPr id="3" name="Content Placeholder 2"/>
          <p:cNvSpPr>
            <a:spLocks noGrp="1"/>
          </p:cNvSpPr>
          <p:nvPr>
            <p:ph idx="1"/>
          </p:nvPr>
        </p:nvSpPr>
        <p:spPr/>
        <p:txBody>
          <a:bodyPr/>
          <a:lstStyle/>
          <a:p>
            <a:r>
              <a:rPr lang="en-US" dirty="0" smtClean="0"/>
              <a:t>Initialization: </a:t>
            </a:r>
          </a:p>
          <a:p>
            <a:pPr lvl="1"/>
            <a:r>
              <a:rPr lang="en-US" dirty="0" smtClean="0"/>
              <a:t>At the beginning there is only the main thread:</a:t>
            </a:r>
          </a:p>
          <a:p>
            <a:pPr lvl="1"/>
            <a:r>
              <a:rPr lang="en-US" dirty="0" smtClean="0"/>
              <a:t>h0 </a:t>
            </a:r>
            <a:r>
              <a:rPr lang="en-US" dirty="0"/>
              <a:t>= </a:t>
            </a:r>
            <a:r>
              <a:rPr lang="en-US" dirty="0" err="1"/>
              <a:t>λz.if</a:t>
            </a:r>
            <a:r>
              <a:rPr lang="en-US" dirty="0"/>
              <a:t> z = main then static(P) else </a:t>
            </a:r>
            <a:r>
              <a:rPr lang="en-US" dirty="0" err="1"/>
              <a:t>φ</a:t>
            </a:r>
            <a:r>
              <a:rPr lang="en-US" dirty="0"/>
              <a:t> </a:t>
            </a:r>
            <a:endParaRPr lang="en-US" dirty="0" smtClean="0"/>
          </a:p>
          <a:p>
            <a:r>
              <a:rPr lang="en-US" dirty="0" smtClean="0"/>
              <a:t>Update:</a:t>
            </a:r>
          </a:p>
          <a:p>
            <a:pPr lvl="1"/>
            <a:r>
              <a:rPr lang="en-US" dirty="0" smtClean="0"/>
              <a:t>Executing an action updates the h-function:</a:t>
            </a:r>
          </a:p>
          <a:p>
            <a:pPr lvl="1"/>
            <a:r>
              <a:rPr lang="en-US" dirty="0"/>
              <a:t>a</a:t>
            </a:r>
            <a:r>
              <a:rPr lang="en-US" dirty="0" smtClean="0"/>
              <a:t>ction(t, x) h = h’</a:t>
            </a:r>
          </a:p>
          <a:p>
            <a:pPr lvl="2"/>
            <a:r>
              <a:rPr lang="en-US" dirty="0" smtClean="0"/>
              <a:t>h: h-function before executing action</a:t>
            </a:r>
          </a:p>
          <a:p>
            <a:pPr lvl="2"/>
            <a:r>
              <a:rPr lang="en-US" dirty="0"/>
              <a:t>t</a:t>
            </a:r>
            <a:r>
              <a:rPr lang="en-US" dirty="0" smtClean="0"/>
              <a:t>: the thread the action belongs to</a:t>
            </a:r>
          </a:p>
          <a:p>
            <a:pPr lvl="2"/>
            <a:r>
              <a:rPr lang="en-US" dirty="0"/>
              <a:t>x</a:t>
            </a:r>
            <a:r>
              <a:rPr lang="en-US" dirty="0" smtClean="0"/>
              <a:t>: synchronization variable (volatile or a lock) </a:t>
            </a:r>
          </a:p>
          <a:p>
            <a:pPr lvl="2"/>
            <a:r>
              <a:rPr lang="en-US" dirty="0"/>
              <a:t>h</a:t>
            </a:r>
            <a:r>
              <a:rPr lang="en-US" dirty="0" smtClean="0"/>
              <a:t>’: the updated h function</a:t>
            </a:r>
          </a:p>
          <a:p>
            <a:pPr marL="349250" lvl="1" indent="0">
              <a:buNone/>
            </a:pPr>
            <a:endParaRPr lang="en-US" dirty="0" smtClean="0"/>
          </a:p>
          <a:p>
            <a:pPr lvl="2"/>
            <a:endParaRPr lang="en-US" dirty="0" smtClean="0"/>
          </a:p>
          <a:p>
            <a:pPr lvl="1"/>
            <a:endParaRPr lang="en-US" dirty="0"/>
          </a:p>
          <a:p>
            <a:pPr marL="0" indent="0">
              <a:buNone/>
            </a:pPr>
            <a:endParaRPr lang="en-US" dirty="0"/>
          </a:p>
        </p:txBody>
      </p:sp>
    </p:spTree>
    <p:extLst>
      <p:ext uri="{BB962C8B-B14F-4D97-AF65-F5344CB8AC3E}">
        <p14:creationId xmlns:p14="http://schemas.microsoft.com/office/powerpoint/2010/main" val="9426781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the h-function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5052137"/>
              </p:ext>
            </p:extLst>
          </p:nvPr>
        </p:nvGraphicFramePr>
        <p:xfrm>
          <a:off x="779463" y="1949451"/>
          <a:ext cx="7583488" cy="4413079"/>
        </p:xfrm>
        <a:graphic>
          <a:graphicData uri="http://schemas.openxmlformats.org/drawingml/2006/table">
            <a:tbl>
              <a:tblPr firstRow="1" bandRow="1">
                <a:tableStyleId>{5C22544A-7EE6-4342-B048-85BDC9FD1C3A}</a:tableStyleId>
              </a:tblPr>
              <a:tblGrid>
                <a:gridCol w="3791744"/>
                <a:gridCol w="3791744"/>
              </a:tblGrid>
              <a:tr h="401189">
                <a:tc>
                  <a:txBody>
                    <a:bodyPr/>
                    <a:lstStyle/>
                    <a:p>
                      <a:r>
                        <a:rPr lang="en-US" sz="1000" dirty="0">
                          <a:effectLst/>
                          <a:latin typeface="CMR8"/>
                        </a:rPr>
                        <a:t>action </a:t>
                      </a:r>
                      <a:r>
                        <a:rPr lang="en-US" sz="1000" dirty="0">
                          <a:effectLst/>
                          <a:latin typeface="CMMI8"/>
                        </a:rPr>
                        <a:t>a</a:t>
                      </a:r>
                      <a:r>
                        <a:rPr lang="en-US" sz="1000" baseline="-25000" dirty="0">
                          <a:effectLst/>
                          <a:latin typeface="CMMI6"/>
                        </a:rPr>
                        <a:t>n</a:t>
                      </a:r>
                      <a:r>
                        <a:rPr lang="en-US" sz="1000" dirty="0">
                          <a:effectLst/>
                          <a:latin typeface="CMMI6"/>
                        </a:rPr>
                        <a:t> </a:t>
                      </a:r>
                      <a:r>
                        <a:rPr lang="en-US" sz="1000" dirty="0">
                          <a:effectLst/>
                          <a:latin typeface="CMR8"/>
                        </a:rPr>
                        <a:t>by thread </a:t>
                      </a:r>
                      <a:r>
                        <a:rPr lang="en-US" sz="1000" dirty="0">
                          <a:effectLst/>
                          <a:latin typeface="CMMI8"/>
                        </a:rPr>
                        <a:t>t </a:t>
                      </a:r>
                      <a:endParaRPr lang="en-US" sz="1000" dirty="0">
                        <a:effectLst/>
                      </a:endParaRPr>
                    </a:p>
                  </a:txBody>
                  <a:tcPr anchor="ctr"/>
                </a:tc>
                <a:tc>
                  <a:txBody>
                    <a:bodyPr/>
                    <a:lstStyle/>
                    <a:p>
                      <a:r>
                        <a:rPr lang="en-US" sz="1000" dirty="0">
                          <a:effectLst/>
                          <a:latin typeface="CMMI8"/>
                        </a:rPr>
                        <a:t>h</a:t>
                      </a:r>
                      <a:r>
                        <a:rPr lang="en-US" sz="1000" baseline="-25000" dirty="0">
                          <a:effectLst/>
                          <a:latin typeface="CMMI6"/>
                        </a:rPr>
                        <a:t>n</a:t>
                      </a:r>
                      <a:r>
                        <a:rPr lang="en-US" sz="1000" baseline="-25000" dirty="0">
                          <a:effectLst/>
                          <a:latin typeface="CMR6"/>
                        </a:rPr>
                        <a:t>+1</a:t>
                      </a:r>
                      <a:r>
                        <a:rPr lang="en-US" sz="1000" dirty="0">
                          <a:effectLst/>
                          <a:latin typeface="CMR6"/>
                        </a:rPr>
                        <a:t> </a:t>
                      </a:r>
                      <a:endParaRPr lang="en-US" sz="1000" dirty="0">
                        <a:effectLst/>
                      </a:endParaRPr>
                    </a:p>
                  </a:txBody>
                  <a:tcPr anchor="ctr"/>
                </a:tc>
              </a:tr>
              <a:tr h="401189">
                <a:tc>
                  <a:txBody>
                    <a:bodyPr/>
                    <a:lstStyle/>
                    <a:p>
                      <a:r>
                        <a:rPr lang="en-US" sz="1000" dirty="0">
                          <a:effectLst/>
                          <a:latin typeface="CMR8"/>
                        </a:rPr>
                        <a:t>write a volatile field </a:t>
                      </a:r>
                      <a:r>
                        <a:rPr lang="en-US" sz="1000" dirty="0">
                          <a:effectLst/>
                          <a:latin typeface="CMMI8"/>
                        </a:rPr>
                        <a:t>v </a:t>
                      </a:r>
                      <a:endParaRPr lang="en-US" sz="1000" dirty="0">
                        <a:effectLst/>
                      </a:endParaRPr>
                    </a:p>
                  </a:txBody>
                  <a:tcPr anchor="ctr"/>
                </a:tc>
                <a:tc>
                  <a:txBody>
                    <a:bodyPr/>
                    <a:lstStyle/>
                    <a:p>
                      <a:r>
                        <a:rPr lang="en-US" sz="1000" dirty="0">
                          <a:effectLst/>
                          <a:latin typeface="CMTI8"/>
                        </a:rPr>
                        <a:t>release</a:t>
                      </a:r>
                      <a:r>
                        <a:rPr lang="en-US" sz="1000" dirty="0">
                          <a:effectLst/>
                          <a:latin typeface="CMR8"/>
                        </a:rPr>
                        <a:t>(</a:t>
                      </a:r>
                      <a:r>
                        <a:rPr lang="en-US" sz="1000" dirty="0" err="1">
                          <a:effectLst/>
                          <a:latin typeface="CMMI8"/>
                        </a:rPr>
                        <a:t>t,v</a:t>
                      </a:r>
                      <a:r>
                        <a:rPr lang="en-US" sz="1000" dirty="0">
                          <a:effectLst/>
                          <a:latin typeface="CMR8"/>
                        </a:rPr>
                        <a:t>) </a:t>
                      </a:r>
                      <a:r>
                        <a:rPr lang="en-US" sz="1000" dirty="0" err="1">
                          <a:effectLst/>
                          <a:latin typeface="CMMI8"/>
                        </a:rPr>
                        <a:t>h</a:t>
                      </a:r>
                      <a:r>
                        <a:rPr lang="en-US" sz="1000" baseline="-25000" dirty="0" err="1">
                          <a:effectLst/>
                          <a:latin typeface="CMMI6"/>
                        </a:rPr>
                        <a:t>n</a:t>
                      </a:r>
                      <a:r>
                        <a:rPr lang="en-US" sz="1000" dirty="0">
                          <a:effectLst/>
                          <a:latin typeface="CMMI6"/>
                        </a:rPr>
                        <a:t> </a:t>
                      </a:r>
                      <a:endParaRPr lang="en-US" sz="1000" dirty="0">
                        <a:effectLst/>
                      </a:endParaRPr>
                    </a:p>
                  </a:txBody>
                  <a:tcPr anchor="ctr"/>
                </a:tc>
              </a:tr>
              <a:tr h="401189">
                <a:tc>
                  <a:txBody>
                    <a:bodyPr/>
                    <a:lstStyle/>
                    <a:p>
                      <a:r>
                        <a:rPr lang="en-US" sz="1000" dirty="0">
                          <a:effectLst/>
                          <a:latin typeface="CMR8"/>
                        </a:rPr>
                        <a:t>read a volatile field </a:t>
                      </a:r>
                      <a:r>
                        <a:rPr lang="en-US" sz="1000" dirty="0">
                          <a:effectLst/>
                          <a:latin typeface="CMMI8"/>
                        </a:rPr>
                        <a:t>v </a:t>
                      </a:r>
                      <a:endParaRPr lang="en-US" sz="1000" dirty="0">
                        <a:effectLst/>
                      </a:endParaRPr>
                    </a:p>
                  </a:txBody>
                  <a:tcPr anchor="ctr"/>
                </a:tc>
                <a:tc>
                  <a:txBody>
                    <a:bodyPr/>
                    <a:lstStyle/>
                    <a:p>
                      <a:r>
                        <a:rPr lang="en-US" sz="1000" dirty="0">
                          <a:effectLst/>
                          <a:latin typeface="CMTI8"/>
                        </a:rPr>
                        <a:t>acquire</a:t>
                      </a:r>
                      <a:r>
                        <a:rPr lang="en-US" sz="1000" dirty="0">
                          <a:effectLst/>
                          <a:latin typeface="CMR8"/>
                        </a:rPr>
                        <a:t>(</a:t>
                      </a:r>
                      <a:r>
                        <a:rPr lang="en-US" sz="1000" dirty="0">
                          <a:effectLst/>
                          <a:latin typeface="CMMI8"/>
                        </a:rPr>
                        <a:t>t, v</a:t>
                      </a:r>
                      <a:r>
                        <a:rPr lang="en-US" sz="1000" dirty="0" smtClean="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r>
                        <a:rPr lang="en-US" sz="1000" dirty="0" smtClean="0">
                          <a:effectLst/>
                          <a:latin typeface="CMR8"/>
                        </a:rPr>
                        <a:t> </a:t>
                      </a:r>
                      <a:endParaRPr lang="en-US" sz="1000" dirty="0">
                        <a:effectLst/>
                      </a:endParaRPr>
                    </a:p>
                  </a:txBody>
                  <a:tcPr anchor="ctr"/>
                </a:tc>
              </a:tr>
              <a:tr h="401189">
                <a:tc>
                  <a:txBody>
                    <a:bodyPr/>
                    <a:lstStyle/>
                    <a:p>
                      <a:r>
                        <a:rPr lang="en-US" sz="1000" dirty="0">
                          <a:effectLst/>
                          <a:latin typeface="CMR8"/>
                        </a:rPr>
                        <a:t>lock the lock variable </a:t>
                      </a:r>
                      <a:r>
                        <a:rPr lang="en-US" sz="1000" dirty="0" err="1">
                          <a:effectLst/>
                          <a:latin typeface="CMMI8"/>
                        </a:rPr>
                        <a:t>lck</a:t>
                      </a:r>
                      <a:r>
                        <a:rPr lang="en-US" sz="1000" dirty="0">
                          <a:effectLst/>
                          <a:latin typeface="CMMI8"/>
                        </a:rPr>
                        <a:t> </a:t>
                      </a:r>
                      <a:endParaRPr lang="en-US" sz="1000" dirty="0">
                        <a:effectLst/>
                      </a:endParaRPr>
                    </a:p>
                  </a:txBody>
                  <a:tcPr anchor="ctr"/>
                </a:tc>
                <a:tc>
                  <a:txBody>
                    <a:bodyPr/>
                    <a:lstStyle/>
                    <a:p>
                      <a:r>
                        <a:rPr lang="en-US" sz="1000" dirty="0">
                          <a:effectLst/>
                          <a:latin typeface="CMTI8"/>
                        </a:rPr>
                        <a:t>acquire</a:t>
                      </a:r>
                      <a:r>
                        <a:rPr lang="en-US" sz="1000" dirty="0">
                          <a:effectLst/>
                          <a:latin typeface="CMR8"/>
                        </a:rPr>
                        <a:t>(</a:t>
                      </a:r>
                      <a:r>
                        <a:rPr lang="en-US" sz="1000" dirty="0">
                          <a:effectLst/>
                          <a:latin typeface="CMMI8"/>
                        </a:rPr>
                        <a:t>t, </a:t>
                      </a:r>
                      <a:r>
                        <a:rPr lang="en-US" sz="1000" dirty="0" err="1">
                          <a:effectLst/>
                          <a:latin typeface="CMMI8"/>
                        </a:rPr>
                        <a:t>lck</a:t>
                      </a:r>
                      <a:r>
                        <a:rPr lang="en-US" sz="1000" dirty="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n-US" sz="1000" dirty="0">
                        <a:effectLst/>
                      </a:endParaRPr>
                    </a:p>
                  </a:txBody>
                  <a:tcPr anchor="ctr"/>
                </a:tc>
              </a:tr>
              <a:tr h="401189">
                <a:tc>
                  <a:txBody>
                    <a:bodyPr/>
                    <a:lstStyle/>
                    <a:p>
                      <a:r>
                        <a:rPr lang="en-US" sz="1000" dirty="0">
                          <a:effectLst/>
                          <a:latin typeface="CMR8"/>
                        </a:rPr>
                        <a:t>unlock the lock variable </a:t>
                      </a:r>
                      <a:r>
                        <a:rPr lang="en-US" sz="1000" dirty="0" err="1">
                          <a:effectLst/>
                          <a:latin typeface="CMMI8"/>
                        </a:rPr>
                        <a:t>lck</a:t>
                      </a:r>
                      <a:r>
                        <a:rPr lang="en-US" sz="1000" dirty="0">
                          <a:effectLst/>
                          <a:latin typeface="CMMI8"/>
                        </a:rPr>
                        <a:t> </a:t>
                      </a:r>
                      <a:endParaRPr lang="en-US" sz="1000" dirty="0">
                        <a:effectLst/>
                      </a:endParaRPr>
                    </a:p>
                  </a:txBody>
                  <a:tcPr anchor="ctr"/>
                </a:tc>
                <a:tc>
                  <a:txBody>
                    <a:bodyPr/>
                    <a:lstStyle/>
                    <a:p>
                      <a:r>
                        <a:rPr lang="en-US" sz="1000" dirty="0">
                          <a:effectLst/>
                          <a:latin typeface="CMTI8"/>
                        </a:rPr>
                        <a:t>release</a:t>
                      </a:r>
                      <a:r>
                        <a:rPr lang="en-US" sz="1000" dirty="0">
                          <a:effectLst/>
                          <a:latin typeface="CMR8"/>
                        </a:rPr>
                        <a:t>(</a:t>
                      </a:r>
                      <a:r>
                        <a:rPr lang="en-US" sz="1000" dirty="0" err="1">
                          <a:effectLst/>
                          <a:latin typeface="CMMI8"/>
                        </a:rPr>
                        <a:t>t,lck</a:t>
                      </a:r>
                      <a:r>
                        <a:rPr lang="en-US" sz="1000" dirty="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n-US" sz="1000" dirty="0">
                        <a:effectLst/>
                      </a:endParaRPr>
                    </a:p>
                  </a:txBody>
                  <a:tcPr anchor="ctr"/>
                </a:tc>
              </a:tr>
              <a:tr h="401189">
                <a:tc>
                  <a:txBody>
                    <a:bodyPr/>
                    <a:lstStyle/>
                    <a:p>
                      <a:r>
                        <a:rPr lang="en-US" sz="1000" dirty="0">
                          <a:effectLst/>
                          <a:latin typeface="CMR8"/>
                        </a:rPr>
                        <a:t>start thread </a:t>
                      </a:r>
                      <a:r>
                        <a:rPr lang="en-US" sz="1000" dirty="0">
                          <a:effectLst/>
                          <a:latin typeface="CMMI8"/>
                        </a:rPr>
                        <a:t>t</a:t>
                      </a:r>
                      <a:r>
                        <a:rPr lang="en-US" sz="1000" dirty="0">
                          <a:effectLst/>
                          <a:latin typeface="CMSY6"/>
                        </a:rPr>
                        <a:t>′ </a:t>
                      </a:r>
                      <a:endParaRPr lang="en-US" sz="1000" dirty="0">
                        <a:effectLst/>
                      </a:endParaRPr>
                    </a:p>
                  </a:txBody>
                  <a:tcPr anchor="ctr"/>
                </a:tc>
                <a:tc>
                  <a:txBody>
                    <a:bodyPr/>
                    <a:lstStyle/>
                    <a:p>
                      <a:r>
                        <a:rPr lang="en-US" sz="1000" dirty="0">
                          <a:effectLst/>
                          <a:latin typeface="CMTI8"/>
                        </a:rPr>
                        <a:t>release</a:t>
                      </a:r>
                      <a:r>
                        <a:rPr lang="en-US" sz="1000" dirty="0">
                          <a:effectLst/>
                          <a:latin typeface="CMR8"/>
                        </a:rPr>
                        <a:t>(</a:t>
                      </a:r>
                      <a:r>
                        <a:rPr lang="en-US" sz="1000" dirty="0" err="1">
                          <a:effectLst/>
                          <a:latin typeface="CMMI8"/>
                        </a:rPr>
                        <a:t>t,t</a:t>
                      </a:r>
                      <a:r>
                        <a:rPr lang="en-US" sz="1000" dirty="0">
                          <a:effectLst/>
                          <a:latin typeface="CMSY6"/>
                        </a:rPr>
                        <a:t>′</a:t>
                      </a:r>
                      <a:r>
                        <a:rPr lang="en-US" sz="1000" dirty="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n-US" sz="1000" dirty="0">
                        <a:effectLst/>
                      </a:endParaRPr>
                    </a:p>
                  </a:txBody>
                  <a:tcPr anchor="ctr"/>
                </a:tc>
              </a:tr>
              <a:tr h="401189">
                <a:tc>
                  <a:txBody>
                    <a:bodyPr/>
                    <a:lstStyle/>
                    <a:p>
                      <a:r>
                        <a:rPr lang="en-US" sz="1000" dirty="0">
                          <a:effectLst/>
                          <a:latin typeface="CMR8"/>
                        </a:rPr>
                        <a:t>join thread </a:t>
                      </a:r>
                      <a:r>
                        <a:rPr lang="en-US" sz="1000" dirty="0">
                          <a:effectLst/>
                          <a:latin typeface="CMMI8"/>
                        </a:rPr>
                        <a:t>t</a:t>
                      </a:r>
                      <a:r>
                        <a:rPr lang="en-US" sz="1000" dirty="0">
                          <a:effectLst/>
                          <a:latin typeface="CMSY6"/>
                        </a:rPr>
                        <a:t>′ </a:t>
                      </a:r>
                      <a:endParaRPr lang="en-US" sz="1000" dirty="0">
                        <a:effectLst/>
                      </a:endParaRPr>
                    </a:p>
                  </a:txBody>
                  <a:tcPr anchor="ctr"/>
                </a:tc>
                <a:tc>
                  <a:txBody>
                    <a:bodyPr/>
                    <a:lstStyle/>
                    <a:p>
                      <a:r>
                        <a:rPr lang="en-US" sz="1000" dirty="0">
                          <a:effectLst/>
                          <a:latin typeface="CMTI8"/>
                        </a:rPr>
                        <a:t>acquire</a:t>
                      </a:r>
                      <a:r>
                        <a:rPr lang="en-US" sz="1000" dirty="0">
                          <a:effectLst/>
                          <a:latin typeface="CMR8"/>
                        </a:rPr>
                        <a:t>(</a:t>
                      </a:r>
                      <a:r>
                        <a:rPr lang="en-US" sz="1000" dirty="0">
                          <a:effectLst/>
                          <a:latin typeface="CMMI8"/>
                        </a:rPr>
                        <a:t>t, t</a:t>
                      </a:r>
                      <a:r>
                        <a:rPr lang="en-US" sz="1000" dirty="0">
                          <a:effectLst/>
                          <a:latin typeface="CMSY6"/>
                        </a:rPr>
                        <a:t>′</a:t>
                      </a:r>
                      <a:r>
                        <a:rPr lang="en-US" sz="1000" dirty="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n-US" sz="1000" dirty="0">
                        <a:effectLst/>
                      </a:endParaRPr>
                    </a:p>
                  </a:txBody>
                  <a:tcPr anchor="ctr"/>
                </a:tc>
              </a:tr>
              <a:tr h="401189">
                <a:tc>
                  <a:txBody>
                    <a:bodyPr/>
                    <a:lstStyle/>
                    <a:p>
                      <a:r>
                        <a:rPr lang="nb-NO" sz="1000" dirty="0">
                          <a:effectLst/>
                          <a:latin typeface="CMMI8"/>
                        </a:rPr>
                        <a:t>t</a:t>
                      </a:r>
                      <a:r>
                        <a:rPr lang="nb-NO" sz="1000" dirty="0">
                          <a:effectLst/>
                          <a:latin typeface="CMSY6"/>
                        </a:rPr>
                        <a:t>′</a:t>
                      </a:r>
                      <a:r>
                        <a:rPr lang="nb-NO" sz="1000" dirty="0">
                          <a:effectLst/>
                          <a:latin typeface="CMMI8"/>
                        </a:rPr>
                        <a:t>.</a:t>
                      </a:r>
                      <a:r>
                        <a:rPr lang="nb-NO" sz="1000" dirty="0" err="1">
                          <a:effectLst/>
                          <a:latin typeface="CMMI8"/>
                        </a:rPr>
                        <a:t>isAlive</a:t>
                      </a:r>
                      <a:r>
                        <a:rPr lang="nb-NO" sz="1000" dirty="0">
                          <a:effectLst/>
                          <a:latin typeface="CMR8"/>
                        </a:rPr>
                        <a:t>() </a:t>
                      </a:r>
                      <a:r>
                        <a:rPr lang="nb-NO" sz="1000" dirty="0" err="1">
                          <a:effectLst/>
                          <a:latin typeface="CMR8"/>
                        </a:rPr>
                        <a:t>returns</a:t>
                      </a:r>
                      <a:r>
                        <a:rPr lang="nb-NO" sz="1000" dirty="0">
                          <a:effectLst/>
                          <a:latin typeface="CMR8"/>
                        </a:rPr>
                        <a:t> false </a:t>
                      </a:r>
                      <a:endParaRPr lang="nb-NO" sz="1000" dirty="0">
                        <a:effectLst/>
                      </a:endParaRPr>
                    </a:p>
                  </a:txBody>
                  <a:tcPr anchor="ctr"/>
                </a:tc>
                <a:tc>
                  <a:txBody>
                    <a:bodyPr/>
                    <a:lstStyle/>
                    <a:p>
                      <a:r>
                        <a:rPr lang="en-US" sz="1000" dirty="0">
                          <a:effectLst/>
                          <a:latin typeface="CMTI8"/>
                        </a:rPr>
                        <a:t>acquire</a:t>
                      </a:r>
                      <a:r>
                        <a:rPr lang="en-US" sz="1000" dirty="0">
                          <a:effectLst/>
                          <a:latin typeface="CMR8"/>
                        </a:rPr>
                        <a:t>(</a:t>
                      </a:r>
                      <a:r>
                        <a:rPr lang="en-US" sz="1000" dirty="0">
                          <a:effectLst/>
                          <a:latin typeface="CMMI8"/>
                        </a:rPr>
                        <a:t>t, t</a:t>
                      </a:r>
                      <a:r>
                        <a:rPr lang="en-US" sz="1000" dirty="0">
                          <a:effectLst/>
                          <a:latin typeface="CMSY6"/>
                        </a:rPr>
                        <a:t>′</a:t>
                      </a:r>
                      <a:r>
                        <a:rPr lang="en-US" sz="1000" dirty="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n-US" sz="1000" dirty="0">
                        <a:effectLst/>
                      </a:endParaRPr>
                    </a:p>
                  </a:txBody>
                  <a:tcPr anchor="ctr"/>
                </a:tc>
              </a:tr>
              <a:tr h="401189">
                <a:tc>
                  <a:txBody>
                    <a:bodyPr/>
                    <a:lstStyle/>
                    <a:p>
                      <a:r>
                        <a:rPr lang="en-US" sz="1000" dirty="0">
                          <a:effectLst/>
                          <a:latin typeface="CMR8"/>
                        </a:rPr>
                        <a:t>write a non-volatile field </a:t>
                      </a:r>
                      <a:r>
                        <a:rPr lang="en-US" sz="1000" dirty="0">
                          <a:effectLst/>
                          <a:latin typeface="CMMI8"/>
                        </a:rPr>
                        <a:t>x </a:t>
                      </a:r>
                      <a:endParaRPr lang="en-US" sz="1000" dirty="0">
                        <a:effectLst/>
                      </a:endParaRPr>
                    </a:p>
                  </a:txBody>
                  <a:tcPr anchor="ctr"/>
                </a:tc>
                <a:tc>
                  <a:txBody>
                    <a:bodyPr/>
                    <a:lstStyle/>
                    <a:p>
                      <a:r>
                        <a:rPr lang="es-ES_tradnl" sz="1000" dirty="0" err="1">
                          <a:effectLst/>
                          <a:latin typeface="CMTI8"/>
                        </a:rPr>
                        <a:t>invalidate</a:t>
                      </a:r>
                      <a:r>
                        <a:rPr lang="es-ES_tradnl" sz="1000" dirty="0">
                          <a:effectLst/>
                          <a:latin typeface="CMR8"/>
                        </a:rPr>
                        <a:t>(</a:t>
                      </a:r>
                      <a:r>
                        <a:rPr lang="es-ES_tradnl" sz="1000" dirty="0">
                          <a:effectLst/>
                          <a:latin typeface="CMMI8"/>
                        </a:rPr>
                        <a:t>t, x</a:t>
                      </a:r>
                      <a:r>
                        <a:rPr lang="es-ES_tradnl" sz="1000" dirty="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s-ES_tradnl" sz="1000" dirty="0">
                        <a:effectLst/>
                      </a:endParaRPr>
                    </a:p>
                  </a:txBody>
                  <a:tcPr anchor="ctr"/>
                </a:tc>
              </a:tr>
              <a:tr h="401189">
                <a:tc>
                  <a:txBody>
                    <a:bodyPr/>
                    <a:lstStyle/>
                    <a:p>
                      <a:r>
                        <a:rPr lang="en-US" sz="1000" dirty="0">
                          <a:effectLst/>
                          <a:latin typeface="CMR8"/>
                        </a:rPr>
                        <a:t>read a non-volatile field </a:t>
                      </a:r>
                      <a:r>
                        <a:rPr lang="en-US" sz="1000" dirty="0">
                          <a:effectLst/>
                          <a:latin typeface="CMMI8"/>
                        </a:rPr>
                        <a:t>x </a:t>
                      </a:r>
                      <a:endParaRPr lang="en-US" sz="1000" dirty="0">
                        <a:effectLst/>
                      </a:endParaRPr>
                    </a:p>
                  </a:txBody>
                  <a:tcPr anchor="ctr"/>
                </a:tc>
                <a:tc>
                  <a:txBody>
                    <a:bodyPr/>
                    <a:lstStyle/>
                    <a:p>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n-US" sz="1000" dirty="0">
                        <a:effectLst/>
                      </a:endParaRPr>
                    </a:p>
                  </a:txBody>
                  <a:tcPr anchor="ctr"/>
                </a:tc>
              </a:tr>
              <a:tr h="401189">
                <a:tc>
                  <a:txBody>
                    <a:bodyPr/>
                    <a:lstStyle/>
                    <a:p>
                      <a:r>
                        <a:rPr lang="en-US" sz="1000" dirty="0">
                          <a:effectLst/>
                          <a:latin typeface="CMR8"/>
                        </a:rPr>
                        <a:t>instantiate an object containing non-volatile fields </a:t>
                      </a:r>
                      <a:r>
                        <a:rPr lang="en-US" sz="1000" dirty="0">
                          <a:effectLst/>
                          <a:latin typeface="CMTI8"/>
                        </a:rPr>
                        <a:t>fields </a:t>
                      </a:r>
                      <a:r>
                        <a:rPr lang="en-US" sz="1000" dirty="0">
                          <a:effectLst/>
                          <a:latin typeface="CMR8"/>
                        </a:rPr>
                        <a:t>and volatile fields </a:t>
                      </a:r>
                      <a:r>
                        <a:rPr lang="en-US" sz="1000" dirty="0">
                          <a:effectLst/>
                          <a:latin typeface="CMTI8"/>
                        </a:rPr>
                        <a:t>volatiles </a:t>
                      </a:r>
                      <a:endParaRPr lang="en-US" sz="1000" dirty="0">
                        <a:effectLst/>
                      </a:endParaRPr>
                    </a:p>
                  </a:txBody>
                  <a:tcPr anchor="ctr"/>
                </a:tc>
                <a:tc>
                  <a:txBody>
                    <a:bodyPr/>
                    <a:lstStyle/>
                    <a:p>
                      <a:r>
                        <a:rPr lang="en-US" sz="1000" dirty="0">
                          <a:effectLst/>
                          <a:latin typeface="CMTI8"/>
                        </a:rPr>
                        <a:t>new </a:t>
                      </a:r>
                      <a:r>
                        <a:rPr lang="en-US" sz="1000" dirty="0">
                          <a:effectLst/>
                          <a:latin typeface="CMR8"/>
                        </a:rPr>
                        <a:t>(</a:t>
                      </a:r>
                      <a:r>
                        <a:rPr lang="en-US" sz="1000" dirty="0">
                          <a:effectLst/>
                          <a:latin typeface="CMMI8"/>
                        </a:rPr>
                        <a:t>t, </a:t>
                      </a:r>
                      <a:r>
                        <a:rPr lang="en-US" sz="1000" dirty="0">
                          <a:effectLst/>
                          <a:latin typeface="CMTI8"/>
                        </a:rPr>
                        <a:t>fields </a:t>
                      </a:r>
                      <a:r>
                        <a:rPr lang="en-US" sz="1000" dirty="0">
                          <a:effectLst/>
                          <a:latin typeface="CMMI8"/>
                        </a:rPr>
                        <a:t>, </a:t>
                      </a:r>
                      <a:r>
                        <a:rPr lang="en-US" sz="1000" dirty="0">
                          <a:effectLst/>
                          <a:latin typeface="CMTI8"/>
                        </a:rPr>
                        <a:t>volatiles </a:t>
                      </a:r>
                      <a:r>
                        <a:rPr lang="en-US" sz="1000" dirty="0">
                          <a:effectLst/>
                          <a:latin typeface="CMR8"/>
                        </a:rPr>
                        <a:t>) </a:t>
                      </a:r>
                      <a:r>
                        <a:rPr lang="en-US" sz="1000" dirty="0" err="1" smtClean="0">
                          <a:effectLst/>
                          <a:latin typeface="CMMI8"/>
                        </a:rPr>
                        <a:t>h</a:t>
                      </a:r>
                      <a:r>
                        <a:rPr lang="en-US" sz="1000" baseline="-25000" dirty="0" err="1" smtClean="0">
                          <a:effectLst/>
                          <a:latin typeface="CMMI6"/>
                        </a:rPr>
                        <a:t>n</a:t>
                      </a:r>
                      <a:r>
                        <a:rPr lang="en-US" sz="1000" dirty="0" smtClean="0">
                          <a:effectLst/>
                          <a:latin typeface="CMMI6"/>
                        </a:rPr>
                        <a:t> </a:t>
                      </a:r>
                      <a:endParaRPr lang="en-US" sz="1000" dirty="0">
                        <a:effectLst/>
                      </a:endParaRPr>
                    </a:p>
                  </a:txBody>
                  <a:tcPr anchor="ctr"/>
                </a:tc>
              </a:tr>
            </a:tbl>
          </a:graphicData>
        </a:graphic>
      </p:graphicFrame>
    </p:spTree>
    <p:extLst>
      <p:ext uri="{BB962C8B-B14F-4D97-AF65-F5344CB8AC3E}">
        <p14:creationId xmlns:p14="http://schemas.microsoft.com/office/powerpoint/2010/main" val="415567686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Semantics</a:t>
            </a:r>
            <a:endParaRPr lang="en-US" dirty="0"/>
          </a:p>
        </p:txBody>
      </p:sp>
      <p:sp>
        <p:nvSpPr>
          <p:cNvPr id="3" name="Content Placeholder 2"/>
          <p:cNvSpPr>
            <a:spLocks noGrp="1"/>
          </p:cNvSpPr>
          <p:nvPr>
            <p:ph idx="1"/>
          </p:nvPr>
        </p:nvSpPr>
        <p:spPr/>
        <p:txBody>
          <a:bodyPr>
            <a:normAutofit fontScale="55000" lnSpcReduction="20000"/>
          </a:bodyPr>
          <a:lstStyle/>
          <a:p>
            <a:r>
              <a:rPr lang="en-US" sz="2600" dirty="0" smtClean="0"/>
              <a:t>Variables that can be safely accessed from thread t copied to  the set for synchronization variable x</a:t>
            </a:r>
          </a:p>
          <a:p>
            <a:pPr marL="349250" lvl="1" indent="0">
              <a:buNone/>
            </a:pPr>
            <a:endParaRPr lang="en-US" sz="2600" b="1" dirty="0" smtClean="0"/>
          </a:p>
          <a:p>
            <a:pPr marL="349250" lvl="1" indent="0">
              <a:buNone/>
            </a:pPr>
            <a:r>
              <a:rPr lang="en-US" sz="2600" b="1" dirty="0" smtClean="0"/>
              <a:t>release</a:t>
            </a:r>
            <a:r>
              <a:rPr lang="en-US" sz="2600" b="1" dirty="0"/>
              <a:t>(t</a:t>
            </a:r>
            <a:r>
              <a:rPr lang="en-US" sz="2600" b="1" dirty="0" smtClean="0"/>
              <a:t>, x</a:t>
            </a:r>
            <a:r>
              <a:rPr lang="en-US" sz="2600" b="1" dirty="0"/>
              <a:t>)h </a:t>
            </a:r>
            <a:r>
              <a:rPr lang="en-US" sz="2600" b="1" dirty="0" smtClean="0"/>
              <a:t>= h</a:t>
            </a:r>
            <a:r>
              <a:rPr lang="en-US" sz="2600" b="1" dirty="0"/>
              <a:t>[</a:t>
            </a:r>
            <a:r>
              <a:rPr lang="en-US" sz="2600" b="1" dirty="0" smtClean="0"/>
              <a:t>x →</a:t>
            </a:r>
            <a:r>
              <a:rPr lang="en-US" sz="2600" b="1" dirty="0"/>
              <a:t>h(t)∪h(x)] </a:t>
            </a:r>
          </a:p>
          <a:p>
            <a:r>
              <a:rPr lang="en-US" sz="2600" dirty="0" smtClean="0"/>
              <a:t>Variables in the set of </a:t>
            </a:r>
            <a:r>
              <a:rPr lang="en-US" sz="2600" dirty="0"/>
              <a:t>synchronization variable </a:t>
            </a:r>
            <a:r>
              <a:rPr lang="en-US" sz="2600" dirty="0" smtClean="0"/>
              <a:t>x will now be safely accessed by thread t</a:t>
            </a:r>
          </a:p>
          <a:p>
            <a:pPr marL="349250" lvl="1" indent="0">
              <a:buNone/>
            </a:pPr>
            <a:endParaRPr lang="en-US" sz="2600" b="1" dirty="0" smtClean="0"/>
          </a:p>
          <a:p>
            <a:pPr marL="349250" lvl="1" indent="0">
              <a:buNone/>
            </a:pPr>
            <a:r>
              <a:rPr lang="en-US" sz="2600" b="1" dirty="0" smtClean="0"/>
              <a:t>acquire</a:t>
            </a:r>
            <a:r>
              <a:rPr lang="en-US" sz="2600" b="1" dirty="0"/>
              <a:t>(t</a:t>
            </a:r>
            <a:r>
              <a:rPr lang="en-US" sz="2600" b="1" dirty="0" smtClean="0"/>
              <a:t>, x</a:t>
            </a:r>
            <a:r>
              <a:rPr lang="en-US" sz="2600" b="1" dirty="0"/>
              <a:t>)h </a:t>
            </a:r>
            <a:r>
              <a:rPr lang="en-US" sz="2600" b="1" dirty="0" smtClean="0"/>
              <a:t>= </a:t>
            </a:r>
            <a:r>
              <a:rPr lang="en-US" sz="2600" b="1" dirty="0"/>
              <a:t>h[</a:t>
            </a:r>
            <a:r>
              <a:rPr lang="en-US" sz="2600" b="1" dirty="0" smtClean="0"/>
              <a:t>t →</a:t>
            </a:r>
            <a:r>
              <a:rPr lang="en-US" sz="2600" b="1" dirty="0"/>
              <a:t>h(t)∪h(x)] </a:t>
            </a:r>
            <a:endParaRPr lang="en-US" sz="2600" b="1" dirty="0" smtClean="0"/>
          </a:p>
          <a:p>
            <a:r>
              <a:rPr lang="en-US" sz="2600" dirty="0" smtClean="0"/>
              <a:t>Only thread t which changed x can safely access it.</a:t>
            </a:r>
          </a:p>
          <a:p>
            <a:pPr marL="349250" lvl="1" indent="0">
              <a:buNone/>
            </a:pPr>
            <a:endParaRPr lang="en-US" sz="2600" dirty="0" smtClean="0"/>
          </a:p>
          <a:p>
            <a:pPr marL="349250" lvl="1" indent="0">
              <a:buNone/>
            </a:pPr>
            <a:r>
              <a:rPr lang="en-US" sz="2600" b="1" dirty="0" smtClean="0"/>
              <a:t>invalidate</a:t>
            </a:r>
            <a:r>
              <a:rPr lang="en-US" sz="2600" b="1" dirty="0"/>
              <a:t>(t</a:t>
            </a:r>
            <a:r>
              <a:rPr lang="en-US" sz="2600" b="1" dirty="0" smtClean="0"/>
              <a:t>, x</a:t>
            </a:r>
            <a:r>
              <a:rPr lang="en-US" sz="2600" b="1" dirty="0"/>
              <a:t>) h </a:t>
            </a:r>
            <a:r>
              <a:rPr lang="en-US" sz="2600" b="1" dirty="0" smtClean="0"/>
              <a:t>= </a:t>
            </a:r>
            <a:r>
              <a:rPr lang="en-US" sz="2600" b="1" dirty="0" err="1"/>
              <a:t>λz</a:t>
            </a:r>
            <a:r>
              <a:rPr lang="en-US" sz="2600" b="1" dirty="0" smtClean="0"/>
              <a:t>. if </a:t>
            </a:r>
            <a:r>
              <a:rPr lang="en-US" sz="2600" b="1" dirty="0"/>
              <a:t>(t = z) then h(z) else h(z)\{x} </a:t>
            </a:r>
            <a:endParaRPr lang="en-US" sz="2600" b="1" dirty="0" smtClean="0"/>
          </a:p>
          <a:p>
            <a:r>
              <a:rPr lang="en-US" sz="2600" dirty="0" smtClean="0"/>
              <a:t>The non-volatile fields of the newly created object can be safely accessed by the thread who created it. The volatile fields are initialized to refer to empty sets.</a:t>
            </a:r>
          </a:p>
          <a:p>
            <a:pPr marL="349250" lvl="1" indent="0">
              <a:buNone/>
            </a:pPr>
            <a:endParaRPr lang="en-US" sz="2600" dirty="0" smtClean="0"/>
          </a:p>
          <a:p>
            <a:pPr marL="349250" lvl="1" indent="0">
              <a:buNone/>
            </a:pPr>
            <a:r>
              <a:rPr lang="en-US" sz="2600" b="1" dirty="0" smtClean="0"/>
              <a:t>new</a:t>
            </a:r>
            <a:r>
              <a:rPr lang="en-US" sz="2600" b="1" dirty="0"/>
              <a:t>(t</a:t>
            </a:r>
            <a:r>
              <a:rPr lang="en-US" sz="2600" b="1" dirty="0" smtClean="0"/>
              <a:t>, fields, volatiles</a:t>
            </a:r>
            <a:r>
              <a:rPr lang="en-US" sz="2600" b="1" dirty="0"/>
              <a:t>)h =</a:t>
            </a:r>
            <a:r>
              <a:rPr lang="en-US" sz="2600" b="1" dirty="0" smtClean="0"/>
              <a:t> </a:t>
            </a:r>
            <a:r>
              <a:rPr lang="en-US" sz="2600" b="1" dirty="0" err="1"/>
              <a:t>λz</a:t>
            </a:r>
            <a:r>
              <a:rPr lang="en-US" sz="2600" b="1" dirty="0"/>
              <a:t>. if (t = z) then h(t) ∪ fields </a:t>
            </a:r>
            <a:r>
              <a:rPr lang="en-US" sz="2600" b="1" dirty="0" smtClean="0"/>
              <a:t>else </a:t>
            </a:r>
            <a:r>
              <a:rPr lang="en-US" sz="2600" b="1" dirty="0"/>
              <a:t>if (z ∈ volatiles</a:t>
            </a:r>
            <a:r>
              <a:rPr lang="en-US" b="1" dirty="0"/>
              <a:t>) then{} else h(z)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034139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of the h-function</a:t>
            </a:r>
            <a:endParaRPr lang="en-US" dirty="0"/>
          </a:p>
        </p:txBody>
      </p:sp>
      <p:pic>
        <p:nvPicPr>
          <p:cNvPr id="4" name="Content Placeholder 3" descr="Hrepresentation.eps"/>
          <p:cNvPicPr>
            <a:picLocks noGrp="1" noChangeAspect="1"/>
          </p:cNvPicPr>
          <p:nvPr>
            <p:ph idx="1"/>
          </p:nvPr>
        </p:nvPicPr>
        <p:blipFill>
          <a:blip r:embed="rId3">
            <a:extLst>
              <a:ext uri="{28A0092B-C50C-407E-A947-70E740481C1C}">
                <a14:useLocalDpi xmlns:a14="http://schemas.microsoft.com/office/drawing/2010/main" val="0"/>
              </a:ext>
            </a:extLst>
          </a:blip>
          <a:srcRect t="2374" b="2374"/>
          <a:stretch>
            <a:fillRect/>
          </a:stretch>
        </p:blipFill>
        <p:spPr/>
      </p:pic>
    </p:spTree>
    <p:extLst>
      <p:ext uri="{BB962C8B-B14F-4D97-AF65-F5344CB8AC3E}">
        <p14:creationId xmlns:p14="http://schemas.microsoft.com/office/powerpoint/2010/main" val="31216604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JRF extends JPF</a:t>
            </a:r>
            <a:endParaRPr lang="en-US" dirty="0"/>
          </a:p>
        </p:txBody>
      </p:sp>
      <p:pic>
        <p:nvPicPr>
          <p:cNvPr id="4" name="Content Placeholder 3" descr="SystemStructure.eps"/>
          <p:cNvPicPr>
            <a:picLocks noGrp="1" noChangeAspect="1"/>
          </p:cNvPicPr>
          <p:nvPr>
            <p:ph idx="1"/>
          </p:nvPr>
        </p:nvPicPr>
        <p:blipFill rotWithShape="1">
          <a:blip r:embed="rId3">
            <a:extLst>
              <a:ext uri="{28A0092B-C50C-407E-A947-70E740481C1C}">
                <a14:useLocalDpi xmlns:a14="http://schemas.microsoft.com/office/drawing/2010/main" val="0"/>
              </a:ext>
            </a:extLst>
          </a:blip>
          <a:srcRect t="1289" b="10450"/>
          <a:stretch/>
        </p:blipFill>
        <p:spPr>
          <a:xfrm>
            <a:off x="1305452" y="1917778"/>
            <a:ext cx="6302246" cy="4130495"/>
          </a:xfrm>
        </p:spPr>
      </p:pic>
    </p:spTree>
    <p:extLst>
      <p:ext uri="{BB962C8B-B14F-4D97-AF65-F5344CB8AC3E}">
        <p14:creationId xmlns:p14="http://schemas.microsoft.com/office/powerpoint/2010/main" val="31783815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Programs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3404911"/>
              </p:ext>
            </p:extLst>
          </p:nvPr>
        </p:nvGraphicFramePr>
        <p:xfrm>
          <a:off x="314376" y="1750843"/>
          <a:ext cx="8606601" cy="4991665"/>
        </p:xfrm>
        <a:graphic>
          <a:graphicData uri="http://schemas.openxmlformats.org/drawingml/2006/table">
            <a:tbl>
              <a:tblPr firstRow="1" bandRow="1">
                <a:tableStyleId>{5C22544A-7EE6-4342-B048-85BDC9FD1C3A}</a:tableStyleId>
              </a:tblPr>
              <a:tblGrid>
                <a:gridCol w="2868867"/>
                <a:gridCol w="2868867"/>
                <a:gridCol w="2868867"/>
              </a:tblGrid>
              <a:tr h="504231">
                <a:tc>
                  <a:txBody>
                    <a:bodyPr/>
                    <a:lstStyle/>
                    <a:p>
                      <a:r>
                        <a:rPr lang="en-US" dirty="0" smtClean="0"/>
                        <a:t>Sources</a:t>
                      </a:r>
                      <a:endParaRPr lang="en-US" dirty="0"/>
                    </a:p>
                  </a:txBody>
                  <a:tcPr/>
                </a:tc>
                <a:tc>
                  <a:txBody>
                    <a:bodyPr/>
                    <a:lstStyle/>
                    <a:p>
                      <a:r>
                        <a:rPr lang="en-US" dirty="0" smtClean="0"/>
                        <a:t># of examples</a:t>
                      </a:r>
                      <a:endParaRPr lang="en-US" dirty="0"/>
                    </a:p>
                  </a:txBody>
                  <a:tcPr/>
                </a:tc>
                <a:tc>
                  <a:txBody>
                    <a:bodyPr/>
                    <a:lstStyle/>
                    <a:p>
                      <a:r>
                        <a:rPr lang="en-US" dirty="0" smtClean="0"/>
                        <a:t># of examples found to have data</a:t>
                      </a:r>
                      <a:r>
                        <a:rPr lang="en-US" baseline="0" dirty="0" smtClean="0"/>
                        <a:t> races</a:t>
                      </a:r>
                      <a:endParaRPr lang="en-US" dirty="0"/>
                    </a:p>
                  </a:txBody>
                  <a:tcPr/>
                </a:tc>
              </a:tr>
              <a:tr h="870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Textbook by </a:t>
                      </a:r>
                      <a:r>
                        <a:rPr lang="en-US" dirty="0" err="1" smtClean="0"/>
                        <a:t>Herhily</a:t>
                      </a:r>
                      <a:r>
                        <a:rPr lang="en-US" dirty="0" smtClean="0"/>
                        <a:t> and </a:t>
                      </a:r>
                      <a:r>
                        <a:rPr lang="en-US" dirty="0" err="1" smtClean="0"/>
                        <a:t>Shavitz</a:t>
                      </a:r>
                      <a:r>
                        <a:rPr lang="en-US" dirty="0" smtClean="0"/>
                        <a:t>.</a:t>
                      </a:r>
                    </a:p>
                  </a:txBody>
                  <a:tcPr/>
                </a:tc>
                <a:tc>
                  <a:txBody>
                    <a:bodyPr/>
                    <a:lstStyle/>
                    <a:p>
                      <a:r>
                        <a:rPr lang="en-US" dirty="0" smtClean="0"/>
                        <a:t>65</a:t>
                      </a:r>
                      <a:endParaRPr lang="en-US" dirty="0"/>
                    </a:p>
                  </a:txBody>
                  <a:tcPr/>
                </a:tc>
                <a:tc>
                  <a:txBody>
                    <a:bodyPr/>
                    <a:lstStyle/>
                    <a:p>
                      <a:r>
                        <a:rPr lang="en-US" dirty="0" smtClean="0"/>
                        <a:t>19</a:t>
                      </a:r>
                      <a:endParaRPr lang="en-US" dirty="0"/>
                    </a:p>
                  </a:txBody>
                  <a:tcPr/>
                </a:tc>
              </a:tr>
              <a:tr h="870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Amino Concurrent Building Blocks Library</a:t>
                      </a:r>
                    </a:p>
                  </a:txBody>
                  <a:tcPr/>
                </a:tc>
                <a:tc>
                  <a:txBody>
                    <a:bodyPr/>
                    <a:lstStyle/>
                    <a:p>
                      <a:r>
                        <a:rPr lang="en-US" dirty="0" smtClean="0"/>
                        <a:t>10</a:t>
                      </a:r>
                      <a:endParaRPr lang="en-US" dirty="0"/>
                    </a:p>
                  </a:txBody>
                  <a:tcPr/>
                </a:tc>
                <a:tc>
                  <a:txBody>
                    <a:bodyPr/>
                    <a:lstStyle/>
                    <a:p>
                      <a:r>
                        <a:rPr lang="en-US" dirty="0" smtClean="0"/>
                        <a:t>9</a:t>
                      </a:r>
                      <a:endParaRPr lang="en-US" dirty="0"/>
                    </a:p>
                  </a:txBody>
                  <a:tcPr/>
                </a:tc>
              </a:tr>
              <a:tr h="870317">
                <a:tc>
                  <a:txBody>
                    <a:bodyPr/>
                    <a:lstStyle/>
                    <a:p>
                      <a:r>
                        <a:rPr lang="en-US" dirty="0" smtClean="0"/>
                        <a:t>Google Concurrent Data Structures Workshop.</a:t>
                      </a:r>
                      <a:endParaRPr lang="en-US" dirty="0"/>
                    </a:p>
                  </a:txBody>
                  <a:tcPr/>
                </a:tc>
                <a:tc>
                  <a:txBody>
                    <a:bodyPr/>
                    <a:lstStyle/>
                    <a:p>
                      <a:r>
                        <a:rPr lang="en-US" dirty="0" smtClean="0"/>
                        <a:t>12</a:t>
                      </a:r>
                      <a:endParaRPr lang="en-US" dirty="0"/>
                    </a:p>
                  </a:txBody>
                  <a:tcPr/>
                </a:tc>
                <a:tc>
                  <a:txBody>
                    <a:bodyPr/>
                    <a:lstStyle/>
                    <a:p>
                      <a:r>
                        <a:rPr lang="en-US" dirty="0" smtClean="0"/>
                        <a:t>10</a:t>
                      </a:r>
                      <a:endParaRPr lang="en-US" dirty="0"/>
                    </a:p>
                  </a:txBody>
                  <a:tcPr/>
                </a:tc>
              </a:tr>
              <a:tr h="870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Java Grande Forum Benchmark Suite</a:t>
                      </a:r>
                    </a:p>
                  </a:txBody>
                  <a:tcPr/>
                </a:tc>
                <a:tc>
                  <a:txBody>
                    <a:bodyPr/>
                    <a:lstStyle/>
                    <a:p>
                      <a:r>
                        <a:rPr lang="en-US" dirty="0" smtClean="0"/>
                        <a:t>10</a:t>
                      </a:r>
                      <a:endParaRPr lang="en-US" dirty="0"/>
                    </a:p>
                  </a:txBody>
                  <a:tcPr/>
                </a:tc>
                <a:tc>
                  <a:txBody>
                    <a:bodyPr/>
                    <a:lstStyle/>
                    <a:p>
                      <a:r>
                        <a:rPr lang="en-US" dirty="0" smtClean="0"/>
                        <a:t>6</a:t>
                      </a:r>
                      <a:endParaRPr lang="en-US" dirty="0"/>
                    </a:p>
                  </a:txBody>
                  <a:tcPr/>
                </a:tc>
              </a:tr>
              <a:tr h="870317">
                <a:tc>
                  <a:txBody>
                    <a:bodyPr/>
                    <a:lstStyle/>
                    <a:p>
                      <a:r>
                        <a:rPr lang="en-US" dirty="0" smtClean="0"/>
                        <a:t>Webserver Simulator</a:t>
                      </a:r>
                      <a:r>
                        <a:rPr lang="en-US" baseline="0" dirty="0" smtClean="0"/>
                        <a:t> – Student Projects</a:t>
                      </a:r>
                      <a:endParaRPr lang="en-US" dirty="0"/>
                    </a:p>
                  </a:txBody>
                  <a:tcPr/>
                </a:tc>
                <a:tc>
                  <a:txBody>
                    <a:bodyPr/>
                    <a:lstStyle/>
                    <a:p>
                      <a:r>
                        <a:rPr lang="en-US" dirty="0" smtClean="0"/>
                        <a:t>28</a:t>
                      </a:r>
                      <a:endParaRPr lang="en-US" dirty="0"/>
                    </a:p>
                  </a:txBody>
                  <a:tcPr/>
                </a:tc>
                <a:tc>
                  <a:txBody>
                    <a:bodyPr/>
                    <a:lstStyle/>
                    <a:p>
                      <a:r>
                        <a:rPr lang="en-US" dirty="0" smtClean="0"/>
                        <a:t>7</a:t>
                      </a:r>
                      <a:endParaRPr lang="en-US" dirty="0"/>
                    </a:p>
                  </a:txBody>
                  <a:tcPr/>
                </a:tc>
              </a:tr>
            </a:tbl>
          </a:graphicData>
        </a:graphic>
      </p:graphicFrame>
    </p:spTree>
    <p:extLst>
      <p:ext uri="{BB962C8B-B14F-4D97-AF65-F5344CB8AC3E}">
        <p14:creationId xmlns:p14="http://schemas.microsoft.com/office/powerpoint/2010/main" val="185783338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Overhead of JRF</a:t>
            </a:r>
            <a:endParaRPr lang="en-US" dirty="0"/>
          </a:p>
        </p:txBody>
      </p:sp>
      <p:graphicFrame>
        <p:nvGraphicFramePr>
          <p:cNvPr id="3" name="Chart 2"/>
          <p:cNvGraphicFramePr/>
          <p:nvPr>
            <p:extLst>
              <p:ext uri="{D42A27DB-BD31-4B8C-83A1-F6EECF244321}">
                <p14:modId xmlns:p14="http://schemas.microsoft.com/office/powerpoint/2010/main" val="1492275563"/>
              </p:ext>
            </p:extLst>
          </p:nvPr>
        </p:nvGraphicFramePr>
        <p:xfrm>
          <a:off x="325626" y="1725608"/>
          <a:ext cx="8580259" cy="4900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10546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Sequential Consistency?</a:t>
            </a:r>
            <a:endParaRPr lang="en-US" dirty="0"/>
          </a:p>
        </p:txBody>
      </p:sp>
      <p:sp>
        <p:nvSpPr>
          <p:cNvPr id="3" name="Content Placeholder 2"/>
          <p:cNvSpPr>
            <a:spLocks noGrp="1"/>
          </p:cNvSpPr>
          <p:nvPr>
            <p:ph idx="1"/>
          </p:nvPr>
        </p:nvSpPr>
        <p:spPr/>
        <p:txBody>
          <a:bodyPr/>
          <a:lstStyle/>
          <a:p>
            <a:r>
              <a:rPr lang="en-US" dirty="0" smtClean="0"/>
              <a:t>Program statements are executed according to program order</a:t>
            </a:r>
          </a:p>
          <a:p>
            <a:pPr lvl="1"/>
            <a:r>
              <a:rPr lang="en-US" dirty="0"/>
              <a:t>E</a:t>
            </a:r>
            <a:r>
              <a:rPr lang="en-US" dirty="0" smtClean="0"/>
              <a:t>ach thread’s statements are executed according  to the program order in that thread’s code</a:t>
            </a:r>
          </a:p>
          <a:p>
            <a:r>
              <a:rPr lang="en-US" dirty="0" smtClean="0"/>
              <a:t>Write atomicity</a:t>
            </a:r>
          </a:p>
          <a:p>
            <a:pPr lvl="1"/>
            <a:r>
              <a:rPr lang="en-US" dirty="0" smtClean="0"/>
              <a:t>Each read operation on a variable sees the most recent write operation on that variable</a:t>
            </a:r>
          </a:p>
          <a:p>
            <a:endParaRPr lang="en-US" dirty="0"/>
          </a:p>
        </p:txBody>
      </p:sp>
    </p:spTree>
    <p:extLst>
      <p:ext uri="{BB962C8B-B14F-4D97-AF65-F5344CB8AC3E}">
        <p14:creationId xmlns:p14="http://schemas.microsoft.com/office/powerpoint/2010/main" val="849226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Space Overhead of JRF</a:t>
            </a:r>
            <a:endParaRPr lang="en-US" dirty="0"/>
          </a:p>
        </p:txBody>
      </p:sp>
      <p:graphicFrame>
        <p:nvGraphicFramePr>
          <p:cNvPr id="3" name="Chart 2"/>
          <p:cNvGraphicFramePr/>
          <p:nvPr>
            <p:extLst>
              <p:ext uri="{D42A27DB-BD31-4B8C-83A1-F6EECF244321}">
                <p14:modId xmlns:p14="http://schemas.microsoft.com/office/powerpoint/2010/main" val="1569807201"/>
              </p:ext>
            </p:extLst>
          </p:nvPr>
        </p:nvGraphicFramePr>
        <p:xfrm>
          <a:off x="244219" y="1709412"/>
          <a:ext cx="8677947" cy="49165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07565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 Problem: Getting Multithreaded Java Programs Right</a:t>
            </a:r>
          </a:p>
          <a:p>
            <a:r>
              <a:rPr lang="en-US" dirty="0" smtClean="0"/>
              <a:t>Java Memory Model</a:t>
            </a:r>
          </a:p>
          <a:p>
            <a:r>
              <a:rPr lang="en-US" b="1" dirty="0" smtClean="0"/>
              <a:t>Our Solution: Java Race Finder</a:t>
            </a:r>
          </a:p>
          <a:p>
            <a:pPr lvl="1"/>
            <a:r>
              <a:rPr lang="en-US" dirty="0"/>
              <a:t>What is model checking anyway</a:t>
            </a:r>
            <a:r>
              <a:rPr lang="en-US" dirty="0" smtClean="0"/>
              <a:t>?</a:t>
            </a:r>
            <a:endParaRPr lang="en-US" dirty="0" smtClean="0"/>
          </a:p>
          <a:p>
            <a:pPr lvl="1"/>
            <a:r>
              <a:rPr lang="en-US" dirty="0" smtClean="0"/>
              <a:t>Representing </a:t>
            </a:r>
            <a:r>
              <a:rPr lang="en-US" dirty="0" smtClean="0"/>
              <a:t>Happens-before </a:t>
            </a:r>
          </a:p>
          <a:p>
            <a:pPr lvl="1"/>
            <a:r>
              <a:rPr lang="en-US" b="1" dirty="0" smtClean="0"/>
              <a:t>Heuristic-based Search</a:t>
            </a:r>
          </a:p>
          <a:p>
            <a:pPr lvl="1"/>
            <a:r>
              <a:rPr lang="en-US" dirty="0" smtClean="0"/>
              <a:t>Code Modification Suggestions </a:t>
            </a:r>
          </a:p>
          <a:p>
            <a:pPr marL="349250" lvl="1" indent="0">
              <a:buNone/>
            </a:pPr>
            <a:endParaRPr lang="en-US" dirty="0" smtClean="0"/>
          </a:p>
        </p:txBody>
      </p:sp>
    </p:spTree>
    <p:extLst>
      <p:ext uri="{BB962C8B-B14F-4D97-AF65-F5344CB8AC3E}">
        <p14:creationId xmlns:p14="http://schemas.microsoft.com/office/powerpoint/2010/main" val="199284040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data race quickly</a:t>
            </a:r>
            <a:endParaRPr lang="en-US" dirty="0"/>
          </a:p>
        </p:txBody>
      </p:sp>
      <p:sp>
        <p:nvSpPr>
          <p:cNvPr id="14" name="Oval 13"/>
          <p:cNvSpPr/>
          <p:nvPr/>
        </p:nvSpPr>
        <p:spPr>
          <a:xfrm>
            <a:off x="7772705"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45843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077050"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627427"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59274"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315747" y="4407071"/>
            <a:ext cx="309739" cy="307348"/>
          </a:xfrm>
          <a:prstGeom prst="ellipse">
            <a:avLst/>
          </a:prstGeom>
          <a:solidFill>
            <a:schemeClr val="accent1">
              <a:lumMod val="75000"/>
            </a:schemeClr>
          </a:solidFill>
          <a:ln>
            <a:solidFill>
              <a:srgbClr val="FF7F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846185" y="439461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39902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053572"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898702"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244160"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029486"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80302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613309"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74809"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239418"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06008"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691316"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2021023"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231920"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942675"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244160"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68179"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774809"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172801" y="190785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H="1">
            <a:off x="2956892" y="2215203"/>
            <a:ext cx="1282526" cy="597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8" idx="0"/>
          </p:cNvCxnSpPr>
          <p:nvPr/>
        </p:nvCxnSpPr>
        <p:spPr>
          <a:xfrm flipH="1">
            <a:off x="3929679" y="2218179"/>
            <a:ext cx="403410"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333089" y="2218179"/>
            <a:ext cx="672919"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46" idx="0"/>
          </p:cNvCxnSpPr>
          <p:nvPr/>
        </p:nvCxnSpPr>
        <p:spPr>
          <a:xfrm>
            <a:off x="4441622" y="2218179"/>
            <a:ext cx="1957408"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2243745" y="3120253"/>
            <a:ext cx="679303" cy="484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2768179" y="3120253"/>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44" idx="0"/>
          </p:cNvCxnSpPr>
          <p:nvPr/>
        </p:nvCxnSpPr>
        <p:spPr>
          <a:xfrm>
            <a:off x="2923048" y="3120253"/>
            <a:ext cx="463742"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000742" y="3148133"/>
            <a:ext cx="928937"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000742" y="3148133"/>
            <a:ext cx="1315677"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937166" y="3148133"/>
            <a:ext cx="1146536" cy="464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endCxn id="40" idx="0"/>
          </p:cNvCxnSpPr>
          <p:nvPr/>
        </p:nvCxnSpPr>
        <p:spPr>
          <a:xfrm>
            <a:off x="3937166" y="3148133"/>
            <a:ext cx="457122"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083702" y="3148133"/>
            <a:ext cx="0"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42" idx="0"/>
          </p:cNvCxnSpPr>
          <p:nvPr/>
        </p:nvCxnSpPr>
        <p:spPr>
          <a:xfrm>
            <a:off x="5083702" y="3148133"/>
            <a:ext cx="762484" cy="45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6399030" y="3148133"/>
            <a:ext cx="654542" cy="4290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endCxn id="34" idx="0"/>
          </p:cNvCxnSpPr>
          <p:nvPr/>
        </p:nvCxnSpPr>
        <p:spPr>
          <a:xfrm>
            <a:off x="6399029" y="3148133"/>
            <a:ext cx="1"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endCxn id="36" idx="7"/>
          </p:cNvCxnSpPr>
          <p:nvPr/>
        </p:nvCxnSpPr>
        <p:spPr>
          <a:xfrm flipH="1">
            <a:off x="1293865" y="3911957"/>
            <a:ext cx="818903" cy="510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endCxn id="37" idx="0"/>
          </p:cNvCxnSpPr>
          <p:nvPr/>
        </p:nvCxnSpPr>
        <p:spPr>
          <a:xfrm flipH="1">
            <a:off x="1957899" y="3911957"/>
            <a:ext cx="154869" cy="465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98891" y="3900784"/>
            <a:ext cx="463742"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a:off x="2621755" y="3945061"/>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3182050" y="3907705"/>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3745333" y="3935585"/>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endCxn id="18" idx="0"/>
          </p:cNvCxnSpPr>
          <p:nvPr/>
        </p:nvCxnSpPr>
        <p:spPr>
          <a:xfrm>
            <a:off x="3937166" y="3947039"/>
            <a:ext cx="376978" cy="430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4361393" y="3911957"/>
            <a:ext cx="1"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endCxn id="28" idx="0"/>
          </p:cNvCxnSpPr>
          <p:nvPr/>
        </p:nvCxnSpPr>
        <p:spPr>
          <a:xfrm>
            <a:off x="5155861" y="3911957"/>
            <a:ext cx="314756" cy="495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5883539" y="3936188"/>
            <a:ext cx="117516" cy="44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28" idx="0"/>
          </p:cNvCxnSpPr>
          <p:nvPr/>
        </p:nvCxnSpPr>
        <p:spPr>
          <a:xfrm flipH="1">
            <a:off x="5470617" y="3935585"/>
            <a:ext cx="375568" cy="4714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6466742" y="3932609"/>
            <a:ext cx="87157" cy="428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endCxn id="31" idx="0"/>
          </p:cNvCxnSpPr>
          <p:nvPr/>
        </p:nvCxnSpPr>
        <p:spPr>
          <a:xfrm>
            <a:off x="7136626" y="3923133"/>
            <a:ext cx="71816" cy="454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endCxn id="14" idx="0"/>
          </p:cNvCxnSpPr>
          <p:nvPr/>
        </p:nvCxnSpPr>
        <p:spPr>
          <a:xfrm>
            <a:off x="7136627" y="3873325"/>
            <a:ext cx="790948" cy="504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7" name="Explosion 1 136"/>
          <p:cNvSpPr/>
          <p:nvPr/>
        </p:nvSpPr>
        <p:spPr>
          <a:xfrm>
            <a:off x="5127903" y="4335763"/>
            <a:ext cx="748641" cy="4583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138" name="TextBox 137"/>
          <p:cNvSpPr txBox="1"/>
          <p:nvPr/>
        </p:nvSpPr>
        <p:spPr>
          <a:xfrm>
            <a:off x="510512" y="1941259"/>
            <a:ext cx="2566590" cy="369332"/>
          </a:xfrm>
          <a:prstGeom prst="rect">
            <a:avLst/>
          </a:prstGeom>
          <a:noFill/>
        </p:spPr>
        <p:txBody>
          <a:bodyPr wrap="none" rtlCol="0">
            <a:spAutoFit/>
          </a:bodyPr>
          <a:lstStyle/>
          <a:p>
            <a:r>
              <a:rPr lang="en-US" dirty="0" smtClean="0"/>
              <a:t>State space of a program</a:t>
            </a:r>
            <a:endParaRPr lang="en-US" dirty="0"/>
          </a:p>
        </p:txBody>
      </p:sp>
      <p:cxnSp>
        <p:nvCxnSpPr>
          <p:cNvPr id="140" name="Straight Arrow Connector 139"/>
          <p:cNvCxnSpPr/>
          <p:nvPr/>
        </p:nvCxnSpPr>
        <p:spPr>
          <a:xfrm>
            <a:off x="4316419" y="1768200"/>
            <a:ext cx="0" cy="139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4549157" y="1808239"/>
            <a:ext cx="537377" cy="461665"/>
          </a:xfrm>
          <a:prstGeom prst="rect">
            <a:avLst/>
          </a:prstGeom>
          <a:noFill/>
        </p:spPr>
        <p:txBody>
          <a:bodyPr wrap="none" rtlCol="0">
            <a:spAutoFit/>
          </a:bodyPr>
          <a:lstStyle/>
          <a:p>
            <a:r>
              <a:rPr lang="en-US" sz="1200" dirty="0" smtClean="0"/>
              <a:t>initial</a:t>
            </a:r>
          </a:p>
          <a:p>
            <a:r>
              <a:rPr lang="en-US" sz="1200" dirty="0" smtClean="0"/>
              <a:t>state</a:t>
            </a:r>
            <a:endParaRPr lang="en-US" sz="1200" dirty="0"/>
          </a:p>
        </p:txBody>
      </p:sp>
      <p:sp>
        <p:nvSpPr>
          <p:cNvPr id="143" name="Rounded Rectangle 142"/>
          <p:cNvSpPr/>
          <p:nvPr/>
        </p:nvSpPr>
        <p:spPr>
          <a:xfrm>
            <a:off x="821787" y="5827586"/>
            <a:ext cx="7571932" cy="5105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p:cNvSpPr txBox="1"/>
          <p:nvPr/>
        </p:nvSpPr>
        <p:spPr>
          <a:xfrm>
            <a:off x="971200" y="5889846"/>
            <a:ext cx="7156639" cy="369332"/>
          </a:xfrm>
          <a:prstGeom prst="rect">
            <a:avLst/>
          </a:prstGeom>
          <a:noFill/>
        </p:spPr>
        <p:txBody>
          <a:bodyPr wrap="none" rtlCol="0">
            <a:spAutoFit/>
          </a:bodyPr>
          <a:lstStyle/>
          <a:p>
            <a:r>
              <a:rPr lang="en-US" dirty="0" smtClean="0"/>
              <a:t>Each path from initial state to a leaf state represents a separate execution.</a:t>
            </a:r>
            <a:endParaRPr lang="en-US" dirty="0"/>
          </a:p>
        </p:txBody>
      </p:sp>
      <p:sp>
        <p:nvSpPr>
          <p:cNvPr id="63" name="Oval 62"/>
          <p:cNvSpPr/>
          <p:nvPr/>
        </p:nvSpPr>
        <p:spPr>
          <a:xfrm>
            <a:off x="2411623" y="514046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a:off x="2621755" y="3932609"/>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63" idx="0"/>
          </p:cNvCxnSpPr>
          <p:nvPr/>
        </p:nvCxnSpPr>
        <p:spPr>
          <a:xfrm flipH="1">
            <a:off x="2566493" y="4682705"/>
            <a:ext cx="51257" cy="4577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Explosion 1 66"/>
          <p:cNvSpPr/>
          <p:nvPr/>
        </p:nvSpPr>
        <p:spPr>
          <a:xfrm>
            <a:off x="2238988" y="5140465"/>
            <a:ext cx="748641" cy="4583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68" name="Explosion 1 67"/>
          <p:cNvSpPr/>
          <p:nvPr/>
        </p:nvSpPr>
        <p:spPr>
          <a:xfrm>
            <a:off x="4010301" y="3554263"/>
            <a:ext cx="748641" cy="4583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Tree>
    <p:extLst>
      <p:ext uri="{BB962C8B-B14F-4D97-AF65-F5344CB8AC3E}">
        <p14:creationId xmlns:p14="http://schemas.microsoft.com/office/powerpoint/2010/main" val="32908027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data race using DFS</a:t>
            </a:r>
            <a:endParaRPr lang="en-US" dirty="0"/>
          </a:p>
        </p:txBody>
      </p:sp>
      <p:sp>
        <p:nvSpPr>
          <p:cNvPr id="14" name="Oval 13"/>
          <p:cNvSpPr/>
          <p:nvPr/>
        </p:nvSpPr>
        <p:spPr>
          <a:xfrm>
            <a:off x="7772705"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458439" y="4377917"/>
            <a:ext cx="309739" cy="307348"/>
          </a:xfrm>
          <a:prstGeom prst="ellipse">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077050"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627427"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59274"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315747" y="4407071"/>
            <a:ext cx="309739" cy="307348"/>
          </a:xfrm>
          <a:prstGeom prst="ellipse">
            <a:avLst/>
          </a:prstGeom>
          <a:solidFill>
            <a:schemeClr val="accent1">
              <a:lumMod val="75000"/>
            </a:schemeClr>
          </a:solidFill>
          <a:ln>
            <a:solidFill>
              <a:srgbClr val="FF7F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846185" y="439461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39902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053572"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898702"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244160"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029486"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80302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613309" y="3604609"/>
            <a:ext cx="309739" cy="307348"/>
          </a:xfrm>
          <a:prstGeom prst="ellipse">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74809"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239418"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06008"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691316"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2021023"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231920"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942675"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244160"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68179" y="2812905"/>
            <a:ext cx="309739" cy="307348"/>
          </a:xfrm>
          <a:prstGeom prst="ellipse">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774809"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172801" y="1907855"/>
            <a:ext cx="309739" cy="307348"/>
          </a:xfrm>
          <a:prstGeom prst="ellipse">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H="1">
            <a:off x="2956892" y="2215203"/>
            <a:ext cx="1282526" cy="597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8" idx="0"/>
          </p:cNvCxnSpPr>
          <p:nvPr/>
        </p:nvCxnSpPr>
        <p:spPr>
          <a:xfrm flipH="1">
            <a:off x="3929679" y="2218179"/>
            <a:ext cx="403410"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333089" y="2218179"/>
            <a:ext cx="672919"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46" idx="0"/>
          </p:cNvCxnSpPr>
          <p:nvPr/>
        </p:nvCxnSpPr>
        <p:spPr>
          <a:xfrm>
            <a:off x="4441622" y="2218179"/>
            <a:ext cx="1957408"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2243745" y="3120253"/>
            <a:ext cx="679303" cy="484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2768179" y="3120253"/>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44" idx="0"/>
          </p:cNvCxnSpPr>
          <p:nvPr/>
        </p:nvCxnSpPr>
        <p:spPr>
          <a:xfrm>
            <a:off x="2923048" y="3120253"/>
            <a:ext cx="463742"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000742" y="3148133"/>
            <a:ext cx="928937"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000742" y="3148133"/>
            <a:ext cx="1315677"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937166" y="3148133"/>
            <a:ext cx="1146536" cy="464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endCxn id="40" idx="0"/>
          </p:cNvCxnSpPr>
          <p:nvPr/>
        </p:nvCxnSpPr>
        <p:spPr>
          <a:xfrm>
            <a:off x="3937166" y="3148133"/>
            <a:ext cx="457122"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083702" y="3148133"/>
            <a:ext cx="0"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42" idx="0"/>
          </p:cNvCxnSpPr>
          <p:nvPr/>
        </p:nvCxnSpPr>
        <p:spPr>
          <a:xfrm>
            <a:off x="5083702" y="3148133"/>
            <a:ext cx="762484" cy="45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6399030" y="3148133"/>
            <a:ext cx="654542" cy="4290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endCxn id="34" idx="0"/>
          </p:cNvCxnSpPr>
          <p:nvPr/>
        </p:nvCxnSpPr>
        <p:spPr>
          <a:xfrm>
            <a:off x="6399029" y="3148133"/>
            <a:ext cx="1"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endCxn id="36" idx="7"/>
          </p:cNvCxnSpPr>
          <p:nvPr/>
        </p:nvCxnSpPr>
        <p:spPr>
          <a:xfrm flipH="1">
            <a:off x="1293865" y="3911957"/>
            <a:ext cx="818903" cy="510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endCxn id="37" idx="0"/>
          </p:cNvCxnSpPr>
          <p:nvPr/>
        </p:nvCxnSpPr>
        <p:spPr>
          <a:xfrm flipH="1">
            <a:off x="1957899" y="3911957"/>
            <a:ext cx="154869" cy="465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98891" y="3900784"/>
            <a:ext cx="463742"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a:off x="2621755" y="3945061"/>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3182050" y="3907705"/>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3745333" y="3935585"/>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endCxn id="18" idx="0"/>
          </p:cNvCxnSpPr>
          <p:nvPr/>
        </p:nvCxnSpPr>
        <p:spPr>
          <a:xfrm>
            <a:off x="3937166" y="3947039"/>
            <a:ext cx="376978" cy="430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4361393" y="3911957"/>
            <a:ext cx="1"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endCxn id="28" idx="0"/>
          </p:cNvCxnSpPr>
          <p:nvPr/>
        </p:nvCxnSpPr>
        <p:spPr>
          <a:xfrm>
            <a:off x="5155861" y="3911957"/>
            <a:ext cx="314756" cy="495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5883539" y="3936188"/>
            <a:ext cx="117516" cy="44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28" idx="0"/>
          </p:cNvCxnSpPr>
          <p:nvPr/>
        </p:nvCxnSpPr>
        <p:spPr>
          <a:xfrm flipH="1">
            <a:off x="5470617" y="3935585"/>
            <a:ext cx="375568" cy="4714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6466742" y="3932609"/>
            <a:ext cx="87157" cy="428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endCxn id="31" idx="0"/>
          </p:cNvCxnSpPr>
          <p:nvPr/>
        </p:nvCxnSpPr>
        <p:spPr>
          <a:xfrm>
            <a:off x="7136626" y="3923133"/>
            <a:ext cx="71816" cy="454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endCxn id="14" idx="0"/>
          </p:cNvCxnSpPr>
          <p:nvPr/>
        </p:nvCxnSpPr>
        <p:spPr>
          <a:xfrm>
            <a:off x="7136627" y="3873325"/>
            <a:ext cx="790948" cy="504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7" name="Explosion 1 136"/>
          <p:cNvSpPr/>
          <p:nvPr/>
        </p:nvSpPr>
        <p:spPr>
          <a:xfrm>
            <a:off x="5127903" y="4335763"/>
            <a:ext cx="748641" cy="4583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138" name="TextBox 137"/>
          <p:cNvSpPr txBox="1"/>
          <p:nvPr/>
        </p:nvSpPr>
        <p:spPr>
          <a:xfrm>
            <a:off x="510512" y="1941259"/>
            <a:ext cx="2566590" cy="369332"/>
          </a:xfrm>
          <a:prstGeom prst="rect">
            <a:avLst/>
          </a:prstGeom>
          <a:noFill/>
        </p:spPr>
        <p:txBody>
          <a:bodyPr wrap="none" rtlCol="0">
            <a:spAutoFit/>
          </a:bodyPr>
          <a:lstStyle/>
          <a:p>
            <a:r>
              <a:rPr lang="en-US" dirty="0" smtClean="0"/>
              <a:t>State space of a program</a:t>
            </a:r>
            <a:endParaRPr lang="en-US" dirty="0"/>
          </a:p>
        </p:txBody>
      </p:sp>
      <p:cxnSp>
        <p:nvCxnSpPr>
          <p:cNvPr id="140" name="Straight Arrow Connector 139"/>
          <p:cNvCxnSpPr/>
          <p:nvPr/>
        </p:nvCxnSpPr>
        <p:spPr>
          <a:xfrm>
            <a:off x="4316419" y="1768200"/>
            <a:ext cx="0" cy="139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4549157" y="1808239"/>
            <a:ext cx="537377" cy="461665"/>
          </a:xfrm>
          <a:prstGeom prst="rect">
            <a:avLst/>
          </a:prstGeom>
          <a:noFill/>
        </p:spPr>
        <p:txBody>
          <a:bodyPr wrap="none" rtlCol="0">
            <a:spAutoFit/>
          </a:bodyPr>
          <a:lstStyle/>
          <a:p>
            <a:r>
              <a:rPr lang="en-US" sz="1200" dirty="0" smtClean="0"/>
              <a:t>initial</a:t>
            </a:r>
          </a:p>
          <a:p>
            <a:r>
              <a:rPr lang="en-US" sz="1200" dirty="0" smtClean="0"/>
              <a:t>state</a:t>
            </a:r>
            <a:endParaRPr lang="en-US" sz="1200" dirty="0"/>
          </a:p>
        </p:txBody>
      </p:sp>
      <p:sp>
        <p:nvSpPr>
          <p:cNvPr id="143" name="Rounded Rectangle 142"/>
          <p:cNvSpPr/>
          <p:nvPr/>
        </p:nvSpPr>
        <p:spPr>
          <a:xfrm>
            <a:off x="821787" y="5827586"/>
            <a:ext cx="7571932" cy="5105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p:cNvSpPr txBox="1"/>
          <p:nvPr/>
        </p:nvSpPr>
        <p:spPr>
          <a:xfrm>
            <a:off x="971200" y="5889846"/>
            <a:ext cx="7156639" cy="369332"/>
          </a:xfrm>
          <a:prstGeom prst="rect">
            <a:avLst/>
          </a:prstGeom>
          <a:noFill/>
        </p:spPr>
        <p:txBody>
          <a:bodyPr wrap="none" rtlCol="0">
            <a:spAutoFit/>
          </a:bodyPr>
          <a:lstStyle/>
          <a:p>
            <a:r>
              <a:rPr lang="en-US" dirty="0" smtClean="0"/>
              <a:t>Each path from initial state to a leaf state represents a separate execution.</a:t>
            </a:r>
            <a:endParaRPr lang="en-US" dirty="0"/>
          </a:p>
        </p:txBody>
      </p:sp>
      <p:sp>
        <p:nvSpPr>
          <p:cNvPr id="63" name="Oval 62"/>
          <p:cNvSpPr/>
          <p:nvPr/>
        </p:nvSpPr>
        <p:spPr>
          <a:xfrm>
            <a:off x="2411623" y="514046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a:off x="2621755" y="3932609"/>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63" idx="0"/>
          </p:cNvCxnSpPr>
          <p:nvPr/>
        </p:nvCxnSpPr>
        <p:spPr>
          <a:xfrm flipH="1">
            <a:off x="2566493" y="4682705"/>
            <a:ext cx="51257" cy="4577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Explosion 1 66"/>
          <p:cNvSpPr/>
          <p:nvPr/>
        </p:nvSpPr>
        <p:spPr>
          <a:xfrm>
            <a:off x="2238988" y="5140465"/>
            <a:ext cx="748641" cy="458300"/>
          </a:xfrm>
          <a:prstGeom prst="irregularSeal1">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68" name="Explosion 1 67"/>
          <p:cNvSpPr/>
          <p:nvPr/>
        </p:nvSpPr>
        <p:spPr>
          <a:xfrm>
            <a:off x="4010301" y="3554263"/>
            <a:ext cx="748641" cy="4583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69" name="Wave 68"/>
          <p:cNvSpPr/>
          <p:nvPr/>
        </p:nvSpPr>
        <p:spPr>
          <a:xfrm>
            <a:off x="510512" y="2502874"/>
            <a:ext cx="1602256" cy="946361"/>
          </a:xfrm>
          <a:prstGeom prst="wave">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DFS</a:t>
            </a:r>
          </a:p>
          <a:p>
            <a:pPr algn="ctr"/>
            <a:r>
              <a:rPr lang="en-US" sz="1400" dirty="0" smtClean="0"/>
              <a:t>counter-example</a:t>
            </a:r>
            <a:endParaRPr lang="en-US" sz="1400" dirty="0"/>
          </a:p>
        </p:txBody>
      </p:sp>
    </p:spTree>
    <p:extLst>
      <p:ext uri="{BB962C8B-B14F-4D97-AF65-F5344CB8AC3E}">
        <p14:creationId xmlns:p14="http://schemas.microsoft.com/office/powerpoint/2010/main" val="17784426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data race using BFS</a:t>
            </a:r>
            <a:endParaRPr lang="en-US" dirty="0"/>
          </a:p>
        </p:txBody>
      </p:sp>
      <p:sp>
        <p:nvSpPr>
          <p:cNvPr id="14" name="Oval 13"/>
          <p:cNvSpPr/>
          <p:nvPr/>
        </p:nvSpPr>
        <p:spPr>
          <a:xfrm>
            <a:off x="7772705"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45843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077050"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3627427"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159274"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315747" y="4407071"/>
            <a:ext cx="309739" cy="307348"/>
          </a:xfrm>
          <a:prstGeom prst="ellipse">
            <a:avLst/>
          </a:prstGeom>
          <a:solidFill>
            <a:schemeClr val="accent1">
              <a:lumMod val="75000"/>
            </a:schemeClr>
          </a:solidFill>
          <a:ln>
            <a:solidFill>
              <a:srgbClr val="FF7F0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846185" y="439461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39902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7053572"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898702"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244160"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1029486"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803029" y="4377917"/>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2613309"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3774809"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p:nvPr/>
        </p:nvSpPr>
        <p:spPr>
          <a:xfrm>
            <a:off x="4239418"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p:nvSpPr>
        <p:spPr>
          <a:xfrm>
            <a:off x="5006008"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691316" y="3604609"/>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p:nvPr/>
        </p:nvSpPr>
        <p:spPr>
          <a:xfrm>
            <a:off x="2021023"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3231920" y="3597386"/>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4942675"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6244160"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2768179" y="281290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3774809" y="2812905"/>
            <a:ext cx="309739" cy="307348"/>
          </a:xfrm>
          <a:prstGeom prst="ellipse">
            <a:avLst/>
          </a:prstGeom>
          <a:solidFill>
            <a:srgbClr val="E99CF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4172801" y="1907855"/>
            <a:ext cx="309739" cy="307348"/>
          </a:xfrm>
          <a:prstGeom prst="ellipse">
            <a:avLst/>
          </a:prstGeom>
          <a:solidFill>
            <a:srgbClr val="E99CF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2" name="Straight Arrow Connector 51"/>
          <p:cNvCxnSpPr/>
          <p:nvPr/>
        </p:nvCxnSpPr>
        <p:spPr>
          <a:xfrm flipH="1">
            <a:off x="2956892" y="2215203"/>
            <a:ext cx="1282526" cy="597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8" idx="0"/>
          </p:cNvCxnSpPr>
          <p:nvPr/>
        </p:nvCxnSpPr>
        <p:spPr>
          <a:xfrm flipH="1">
            <a:off x="3929679" y="2218179"/>
            <a:ext cx="403410"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4333089" y="2218179"/>
            <a:ext cx="672919"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endCxn id="46" idx="0"/>
          </p:cNvCxnSpPr>
          <p:nvPr/>
        </p:nvCxnSpPr>
        <p:spPr>
          <a:xfrm>
            <a:off x="4441622" y="2218179"/>
            <a:ext cx="1957408" cy="594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H="1">
            <a:off x="2243745" y="3120253"/>
            <a:ext cx="679303" cy="4843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a:off x="2768179" y="3120253"/>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endCxn id="44" idx="0"/>
          </p:cNvCxnSpPr>
          <p:nvPr/>
        </p:nvCxnSpPr>
        <p:spPr>
          <a:xfrm>
            <a:off x="2923048" y="3120253"/>
            <a:ext cx="463742"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000742" y="3148133"/>
            <a:ext cx="928937"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000742" y="3148133"/>
            <a:ext cx="1315677"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3937166" y="3148133"/>
            <a:ext cx="1146536" cy="464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a:endCxn id="40" idx="0"/>
          </p:cNvCxnSpPr>
          <p:nvPr/>
        </p:nvCxnSpPr>
        <p:spPr>
          <a:xfrm>
            <a:off x="3937166" y="3148133"/>
            <a:ext cx="457122"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5083702" y="3148133"/>
            <a:ext cx="0"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a:endCxn id="42" idx="0"/>
          </p:cNvCxnSpPr>
          <p:nvPr/>
        </p:nvCxnSpPr>
        <p:spPr>
          <a:xfrm>
            <a:off x="5083702" y="3148133"/>
            <a:ext cx="762484" cy="456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p:nvPr/>
        </p:nvCxnSpPr>
        <p:spPr>
          <a:xfrm>
            <a:off x="6399030" y="3148133"/>
            <a:ext cx="654542" cy="4290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5" name="Straight Arrow Connector 94"/>
          <p:cNvCxnSpPr>
            <a:endCxn id="34" idx="0"/>
          </p:cNvCxnSpPr>
          <p:nvPr/>
        </p:nvCxnSpPr>
        <p:spPr>
          <a:xfrm>
            <a:off x="6399029" y="3148133"/>
            <a:ext cx="1"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endCxn id="36" idx="7"/>
          </p:cNvCxnSpPr>
          <p:nvPr/>
        </p:nvCxnSpPr>
        <p:spPr>
          <a:xfrm flipH="1">
            <a:off x="1293865" y="3911957"/>
            <a:ext cx="818903" cy="5109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3" name="Straight Arrow Connector 102"/>
          <p:cNvCxnSpPr>
            <a:endCxn id="37" idx="0"/>
          </p:cNvCxnSpPr>
          <p:nvPr/>
        </p:nvCxnSpPr>
        <p:spPr>
          <a:xfrm flipH="1">
            <a:off x="1957899" y="3911957"/>
            <a:ext cx="154869" cy="4659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9" name="Straight Arrow Connector 108"/>
          <p:cNvCxnSpPr/>
          <p:nvPr/>
        </p:nvCxnSpPr>
        <p:spPr>
          <a:xfrm>
            <a:off x="2098891" y="3900784"/>
            <a:ext cx="463742"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0" name="Straight Arrow Connector 109"/>
          <p:cNvCxnSpPr/>
          <p:nvPr/>
        </p:nvCxnSpPr>
        <p:spPr>
          <a:xfrm flipH="1">
            <a:off x="2621755" y="3945061"/>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p:nvPr/>
        </p:nvCxnSpPr>
        <p:spPr>
          <a:xfrm flipH="1">
            <a:off x="3182050" y="3907705"/>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3745333" y="3935585"/>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endCxn id="18" idx="0"/>
          </p:cNvCxnSpPr>
          <p:nvPr/>
        </p:nvCxnSpPr>
        <p:spPr>
          <a:xfrm>
            <a:off x="3937166" y="3947039"/>
            <a:ext cx="376978" cy="4308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a:off x="4361393" y="3911957"/>
            <a:ext cx="1" cy="4492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a:endCxn id="28" idx="0"/>
          </p:cNvCxnSpPr>
          <p:nvPr/>
        </p:nvCxnSpPr>
        <p:spPr>
          <a:xfrm>
            <a:off x="5155861" y="3911957"/>
            <a:ext cx="314756" cy="49511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5883539" y="3936188"/>
            <a:ext cx="117516" cy="4417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a:endCxn id="28" idx="0"/>
          </p:cNvCxnSpPr>
          <p:nvPr/>
        </p:nvCxnSpPr>
        <p:spPr>
          <a:xfrm flipH="1">
            <a:off x="5470617" y="3935585"/>
            <a:ext cx="375568" cy="4714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6466742" y="3932609"/>
            <a:ext cx="87157" cy="4286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a:endCxn id="31" idx="0"/>
          </p:cNvCxnSpPr>
          <p:nvPr/>
        </p:nvCxnSpPr>
        <p:spPr>
          <a:xfrm>
            <a:off x="7136626" y="3923133"/>
            <a:ext cx="71816" cy="45478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a:endCxn id="14" idx="0"/>
          </p:cNvCxnSpPr>
          <p:nvPr/>
        </p:nvCxnSpPr>
        <p:spPr>
          <a:xfrm>
            <a:off x="7136627" y="3873325"/>
            <a:ext cx="790948" cy="50459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7" name="Explosion 1 136"/>
          <p:cNvSpPr/>
          <p:nvPr/>
        </p:nvSpPr>
        <p:spPr>
          <a:xfrm>
            <a:off x="5127903" y="4335763"/>
            <a:ext cx="748641" cy="4583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138" name="TextBox 137"/>
          <p:cNvSpPr txBox="1"/>
          <p:nvPr/>
        </p:nvSpPr>
        <p:spPr>
          <a:xfrm>
            <a:off x="510512" y="1941259"/>
            <a:ext cx="2566590" cy="369332"/>
          </a:xfrm>
          <a:prstGeom prst="rect">
            <a:avLst/>
          </a:prstGeom>
          <a:noFill/>
        </p:spPr>
        <p:txBody>
          <a:bodyPr wrap="none" rtlCol="0">
            <a:spAutoFit/>
          </a:bodyPr>
          <a:lstStyle/>
          <a:p>
            <a:r>
              <a:rPr lang="en-US" dirty="0" smtClean="0"/>
              <a:t>State space of a program</a:t>
            </a:r>
            <a:endParaRPr lang="en-US" dirty="0"/>
          </a:p>
        </p:txBody>
      </p:sp>
      <p:cxnSp>
        <p:nvCxnSpPr>
          <p:cNvPr id="140" name="Straight Arrow Connector 139"/>
          <p:cNvCxnSpPr/>
          <p:nvPr/>
        </p:nvCxnSpPr>
        <p:spPr>
          <a:xfrm>
            <a:off x="4316419" y="1768200"/>
            <a:ext cx="0" cy="1396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1" name="TextBox 140"/>
          <p:cNvSpPr txBox="1"/>
          <p:nvPr/>
        </p:nvSpPr>
        <p:spPr>
          <a:xfrm>
            <a:off x="4549157" y="1808239"/>
            <a:ext cx="537377" cy="461665"/>
          </a:xfrm>
          <a:prstGeom prst="rect">
            <a:avLst/>
          </a:prstGeom>
          <a:noFill/>
        </p:spPr>
        <p:txBody>
          <a:bodyPr wrap="none" rtlCol="0">
            <a:spAutoFit/>
          </a:bodyPr>
          <a:lstStyle/>
          <a:p>
            <a:r>
              <a:rPr lang="en-US" sz="1200" dirty="0" smtClean="0"/>
              <a:t>initial</a:t>
            </a:r>
          </a:p>
          <a:p>
            <a:r>
              <a:rPr lang="en-US" sz="1200" dirty="0" smtClean="0"/>
              <a:t>state</a:t>
            </a:r>
            <a:endParaRPr lang="en-US" sz="1200" dirty="0"/>
          </a:p>
        </p:txBody>
      </p:sp>
      <p:sp>
        <p:nvSpPr>
          <p:cNvPr id="143" name="Rounded Rectangle 142"/>
          <p:cNvSpPr/>
          <p:nvPr/>
        </p:nvSpPr>
        <p:spPr>
          <a:xfrm>
            <a:off x="821787" y="5827586"/>
            <a:ext cx="7571932" cy="51053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TextBox 143"/>
          <p:cNvSpPr txBox="1"/>
          <p:nvPr/>
        </p:nvSpPr>
        <p:spPr>
          <a:xfrm>
            <a:off x="971200" y="5889846"/>
            <a:ext cx="7156639" cy="369332"/>
          </a:xfrm>
          <a:prstGeom prst="rect">
            <a:avLst/>
          </a:prstGeom>
          <a:noFill/>
        </p:spPr>
        <p:txBody>
          <a:bodyPr wrap="none" rtlCol="0">
            <a:spAutoFit/>
          </a:bodyPr>
          <a:lstStyle/>
          <a:p>
            <a:r>
              <a:rPr lang="en-US" dirty="0" smtClean="0"/>
              <a:t>Each path from initial state to a leaf state represents a separate execution.</a:t>
            </a:r>
            <a:endParaRPr lang="en-US" dirty="0"/>
          </a:p>
        </p:txBody>
      </p:sp>
      <p:sp>
        <p:nvSpPr>
          <p:cNvPr id="63" name="Oval 62"/>
          <p:cNvSpPr/>
          <p:nvPr/>
        </p:nvSpPr>
        <p:spPr>
          <a:xfrm>
            <a:off x="2411623" y="5140465"/>
            <a:ext cx="309739" cy="30734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a:off x="2621755" y="3932609"/>
            <a:ext cx="154869" cy="4771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endCxn id="63" idx="0"/>
          </p:cNvCxnSpPr>
          <p:nvPr/>
        </p:nvCxnSpPr>
        <p:spPr>
          <a:xfrm flipH="1">
            <a:off x="2566493" y="4682705"/>
            <a:ext cx="51257" cy="4577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7" name="Explosion 1 66"/>
          <p:cNvSpPr/>
          <p:nvPr/>
        </p:nvSpPr>
        <p:spPr>
          <a:xfrm>
            <a:off x="2238988" y="5140465"/>
            <a:ext cx="748641" cy="458300"/>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68" name="Explosion 1 67"/>
          <p:cNvSpPr/>
          <p:nvPr/>
        </p:nvSpPr>
        <p:spPr>
          <a:xfrm>
            <a:off x="4010301" y="3554263"/>
            <a:ext cx="748641" cy="458300"/>
          </a:xfrm>
          <a:prstGeom prst="irregularSeal1">
            <a:avLst/>
          </a:prstGeom>
          <a:solidFill>
            <a:srgbClr val="E99C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race</a:t>
            </a:r>
            <a:endParaRPr lang="en-US" sz="1000" dirty="0"/>
          </a:p>
        </p:txBody>
      </p:sp>
      <p:sp>
        <p:nvSpPr>
          <p:cNvPr id="69" name="Wave 68"/>
          <p:cNvSpPr/>
          <p:nvPr/>
        </p:nvSpPr>
        <p:spPr>
          <a:xfrm>
            <a:off x="510512" y="2502874"/>
            <a:ext cx="1602256" cy="946361"/>
          </a:xfrm>
          <a:prstGeom prst="wav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B</a:t>
            </a:r>
            <a:r>
              <a:rPr lang="en-US" sz="1400" dirty="0" smtClean="0"/>
              <a:t>FS</a:t>
            </a:r>
          </a:p>
          <a:p>
            <a:pPr algn="ctr"/>
            <a:r>
              <a:rPr lang="en-US" sz="1400" dirty="0" smtClean="0"/>
              <a:t>counter-example</a:t>
            </a:r>
            <a:endParaRPr lang="en-US" sz="1400" dirty="0"/>
          </a:p>
        </p:txBody>
      </p:sp>
    </p:spTree>
    <p:extLst>
      <p:ext uri="{BB962C8B-B14F-4D97-AF65-F5344CB8AC3E}">
        <p14:creationId xmlns:p14="http://schemas.microsoft.com/office/powerpoint/2010/main" val="167234889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Heuristic-Based Data Race Search</a:t>
            </a:r>
            <a:endParaRPr lang="en-US" dirty="0"/>
          </a:p>
        </p:txBody>
      </p:sp>
      <p:sp>
        <p:nvSpPr>
          <p:cNvPr id="3" name="Content Placeholder 2"/>
          <p:cNvSpPr>
            <a:spLocks noGrp="1"/>
          </p:cNvSpPr>
          <p:nvPr>
            <p:ph idx="1"/>
          </p:nvPr>
        </p:nvSpPr>
        <p:spPr/>
        <p:txBody>
          <a:bodyPr>
            <a:normAutofit lnSpcReduction="10000"/>
          </a:bodyPr>
          <a:lstStyle/>
          <a:p>
            <a:r>
              <a:rPr lang="en-US" dirty="0" smtClean="0"/>
              <a:t>Our goal is to reach a state that has a data race as quick as possible.</a:t>
            </a:r>
          </a:p>
          <a:p>
            <a:r>
              <a:rPr lang="en-US" dirty="0" smtClean="0"/>
              <a:t>Assign a traversal priority to each program state based on how close it may be to a racy state.</a:t>
            </a:r>
          </a:p>
          <a:p>
            <a:pPr lvl="1"/>
            <a:r>
              <a:rPr lang="en-US" b="1" i="1" dirty="0" smtClean="0"/>
              <a:t>Writes-First (WF):</a:t>
            </a:r>
            <a:r>
              <a:rPr lang="en-US" dirty="0" smtClean="0"/>
              <a:t> Prefer write statements to read statements</a:t>
            </a:r>
          </a:p>
          <a:p>
            <a:pPr lvl="1"/>
            <a:r>
              <a:rPr lang="en-US" b="1" i="1" dirty="0" smtClean="0"/>
              <a:t>Watch-Written (WW):</a:t>
            </a:r>
            <a:r>
              <a:rPr lang="en-US" dirty="0" smtClean="0"/>
              <a:t> Prefer access to memory locations recently written by another thread</a:t>
            </a:r>
          </a:p>
          <a:p>
            <a:pPr lvl="1"/>
            <a:r>
              <a:rPr lang="en-US" b="1" i="1" dirty="0" smtClean="0"/>
              <a:t>Avoid Release/Acquire (ARA):</a:t>
            </a:r>
            <a:r>
              <a:rPr lang="en-US" dirty="0" smtClean="0"/>
              <a:t> Avoid scheduling threads that perform proper synchronization.</a:t>
            </a:r>
          </a:p>
          <a:p>
            <a:pPr lvl="1"/>
            <a:r>
              <a:rPr lang="en-US" b="1" i="1" dirty="0" smtClean="0"/>
              <a:t>Acquire-First (AF):</a:t>
            </a:r>
            <a:r>
              <a:rPr lang="en-US" dirty="0" smtClean="0"/>
              <a:t> Prefer acquire operations that do not have a matching release operation.</a:t>
            </a:r>
          </a:p>
          <a:p>
            <a:pPr lvl="1"/>
            <a:endParaRPr lang="en-US" dirty="0" smtClean="0"/>
          </a:p>
          <a:p>
            <a:pPr lvl="1"/>
            <a:endParaRPr lang="en-US" dirty="0" smtClean="0"/>
          </a:p>
          <a:p>
            <a:endParaRPr lang="en-US" dirty="0" smtClean="0"/>
          </a:p>
          <a:p>
            <a:pPr lvl="1"/>
            <a:endParaRPr lang="en-US" dirty="0"/>
          </a:p>
        </p:txBody>
      </p:sp>
    </p:spTree>
    <p:extLst>
      <p:ext uri="{BB962C8B-B14F-4D97-AF65-F5344CB8AC3E}">
        <p14:creationId xmlns:p14="http://schemas.microsoft.com/office/powerpoint/2010/main" val="19432428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Peterson’s Mutual Exclusion Algorithm - Version 1</a:t>
            </a:r>
            <a:endParaRPr lang="en-US" dirty="0"/>
          </a:p>
        </p:txBody>
      </p:sp>
      <p:sp>
        <p:nvSpPr>
          <p:cNvPr id="4" name="Rounded Rectangle 3"/>
          <p:cNvSpPr/>
          <p:nvPr/>
        </p:nvSpPr>
        <p:spPr>
          <a:xfrm>
            <a:off x="1060886" y="1942530"/>
            <a:ext cx="7067118" cy="311302"/>
          </a:xfrm>
          <a:prstGeom prst="roundRect">
            <a:avLst/>
          </a:prstGeom>
          <a:solidFill>
            <a:schemeClr val="tx2"/>
          </a:solidFill>
          <a:ln>
            <a:solidFill>
              <a:srgbClr val="10315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Initialization: flag[0] = flag[1] = turn = shared = 0 /* all non-volatile */ </a:t>
            </a:r>
            <a:endParaRPr lang="en-US" dirty="0"/>
          </a:p>
        </p:txBody>
      </p:sp>
      <p:sp>
        <p:nvSpPr>
          <p:cNvPr id="5" name="Rounded Rectangle 4"/>
          <p:cNvSpPr/>
          <p:nvPr/>
        </p:nvSpPr>
        <p:spPr>
          <a:xfrm>
            <a:off x="473174" y="3150385"/>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flag[0] = 1;</a:t>
            </a:r>
            <a:endParaRPr lang="en-US" sz="1600" dirty="0"/>
          </a:p>
        </p:txBody>
      </p:sp>
      <p:sp>
        <p:nvSpPr>
          <p:cNvPr id="6" name="Rectangle 5"/>
          <p:cNvSpPr/>
          <p:nvPr/>
        </p:nvSpPr>
        <p:spPr>
          <a:xfrm>
            <a:off x="1400798" y="2517744"/>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6213251" y="2505848"/>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8" name="Rounded Rectangle 7"/>
          <p:cNvSpPr/>
          <p:nvPr/>
        </p:nvSpPr>
        <p:spPr>
          <a:xfrm>
            <a:off x="476162" y="3564277"/>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turn = 1;</a:t>
            </a:r>
            <a:endParaRPr lang="en-US" sz="1600" dirty="0"/>
          </a:p>
        </p:txBody>
      </p:sp>
      <p:sp>
        <p:nvSpPr>
          <p:cNvPr id="9" name="Rounded Rectangle 8"/>
          <p:cNvSpPr/>
          <p:nvPr/>
        </p:nvSpPr>
        <p:spPr>
          <a:xfrm>
            <a:off x="491601" y="3978168"/>
            <a:ext cx="3430592" cy="554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s</a:t>
            </a:r>
            <a:r>
              <a:rPr lang="en-US" sz="1600" dirty="0" smtClean="0"/>
              <a:t>3: while (flag[1] == 1 &amp;&amp; turn == 1) </a:t>
            </a:r>
          </a:p>
          <a:p>
            <a:r>
              <a:rPr lang="en-US" sz="1600" dirty="0"/>
              <a:t> </a:t>
            </a:r>
            <a:r>
              <a:rPr lang="en-US" sz="1600" dirty="0" smtClean="0"/>
              <a:t>      { /*spin*/}</a:t>
            </a:r>
            <a:endParaRPr lang="en-US" sz="1600" dirty="0"/>
          </a:p>
        </p:txBody>
      </p:sp>
      <p:sp>
        <p:nvSpPr>
          <p:cNvPr id="10" name="Rounded Rectangle 9"/>
          <p:cNvSpPr/>
          <p:nvPr/>
        </p:nvSpPr>
        <p:spPr>
          <a:xfrm>
            <a:off x="479150" y="4650577"/>
            <a:ext cx="34430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s4: shared++; /* critical section */</a:t>
            </a:r>
            <a:endParaRPr lang="en-US" sz="1600" dirty="0"/>
          </a:p>
        </p:txBody>
      </p:sp>
      <p:sp>
        <p:nvSpPr>
          <p:cNvPr id="11" name="Rounded Rectangle 10"/>
          <p:cNvSpPr/>
          <p:nvPr/>
        </p:nvSpPr>
        <p:spPr>
          <a:xfrm>
            <a:off x="491601" y="5061493"/>
            <a:ext cx="1625148"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s5: flag[0] = 0;</a:t>
            </a:r>
            <a:endParaRPr lang="en-US" sz="1600" dirty="0"/>
          </a:p>
        </p:txBody>
      </p:sp>
      <p:sp>
        <p:nvSpPr>
          <p:cNvPr id="12" name="Rounded Rectangle 11"/>
          <p:cNvSpPr/>
          <p:nvPr/>
        </p:nvSpPr>
        <p:spPr>
          <a:xfrm>
            <a:off x="5245019" y="3150385"/>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s6: flag[1] = 1;</a:t>
            </a:r>
            <a:endParaRPr lang="en-US" sz="1600" dirty="0"/>
          </a:p>
        </p:txBody>
      </p:sp>
      <p:sp>
        <p:nvSpPr>
          <p:cNvPr id="13" name="Rounded Rectangle 12"/>
          <p:cNvSpPr/>
          <p:nvPr/>
        </p:nvSpPr>
        <p:spPr>
          <a:xfrm>
            <a:off x="5248007" y="3564277"/>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s7: turn = 0;</a:t>
            </a:r>
            <a:endParaRPr lang="en-US" sz="1600" dirty="0"/>
          </a:p>
        </p:txBody>
      </p:sp>
      <p:sp>
        <p:nvSpPr>
          <p:cNvPr id="14" name="Rounded Rectangle 13"/>
          <p:cNvSpPr/>
          <p:nvPr/>
        </p:nvSpPr>
        <p:spPr>
          <a:xfrm>
            <a:off x="5263446" y="3978168"/>
            <a:ext cx="3430592" cy="554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a:t>
            </a:r>
            <a:r>
              <a:rPr lang="en-US" sz="1600" dirty="0"/>
              <a:t>8</a:t>
            </a:r>
            <a:r>
              <a:rPr lang="en-US" sz="1600" dirty="0" smtClean="0"/>
              <a:t>: while (flag[0] == 1 &amp;&amp; turn == 0) </a:t>
            </a:r>
          </a:p>
          <a:p>
            <a:r>
              <a:rPr lang="en-US" sz="1600" dirty="0"/>
              <a:t> </a:t>
            </a:r>
            <a:r>
              <a:rPr lang="en-US" sz="1600" dirty="0" smtClean="0"/>
              <a:t>      { /*spin*/}</a:t>
            </a:r>
            <a:endParaRPr lang="en-US" sz="1600" dirty="0"/>
          </a:p>
        </p:txBody>
      </p:sp>
      <p:sp>
        <p:nvSpPr>
          <p:cNvPr id="15" name="Rounded Rectangle 14"/>
          <p:cNvSpPr/>
          <p:nvPr/>
        </p:nvSpPr>
        <p:spPr>
          <a:xfrm>
            <a:off x="5250995" y="4650577"/>
            <a:ext cx="34430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s9: shared++; /* critical section */</a:t>
            </a:r>
            <a:endParaRPr lang="en-US" sz="1600" dirty="0"/>
          </a:p>
        </p:txBody>
      </p:sp>
      <p:sp>
        <p:nvSpPr>
          <p:cNvPr id="16" name="Rounded Rectangle 15"/>
          <p:cNvSpPr/>
          <p:nvPr/>
        </p:nvSpPr>
        <p:spPr>
          <a:xfrm>
            <a:off x="5263446" y="5061493"/>
            <a:ext cx="1625148"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s10: flag[0] = 0;</a:t>
            </a:r>
            <a:endParaRPr lang="en-US" sz="1600" dirty="0"/>
          </a:p>
        </p:txBody>
      </p:sp>
      <p:cxnSp>
        <p:nvCxnSpPr>
          <p:cNvPr id="18" name="Straight Connector 17"/>
          <p:cNvCxnSpPr/>
          <p:nvPr/>
        </p:nvCxnSpPr>
        <p:spPr>
          <a:xfrm>
            <a:off x="4532311" y="2517744"/>
            <a:ext cx="24903" cy="340946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420900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DFS </a:t>
            </a:r>
            <a:r>
              <a:rPr lang="en-US" dirty="0" err="1" smtClean="0"/>
              <a:t>vs</a:t>
            </a:r>
            <a:r>
              <a:rPr lang="en-US" dirty="0" smtClean="0"/>
              <a:t> Heuristic Search</a:t>
            </a:r>
            <a:endParaRPr lang="en-US" dirty="0"/>
          </a:p>
        </p:txBody>
      </p:sp>
      <p:sp>
        <p:nvSpPr>
          <p:cNvPr id="4" name="Rounded Rectangle 3"/>
          <p:cNvSpPr/>
          <p:nvPr/>
        </p:nvSpPr>
        <p:spPr>
          <a:xfrm>
            <a:off x="1606215" y="2451584"/>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flag[0] = 1;</a:t>
            </a:r>
            <a:endParaRPr lang="en-US" sz="1600" dirty="0"/>
          </a:p>
        </p:txBody>
      </p:sp>
      <p:sp>
        <p:nvSpPr>
          <p:cNvPr id="5" name="Rectangle 4"/>
          <p:cNvSpPr/>
          <p:nvPr/>
        </p:nvSpPr>
        <p:spPr>
          <a:xfrm>
            <a:off x="1811657" y="1818943"/>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1</a:t>
            </a:r>
            <a:endParaRPr lang="en-US" sz="1600" dirty="0"/>
          </a:p>
        </p:txBody>
      </p:sp>
      <p:sp>
        <p:nvSpPr>
          <p:cNvPr id="6" name="Rounded Rectangle 5"/>
          <p:cNvSpPr/>
          <p:nvPr/>
        </p:nvSpPr>
        <p:spPr>
          <a:xfrm>
            <a:off x="1609203" y="2865476"/>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turn = 1;</a:t>
            </a:r>
            <a:endParaRPr lang="en-US" sz="1600" dirty="0"/>
          </a:p>
        </p:txBody>
      </p:sp>
      <p:sp>
        <p:nvSpPr>
          <p:cNvPr id="7" name="Rounded Rectangle 6"/>
          <p:cNvSpPr/>
          <p:nvPr/>
        </p:nvSpPr>
        <p:spPr>
          <a:xfrm>
            <a:off x="877582" y="3279367"/>
            <a:ext cx="3430592" cy="554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s</a:t>
            </a:r>
            <a:r>
              <a:rPr lang="en-US" sz="1600" dirty="0" smtClean="0"/>
              <a:t>3: while (flag[1] == 1 &amp;&amp; turn == 1) </a:t>
            </a:r>
          </a:p>
          <a:p>
            <a:r>
              <a:rPr lang="en-US" sz="1600" dirty="0"/>
              <a:t> </a:t>
            </a:r>
            <a:r>
              <a:rPr lang="en-US" sz="1600" dirty="0" smtClean="0"/>
              <a:t>      { /*spin*/}</a:t>
            </a:r>
            <a:endParaRPr lang="en-US" sz="1600" dirty="0"/>
          </a:p>
        </p:txBody>
      </p:sp>
      <p:sp>
        <p:nvSpPr>
          <p:cNvPr id="8" name="Rounded Rectangle 7"/>
          <p:cNvSpPr/>
          <p:nvPr/>
        </p:nvSpPr>
        <p:spPr>
          <a:xfrm>
            <a:off x="865131" y="3951776"/>
            <a:ext cx="34430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s4: shared++; /* critical section */</a:t>
            </a:r>
            <a:endParaRPr lang="en-US" sz="1600" dirty="0"/>
          </a:p>
        </p:txBody>
      </p:sp>
      <p:sp>
        <p:nvSpPr>
          <p:cNvPr id="9" name="Rounded Rectangle 8"/>
          <p:cNvSpPr/>
          <p:nvPr/>
        </p:nvSpPr>
        <p:spPr>
          <a:xfrm>
            <a:off x="1624642" y="4362692"/>
            <a:ext cx="1625148"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s5: flag[0] = 0;</a:t>
            </a:r>
            <a:endParaRPr lang="en-US" sz="1600" dirty="0"/>
          </a:p>
        </p:txBody>
      </p:sp>
      <p:sp>
        <p:nvSpPr>
          <p:cNvPr id="10" name="Rectangle 9"/>
          <p:cNvSpPr/>
          <p:nvPr/>
        </p:nvSpPr>
        <p:spPr>
          <a:xfrm>
            <a:off x="1898791" y="5008701"/>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2</a:t>
            </a:r>
            <a:endParaRPr lang="en-US" sz="1600" dirty="0"/>
          </a:p>
        </p:txBody>
      </p:sp>
      <p:sp>
        <p:nvSpPr>
          <p:cNvPr id="11" name="Rounded Rectangle 10"/>
          <p:cNvSpPr/>
          <p:nvPr/>
        </p:nvSpPr>
        <p:spPr>
          <a:xfrm>
            <a:off x="1637093" y="5653238"/>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s6: flag[1] = 1;</a:t>
            </a:r>
            <a:endParaRPr lang="en-US" sz="1600" dirty="0"/>
          </a:p>
        </p:txBody>
      </p:sp>
      <p:sp>
        <p:nvSpPr>
          <p:cNvPr id="12" name="Rounded Rectangle 11"/>
          <p:cNvSpPr/>
          <p:nvPr/>
        </p:nvSpPr>
        <p:spPr>
          <a:xfrm>
            <a:off x="1640081" y="6067130"/>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s7: turn = 0;</a:t>
            </a:r>
            <a:endParaRPr lang="en-US" sz="1600" dirty="0"/>
          </a:p>
        </p:txBody>
      </p:sp>
      <p:sp>
        <p:nvSpPr>
          <p:cNvPr id="28" name="Rectangle 27"/>
          <p:cNvSpPr/>
          <p:nvPr/>
        </p:nvSpPr>
        <p:spPr>
          <a:xfrm>
            <a:off x="6757841" y="1846274"/>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1</a:t>
            </a:r>
            <a:endParaRPr lang="en-US" sz="1600" dirty="0"/>
          </a:p>
        </p:txBody>
      </p:sp>
      <p:sp>
        <p:nvSpPr>
          <p:cNvPr id="29" name="Rounded Rectangle 28"/>
          <p:cNvSpPr/>
          <p:nvPr/>
        </p:nvSpPr>
        <p:spPr>
          <a:xfrm>
            <a:off x="6552351" y="2473237"/>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flag[0] = 1;</a:t>
            </a:r>
            <a:endParaRPr lang="en-US" sz="1600" dirty="0"/>
          </a:p>
        </p:txBody>
      </p:sp>
      <p:sp>
        <p:nvSpPr>
          <p:cNvPr id="30" name="Rounded Rectangle 29"/>
          <p:cNvSpPr/>
          <p:nvPr/>
        </p:nvSpPr>
        <p:spPr>
          <a:xfrm>
            <a:off x="6555339" y="2887129"/>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turn = 1;</a:t>
            </a:r>
            <a:endParaRPr lang="en-US" sz="1600" dirty="0"/>
          </a:p>
        </p:txBody>
      </p:sp>
      <p:sp>
        <p:nvSpPr>
          <p:cNvPr id="31" name="Rectangle 30"/>
          <p:cNvSpPr/>
          <p:nvPr/>
        </p:nvSpPr>
        <p:spPr>
          <a:xfrm>
            <a:off x="6757841" y="3534915"/>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2</a:t>
            </a:r>
            <a:endParaRPr lang="en-US" sz="1600" dirty="0"/>
          </a:p>
        </p:txBody>
      </p:sp>
      <p:sp>
        <p:nvSpPr>
          <p:cNvPr id="32" name="Rounded Rectangle 31"/>
          <p:cNvSpPr/>
          <p:nvPr/>
        </p:nvSpPr>
        <p:spPr>
          <a:xfrm>
            <a:off x="6612846" y="4179452"/>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s6: flag[1] = 1;</a:t>
            </a:r>
            <a:endParaRPr lang="en-US" sz="1600" dirty="0"/>
          </a:p>
        </p:txBody>
      </p:sp>
      <p:sp>
        <p:nvSpPr>
          <p:cNvPr id="33" name="Rounded Rectangle 32"/>
          <p:cNvSpPr/>
          <p:nvPr/>
        </p:nvSpPr>
        <p:spPr>
          <a:xfrm>
            <a:off x="6615834" y="4593344"/>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s7: turn = 0;</a:t>
            </a:r>
            <a:endParaRPr lang="en-US" sz="1600" dirty="0"/>
          </a:p>
        </p:txBody>
      </p:sp>
      <p:sp>
        <p:nvSpPr>
          <p:cNvPr id="3" name="Explosion 1 2"/>
          <p:cNvSpPr/>
          <p:nvPr/>
        </p:nvSpPr>
        <p:spPr>
          <a:xfrm>
            <a:off x="4214748" y="5232837"/>
            <a:ext cx="2745570" cy="1341881"/>
          </a:xfrm>
          <a:prstGeom prst="irregularSeal1">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Race!</a:t>
            </a:r>
          </a:p>
          <a:p>
            <a:pPr algn="ctr"/>
            <a:r>
              <a:rPr lang="en-US" dirty="0"/>
              <a:t>t</a:t>
            </a:r>
            <a:r>
              <a:rPr lang="en-US" dirty="0" smtClean="0"/>
              <a:t>urn not in h(thread2)!</a:t>
            </a:r>
            <a:endParaRPr lang="en-US" dirty="0"/>
          </a:p>
        </p:txBody>
      </p:sp>
      <p:sp>
        <p:nvSpPr>
          <p:cNvPr id="16" name="Bent Arrow 15"/>
          <p:cNvSpPr/>
          <p:nvPr/>
        </p:nvSpPr>
        <p:spPr>
          <a:xfrm>
            <a:off x="3249790" y="6067130"/>
            <a:ext cx="1288684" cy="261494"/>
          </a:xfrm>
          <a:prstGeom prst="ben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19" name="Curved Left Arrow 18"/>
          <p:cNvSpPr/>
          <p:nvPr/>
        </p:nvSpPr>
        <p:spPr>
          <a:xfrm rot="3064925">
            <a:off x="6606098" y="4779945"/>
            <a:ext cx="532266" cy="1648256"/>
          </a:xfrm>
          <a:prstGeom prst="curvedLeftArrow">
            <a:avLst/>
          </a:prstGeom>
          <a:solidFill>
            <a:srgbClr val="10315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tx1"/>
              </a:solidFill>
            </a:endParaRPr>
          </a:p>
        </p:txBody>
      </p:sp>
      <p:sp>
        <p:nvSpPr>
          <p:cNvPr id="21" name="Folded Corner 20"/>
          <p:cNvSpPr/>
          <p:nvPr/>
        </p:nvSpPr>
        <p:spPr>
          <a:xfrm>
            <a:off x="504257" y="1842365"/>
            <a:ext cx="1027268" cy="892366"/>
          </a:xfrm>
          <a:prstGeom prst="foldedCorner">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DFS</a:t>
            </a:r>
          </a:p>
          <a:p>
            <a:pPr algn="ctr"/>
            <a:r>
              <a:rPr lang="en-US" sz="1600" dirty="0" smtClean="0"/>
              <a:t>Search</a:t>
            </a:r>
          </a:p>
          <a:p>
            <a:pPr algn="ctr"/>
            <a:r>
              <a:rPr lang="en-US" sz="1600" dirty="0" smtClean="0"/>
              <a:t>Path</a:t>
            </a:r>
            <a:endParaRPr lang="en-US" sz="1600" dirty="0"/>
          </a:p>
        </p:txBody>
      </p:sp>
      <p:sp>
        <p:nvSpPr>
          <p:cNvPr id="38" name="Folded Corner 37"/>
          <p:cNvSpPr/>
          <p:nvPr/>
        </p:nvSpPr>
        <p:spPr>
          <a:xfrm>
            <a:off x="5347853" y="1835305"/>
            <a:ext cx="1027268" cy="877774"/>
          </a:xfrm>
          <a:prstGeom prst="foldedCorner">
            <a:avLst/>
          </a:prstGeom>
          <a:solidFill>
            <a:schemeClr val="tx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Heuristic </a:t>
            </a:r>
          </a:p>
          <a:p>
            <a:pPr algn="ctr"/>
            <a:r>
              <a:rPr lang="en-US" sz="1600" dirty="0" smtClean="0"/>
              <a:t>Search Path</a:t>
            </a:r>
            <a:endParaRPr lang="en-US" sz="1600" dirty="0"/>
          </a:p>
        </p:txBody>
      </p:sp>
    </p:spTree>
    <p:extLst>
      <p:ext uri="{BB962C8B-B14F-4D97-AF65-F5344CB8AC3E}">
        <p14:creationId xmlns:p14="http://schemas.microsoft.com/office/powerpoint/2010/main" val="349773241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Experimental Results: Heuristic Search</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93411780"/>
              </p:ext>
            </p:extLst>
          </p:nvPr>
        </p:nvGraphicFramePr>
        <p:xfrm>
          <a:off x="664863" y="1804259"/>
          <a:ext cx="7876800" cy="4297679"/>
        </p:xfrm>
        <a:graphic>
          <a:graphicData uri="http://schemas.openxmlformats.org/drawingml/2006/table">
            <a:tbl>
              <a:tblPr firstRow="1" bandRow="1">
                <a:tableStyleId>{5C22544A-7EE6-4342-B048-85BDC9FD1C3A}</a:tableStyleId>
              </a:tblPr>
              <a:tblGrid>
                <a:gridCol w="1775612"/>
                <a:gridCol w="1201202"/>
                <a:gridCol w="1201919"/>
                <a:gridCol w="1083272"/>
                <a:gridCol w="1008564"/>
                <a:gridCol w="1606231"/>
              </a:tblGrid>
              <a:tr h="0">
                <a:tc>
                  <a:txBody>
                    <a:bodyPr/>
                    <a:lstStyle/>
                    <a:p>
                      <a:r>
                        <a:rPr lang="en-US" dirty="0" smtClean="0"/>
                        <a:t>Code</a:t>
                      </a:r>
                    </a:p>
                    <a:p>
                      <a:r>
                        <a:rPr lang="en-US" dirty="0" smtClean="0"/>
                        <a:t>(lines of code)</a:t>
                      </a:r>
                      <a:endParaRPr lang="en-US" dirty="0"/>
                    </a:p>
                  </a:txBody>
                  <a:tcPr/>
                </a:tc>
                <a:tc>
                  <a:txBody>
                    <a:bodyPr/>
                    <a:lstStyle/>
                    <a:p>
                      <a:r>
                        <a:rPr lang="en-US" dirty="0" smtClean="0"/>
                        <a:t>Search</a:t>
                      </a:r>
                      <a:endParaRPr lang="en-US" dirty="0"/>
                    </a:p>
                  </a:txBody>
                  <a:tcPr/>
                </a:tc>
                <a:tc>
                  <a:txBody>
                    <a:bodyPr/>
                    <a:lstStyle/>
                    <a:p>
                      <a:r>
                        <a:rPr lang="en-US" dirty="0" smtClean="0"/>
                        <a:t>State</a:t>
                      </a:r>
                      <a:endParaRPr lang="en-US" dirty="0"/>
                    </a:p>
                  </a:txBody>
                  <a:tcPr/>
                </a:tc>
                <a:tc>
                  <a:txBody>
                    <a:bodyPr/>
                    <a:lstStyle/>
                    <a:p>
                      <a:r>
                        <a:rPr lang="en-US" dirty="0" smtClean="0"/>
                        <a:t>Length</a:t>
                      </a:r>
                      <a:endParaRPr lang="en-US" dirty="0"/>
                    </a:p>
                  </a:txBody>
                  <a:tcPr/>
                </a:tc>
                <a:tc>
                  <a:txBody>
                    <a:bodyPr/>
                    <a:lstStyle/>
                    <a:p>
                      <a:r>
                        <a:rPr lang="en-US" dirty="0" smtClean="0"/>
                        <a:t>Time</a:t>
                      </a:r>
                    </a:p>
                    <a:p>
                      <a:r>
                        <a:rPr lang="en-US" dirty="0" smtClean="0"/>
                        <a:t>(sec)</a:t>
                      </a:r>
                      <a:endParaRPr lang="en-US" dirty="0"/>
                    </a:p>
                  </a:txBody>
                  <a:tcPr/>
                </a:tc>
                <a:tc>
                  <a:txBody>
                    <a:bodyPr/>
                    <a:lstStyle/>
                    <a:p>
                      <a:r>
                        <a:rPr lang="en-US" dirty="0" smtClean="0"/>
                        <a:t>Memory</a:t>
                      </a:r>
                    </a:p>
                    <a:p>
                      <a:r>
                        <a:rPr lang="en-US" dirty="0" smtClean="0"/>
                        <a:t>(MB)</a:t>
                      </a:r>
                      <a:endParaRPr lang="en-US" dirty="0"/>
                    </a:p>
                  </a:txBody>
                  <a:tcPr/>
                </a:tc>
              </a:tr>
              <a:tr h="631875">
                <a:tc>
                  <a:txBody>
                    <a:bodyPr/>
                    <a:lstStyle/>
                    <a:p>
                      <a:r>
                        <a:rPr lang="en-US" dirty="0" err="1" smtClean="0"/>
                        <a:t>DisBarrier</a:t>
                      </a:r>
                      <a:endParaRPr lang="en-US" dirty="0" smtClean="0"/>
                    </a:p>
                    <a:p>
                      <a:r>
                        <a:rPr lang="en-US" dirty="0" smtClean="0"/>
                        <a:t>(232)</a:t>
                      </a:r>
                      <a:endParaRPr lang="en-US" dirty="0"/>
                    </a:p>
                  </a:txBody>
                  <a:tcPr/>
                </a:tc>
                <a:tc>
                  <a:txBody>
                    <a:bodyPr/>
                    <a:lstStyle/>
                    <a:p>
                      <a:r>
                        <a:rPr lang="en-US" dirty="0" smtClean="0"/>
                        <a:t>DFS</a:t>
                      </a:r>
                    </a:p>
                    <a:p>
                      <a:r>
                        <a:rPr lang="en-US" b="1" dirty="0" smtClean="0"/>
                        <a:t>Heuristic</a:t>
                      </a:r>
                    </a:p>
                    <a:p>
                      <a:r>
                        <a:rPr lang="en-US" dirty="0" smtClean="0"/>
                        <a:t>BFS</a:t>
                      </a:r>
                    </a:p>
                  </a:txBody>
                  <a:tcPr/>
                </a:tc>
                <a:tc>
                  <a:txBody>
                    <a:bodyPr/>
                    <a:lstStyle/>
                    <a:p>
                      <a:pPr algn="r"/>
                      <a:r>
                        <a:rPr lang="en-US" dirty="0" smtClean="0"/>
                        <a:t> 109</a:t>
                      </a:r>
                    </a:p>
                    <a:p>
                      <a:pPr algn="r"/>
                      <a:r>
                        <a:rPr lang="en-US" dirty="0" smtClean="0"/>
                        <a:t>    </a:t>
                      </a:r>
                      <a:r>
                        <a:rPr lang="en-US" b="1" dirty="0" smtClean="0"/>
                        <a:t>79</a:t>
                      </a:r>
                    </a:p>
                    <a:p>
                      <a:pPr algn="r"/>
                      <a:r>
                        <a:rPr lang="en-US" dirty="0" smtClean="0"/>
                        <a:t>2589</a:t>
                      </a:r>
                      <a:endParaRPr lang="en-US" dirty="0"/>
                    </a:p>
                  </a:txBody>
                  <a:tcPr/>
                </a:tc>
                <a:tc>
                  <a:txBody>
                    <a:bodyPr/>
                    <a:lstStyle/>
                    <a:p>
                      <a:pPr algn="r"/>
                      <a:r>
                        <a:rPr lang="en-US" dirty="0" smtClean="0"/>
                        <a:t>109</a:t>
                      </a:r>
                    </a:p>
                    <a:p>
                      <a:pPr algn="r"/>
                      <a:r>
                        <a:rPr lang="en-US" dirty="0" smtClean="0"/>
                        <a:t>  </a:t>
                      </a:r>
                      <a:r>
                        <a:rPr lang="en-US" b="1" dirty="0" smtClean="0"/>
                        <a:t>39</a:t>
                      </a:r>
                    </a:p>
                    <a:p>
                      <a:pPr algn="r"/>
                      <a:r>
                        <a:rPr lang="en-US" dirty="0" smtClean="0"/>
                        <a:t>  36</a:t>
                      </a:r>
                      <a:endParaRPr lang="en-US" dirty="0"/>
                    </a:p>
                  </a:txBody>
                  <a:tcPr/>
                </a:tc>
                <a:tc>
                  <a:txBody>
                    <a:bodyPr/>
                    <a:lstStyle/>
                    <a:p>
                      <a:pPr algn="r"/>
                      <a:r>
                        <a:rPr lang="en-US" dirty="0" smtClean="0"/>
                        <a:t>    4</a:t>
                      </a:r>
                    </a:p>
                    <a:p>
                      <a:pPr algn="r"/>
                      <a:r>
                        <a:rPr lang="en-US" dirty="0" smtClean="0"/>
                        <a:t>   </a:t>
                      </a:r>
                      <a:r>
                        <a:rPr lang="en-US" b="1" dirty="0" smtClean="0"/>
                        <a:t> 3</a:t>
                      </a:r>
                    </a:p>
                    <a:p>
                      <a:pPr algn="r"/>
                      <a:r>
                        <a:rPr lang="en-US" dirty="0" smtClean="0"/>
                        <a:t>256</a:t>
                      </a:r>
                      <a:endParaRPr lang="en-US" dirty="0"/>
                    </a:p>
                  </a:txBody>
                  <a:tcPr/>
                </a:tc>
                <a:tc>
                  <a:txBody>
                    <a:bodyPr/>
                    <a:lstStyle/>
                    <a:p>
                      <a:pPr algn="r"/>
                      <a:r>
                        <a:rPr lang="en-US" dirty="0" smtClean="0"/>
                        <a:t>  53</a:t>
                      </a:r>
                    </a:p>
                    <a:p>
                      <a:pPr algn="r"/>
                      <a:r>
                        <a:rPr lang="en-US" dirty="0" smtClean="0"/>
                        <a:t>  </a:t>
                      </a:r>
                      <a:r>
                        <a:rPr lang="en-US" b="1" dirty="0" smtClean="0"/>
                        <a:t>46</a:t>
                      </a:r>
                    </a:p>
                    <a:p>
                      <a:pPr algn="r"/>
                      <a:r>
                        <a:rPr lang="en-US" dirty="0" smtClean="0"/>
                        <a:t>644</a:t>
                      </a:r>
                      <a:endParaRPr lang="en-US" dirty="0"/>
                    </a:p>
                  </a:txBody>
                  <a:tcPr/>
                </a:tc>
              </a:tr>
              <a:tr h="631875">
                <a:tc>
                  <a:txBody>
                    <a:bodyPr/>
                    <a:lstStyle/>
                    <a:p>
                      <a:r>
                        <a:rPr lang="en-US" dirty="0" err="1" smtClean="0"/>
                        <a:t>Moldyn</a:t>
                      </a:r>
                      <a:endParaRPr lang="en-US" dirty="0" smtClean="0"/>
                    </a:p>
                    <a:p>
                      <a:r>
                        <a:rPr lang="en-US" dirty="0" smtClean="0"/>
                        <a:t>(1252)</a:t>
                      </a:r>
                      <a:endParaRPr lang="en-US" dirty="0"/>
                    </a:p>
                  </a:txBody>
                  <a:tcPr/>
                </a:tc>
                <a:tc>
                  <a:txBody>
                    <a:bodyPr/>
                    <a:lstStyle/>
                    <a:p>
                      <a:r>
                        <a:rPr lang="en-US" dirty="0" smtClean="0"/>
                        <a:t>DFS</a:t>
                      </a:r>
                    </a:p>
                    <a:p>
                      <a:r>
                        <a:rPr lang="en-US" b="1" dirty="0" smtClean="0"/>
                        <a:t>Heuristic</a:t>
                      </a:r>
                    </a:p>
                    <a:p>
                      <a:r>
                        <a:rPr lang="en-US" dirty="0" smtClean="0"/>
                        <a:t>BFS</a:t>
                      </a:r>
                    </a:p>
                  </a:txBody>
                  <a:tcPr/>
                </a:tc>
                <a:tc>
                  <a:txBody>
                    <a:bodyPr/>
                    <a:lstStyle/>
                    <a:p>
                      <a:pPr algn="r"/>
                      <a:r>
                        <a:rPr lang="en-US" dirty="0" smtClean="0"/>
                        <a:t>2821</a:t>
                      </a:r>
                    </a:p>
                    <a:p>
                      <a:pPr algn="r"/>
                      <a:r>
                        <a:rPr lang="en-US" b="1" dirty="0" smtClean="0"/>
                        <a:t>1896</a:t>
                      </a:r>
                    </a:p>
                    <a:p>
                      <a:pPr algn="r"/>
                      <a:r>
                        <a:rPr lang="en-US" dirty="0" smtClean="0"/>
                        <a:t>5127</a:t>
                      </a:r>
                      <a:endParaRPr lang="en-US" dirty="0"/>
                    </a:p>
                  </a:txBody>
                  <a:tcPr/>
                </a:tc>
                <a:tc>
                  <a:txBody>
                    <a:bodyPr/>
                    <a:lstStyle/>
                    <a:p>
                      <a:pPr algn="r"/>
                      <a:r>
                        <a:rPr lang="en-US" dirty="0" smtClean="0"/>
                        <a:t>    2821</a:t>
                      </a:r>
                    </a:p>
                    <a:p>
                      <a:pPr algn="r"/>
                      <a:r>
                        <a:rPr lang="en-US" dirty="0" smtClean="0"/>
                        <a:t>      </a:t>
                      </a:r>
                      <a:r>
                        <a:rPr lang="en-US" b="1" dirty="0" smtClean="0"/>
                        <a:t>950</a:t>
                      </a:r>
                    </a:p>
                    <a:p>
                      <a:pPr algn="r"/>
                      <a:r>
                        <a:rPr lang="en-US" dirty="0" smtClean="0"/>
                        <a:t>&gt;574*</a:t>
                      </a:r>
                      <a:endParaRPr lang="en-US" dirty="0"/>
                    </a:p>
                  </a:txBody>
                  <a:tcPr/>
                </a:tc>
                <a:tc>
                  <a:txBody>
                    <a:bodyPr/>
                    <a:lstStyle/>
                    <a:p>
                      <a:pPr algn="r"/>
                      <a:r>
                        <a:rPr lang="en-US" dirty="0" smtClean="0"/>
                        <a:t>231</a:t>
                      </a:r>
                    </a:p>
                    <a:p>
                      <a:pPr algn="r"/>
                      <a:r>
                        <a:rPr lang="en-US" b="1" dirty="0" smtClean="0"/>
                        <a:t>257</a:t>
                      </a:r>
                    </a:p>
                    <a:p>
                      <a:pPr algn="r"/>
                      <a:r>
                        <a:rPr lang="en-US" dirty="0" smtClean="0"/>
                        <a:t>1014</a:t>
                      </a:r>
                      <a:endParaRPr lang="en-US" dirty="0"/>
                    </a:p>
                  </a:txBody>
                  <a:tcPr/>
                </a:tc>
                <a:tc>
                  <a:txBody>
                    <a:bodyPr/>
                    <a:lstStyle/>
                    <a:p>
                      <a:pPr algn="r"/>
                      <a:r>
                        <a:rPr lang="en-US" dirty="0" smtClean="0"/>
                        <a:t>579</a:t>
                      </a:r>
                    </a:p>
                    <a:p>
                      <a:pPr algn="r"/>
                      <a:r>
                        <a:rPr lang="en-US" b="1" dirty="0" smtClean="0"/>
                        <a:t>518</a:t>
                      </a:r>
                    </a:p>
                    <a:p>
                      <a:pPr algn="r"/>
                      <a:r>
                        <a:rPr lang="en-US" dirty="0" smtClean="0"/>
                        <a:t>988</a:t>
                      </a:r>
                      <a:endParaRPr lang="en-US" dirty="0"/>
                    </a:p>
                  </a:txBody>
                  <a:tcPr/>
                </a:tc>
              </a:tr>
              <a:tr h="631875">
                <a:tc>
                  <a:txBody>
                    <a:bodyPr/>
                    <a:lstStyle/>
                    <a:p>
                      <a:r>
                        <a:rPr lang="en-US" dirty="0" err="1" smtClean="0"/>
                        <a:t>DEQueue</a:t>
                      </a:r>
                      <a:endParaRPr lang="en-US" dirty="0" smtClean="0"/>
                    </a:p>
                    <a:p>
                      <a:r>
                        <a:rPr lang="en-US" dirty="0" smtClean="0"/>
                        <a:t>(334)</a:t>
                      </a:r>
                      <a:endParaRPr lang="en-US" dirty="0"/>
                    </a:p>
                  </a:txBody>
                  <a:tcPr/>
                </a:tc>
                <a:tc>
                  <a:txBody>
                    <a:bodyPr/>
                    <a:lstStyle/>
                    <a:p>
                      <a:r>
                        <a:rPr lang="en-US" dirty="0" smtClean="0"/>
                        <a:t>DFS</a:t>
                      </a:r>
                    </a:p>
                    <a:p>
                      <a:r>
                        <a:rPr lang="en-US" b="1" dirty="0" smtClean="0"/>
                        <a:t>Heuristic</a:t>
                      </a:r>
                    </a:p>
                    <a:p>
                      <a:r>
                        <a:rPr lang="en-US" dirty="0" smtClean="0"/>
                        <a:t>BFS</a:t>
                      </a:r>
                    </a:p>
                  </a:txBody>
                  <a:tcPr/>
                </a:tc>
                <a:tc>
                  <a:txBody>
                    <a:bodyPr/>
                    <a:lstStyle/>
                    <a:p>
                      <a:pPr algn="r"/>
                      <a:r>
                        <a:rPr lang="en-US" dirty="0" smtClean="0"/>
                        <a:t>33</a:t>
                      </a:r>
                    </a:p>
                    <a:p>
                      <a:pPr algn="r"/>
                      <a:r>
                        <a:rPr lang="en-US" b="1" dirty="0" smtClean="0"/>
                        <a:t>19</a:t>
                      </a:r>
                    </a:p>
                    <a:p>
                      <a:pPr algn="r"/>
                      <a:r>
                        <a:rPr lang="en-US" dirty="0" smtClean="0"/>
                        <a:t>30</a:t>
                      </a:r>
                      <a:endParaRPr lang="en-US" dirty="0"/>
                    </a:p>
                  </a:txBody>
                  <a:tcPr/>
                </a:tc>
                <a:tc>
                  <a:txBody>
                    <a:bodyPr/>
                    <a:lstStyle/>
                    <a:p>
                      <a:pPr algn="r"/>
                      <a:r>
                        <a:rPr lang="en-US" dirty="0" smtClean="0"/>
                        <a:t>28</a:t>
                      </a:r>
                    </a:p>
                    <a:p>
                      <a:pPr algn="r"/>
                      <a:r>
                        <a:rPr lang="en-US" b="1" dirty="0" smtClean="0"/>
                        <a:t>12</a:t>
                      </a:r>
                    </a:p>
                    <a:p>
                      <a:pPr algn="r"/>
                      <a:r>
                        <a:rPr lang="en-US" dirty="0" smtClean="0"/>
                        <a:t>9</a:t>
                      </a:r>
                      <a:endParaRPr lang="en-US" dirty="0"/>
                    </a:p>
                  </a:txBody>
                  <a:tcPr/>
                </a:tc>
                <a:tc>
                  <a:txBody>
                    <a:bodyPr/>
                    <a:lstStyle/>
                    <a:p>
                      <a:pPr algn="r"/>
                      <a:r>
                        <a:rPr lang="en-US" dirty="0" smtClean="0"/>
                        <a:t>1</a:t>
                      </a:r>
                    </a:p>
                    <a:p>
                      <a:pPr algn="r"/>
                      <a:r>
                        <a:rPr lang="en-US" b="1" dirty="0" smtClean="0"/>
                        <a:t>1</a:t>
                      </a:r>
                    </a:p>
                    <a:p>
                      <a:pPr algn="r"/>
                      <a:r>
                        <a:rPr lang="en-US" dirty="0" smtClean="0"/>
                        <a:t>2</a:t>
                      </a:r>
                      <a:endParaRPr lang="en-US" dirty="0"/>
                    </a:p>
                  </a:txBody>
                  <a:tcPr/>
                </a:tc>
                <a:tc>
                  <a:txBody>
                    <a:bodyPr/>
                    <a:lstStyle/>
                    <a:p>
                      <a:pPr algn="r"/>
                      <a:r>
                        <a:rPr lang="en-US" dirty="0" smtClean="0"/>
                        <a:t>27</a:t>
                      </a:r>
                    </a:p>
                    <a:p>
                      <a:pPr algn="r"/>
                      <a:r>
                        <a:rPr lang="en-US" b="1" dirty="0" smtClean="0"/>
                        <a:t>26</a:t>
                      </a:r>
                    </a:p>
                    <a:p>
                      <a:pPr algn="r"/>
                      <a:r>
                        <a:rPr lang="en-US" dirty="0" smtClean="0"/>
                        <a:t>31</a:t>
                      </a:r>
                      <a:endParaRPr lang="en-US" dirty="0"/>
                    </a:p>
                  </a:txBody>
                  <a:tcPr/>
                </a:tc>
              </a:tr>
              <a:tr h="631875">
                <a:tc>
                  <a:txBody>
                    <a:bodyPr/>
                    <a:lstStyle/>
                    <a:p>
                      <a:r>
                        <a:rPr lang="en-US" dirty="0" err="1" smtClean="0"/>
                        <a:t>BinaryStaticTreeBarrier</a:t>
                      </a:r>
                      <a:r>
                        <a:rPr lang="en-US" baseline="0" dirty="0" smtClean="0"/>
                        <a:t> (1910)</a:t>
                      </a:r>
                      <a:endParaRPr lang="en-US" dirty="0"/>
                    </a:p>
                  </a:txBody>
                  <a:tcPr/>
                </a:tc>
                <a:tc>
                  <a:txBody>
                    <a:bodyPr/>
                    <a:lstStyle/>
                    <a:p>
                      <a:r>
                        <a:rPr lang="en-US" dirty="0" smtClean="0"/>
                        <a:t>DFS</a:t>
                      </a:r>
                    </a:p>
                    <a:p>
                      <a:r>
                        <a:rPr lang="en-US" b="1" dirty="0" smtClean="0"/>
                        <a:t>Heuristic</a:t>
                      </a:r>
                    </a:p>
                    <a:p>
                      <a:r>
                        <a:rPr lang="en-US" dirty="0" smtClean="0"/>
                        <a:t>BFS</a:t>
                      </a:r>
                    </a:p>
                  </a:txBody>
                  <a:tcPr/>
                </a:tc>
                <a:tc>
                  <a:txBody>
                    <a:bodyPr/>
                    <a:lstStyle/>
                    <a:p>
                      <a:pPr algn="r"/>
                      <a:r>
                        <a:rPr lang="en-US" dirty="0" smtClean="0"/>
                        <a:t>61</a:t>
                      </a:r>
                    </a:p>
                    <a:p>
                      <a:pPr algn="r"/>
                      <a:r>
                        <a:rPr lang="en-US" b="1" dirty="0" smtClean="0"/>
                        <a:t>137</a:t>
                      </a:r>
                    </a:p>
                    <a:p>
                      <a:pPr algn="r"/>
                      <a:r>
                        <a:rPr lang="en-US" dirty="0" smtClean="0"/>
                        <a:t>2275</a:t>
                      </a:r>
                      <a:endParaRPr lang="en-US" dirty="0"/>
                    </a:p>
                  </a:txBody>
                  <a:tcPr/>
                </a:tc>
                <a:tc>
                  <a:txBody>
                    <a:bodyPr/>
                    <a:lstStyle/>
                    <a:p>
                      <a:pPr algn="r"/>
                      <a:r>
                        <a:rPr lang="en-US" dirty="0" smtClean="0"/>
                        <a:t>61</a:t>
                      </a:r>
                    </a:p>
                    <a:p>
                      <a:pPr algn="r"/>
                      <a:r>
                        <a:rPr lang="en-US" b="1" dirty="0" smtClean="0"/>
                        <a:t>52</a:t>
                      </a:r>
                    </a:p>
                    <a:p>
                      <a:pPr algn="r"/>
                      <a:r>
                        <a:rPr lang="en-US" dirty="0" smtClean="0"/>
                        <a:t>&gt;18*</a:t>
                      </a:r>
                    </a:p>
                  </a:txBody>
                  <a:tcPr/>
                </a:tc>
                <a:tc>
                  <a:txBody>
                    <a:bodyPr/>
                    <a:lstStyle/>
                    <a:p>
                      <a:pPr algn="r"/>
                      <a:r>
                        <a:rPr lang="en-US" dirty="0" smtClean="0"/>
                        <a:t>7</a:t>
                      </a:r>
                    </a:p>
                    <a:p>
                      <a:pPr algn="r"/>
                      <a:r>
                        <a:rPr lang="en-US" b="1" dirty="0" smtClean="0"/>
                        <a:t>9</a:t>
                      </a:r>
                    </a:p>
                    <a:p>
                      <a:pPr algn="r"/>
                      <a:r>
                        <a:rPr lang="en-US" dirty="0" smtClean="0"/>
                        <a:t>2221</a:t>
                      </a:r>
                      <a:endParaRPr lang="en-US" dirty="0"/>
                    </a:p>
                  </a:txBody>
                  <a:tcPr/>
                </a:tc>
                <a:tc>
                  <a:txBody>
                    <a:bodyPr/>
                    <a:lstStyle/>
                    <a:p>
                      <a:pPr algn="r"/>
                      <a:r>
                        <a:rPr lang="en-US" dirty="0" smtClean="0"/>
                        <a:t>66</a:t>
                      </a:r>
                    </a:p>
                    <a:p>
                      <a:pPr algn="r"/>
                      <a:r>
                        <a:rPr lang="en-US" b="1" dirty="0" smtClean="0"/>
                        <a:t>86</a:t>
                      </a:r>
                    </a:p>
                    <a:p>
                      <a:pPr algn="r"/>
                      <a:r>
                        <a:rPr lang="en-US" dirty="0" smtClean="0"/>
                        <a:t>986</a:t>
                      </a:r>
                    </a:p>
                  </a:txBody>
                  <a:tcPr/>
                </a:tc>
              </a:tr>
            </a:tbl>
          </a:graphicData>
        </a:graphic>
      </p:graphicFrame>
      <p:sp>
        <p:nvSpPr>
          <p:cNvPr id="6" name="TextBox 5"/>
          <p:cNvSpPr txBox="1"/>
          <p:nvPr/>
        </p:nvSpPr>
        <p:spPr>
          <a:xfrm>
            <a:off x="692306" y="6190815"/>
            <a:ext cx="2570535" cy="369332"/>
          </a:xfrm>
          <a:prstGeom prst="rect">
            <a:avLst/>
          </a:prstGeom>
          <a:noFill/>
        </p:spPr>
        <p:txBody>
          <a:bodyPr wrap="none" rtlCol="0">
            <a:spAutoFit/>
          </a:bodyPr>
          <a:lstStyle/>
          <a:p>
            <a:r>
              <a:rPr lang="en-US" dirty="0" smtClean="0"/>
              <a:t>*: JPF ran out of memory</a:t>
            </a:r>
            <a:endParaRPr lang="en-US" dirty="0"/>
          </a:p>
        </p:txBody>
      </p:sp>
    </p:spTree>
    <p:extLst>
      <p:ext uri="{BB962C8B-B14F-4D97-AF65-F5344CB8AC3E}">
        <p14:creationId xmlns:p14="http://schemas.microsoft.com/office/powerpoint/2010/main" val="24080905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 Problem: Getting Multithreaded Java Programs Right</a:t>
            </a:r>
          </a:p>
          <a:p>
            <a:r>
              <a:rPr lang="en-US" dirty="0" smtClean="0"/>
              <a:t>Java Memory Model</a:t>
            </a:r>
          </a:p>
          <a:p>
            <a:r>
              <a:rPr lang="en-US" b="1" dirty="0" smtClean="0"/>
              <a:t>Our Solution: Java Race Finder</a:t>
            </a:r>
          </a:p>
          <a:p>
            <a:pPr lvl="1"/>
            <a:r>
              <a:rPr lang="en-US" dirty="0"/>
              <a:t>What is model checking anyway</a:t>
            </a:r>
            <a:r>
              <a:rPr lang="en-US" dirty="0" smtClean="0"/>
              <a:t>?</a:t>
            </a:r>
            <a:endParaRPr lang="en-US" dirty="0" smtClean="0"/>
          </a:p>
          <a:p>
            <a:pPr lvl="1"/>
            <a:r>
              <a:rPr lang="en-US" dirty="0" smtClean="0"/>
              <a:t>Representing </a:t>
            </a:r>
            <a:r>
              <a:rPr lang="en-US" dirty="0" smtClean="0"/>
              <a:t>Happens-before </a:t>
            </a:r>
          </a:p>
          <a:p>
            <a:pPr lvl="1"/>
            <a:r>
              <a:rPr lang="en-US" dirty="0" smtClean="0"/>
              <a:t>Heuristic-based Search</a:t>
            </a:r>
          </a:p>
          <a:p>
            <a:pPr lvl="1"/>
            <a:r>
              <a:rPr lang="en-US" b="1" dirty="0" smtClean="0"/>
              <a:t>Code Modification Suggestions </a:t>
            </a:r>
          </a:p>
          <a:p>
            <a:pPr marL="349250" lvl="1" indent="0">
              <a:buNone/>
            </a:pPr>
            <a:endParaRPr lang="en-US" dirty="0" smtClean="0"/>
          </a:p>
        </p:txBody>
      </p:sp>
    </p:spTree>
    <p:extLst>
      <p:ext uri="{BB962C8B-B14F-4D97-AF65-F5344CB8AC3E}">
        <p14:creationId xmlns:p14="http://schemas.microsoft.com/office/powerpoint/2010/main" val="19928404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dirty="0"/>
              <a:t>M</a:t>
            </a:r>
            <a:r>
              <a:rPr lang="en-US" dirty="0" smtClean="0"/>
              <a:t>emory </a:t>
            </a:r>
            <a:r>
              <a:rPr lang="en-US" dirty="0"/>
              <a:t>M</a:t>
            </a:r>
            <a:r>
              <a:rPr lang="en-US" dirty="0" smtClean="0"/>
              <a:t>odel?</a:t>
            </a:r>
            <a:endParaRPr lang="en-US" dirty="0"/>
          </a:p>
        </p:txBody>
      </p:sp>
      <p:sp>
        <p:nvSpPr>
          <p:cNvPr id="3" name="Content Placeholder 2"/>
          <p:cNvSpPr>
            <a:spLocks noGrp="1"/>
          </p:cNvSpPr>
          <p:nvPr>
            <p:ph idx="1"/>
          </p:nvPr>
        </p:nvSpPr>
        <p:spPr/>
        <p:txBody>
          <a:bodyPr/>
          <a:lstStyle/>
          <a:p>
            <a:r>
              <a:rPr lang="en-US" dirty="0" smtClean="0"/>
              <a:t>Constrains the behavior of memory operations</a:t>
            </a:r>
          </a:p>
          <a:p>
            <a:pPr lvl="1"/>
            <a:r>
              <a:rPr lang="en-US" dirty="0" smtClean="0"/>
              <a:t>What value can a read operation see? </a:t>
            </a:r>
          </a:p>
          <a:p>
            <a:r>
              <a:rPr lang="en-US" dirty="0" smtClean="0"/>
              <a:t>Example memory models</a:t>
            </a:r>
          </a:p>
          <a:p>
            <a:pPr lvl="1"/>
            <a:r>
              <a:rPr lang="en-US" dirty="0" smtClean="0"/>
              <a:t>Sequential Consistency</a:t>
            </a:r>
          </a:p>
          <a:p>
            <a:pPr lvl="2"/>
            <a:r>
              <a:rPr lang="en-US" dirty="0" smtClean="0"/>
              <a:t>Easy to understand</a:t>
            </a:r>
          </a:p>
          <a:p>
            <a:pPr lvl="1"/>
            <a:r>
              <a:rPr lang="en-US" dirty="0" smtClean="0"/>
              <a:t>Relaxed Consistency Models</a:t>
            </a:r>
          </a:p>
          <a:p>
            <a:pPr lvl="2"/>
            <a:r>
              <a:rPr lang="en-US" dirty="0" smtClean="0"/>
              <a:t>Relaxation of</a:t>
            </a:r>
          </a:p>
          <a:p>
            <a:pPr lvl="3"/>
            <a:r>
              <a:rPr lang="en-US" dirty="0" smtClean="0"/>
              <a:t>Program order</a:t>
            </a:r>
          </a:p>
          <a:p>
            <a:pPr lvl="3"/>
            <a:r>
              <a:rPr lang="en-US" dirty="0" smtClean="0"/>
              <a:t>Write atomicity</a:t>
            </a:r>
            <a:endParaRPr lang="en-US" dirty="0"/>
          </a:p>
        </p:txBody>
      </p:sp>
    </p:spTree>
    <p:extLst>
      <p:ext uri="{BB962C8B-B14F-4D97-AF65-F5344CB8AC3E}">
        <p14:creationId xmlns:p14="http://schemas.microsoft.com/office/powerpoint/2010/main" val="42282628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went wrong?</a:t>
            </a:r>
            <a:endParaRPr lang="en-US" dirty="0"/>
          </a:p>
        </p:txBody>
      </p:sp>
      <p:sp>
        <p:nvSpPr>
          <p:cNvPr id="4" name="Rectangle 3"/>
          <p:cNvSpPr/>
          <p:nvPr/>
        </p:nvSpPr>
        <p:spPr>
          <a:xfrm>
            <a:off x="3869123" y="2322324"/>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1</a:t>
            </a:r>
            <a:endParaRPr lang="en-US" sz="1600" dirty="0"/>
          </a:p>
        </p:txBody>
      </p:sp>
      <p:sp>
        <p:nvSpPr>
          <p:cNvPr id="5" name="Rounded Rectangle 4"/>
          <p:cNvSpPr/>
          <p:nvPr/>
        </p:nvSpPr>
        <p:spPr>
          <a:xfrm>
            <a:off x="3663633" y="2949287"/>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flag[0] = 1;</a:t>
            </a:r>
            <a:endParaRPr lang="en-US" sz="1600" dirty="0"/>
          </a:p>
        </p:txBody>
      </p:sp>
      <p:sp>
        <p:nvSpPr>
          <p:cNvPr id="6" name="Rounded Rectangle 5"/>
          <p:cNvSpPr/>
          <p:nvPr/>
        </p:nvSpPr>
        <p:spPr>
          <a:xfrm>
            <a:off x="3666621" y="3363179"/>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turn = 1;</a:t>
            </a:r>
            <a:endParaRPr lang="en-US" sz="1600" dirty="0"/>
          </a:p>
        </p:txBody>
      </p:sp>
      <p:sp>
        <p:nvSpPr>
          <p:cNvPr id="7" name="Rectangle 6"/>
          <p:cNvSpPr/>
          <p:nvPr/>
        </p:nvSpPr>
        <p:spPr>
          <a:xfrm>
            <a:off x="3869123" y="4010965"/>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2</a:t>
            </a:r>
            <a:endParaRPr lang="en-US" sz="1600" dirty="0"/>
          </a:p>
        </p:txBody>
      </p:sp>
      <p:sp>
        <p:nvSpPr>
          <p:cNvPr id="8" name="Rounded Rectangle 7"/>
          <p:cNvSpPr/>
          <p:nvPr/>
        </p:nvSpPr>
        <p:spPr>
          <a:xfrm>
            <a:off x="3724128" y="4655502"/>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s6: flag[1] = 1;</a:t>
            </a:r>
            <a:endParaRPr lang="en-US" sz="1600" dirty="0"/>
          </a:p>
        </p:txBody>
      </p:sp>
      <p:sp>
        <p:nvSpPr>
          <p:cNvPr id="9" name="Rounded Rectangle 8"/>
          <p:cNvSpPr/>
          <p:nvPr/>
        </p:nvSpPr>
        <p:spPr>
          <a:xfrm>
            <a:off x="3727116" y="5069394"/>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s7: turn = 0;</a:t>
            </a:r>
            <a:endParaRPr lang="en-US" sz="1600" dirty="0"/>
          </a:p>
        </p:txBody>
      </p:sp>
      <p:sp>
        <p:nvSpPr>
          <p:cNvPr id="10" name="Snip Single Corner Rectangle 9"/>
          <p:cNvSpPr/>
          <p:nvPr/>
        </p:nvSpPr>
        <p:spPr>
          <a:xfrm>
            <a:off x="6437372" y="3237551"/>
            <a:ext cx="1282498" cy="647510"/>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source</a:t>
            </a:r>
          </a:p>
          <a:p>
            <a:pPr algn="ctr"/>
            <a:r>
              <a:rPr lang="en-US" dirty="0" smtClean="0"/>
              <a:t> statement</a:t>
            </a:r>
            <a:endParaRPr lang="en-US" dirty="0"/>
          </a:p>
        </p:txBody>
      </p:sp>
      <p:sp>
        <p:nvSpPr>
          <p:cNvPr id="11" name="Snip Single Corner Rectangle 10"/>
          <p:cNvSpPr/>
          <p:nvPr/>
        </p:nvSpPr>
        <p:spPr>
          <a:xfrm>
            <a:off x="6440359" y="4895066"/>
            <a:ext cx="1267060" cy="633672"/>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manifest statement</a:t>
            </a:r>
            <a:endParaRPr lang="en-US" dirty="0"/>
          </a:p>
        </p:txBody>
      </p:sp>
      <p:cxnSp>
        <p:nvCxnSpPr>
          <p:cNvPr id="13" name="Straight Connector 12"/>
          <p:cNvCxnSpPr/>
          <p:nvPr/>
        </p:nvCxnSpPr>
        <p:spPr>
          <a:xfrm>
            <a:off x="5132888" y="3512603"/>
            <a:ext cx="1304484"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198131" y="5221503"/>
            <a:ext cx="1239241"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967212" y="3909966"/>
            <a:ext cx="2253329" cy="646331"/>
          </a:xfrm>
          <a:prstGeom prst="rect">
            <a:avLst/>
          </a:prstGeom>
          <a:noFill/>
        </p:spPr>
        <p:txBody>
          <a:bodyPr wrap="none" rtlCol="0">
            <a:spAutoFit/>
          </a:bodyPr>
          <a:lstStyle/>
          <a:p>
            <a:pPr algn="ctr"/>
            <a:r>
              <a:rPr lang="en-US" dirty="0" smtClean="0"/>
              <a:t>removes </a:t>
            </a:r>
          </a:p>
          <a:p>
            <a:pPr algn="ctr"/>
            <a:r>
              <a:rPr lang="en-US" b="1" i="1" dirty="0"/>
              <a:t>t</a:t>
            </a:r>
            <a:r>
              <a:rPr lang="en-US" b="1" i="1" dirty="0" smtClean="0"/>
              <a:t>urn</a:t>
            </a:r>
            <a:r>
              <a:rPr lang="en-US" dirty="0" smtClean="0"/>
              <a:t> from </a:t>
            </a:r>
            <a:r>
              <a:rPr lang="en-US" b="1" i="1" dirty="0" smtClean="0"/>
              <a:t>h(thread2)</a:t>
            </a:r>
            <a:endParaRPr lang="en-US" b="1" i="1" dirty="0"/>
          </a:p>
        </p:txBody>
      </p:sp>
      <p:sp>
        <p:nvSpPr>
          <p:cNvPr id="22" name="TextBox 21"/>
          <p:cNvSpPr txBox="1"/>
          <p:nvPr/>
        </p:nvSpPr>
        <p:spPr>
          <a:xfrm>
            <a:off x="6153986" y="5640808"/>
            <a:ext cx="2527780" cy="646331"/>
          </a:xfrm>
          <a:prstGeom prst="rect">
            <a:avLst/>
          </a:prstGeom>
          <a:noFill/>
        </p:spPr>
        <p:txBody>
          <a:bodyPr wrap="none" rtlCol="0">
            <a:spAutoFit/>
          </a:bodyPr>
          <a:lstStyle/>
          <a:p>
            <a:pPr algn="ctr"/>
            <a:r>
              <a:rPr lang="en-US" dirty="0"/>
              <a:t>a</a:t>
            </a:r>
            <a:r>
              <a:rPr lang="en-US" dirty="0" smtClean="0"/>
              <a:t>ccesses </a:t>
            </a:r>
            <a:r>
              <a:rPr lang="en-US" b="1" i="1" dirty="0" smtClean="0"/>
              <a:t>turn</a:t>
            </a:r>
            <a:r>
              <a:rPr lang="en-US" dirty="0" smtClean="0"/>
              <a:t> when </a:t>
            </a:r>
          </a:p>
          <a:p>
            <a:pPr algn="ctr"/>
            <a:r>
              <a:rPr lang="en-US" b="1" i="1" dirty="0"/>
              <a:t>t</a:t>
            </a:r>
            <a:r>
              <a:rPr lang="en-US" b="1" i="1" dirty="0" smtClean="0"/>
              <a:t>urn</a:t>
            </a:r>
            <a:r>
              <a:rPr lang="en-US" dirty="0" smtClean="0"/>
              <a:t> is not in </a:t>
            </a:r>
            <a:r>
              <a:rPr lang="en-US" b="1" i="1" dirty="0" smtClean="0"/>
              <a:t>h(thread2)</a:t>
            </a:r>
            <a:endParaRPr lang="en-US" b="1" i="1" dirty="0"/>
          </a:p>
        </p:txBody>
      </p:sp>
    </p:spTree>
    <p:extLst>
      <p:ext uri="{BB962C8B-B14F-4D97-AF65-F5344CB8AC3E}">
        <p14:creationId xmlns:p14="http://schemas.microsoft.com/office/powerpoint/2010/main" val="987238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dissolve">
                                      <p:cBhvr>
                                        <p:cTn id="18" dur="500"/>
                                        <p:tgtEl>
                                          <p:spTgt spid="1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fix it?</a:t>
            </a:r>
            <a:endParaRPr lang="en-US" dirty="0"/>
          </a:p>
        </p:txBody>
      </p:sp>
      <p:sp>
        <p:nvSpPr>
          <p:cNvPr id="3" name="Content Placeholder 2"/>
          <p:cNvSpPr>
            <a:spLocks noGrp="1"/>
          </p:cNvSpPr>
          <p:nvPr>
            <p:ph idx="1"/>
          </p:nvPr>
        </p:nvSpPr>
        <p:spPr>
          <a:xfrm>
            <a:off x="779463" y="1949824"/>
            <a:ext cx="7583488" cy="4445000"/>
          </a:xfrm>
        </p:spPr>
        <p:txBody>
          <a:bodyPr>
            <a:normAutofit/>
          </a:bodyPr>
          <a:lstStyle/>
          <a:p>
            <a:r>
              <a:rPr lang="en-US" dirty="0" smtClean="0"/>
              <a:t>Data races are due to absence of happens-before relationship</a:t>
            </a:r>
          </a:p>
          <a:p>
            <a:r>
              <a:rPr lang="en-US" dirty="0" smtClean="0"/>
              <a:t>Suggest code modifications that will create happens-before relationship between the </a:t>
            </a:r>
            <a:r>
              <a:rPr lang="en-US" b="1" dirty="0" smtClean="0"/>
              <a:t>source</a:t>
            </a:r>
            <a:r>
              <a:rPr lang="en-US" dirty="0" smtClean="0"/>
              <a:t> and </a:t>
            </a:r>
            <a:r>
              <a:rPr lang="en-US" b="1" dirty="0" smtClean="0"/>
              <a:t>manifest</a:t>
            </a:r>
            <a:r>
              <a:rPr lang="en-US" dirty="0" smtClean="0"/>
              <a:t> statements</a:t>
            </a:r>
          </a:p>
          <a:p>
            <a:pPr lvl="1"/>
            <a:r>
              <a:rPr lang="en-US" dirty="0" smtClean="0"/>
              <a:t>Change the variable to volatile</a:t>
            </a:r>
          </a:p>
          <a:p>
            <a:pPr lvl="1"/>
            <a:r>
              <a:rPr lang="en-US" dirty="0" smtClean="0"/>
              <a:t>Change the array to an atomic array</a:t>
            </a:r>
          </a:p>
          <a:p>
            <a:pPr lvl="1"/>
            <a:r>
              <a:rPr lang="en-US" dirty="0" smtClean="0"/>
              <a:t>Move the source statement to make use of existing happens-before relationships due to transitivity</a:t>
            </a:r>
          </a:p>
          <a:p>
            <a:pPr lvl="1"/>
            <a:r>
              <a:rPr lang="en-US" dirty="0" smtClean="0"/>
              <a:t>Perform the same synchronization</a:t>
            </a:r>
          </a:p>
          <a:p>
            <a:pPr lvl="1"/>
            <a:r>
              <a:rPr lang="en-US" dirty="0" smtClean="0"/>
              <a:t>Change another variable to volatile to create happens-before relationships due to transitivity</a:t>
            </a:r>
          </a:p>
          <a:p>
            <a:pPr lvl="1"/>
            <a:endParaRPr lang="en-US" dirty="0" smtClean="0"/>
          </a:p>
          <a:p>
            <a:pPr lvl="1"/>
            <a:endParaRPr lang="en-US" dirty="0"/>
          </a:p>
        </p:txBody>
      </p:sp>
    </p:spTree>
    <p:extLst>
      <p:ext uri="{BB962C8B-B14F-4D97-AF65-F5344CB8AC3E}">
        <p14:creationId xmlns:p14="http://schemas.microsoft.com/office/powerpoint/2010/main" val="61451182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to atomic array</a:t>
            </a:r>
            <a:endParaRPr lang="en-US" dirty="0"/>
          </a:p>
        </p:txBody>
      </p:sp>
      <p:sp>
        <p:nvSpPr>
          <p:cNvPr id="4" name="Rectangle 3"/>
          <p:cNvSpPr/>
          <p:nvPr/>
        </p:nvSpPr>
        <p:spPr>
          <a:xfrm>
            <a:off x="3869123" y="1836696"/>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1</a:t>
            </a:r>
            <a:endParaRPr lang="en-US" sz="1600" dirty="0"/>
          </a:p>
        </p:txBody>
      </p:sp>
      <p:sp>
        <p:nvSpPr>
          <p:cNvPr id="5" name="Rounded Rectangle 4"/>
          <p:cNvSpPr/>
          <p:nvPr/>
        </p:nvSpPr>
        <p:spPr>
          <a:xfrm>
            <a:off x="3663633" y="2463659"/>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flag[0] = 1;</a:t>
            </a:r>
            <a:endParaRPr lang="en-US" sz="1600" dirty="0"/>
          </a:p>
        </p:txBody>
      </p:sp>
      <p:sp>
        <p:nvSpPr>
          <p:cNvPr id="6" name="Rounded Rectangle 5"/>
          <p:cNvSpPr/>
          <p:nvPr/>
        </p:nvSpPr>
        <p:spPr>
          <a:xfrm>
            <a:off x="3666621" y="2877551"/>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turn = 1;</a:t>
            </a:r>
            <a:endParaRPr lang="en-US" sz="1600" dirty="0"/>
          </a:p>
        </p:txBody>
      </p:sp>
      <p:sp>
        <p:nvSpPr>
          <p:cNvPr id="7" name="Rectangle 6"/>
          <p:cNvSpPr/>
          <p:nvPr/>
        </p:nvSpPr>
        <p:spPr>
          <a:xfrm>
            <a:off x="3869123" y="3525337"/>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2</a:t>
            </a:r>
            <a:endParaRPr lang="en-US" sz="1600" dirty="0"/>
          </a:p>
        </p:txBody>
      </p:sp>
      <p:sp>
        <p:nvSpPr>
          <p:cNvPr id="8" name="Rounded Rectangle 7"/>
          <p:cNvSpPr/>
          <p:nvPr/>
        </p:nvSpPr>
        <p:spPr>
          <a:xfrm>
            <a:off x="3724128" y="4169874"/>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s6: flag[1] = 1;</a:t>
            </a:r>
            <a:endParaRPr lang="en-US" sz="1600" dirty="0"/>
          </a:p>
        </p:txBody>
      </p:sp>
      <p:sp>
        <p:nvSpPr>
          <p:cNvPr id="10" name="Snip Single Corner Rectangle 9"/>
          <p:cNvSpPr/>
          <p:nvPr/>
        </p:nvSpPr>
        <p:spPr>
          <a:xfrm>
            <a:off x="6786000" y="3984671"/>
            <a:ext cx="1282498" cy="647510"/>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source</a:t>
            </a:r>
          </a:p>
          <a:p>
            <a:pPr algn="ctr"/>
            <a:r>
              <a:rPr lang="en-US" dirty="0" smtClean="0"/>
              <a:t> statement</a:t>
            </a:r>
            <a:endParaRPr lang="en-US" dirty="0"/>
          </a:p>
        </p:txBody>
      </p:sp>
      <p:sp>
        <p:nvSpPr>
          <p:cNvPr id="11" name="Snip Single Corner Rectangle 10"/>
          <p:cNvSpPr/>
          <p:nvPr/>
        </p:nvSpPr>
        <p:spPr>
          <a:xfrm>
            <a:off x="6776536" y="5156558"/>
            <a:ext cx="1267060" cy="633672"/>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manifest statement</a:t>
            </a:r>
            <a:endParaRPr lang="en-US" dirty="0"/>
          </a:p>
        </p:txBody>
      </p:sp>
      <p:cxnSp>
        <p:nvCxnSpPr>
          <p:cNvPr id="13" name="Straight Connector 12"/>
          <p:cNvCxnSpPr/>
          <p:nvPr/>
        </p:nvCxnSpPr>
        <p:spPr>
          <a:xfrm>
            <a:off x="5207594" y="4259723"/>
            <a:ext cx="1565955"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175886" y="5482995"/>
            <a:ext cx="597663"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242647" y="3350788"/>
            <a:ext cx="2499321" cy="646331"/>
          </a:xfrm>
          <a:prstGeom prst="rect">
            <a:avLst/>
          </a:prstGeom>
          <a:noFill/>
        </p:spPr>
        <p:txBody>
          <a:bodyPr wrap="none" rtlCol="0">
            <a:spAutoFit/>
          </a:bodyPr>
          <a:lstStyle/>
          <a:p>
            <a:pPr algn="ctr"/>
            <a:r>
              <a:rPr lang="en-US" dirty="0" smtClean="0"/>
              <a:t>removes </a:t>
            </a:r>
          </a:p>
          <a:p>
            <a:pPr algn="ctr"/>
            <a:r>
              <a:rPr lang="en-US" b="1" i="1" dirty="0"/>
              <a:t>f</a:t>
            </a:r>
            <a:r>
              <a:rPr lang="en-US" b="1" i="1" dirty="0" smtClean="0"/>
              <a:t>lag[1]</a:t>
            </a:r>
            <a:r>
              <a:rPr lang="en-US" dirty="0" smtClean="0"/>
              <a:t> from </a:t>
            </a:r>
            <a:r>
              <a:rPr lang="en-US" b="1" i="1" dirty="0" smtClean="0"/>
              <a:t>h(thread1)</a:t>
            </a:r>
            <a:endParaRPr lang="en-US" b="1" i="1" dirty="0"/>
          </a:p>
        </p:txBody>
      </p:sp>
      <p:sp>
        <p:nvSpPr>
          <p:cNvPr id="22" name="TextBox 21"/>
          <p:cNvSpPr txBox="1"/>
          <p:nvPr/>
        </p:nvSpPr>
        <p:spPr>
          <a:xfrm>
            <a:off x="6130600" y="5902300"/>
            <a:ext cx="2773772" cy="646331"/>
          </a:xfrm>
          <a:prstGeom prst="rect">
            <a:avLst/>
          </a:prstGeom>
          <a:noFill/>
        </p:spPr>
        <p:txBody>
          <a:bodyPr wrap="none" rtlCol="0">
            <a:spAutoFit/>
          </a:bodyPr>
          <a:lstStyle/>
          <a:p>
            <a:pPr algn="ctr"/>
            <a:r>
              <a:rPr lang="en-US" dirty="0" smtClean="0"/>
              <a:t>Accesses </a:t>
            </a:r>
            <a:r>
              <a:rPr lang="en-US" b="1" i="1" dirty="0" smtClean="0"/>
              <a:t>flag[1]</a:t>
            </a:r>
            <a:r>
              <a:rPr lang="en-US" dirty="0" smtClean="0"/>
              <a:t> when </a:t>
            </a:r>
          </a:p>
          <a:p>
            <a:pPr algn="ctr"/>
            <a:r>
              <a:rPr lang="en-US" b="1" i="1" dirty="0"/>
              <a:t>f</a:t>
            </a:r>
            <a:r>
              <a:rPr lang="en-US" b="1" i="1" dirty="0" smtClean="0"/>
              <a:t>lag[1]</a:t>
            </a:r>
            <a:r>
              <a:rPr lang="en-US" dirty="0" smtClean="0"/>
              <a:t> is not in </a:t>
            </a:r>
            <a:r>
              <a:rPr lang="en-US" b="1" i="1" dirty="0" smtClean="0"/>
              <a:t>h(thread1)</a:t>
            </a:r>
            <a:endParaRPr lang="en-US" b="1" i="1" dirty="0"/>
          </a:p>
        </p:txBody>
      </p:sp>
      <p:cxnSp>
        <p:nvCxnSpPr>
          <p:cNvPr id="12" name="Straight Connector 11"/>
          <p:cNvCxnSpPr/>
          <p:nvPr/>
        </p:nvCxnSpPr>
        <p:spPr>
          <a:xfrm flipH="1">
            <a:off x="2278622" y="4259723"/>
            <a:ext cx="1387999"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2278618" y="4259723"/>
            <a:ext cx="0" cy="1385148"/>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253704" y="5644871"/>
            <a:ext cx="436991" cy="0"/>
          </a:xfrm>
          <a:prstGeom prst="line">
            <a:avLst/>
          </a:prstGeom>
          <a:ln>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sp>
        <p:nvSpPr>
          <p:cNvPr id="18" name="Vertical Scroll 17"/>
          <p:cNvSpPr/>
          <p:nvPr/>
        </p:nvSpPr>
        <p:spPr>
          <a:xfrm>
            <a:off x="460706" y="3525055"/>
            <a:ext cx="1656036" cy="1531887"/>
          </a:xfrm>
          <a:prstGeom prst="verticalScroll">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a:t>
            </a:r>
            <a:r>
              <a:rPr lang="en-US" b="1" dirty="0" smtClean="0"/>
              <a:t>flag</a:t>
            </a:r>
            <a:r>
              <a:rPr lang="en-US" dirty="0" smtClean="0"/>
              <a:t> to atomic array</a:t>
            </a:r>
            <a:endParaRPr lang="en-US" dirty="0"/>
          </a:p>
        </p:txBody>
      </p:sp>
      <p:sp>
        <p:nvSpPr>
          <p:cNvPr id="3" name="Snip and Round Single Corner Rectangle 2"/>
          <p:cNvSpPr/>
          <p:nvPr/>
        </p:nvSpPr>
        <p:spPr>
          <a:xfrm>
            <a:off x="605149" y="1954980"/>
            <a:ext cx="2328189" cy="1184065"/>
          </a:xfrm>
          <a:prstGeom prst="snip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Peterson’s ME Alg.</a:t>
            </a:r>
          </a:p>
          <a:p>
            <a:pPr algn="ctr"/>
            <a:r>
              <a:rPr lang="en-US" dirty="0" smtClean="0"/>
              <a:t>turn and flag are volatile</a:t>
            </a:r>
          </a:p>
          <a:p>
            <a:pPr algn="ctr"/>
            <a:endParaRPr lang="en-US" dirty="0"/>
          </a:p>
        </p:txBody>
      </p:sp>
      <p:sp>
        <p:nvSpPr>
          <p:cNvPr id="20" name="Rounded Rectangle 19"/>
          <p:cNvSpPr/>
          <p:nvPr/>
        </p:nvSpPr>
        <p:spPr>
          <a:xfrm>
            <a:off x="2723394" y="5355790"/>
            <a:ext cx="3430592" cy="554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s</a:t>
            </a:r>
            <a:r>
              <a:rPr lang="en-US" sz="1600" dirty="0" smtClean="0"/>
              <a:t>3: while (flag[1] == 1 &amp;&amp; turn == 1) </a:t>
            </a:r>
          </a:p>
          <a:p>
            <a:r>
              <a:rPr lang="en-US" sz="1600" dirty="0"/>
              <a:t> </a:t>
            </a:r>
            <a:r>
              <a:rPr lang="en-US" sz="1600" dirty="0" smtClean="0"/>
              <a:t>      { /*spin*/}</a:t>
            </a:r>
            <a:endParaRPr lang="en-US" sz="1600" dirty="0"/>
          </a:p>
        </p:txBody>
      </p:sp>
      <p:sp>
        <p:nvSpPr>
          <p:cNvPr id="23" name="Rectangle 22"/>
          <p:cNvSpPr/>
          <p:nvPr/>
        </p:nvSpPr>
        <p:spPr>
          <a:xfrm>
            <a:off x="3847209" y="4728536"/>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Thread 1</a:t>
            </a:r>
            <a:endParaRPr lang="en-US" sz="1600" dirty="0"/>
          </a:p>
        </p:txBody>
      </p:sp>
    </p:spTree>
    <p:extLst>
      <p:ext uri="{BB962C8B-B14F-4D97-AF65-F5344CB8AC3E}">
        <p14:creationId xmlns:p14="http://schemas.microsoft.com/office/powerpoint/2010/main" val="26928356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10"/>
                                        </p:tgtEl>
                                      </p:cBhvr>
                                    </p:animEffect>
                                    <p:set>
                                      <p:cBhvr>
                                        <p:cTn id="14" dur="1" fill="hold">
                                          <p:stCondLst>
                                            <p:cond delay="499"/>
                                          </p:stCondLst>
                                        </p:cTn>
                                        <p:tgtEl>
                                          <p:spTgt spid="10"/>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19"/>
                                        </p:tgtEl>
                                      </p:cBhvr>
                                    </p:animEffect>
                                    <p:set>
                                      <p:cBhvr>
                                        <p:cTn id="23" dur="1" fill="hold">
                                          <p:stCondLst>
                                            <p:cond delay="499"/>
                                          </p:stCondLst>
                                        </p:cTn>
                                        <p:tgtEl>
                                          <p:spTgt spid="19"/>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par>
                                <p:cTn id="32" presetID="9"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p:bldP spid="22" grpId="0"/>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Example for </a:t>
            </a:r>
            <a:r>
              <a:rPr lang="en-US" i="1" dirty="0" smtClean="0"/>
              <a:t>move</a:t>
            </a:r>
            <a:r>
              <a:rPr lang="en-US" dirty="0" smtClean="0"/>
              <a:t> </a:t>
            </a:r>
            <a:r>
              <a:rPr lang="en-US" i="1" dirty="0" smtClean="0"/>
              <a:t>source</a:t>
            </a:r>
            <a:endParaRPr lang="en-US" i="1" dirty="0"/>
          </a:p>
        </p:txBody>
      </p:sp>
      <p:sp>
        <p:nvSpPr>
          <p:cNvPr id="4" name="Rounded Rectangle 3"/>
          <p:cNvSpPr/>
          <p:nvPr/>
        </p:nvSpPr>
        <p:spPr>
          <a:xfrm>
            <a:off x="2017118" y="1942530"/>
            <a:ext cx="4955649" cy="311302"/>
          </a:xfrm>
          <a:prstGeom prst="roundRect">
            <a:avLst/>
          </a:prstGeom>
          <a:solidFill>
            <a:schemeClr val="tx2"/>
          </a:solidFill>
          <a:ln>
            <a:solidFill>
              <a:srgbClr val="10315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Initialization: </a:t>
            </a:r>
            <a:r>
              <a:rPr lang="en-US" dirty="0" err="1" smtClean="0"/>
              <a:t>goFlag</a:t>
            </a:r>
            <a:r>
              <a:rPr lang="en-US" dirty="0" smtClean="0"/>
              <a:t> = false; volatile Data publish;</a:t>
            </a:r>
            <a:endParaRPr lang="en-US" dirty="0"/>
          </a:p>
        </p:txBody>
      </p:sp>
      <p:sp>
        <p:nvSpPr>
          <p:cNvPr id="5" name="Rounded Rectangle 4"/>
          <p:cNvSpPr/>
          <p:nvPr/>
        </p:nvSpPr>
        <p:spPr>
          <a:xfrm>
            <a:off x="1456803" y="3150385"/>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r = new Data();</a:t>
            </a:r>
            <a:endParaRPr lang="en-US" sz="1600" dirty="0"/>
          </a:p>
        </p:txBody>
      </p:sp>
      <p:sp>
        <p:nvSpPr>
          <p:cNvPr id="6" name="Rectangle 5"/>
          <p:cNvSpPr/>
          <p:nvPr/>
        </p:nvSpPr>
        <p:spPr>
          <a:xfrm>
            <a:off x="1786779" y="2517744"/>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6213251" y="2505848"/>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8" name="Rounded Rectangle 7"/>
          <p:cNvSpPr/>
          <p:nvPr/>
        </p:nvSpPr>
        <p:spPr>
          <a:xfrm>
            <a:off x="1459791" y="3564277"/>
            <a:ext cx="180244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publish = r;</a:t>
            </a:r>
            <a:endParaRPr lang="en-US" sz="1600" dirty="0"/>
          </a:p>
        </p:txBody>
      </p:sp>
      <p:sp>
        <p:nvSpPr>
          <p:cNvPr id="10" name="Rounded Rectangle 9"/>
          <p:cNvSpPr/>
          <p:nvPr/>
        </p:nvSpPr>
        <p:spPr>
          <a:xfrm>
            <a:off x="1462779" y="3978169"/>
            <a:ext cx="1799457"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s3: </a:t>
            </a:r>
            <a:r>
              <a:rPr lang="en-US" sz="1600" dirty="0" err="1" smtClean="0"/>
              <a:t>r.setDesc</a:t>
            </a:r>
            <a:r>
              <a:rPr lang="en-US" sz="1600" dirty="0" smtClean="0"/>
              <a:t>(e);</a:t>
            </a:r>
            <a:endParaRPr lang="en-US" sz="1600" dirty="0"/>
          </a:p>
        </p:txBody>
      </p:sp>
      <p:sp>
        <p:nvSpPr>
          <p:cNvPr id="11" name="Rounded Rectangle 10"/>
          <p:cNvSpPr/>
          <p:nvPr/>
        </p:nvSpPr>
        <p:spPr>
          <a:xfrm>
            <a:off x="1475230" y="4389085"/>
            <a:ext cx="1787006"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s4: </a:t>
            </a:r>
            <a:r>
              <a:rPr lang="en-US" sz="1600" dirty="0" err="1" smtClean="0"/>
              <a:t>goFlag</a:t>
            </a:r>
            <a:r>
              <a:rPr lang="en-US" sz="1600" dirty="0" smtClean="0"/>
              <a:t> = true;</a:t>
            </a:r>
            <a:endParaRPr lang="en-US" sz="1600" dirty="0"/>
          </a:p>
        </p:txBody>
      </p:sp>
      <p:sp>
        <p:nvSpPr>
          <p:cNvPr id="12" name="Rounded Rectangle 11"/>
          <p:cNvSpPr/>
          <p:nvPr/>
        </p:nvSpPr>
        <p:spPr>
          <a:xfrm>
            <a:off x="5245018" y="3150385"/>
            <a:ext cx="3117931"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t1: if (publish != null) {</a:t>
            </a:r>
            <a:endParaRPr lang="en-US" sz="1600" dirty="0"/>
          </a:p>
        </p:txBody>
      </p:sp>
      <p:sp>
        <p:nvSpPr>
          <p:cNvPr id="13" name="Rounded Rectangle 12"/>
          <p:cNvSpPr/>
          <p:nvPr/>
        </p:nvSpPr>
        <p:spPr>
          <a:xfrm>
            <a:off x="5248006" y="3564277"/>
            <a:ext cx="31149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t2:      while (!</a:t>
            </a:r>
            <a:r>
              <a:rPr lang="en-US" sz="1600" dirty="0" err="1" smtClean="0"/>
              <a:t>goFlag</a:t>
            </a:r>
            <a:r>
              <a:rPr lang="en-US" sz="1600" dirty="0" smtClean="0"/>
              <a:t>);</a:t>
            </a:r>
            <a:endParaRPr lang="en-US" sz="1600" dirty="0"/>
          </a:p>
        </p:txBody>
      </p:sp>
      <p:sp>
        <p:nvSpPr>
          <p:cNvPr id="15" name="Rounded Rectangle 14"/>
          <p:cNvSpPr/>
          <p:nvPr/>
        </p:nvSpPr>
        <p:spPr>
          <a:xfrm>
            <a:off x="5250995" y="3978169"/>
            <a:ext cx="311195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t</a:t>
            </a:r>
            <a:r>
              <a:rPr lang="en-US" sz="1600" dirty="0" smtClean="0"/>
              <a:t>3:       String s = </a:t>
            </a:r>
            <a:r>
              <a:rPr lang="en-US" sz="1600" dirty="0" err="1" smtClean="0"/>
              <a:t>publish.getDesc</a:t>
            </a:r>
            <a:r>
              <a:rPr lang="en-US" sz="1600" dirty="0" smtClean="0"/>
              <a:t>(); </a:t>
            </a:r>
            <a:endParaRPr lang="en-US" sz="1600" dirty="0"/>
          </a:p>
        </p:txBody>
      </p:sp>
      <p:sp>
        <p:nvSpPr>
          <p:cNvPr id="16" name="Rounded Rectangle 15"/>
          <p:cNvSpPr/>
          <p:nvPr/>
        </p:nvSpPr>
        <p:spPr>
          <a:xfrm>
            <a:off x="5263445" y="4389084"/>
            <a:ext cx="3099506" cy="54195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t4:       assert(</a:t>
            </a:r>
            <a:r>
              <a:rPr lang="en-US" sz="1600" dirty="0" err="1" smtClean="0"/>
              <a:t>s.equals</a:t>
            </a:r>
            <a:r>
              <a:rPr lang="en-US" sz="1600" dirty="0" smtClean="0"/>
              <a:t>(“e”);</a:t>
            </a:r>
          </a:p>
          <a:p>
            <a:r>
              <a:rPr lang="en-US" sz="1600" dirty="0" smtClean="0"/>
              <a:t>      }  </a:t>
            </a:r>
            <a:endParaRPr lang="en-US" sz="1600" dirty="0"/>
          </a:p>
        </p:txBody>
      </p:sp>
      <p:cxnSp>
        <p:nvCxnSpPr>
          <p:cNvPr id="18" name="Straight Connector 17"/>
          <p:cNvCxnSpPr/>
          <p:nvPr/>
        </p:nvCxnSpPr>
        <p:spPr>
          <a:xfrm>
            <a:off x="4532311" y="2517744"/>
            <a:ext cx="24903" cy="3409461"/>
          </a:xfrm>
          <a:prstGeom prst="line">
            <a:avLst/>
          </a:prstGeom>
        </p:spPr>
        <p:style>
          <a:lnRef idx="3">
            <a:schemeClr val="dk1"/>
          </a:lnRef>
          <a:fillRef idx="0">
            <a:schemeClr val="dk1"/>
          </a:fillRef>
          <a:effectRef idx="2">
            <a:schemeClr val="dk1"/>
          </a:effectRef>
          <a:fontRef idx="minor">
            <a:schemeClr val="tx1"/>
          </a:fontRef>
        </p:style>
      </p:cxnSp>
      <p:sp>
        <p:nvSpPr>
          <p:cNvPr id="3" name="TextBox 2"/>
          <p:cNvSpPr txBox="1"/>
          <p:nvPr/>
        </p:nvSpPr>
        <p:spPr>
          <a:xfrm>
            <a:off x="401463" y="4762245"/>
            <a:ext cx="3749744" cy="1938992"/>
          </a:xfrm>
          <a:prstGeom prst="rect">
            <a:avLst/>
          </a:prstGeom>
          <a:noFill/>
        </p:spPr>
        <p:txBody>
          <a:bodyPr wrap="none" rtlCol="0">
            <a:spAutoFit/>
          </a:bodyPr>
          <a:lstStyle/>
          <a:p>
            <a:pPr marL="285750" indent="-285750">
              <a:buFont typeface="Arial"/>
              <a:buChar char="•"/>
            </a:pPr>
            <a:r>
              <a:rPr lang="en-US" sz="2400" dirty="0" smtClean="0"/>
              <a:t>Updates </a:t>
            </a:r>
            <a:r>
              <a:rPr lang="en-US" sz="2400" b="1" dirty="0" smtClean="0"/>
              <a:t>publish</a:t>
            </a:r>
            <a:r>
              <a:rPr lang="en-US" sz="2400" dirty="0" smtClean="0"/>
              <a:t>ed object </a:t>
            </a:r>
          </a:p>
          <a:p>
            <a:r>
              <a:rPr lang="en-US" sz="2400" dirty="0"/>
              <a:t>a</a:t>
            </a:r>
            <a:r>
              <a:rPr lang="en-US" sz="2400" dirty="0" smtClean="0"/>
              <a:t>fter making the reference </a:t>
            </a:r>
          </a:p>
          <a:p>
            <a:r>
              <a:rPr lang="en-US" sz="2400" dirty="0" smtClean="0"/>
              <a:t>visible</a:t>
            </a:r>
          </a:p>
          <a:p>
            <a:pPr marL="285750" indent="-285750">
              <a:buFont typeface="Arial"/>
              <a:buChar char="•"/>
            </a:pPr>
            <a:r>
              <a:rPr lang="en-US" sz="2400" dirty="0" smtClean="0"/>
              <a:t>Compiler may reorder s3 </a:t>
            </a:r>
          </a:p>
          <a:p>
            <a:r>
              <a:rPr lang="en-US" sz="2400" dirty="0" smtClean="0"/>
              <a:t>and s4</a:t>
            </a:r>
            <a:endParaRPr lang="en-US" sz="2400" dirty="0"/>
          </a:p>
        </p:txBody>
      </p:sp>
      <p:sp>
        <p:nvSpPr>
          <p:cNvPr id="9" name="TextBox 8"/>
          <p:cNvSpPr txBox="1"/>
          <p:nvPr/>
        </p:nvSpPr>
        <p:spPr>
          <a:xfrm>
            <a:off x="4657061" y="5079728"/>
            <a:ext cx="4359937" cy="830997"/>
          </a:xfrm>
          <a:prstGeom prst="rect">
            <a:avLst/>
          </a:prstGeom>
          <a:noFill/>
        </p:spPr>
        <p:txBody>
          <a:bodyPr wrap="none" rtlCol="0">
            <a:spAutoFit/>
          </a:bodyPr>
          <a:lstStyle/>
          <a:p>
            <a:pPr marL="285750" indent="-285750">
              <a:buFont typeface="Arial"/>
              <a:buChar char="•"/>
            </a:pPr>
            <a:r>
              <a:rPr lang="en-US" sz="2400" dirty="0" smtClean="0"/>
              <a:t>May use the </a:t>
            </a:r>
            <a:r>
              <a:rPr lang="en-US" sz="2400" b="1" dirty="0" smtClean="0"/>
              <a:t>publish</a:t>
            </a:r>
            <a:r>
              <a:rPr lang="en-US" sz="2400" dirty="0" smtClean="0"/>
              <a:t>ed object </a:t>
            </a:r>
          </a:p>
          <a:p>
            <a:r>
              <a:rPr lang="en-US" sz="2400" dirty="0"/>
              <a:t>w</a:t>
            </a:r>
            <a:r>
              <a:rPr lang="en-US" sz="2400" dirty="0" smtClean="0"/>
              <a:t>hen it is in an inconsistent state</a:t>
            </a:r>
            <a:endParaRPr lang="en-US" sz="2400" dirty="0"/>
          </a:p>
        </p:txBody>
      </p:sp>
    </p:spTree>
    <p:extLst>
      <p:ext uri="{BB962C8B-B14F-4D97-AF65-F5344CB8AC3E}">
        <p14:creationId xmlns:p14="http://schemas.microsoft.com/office/powerpoint/2010/main" val="29840900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Move source statement</a:t>
            </a:r>
            <a:endParaRPr lang="en-US" dirty="0"/>
          </a:p>
        </p:txBody>
      </p:sp>
      <p:sp>
        <p:nvSpPr>
          <p:cNvPr id="5" name="Rounded Rectangle 4"/>
          <p:cNvSpPr/>
          <p:nvPr/>
        </p:nvSpPr>
        <p:spPr>
          <a:xfrm>
            <a:off x="3517457" y="2505853"/>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r = new Data();</a:t>
            </a:r>
            <a:endParaRPr lang="en-US" sz="1600" dirty="0"/>
          </a:p>
        </p:txBody>
      </p:sp>
      <p:sp>
        <p:nvSpPr>
          <p:cNvPr id="6" name="Rectangle 5"/>
          <p:cNvSpPr/>
          <p:nvPr/>
        </p:nvSpPr>
        <p:spPr>
          <a:xfrm>
            <a:off x="3847433" y="1873212"/>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3847433" y="4778072"/>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8" name="Rounded Rectangle 7"/>
          <p:cNvSpPr/>
          <p:nvPr/>
        </p:nvSpPr>
        <p:spPr>
          <a:xfrm>
            <a:off x="3520445" y="3368017"/>
            <a:ext cx="180244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publish = r;</a:t>
            </a:r>
            <a:endParaRPr lang="en-US" sz="1600" dirty="0"/>
          </a:p>
        </p:txBody>
      </p:sp>
      <p:sp>
        <p:nvSpPr>
          <p:cNvPr id="10" name="Rounded Rectangle 9"/>
          <p:cNvSpPr/>
          <p:nvPr/>
        </p:nvSpPr>
        <p:spPr>
          <a:xfrm>
            <a:off x="3523433" y="3781909"/>
            <a:ext cx="1799457"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s3: </a:t>
            </a:r>
            <a:r>
              <a:rPr lang="en-US" sz="1600" dirty="0" err="1" smtClean="0"/>
              <a:t>r.setDesc</a:t>
            </a:r>
            <a:r>
              <a:rPr lang="en-US" sz="1600" dirty="0" smtClean="0"/>
              <a:t>(e);</a:t>
            </a:r>
            <a:endParaRPr lang="en-US" sz="1600" dirty="0"/>
          </a:p>
        </p:txBody>
      </p:sp>
      <p:sp>
        <p:nvSpPr>
          <p:cNvPr id="11" name="Rounded Rectangle 10"/>
          <p:cNvSpPr/>
          <p:nvPr/>
        </p:nvSpPr>
        <p:spPr>
          <a:xfrm>
            <a:off x="3535884" y="4192825"/>
            <a:ext cx="1787006"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s4: </a:t>
            </a:r>
            <a:r>
              <a:rPr lang="en-US" sz="1600" dirty="0" err="1" smtClean="0"/>
              <a:t>goFlag</a:t>
            </a:r>
            <a:r>
              <a:rPr lang="en-US" sz="1600" dirty="0" smtClean="0"/>
              <a:t> = true;</a:t>
            </a:r>
            <a:endParaRPr lang="en-US" sz="1600" dirty="0"/>
          </a:p>
        </p:txBody>
      </p:sp>
      <p:sp>
        <p:nvSpPr>
          <p:cNvPr id="12" name="Rounded Rectangle 11"/>
          <p:cNvSpPr/>
          <p:nvPr/>
        </p:nvSpPr>
        <p:spPr>
          <a:xfrm>
            <a:off x="2879200" y="5422609"/>
            <a:ext cx="3117931"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t1: if (publish != null) {</a:t>
            </a:r>
            <a:endParaRPr lang="en-US" sz="1600" dirty="0"/>
          </a:p>
        </p:txBody>
      </p:sp>
      <p:sp>
        <p:nvSpPr>
          <p:cNvPr id="13" name="Rounded Rectangle 12"/>
          <p:cNvSpPr/>
          <p:nvPr/>
        </p:nvSpPr>
        <p:spPr>
          <a:xfrm>
            <a:off x="2882188" y="5836501"/>
            <a:ext cx="31149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t2:      while (!</a:t>
            </a:r>
            <a:r>
              <a:rPr lang="en-US" sz="1600" dirty="0" err="1" smtClean="0"/>
              <a:t>goFlag</a:t>
            </a:r>
            <a:r>
              <a:rPr lang="en-US" sz="1600" dirty="0" smtClean="0"/>
              <a:t>);</a:t>
            </a:r>
            <a:endParaRPr lang="en-US" sz="1600" dirty="0"/>
          </a:p>
        </p:txBody>
      </p:sp>
      <p:sp>
        <p:nvSpPr>
          <p:cNvPr id="17" name="Snip and Round Single Corner Rectangle 16"/>
          <p:cNvSpPr/>
          <p:nvPr/>
        </p:nvSpPr>
        <p:spPr>
          <a:xfrm>
            <a:off x="605149" y="1954980"/>
            <a:ext cx="1934943" cy="772031"/>
          </a:xfrm>
          <a:prstGeom prst="snip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b="1" dirty="0"/>
              <a:t>p</a:t>
            </a:r>
            <a:r>
              <a:rPr lang="en-US" b="1" dirty="0" smtClean="0"/>
              <a:t>ublish</a:t>
            </a:r>
            <a:r>
              <a:rPr lang="en-US" dirty="0" smtClean="0"/>
              <a:t> is volatile</a:t>
            </a:r>
          </a:p>
          <a:p>
            <a:pPr algn="ctr"/>
            <a:r>
              <a:rPr lang="en-US" b="1" dirty="0" err="1" smtClean="0"/>
              <a:t>goFlag</a:t>
            </a:r>
            <a:r>
              <a:rPr lang="en-US" dirty="0" smtClean="0"/>
              <a:t> is not volatile</a:t>
            </a:r>
          </a:p>
          <a:p>
            <a:pPr algn="ctr"/>
            <a:endParaRPr lang="en-US" dirty="0"/>
          </a:p>
        </p:txBody>
      </p:sp>
      <p:sp>
        <p:nvSpPr>
          <p:cNvPr id="19" name="Snip Single Corner Rectangle 18"/>
          <p:cNvSpPr/>
          <p:nvPr/>
        </p:nvSpPr>
        <p:spPr>
          <a:xfrm>
            <a:off x="7022569" y="4022027"/>
            <a:ext cx="1282498" cy="647510"/>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source</a:t>
            </a:r>
          </a:p>
          <a:p>
            <a:pPr algn="ctr"/>
            <a:r>
              <a:rPr lang="en-US" dirty="0" smtClean="0"/>
              <a:t> statement</a:t>
            </a:r>
            <a:endParaRPr lang="en-US" dirty="0"/>
          </a:p>
        </p:txBody>
      </p:sp>
      <p:cxnSp>
        <p:nvCxnSpPr>
          <p:cNvPr id="20" name="Straight Connector 19"/>
          <p:cNvCxnSpPr/>
          <p:nvPr/>
        </p:nvCxnSpPr>
        <p:spPr>
          <a:xfrm>
            <a:off x="5322890" y="4297079"/>
            <a:ext cx="1699679" cy="1"/>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480033" y="3388144"/>
            <a:ext cx="2497687" cy="646331"/>
          </a:xfrm>
          <a:prstGeom prst="rect">
            <a:avLst/>
          </a:prstGeom>
          <a:noFill/>
        </p:spPr>
        <p:txBody>
          <a:bodyPr wrap="none" rtlCol="0">
            <a:spAutoFit/>
          </a:bodyPr>
          <a:lstStyle/>
          <a:p>
            <a:pPr algn="ctr"/>
            <a:r>
              <a:rPr lang="en-US" dirty="0" smtClean="0"/>
              <a:t>removes </a:t>
            </a:r>
          </a:p>
          <a:p>
            <a:pPr algn="ctr"/>
            <a:r>
              <a:rPr lang="en-US" b="1" i="1" dirty="0" err="1" smtClean="0"/>
              <a:t>goFlag</a:t>
            </a:r>
            <a:r>
              <a:rPr lang="en-US" dirty="0" smtClean="0"/>
              <a:t> from </a:t>
            </a:r>
            <a:r>
              <a:rPr lang="en-US" b="1" i="1" dirty="0" smtClean="0"/>
              <a:t>h(thread2)</a:t>
            </a:r>
            <a:endParaRPr lang="en-US" b="1" i="1" dirty="0"/>
          </a:p>
        </p:txBody>
      </p:sp>
      <p:sp>
        <p:nvSpPr>
          <p:cNvPr id="22" name="Snip Single Corner Rectangle 21"/>
          <p:cNvSpPr/>
          <p:nvPr/>
        </p:nvSpPr>
        <p:spPr>
          <a:xfrm>
            <a:off x="6941891" y="5646741"/>
            <a:ext cx="1267060" cy="633672"/>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manifest statement</a:t>
            </a:r>
            <a:endParaRPr lang="en-US" dirty="0"/>
          </a:p>
        </p:txBody>
      </p:sp>
      <p:cxnSp>
        <p:nvCxnSpPr>
          <p:cNvPr id="23" name="Straight Connector 22"/>
          <p:cNvCxnSpPr/>
          <p:nvPr/>
        </p:nvCxnSpPr>
        <p:spPr>
          <a:xfrm>
            <a:off x="6042417" y="5973178"/>
            <a:ext cx="899474"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279804" y="5000410"/>
            <a:ext cx="2772138" cy="646331"/>
          </a:xfrm>
          <a:prstGeom prst="rect">
            <a:avLst/>
          </a:prstGeom>
          <a:noFill/>
        </p:spPr>
        <p:txBody>
          <a:bodyPr wrap="none" rtlCol="0">
            <a:spAutoFit/>
          </a:bodyPr>
          <a:lstStyle/>
          <a:p>
            <a:pPr algn="ctr"/>
            <a:r>
              <a:rPr lang="en-US" dirty="0" smtClean="0"/>
              <a:t>Accesses </a:t>
            </a:r>
            <a:r>
              <a:rPr lang="en-US" b="1" i="1" dirty="0" err="1" smtClean="0"/>
              <a:t>goFlag</a:t>
            </a:r>
            <a:r>
              <a:rPr lang="en-US" dirty="0" smtClean="0"/>
              <a:t> when </a:t>
            </a:r>
          </a:p>
          <a:p>
            <a:pPr algn="ctr"/>
            <a:r>
              <a:rPr lang="en-US" b="1" i="1" dirty="0" err="1" smtClean="0"/>
              <a:t>goFlag</a:t>
            </a:r>
            <a:r>
              <a:rPr lang="en-US" dirty="0" smtClean="0"/>
              <a:t> is not in </a:t>
            </a:r>
            <a:r>
              <a:rPr lang="en-US" b="1" i="1" dirty="0" smtClean="0"/>
              <a:t>h(thread2)</a:t>
            </a:r>
            <a:endParaRPr lang="en-US" b="1" i="1" dirty="0"/>
          </a:p>
        </p:txBody>
      </p:sp>
      <p:cxnSp>
        <p:nvCxnSpPr>
          <p:cNvPr id="27" name="Straight Connector 26"/>
          <p:cNvCxnSpPr/>
          <p:nvPr/>
        </p:nvCxnSpPr>
        <p:spPr>
          <a:xfrm>
            <a:off x="5350780" y="3500212"/>
            <a:ext cx="954939"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305719" y="3500212"/>
            <a:ext cx="0" cy="2016073"/>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H="1">
            <a:off x="6042417" y="5516285"/>
            <a:ext cx="263302"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35" name="Vertical Scroll 34"/>
          <p:cNvSpPr/>
          <p:nvPr/>
        </p:nvSpPr>
        <p:spPr>
          <a:xfrm>
            <a:off x="460706" y="3325823"/>
            <a:ext cx="1656036" cy="1531887"/>
          </a:xfrm>
          <a:prstGeom prst="verticalScroll">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Move s4 before s2</a:t>
            </a:r>
            <a:endParaRPr lang="en-US" dirty="0"/>
          </a:p>
        </p:txBody>
      </p:sp>
      <p:sp>
        <p:nvSpPr>
          <p:cNvPr id="39" name="Curved Right Arrow 38"/>
          <p:cNvSpPr/>
          <p:nvPr/>
        </p:nvSpPr>
        <p:spPr>
          <a:xfrm rot="10951725" flipH="1">
            <a:off x="2876268" y="3075672"/>
            <a:ext cx="473153" cy="1303935"/>
          </a:xfrm>
          <a:prstGeom prst="curved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3533892" y="2938149"/>
            <a:ext cx="1787006"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s4: </a:t>
            </a:r>
            <a:r>
              <a:rPr lang="en-US" sz="1600" dirty="0" err="1" smtClean="0"/>
              <a:t>goFlag</a:t>
            </a:r>
            <a:r>
              <a:rPr lang="en-US" sz="1600" dirty="0" smtClean="0"/>
              <a:t> = true;</a:t>
            </a:r>
            <a:endParaRPr lang="en-US" sz="1600" dirty="0"/>
          </a:p>
        </p:txBody>
      </p:sp>
      <p:cxnSp>
        <p:nvCxnSpPr>
          <p:cNvPr id="41" name="Straight Connector 40"/>
          <p:cNvCxnSpPr/>
          <p:nvPr/>
        </p:nvCxnSpPr>
        <p:spPr>
          <a:xfrm flipH="1">
            <a:off x="6480033" y="3104724"/>
            <a:ext cx="27890" cy="2993271"/>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388133" y="3092272"/>
            <a:ext cx="1132241" cy="0"/>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a:off x="6042417" y="6092053"/>
            <a:ext cx="428153"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717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dissolve">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0"/>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hidden"/>
                                      </p:to>
                                    </p:set>
                                  </p:childTnLst>
                                </p:cTn>
                              </p:par>
                              <p:par>
                                <p:cTn id="18" presetID="1" presetClass="exit"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par>
                                <p:cTn id="20" presetID="1" presetClass="exit"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hidden"/>
                                      </p:to>
                                    </p:set>
                                  </p:childTnLst>
                                </p:cTn>
                              </p:par>
                              <p:par>
                                <p:cTn id="22" presetID="1" presetClass="exit"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3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P spid="21" grpId="0"/>
      <p:bldP spid="22" grpId="0" animBg="1"/>
      <p:bldP spid="24" grpId="0"/>
      <p:bldP spid="35" grpId="0" animBg="1"/>
      <p:bldP spid="39" grpId="0" animBg="1"/>
      <p:bldP spid="39" grpId="1"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for </a:t>
            </a:r>
            <a:r>
              <a:rPr lang="en-US" i="1" dirty="0" smtClean="0"/>
              <a:t>perform the same synchronization operation</a:t>
            </a:r>
            <a:endParaRPr lang="en-US" i="1" dirty="0"/>
          </a:p>
        </p:txBody>
      </p:sp>
      <p:sp>
        <p:nvSpPr>
          <p:cNvPr id="4" name="Rounded Rectangle 3"/>
          <p:cNvSpPr/>
          <p:nvPr/>
        </p:nvSpPr>
        <p:spPr>
          <a:xfrm>
            <a:off x="1780549" y="1942530"/>
            <a:ext cx="5628044" cy="311302"/>
          </a:xfrm>
          <a:prstGeom prst="roundRect">
            <a:avLst/>
          </a:prstGeom>
          <a:solidFill>
            <a:schemeClr val="tx2"/>
          </a:solidFill>
          <a:ln>
            <a:solidFill>
              <a:srgbClr val="10315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Initialization: </a:t>
            </a:r>
            <a:r>
              <a:rPr lang="en-US" dirty="0" err="1" smtClean="0"/>
              <a:t>int</a:t>
            </a:r>
            <a:r>
              <a:rPr lang="en-US" dirty="0" smtClean="0"/>
              <a:t> data; final Object lock = new Object();</a:t>
            </a:r>
            <a:endParaRPr lang="en-US" dirty="0"/>
          </a:p>
        </p:txBody>
      </p:sp>
      <p:sp>
        <p:nvSpPr>
          <p:cNvPr id="5" name="Rounded Rectangle 4"/>
          <p:cNvSpPr/>
          <p:nvPr/>
        </p:nvSpPr>
        <p:spPr>
          <a:xfrm>
            <a:off x="1456803" y="3150385"/>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print (data);</a:t>
            </a:r>
            <a:endParaRPr lang="en-US" sz="1600" dirty="0"/>
          </a:p>
        </p:txBody>
      </p:sp>
      <p:sp>
        <p:nvSpPr>
          <p:cNvPr id="6" name="Rectangle 5"/>
          <p:cNvSpPr/>
          <p:nvPr/>
        </p:nvSpPr>
        <p:spPr>
          <a:xfrm>
            <a:off x="1786779" y="2517744"/>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6213251" y="2505848"/>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12" name="Rounded Rectangle 11"/>
          <p:cNvSpPr/>
          <p:nvPr/>
        </p:nvSpPr>
        <p:spPr>
          <a:xfrm>
            <a:off x="5245018" y="3150385"/>
            <a:ext cx="3117931"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t1: synchronized (lock) { /*lock*/</a:t>
            </a:r>
            <a:endParaRPr lang="en-US" sz="1600" dirty="0"/>
          </a:p>
        </p:txBody>
      </p:sp>
      <p:sp>
        <p:nvSpPr>
          <p:cNvPr id="13" name="Rounded Rectangle 12"/>
          <p:cNvSpPr/>
          <p:nvPr/>
        </p:nvSpPr>
        <p:spPr>
          <a:xfrm>
            <a:off x="5248006" y="3564277"/>
            <a:ext cx="31149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t2:      data = 1;</a:t>
            </a:r>
            <a:endParaRPr lang="en-US" sz="1600" dirty="0"/>
          </a:p>
        </p:txBody>
      </p:sp>
      <p:sp>
        <p:nvSpPr>
          <p:cNvPr id="15" name="Rounded Rectangle 14"/>
          <p:cNvSpPr/>
          <p:nvPr/>
        </p:nvSpPr>
        <p:spPr>
          <a:xfrm>
            <a:off x="5250995" y="3978169"/>
            <a:ext cx="311195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t</a:t>
            </a:r>
            <a:r>
              <a:rPr lang="en-US" sz="1600" dirty="0" smtClean="0"/>
              <a:t>3: } /*unlock*/</a:t>
            </a:r>
            <a:endParaRPr lang="en-US" sz="1600" dirty="0"/>
          </a:p>
        </p:txBody>
      </p:sp>
      <p:cxnSp>
        <p:nvCxnSpPr>
          <p:cNvPr id="18" name="Straight Connector 17"/>
          <p:cNvCxnSpPr/>
          <p:nvPr/>
        </p:nvCxnSpPr>
        <p:spPr>
          <a:xfrm>
            <a:off x="4532311" y="2517744"/>
            <a:ext cx="24903" cy="2078193"/>
          </a:xfrm>
          <a:prstGeom prst="line">
            <a:avLst/>
          </a:prstGeom>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816498" y="4701771"/>
            <a:ext cx="7840608" cy="2308324"/>
          </a:xfrm>
          <a:prstGeom prst="rect">
            <a:avLst/>
          </a:prstGeom>
          <a:noFill/>
        </p:spPr>
        <p:txBody>
          <a:bodyPr wrap="none" rtlCol="0">
            <a:spAutoFit/>
          </a:bodyPr>
          <a:lstStyle/>
          <a:p>
            <a:pPr marL="342900" indent="-342900">
              <a:buFont typeface="Arial"/>
              <a:buChar char="•"/>
            </a:pPr>
            <a:r>
              <a:rPr lang="en-US" sz="2400" dirty="0"/>
              <a:t>For every non-volatile variable </a:t>
            </a:r>
            <a:r>
              <a:rPr lang="en-US" sz="2400" b="1" dirty="0"/>
              <a:t>v</a:t>
            </a:r>
            <a:r>
              <a:rPr lang="en-US" sz="2400" dirty="0"/>
              <a:t>, </a:t>
            </a:r>
            <a:r>
              <a:rPr lang="en-US" sz="2400" b="1" dirty="0" err="1"/>
              <a:t>acquireHistory</a:t>
            </a:r>
            <a:r>
              <a:rPr lang="en-US" sz="2400" b="1" dirty="0"/>
              <a:t>(v)</a:t>
            </a:r>
            <a:r>
              <a:rPr lang="en-US" sz="2400" dirty="0"/>
              <a:t> stores </a:t>
            </a:r>
            <a:endParaRPr lang="en-US" sz="2400" dirty="0" smtClean="0"/>
          </a:p>
          <a:p>
            <a:r>
              <a:rPr lang="en-US" sz="2400" dirty="0" smtClean="0"/>
              <a:t>the </a:t>
            </a:r>
            <a:r>
              <a:rPr lang="en-US" sz="2400" dirty="0"/>
              <a:t>set of safe </a:t>
            </a:r>
            <a:r>
              <a:rPr lang="en-US" sz="2400" dirty="0" smtClean="0"/>
              <a:t>accesses by thread </a:t>
            </a:r>
            <a:r>
              <a:rPr lang="en-US" sz="2400" b="1" dirty="0"/>
              <a:t>t</a:t>
            </a:r>
            <a:r>
              <a:rPr lang="en-US" sz="2400" dirty="0"/>
              <a:t> via a synchronization </a:t>
            </a:r>
            <a:endParaRPr lang="en-US" sz="2400" dirty="0" smtClean="0"/>
          </a:p>
          <a:p>
            <a:r>
              <a:rPr lang="en-US" sz="2400" dirty="0" smtClean="0"/>
              <a:t>operation </a:t>
            </a:r>
            <a:r>
              <a:rPr lang="en-US" sz="2400" dirty="0"/>
              <a:t>on </a:t>
            </a:r>
            <a:r>
              <a:rPr lang="en-US" sz="2400" b="1" dirty="0"/>
              <a:t>s</a:t>
            </a:r>
            <a:r>
              <a:rPr lang="en-US" sz="2400" dirty="0" smtClean="0"/>
              <a:t>.</a:t>
            </a:r>
          </a:p>
          <a:p>
            <a:pPr marL="342900" indent="-342900">
              <a:buFont typeface="Arial"/>
              <a:buChar char="•"/>
            </a:pPr>
            <a:r>
              <a:rPr lang="en-US" sz="2400" dirty="0" smtClean="0"/>
              <a:t>Thread2’s safe access on </a:t>
            </a:r>
            <a:r>
              <a:rPr lang="en-US" sz="2400" b="1" dirty="0" smtClean="0"/>
              <a:t>data</a:t>
            </a:r>
            <a:r>
              <a:rPr lang="en-US" sz="2400" dirty="0" smtClean="0"/>
              <a:t> is noted as an example </a:t>
            </a:r>
          </a:p>
          <a:p>
            <a:r>
              <a:rPr lang="en-US" sz="2400" dirty="0" smtClean="0"/>
              <a:t>behavior. </a:t>
            </a:r>
            <a:endParaRPr lang="en-US" sz="2400" dirty="0"/>
          </a:p>
          <a:p>
            <a:endParaRPr lang="en-US" sz="2400" dirty="0"/>
          </a:p>
        </p:txBody>
      </p:sp>
    </p:spTree>
    <p:extLst>
      <p:ext uri="{BB962C8B-B14F-4D97-AF65-F5344CB8AC3E}">
        <p14:creationId xmlns:p14="http://schemas.microsoft.com/office/powerpoint/2010/main" val="72419167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Perform </a:t>
            </a:r>
            <a:r>
              <a:rPr lang="en-US" i="1" dirty="0" smtClean="0"/>
              <a:t>that</a:t>
            </a:r>
            <a:r>
              <a:rPr lang="en-US" dirty="0" smtClean="0"/>
              <a:t> synchronized block</a:t>
            </a:r>
            <a:endParaRPr lang="en-US" dirty="0"/>
          </a:p>
        </p:txBody>
      </p:sp>
      <p:sp>
        <p:nvSpPr>
          <p:cNvPr id="5" name="Rounded Rectangle 4"/>
          <p:cNvSpPr/>
          <p:nvPr/>
        </p:nvSpPr>
        <p:spPr>
          <a:xfrm>
            <a:off x="3439585" y="5167621"/>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print (data);</a:t>
            </a:r>
            <a:endParaRPr lang="en-US" sz="1600" dirty="0"/>
          </a:p>
        </p:txBody>
      </p:sp>
      <p:sp>
        <p:nvSpPr>
          <p:cNvPr id="6" name="Rectangle 5"/>
          <p:cNvSpPr/>
          <p:nvPr/>
        </p:nvSpPr>
        <p:spPr>
          <a:xfrm>
            <a:off x="3769561" y="4049352"/>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3769561" y="1957955"/>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12" name="Rounded Rectangle 11"/>
          <p:cNvSpPr/>
          <p:nvPr/>
        </p:nvSpPr>
        <p:spPr>
          <a:xfrm>
            <a:off x="2801328" y="2602492"/>
            <a:ext cx="3117931"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t1: synchronized (lock) { /*lock*/</a:t>
            </a:r>
            <a:endParaRPr lang="en-US" sz="1600" dirty="0"/>
          </a:p>
        </p:txBody>
      </p:sp>
      <p:sp>
        <p:nvSpPr>
          <p:cNvPr id="13" name="Rounded Rectangle 12"/>
          <p:cNvSpPr/>
          <p:nvPr/>
        </p:nvSpPr>
        <p:spPr>
          <a:xfrm>
            <a:off x="2804316" y="3016384"/>
            <a:ext cx="31149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t2:      data = 1;</a:t>
            </a:r>
            <a:endParaRPr lang="en-US" sz="1600" dirty="0"/>
          </a:p>
        </p:txBody>
      </p:sp>
      <p:sp>
        <p:nvSpPr>
          <p:cNvPr id="15" name="Rounded Rectangle 14"/>
          <p:cNvSpPr/>
          <p:nvPr/>
        </p:nvSpPr>
        <p:spPr>
          <a:xfrm>
            <a:off x="2807305" y="3430276"/>
            <a:ext cx="311195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t</a:t>
            </a:r>
            <a:r>
              <a:rPr lang="en-US" sz="1600" dirty="0" smtClean="0"/>
              <a:t>3: } /*unlock*/</a:t>
            </a:r>
            <a:endParaRPr lang="en-US" sz="1600" dirty="0"/>
          </a:p>
        </p:txBody>
      </p:sp>
      <p:sp>
        <p:nvSpPr>
          <p:cNvPr id="11" name="Snip and Round Single Corner Rectangle 10"/>
          <p:cNvSpPr/>
          <p:nvPr/>
        </p:nvSpPr>
        <p:spPr>
          <a:xfrm>
            <a:off x="605149" y="1954980"/>
            <a:ext cx="1934943" cy="772031"/>
          </a:xfrm>
          <a:prstGeom prst="snip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b="1" dirty="0" smtClean="0"/>
              <a:t>data</a:t>
            </a:r>
            <a:r>
              <a:rPr lang="en-US" dirty="0" smtClean="0"/>
              <a:t> is not volatile</a:t>
            </a:r>
          </a:p>
          <a:p>
            <a:pPr algn="ctr"/>
            <a:endParaRPr lang="en-US" dirty="0"/>
          </a:p>
        </p:txBody>
      </p:sp>
      <p:sp>
        <p:nvSpPr>
          <p:cNvPr id="14" name="Vertical Scroll 13"/>
          <p:cNvSpPr/>
          <p:nvPr/>
        </p:nvSpPr>
        <p:spPr>
          <a:xfrm>
            <a:off x="460706" y="3325823"/>
            <a:ext cx="1880158" cy="1531887"/>
          </a:xfrm>
          <a:prstGeom prst="verticalScroll">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Perform synchronized (lock) to access data</a:t>
            </a:r>
            <a:endParaRPr lang="en-US" dirty="0"/>
          </a:p>
        </p:txBody>
      </p:sp>
      <p:sp>
        <p:nvSpPr>
          <p:cNvPr id="16" name="Snip Single Corner Rectangle 15"/>
          <p:cNvSpPr/>
          <p:nvPr/>
        </p:nvSpPr>
        <p:spPr>
          <a:xfrm>
            <a:off x="7022569" y="2888895"/>
            <a:ext cx="1282498" cy="647510"/>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source</a:t>
            </a:r>
          </a:p>
          <a:p>
            <a:pPr algn="ctr"/>
            <a:r>
              <a:rPr lang="en-US" dirty="0" smtClean="0"/>
              <a:t> statement</a:t>
            </a:r>
            <a:endParaRPr lang="en-US" dirty="0"/>
          </a:p>
        </p:txBody>
      </p:sp>
      <p:cxnSp>
        <p:nvCxnSpPr>
          <p:cNvPr id="17" name="Straight Connector 16"/>
          <p:cNvCxnSpPr/>
          <p:nvPr/>
        </p:nvCxnSpPr>
        <p:spPr>
          <a:xfrm>
            <a:off x="5919260" y="3163948"/>
            <a:ext cx="1103309"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581755" y="2255012"/>
            <a:ext cx="2294243" cy="646331"/>
          </a:xfrm>
          <a:prstGeom prst="rect">
            <a:avLst/>
          </a:prstGeom>
          <a:noFill/>
        </p:spPr>
        <p:txBody>
          <a:bodyPr wrap="none" rtlCol="0">
            <a:spAutoFit/>
          </a:bodyPr>
          <a:lstStyle/>
          <a:p>
            <a:pPr algn="ctr"/>
            <a:r>
              <a:rPr lang="en-US" dirty="0" smtClean="0"/>
              <a:t>removes </a:t>
            </a:r>
          </a:p>
          <a:p>
            <a:pPr algn="ctr"/>
            <a:r>
              <a:rPr lang="en-US" b="1" i="1" dirty="0" smtClean="0"/>
              <a:t>data</a:t>
            </a:r>
            <a:r>
              <a:rPr lang="en-US" dirty="0" smtClean="0"/>
              <a:t> from </a:t>
            </a:r>
            <a:r>
              <a:rPr lang="en-US" b="1" i="1" dirty="0" smtClean="0"/>
              <a:t>h(thread1)</a:t>
            </a:r>
            <a:endParaRPr lang="en-US" b="1" i="1" dirty="0"/>
          </a:p>
        </p:txBody>
      </p:sp>
      <p:sp>
        <p:nvSpPr>
          <p:cNvPr id="20" name="Snip Single Corner Rectangle 19"/>
          <p:cNvSpPr/>
          <p:nvPr/>
        </p:nvSpPr>
        <p:spPr>
          <a:xfrm>
            <a:off x="6941891" y="4999237"/>
            <a:ext cx="1267060" cy="633672"/>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manifest statement</a:t>
            </a:r>
            <a:endParaRPr lang="en-US" dirty="0"/>
          </a:p>
        </p:txBody>
      </p:sp>
      <p:cxnSp>
        <p:nvCxnSpPr>
          <p:cNvPr id="21" name="Straight Connector 20"/>
          <p:cNvCxnSpPr/>
          <p:nvPr/>
        </p:nvCxnSpPr>
        <p:spPr>
          <a:xfrm>
            <a:off x="5245018" y="5325674"/>
            <a:ext cx="1696873"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381524" y="4352906"/>
            <a:ext cx="2568695" cy="646331"/>
          </a:xfrm>
          <a:prstGeom prst="rect">
            <a:avLst/>
          </a:prstGeom>
          <a:noFill/>
        </p:spPr>
        <p:txBody>
          <a:bodyPr wrap="none" rtlCol="0">
            <a:spAutoFit/>
          </a:bodyPr>
          <a:lstStyle/>
          <a:p>
            <a:pPr algn="ctr"/>
            <a:r>
              <a:rPr lang="en-US" dirty="0" smtClean="0"/>
              <a:t>Accesses </a:t>
            </a:r>
            <a:r>
              <a:rPr lang="en-US" b="1" i="1" dirty="0" smtClean="0"/>
              <a:t>data</a:t>
            </a:r>
            <a:r>
              <a:rPr lang="en-US" dirty="0" smtClean="0"/>
              <a:t> when </a:t>
            </a:r>
          </a:p>
          <a:p>
            <a:pPr algn="ctr"/>
            <a:r>
              <a:rPr lang="en-US" b="1" i="1" dirty="0" smtClean="0"/>
              <a:t>data</a:t>
            </a:r>
            <a:r>
              <a:rPr lang="en-US" dirty="0" smtClean="0"/>
              <a:t> is not in </a:t>
            </a:r>
            <a:r>
              <a:rPr lang="en-US" b="1" i="1" dirty="0" smtClean="0"/>
              <a:t>h(thread1)</a:t>
            </a:r>
            <a:endParaRPr lang="en-US" b="1" i="1" dirty="0"/>
          </a:p>
        </p:txBody>
      </p:sp>
      <p:sp>
        <p:nvSpPr>
          <p:cNvPr id="23" name="Rounded Rectangle 22"/>
          <p:cNvSpPr/>
          <p:nvPr/>
        </p:nvSpPr>
        <p:spPr>
          <a:xfrm>
            <a:off x="2801328" y="4737743"/>
            <a:ext cx="3117931"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s0: synchronized (lock) { /*lock*/</a:t>
            </a:r>
            <a:endParaRPr lang="en-US" sz="1600" dirty="0"/>
          </a:p>
        </p:txBody>
      </p:sp>
      <p:sp>
        <p:nvSpPr>
          <p:cNvPr id="24" name="Rounded Rectangle 23"/>
          <p:cNvSpPr/>
          <p:nvPr/>
        </p:nvSpPr>
        <p:spPr>
          <a:xfrm>
            <a:off x="2807305" y="5632909"/>
            <a:ext cx="311195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 /*unlock*/</a:t>
            </a:r>
            <a:endParaRPr lang="en-US" sz="1600" dirty="0"/>
          </a:p>
        </p:txBody>
      </p:sp>
      <p:cxnSp>
        <p:nvCxnSpPr>
          <p:cNvPr id="25" name="Straight Connector 24"/>
          <p:cNvCxnSpPr/>
          <p:nvPr/>
        </p:nvCxnSpPr>
        <p:spPr>
          <a:xfrm flipV="1">
            <a:off x="5935977" y="3550020"/>
            <a:ext cx="351982" cy="1"/>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287959" y="3525116"/>
            <a:ext cx="5309" cy="135611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5930358" y="4881233"/>
            <a:ext cx="357601"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5963867" y="3229245"/>
            <a:ext cx="510863" cy="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6440359" y="3241696"/>
            <a:ext cx="5310" cy="1978717"/>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5245018" y="5220413"/>
            <a:ext cx="1195342"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71333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9" presetClass="exit" presetSubtype="0" fill="hold" grpId="0" nodeType="withEffect">
                                  <p:stCondLst>
                                    <p:cond delay="0"/>
                                  </p:stCondLst>
                                  <p:childTnLst>
                                    <p:animEffect transition="out" filter="dissolv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9" presetClass="exit" presetSubtype="0" fill="hold" nodeType="withEffect">
                                  <p:stCondLst>
                                    <p:cond delay="0"/>
                                  </p:stCondLst>
                                  <p:childTnLst>
                                    <p:animEffect transition="out" filter="dissolv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9" grpId="0"/>
      <p:bldP spid="20" grpId="0" animBg="1"/>
      <p:bldP spid="22" grpId="0"/>
      <p:bldP spid="23"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for </a:t>
            </a:r>
            <a:r>
              <a:rPr lang="en-US" i="1" dirty="0" smtClean="0"/>
              <a:t>change another to volatile</a:t>
            </a:r>
            <a:endParaRPr lang="en-US" i="1" dirty="0"/>
          </a:p>
        </p:txBody>
      </p:sp>
      <p:sp>
        <p:nvSpPr>
          <p:cNvPr id="4" name="Rounded Rectangle 3"/>
          <p:cNvSpPr/>
          <p:nvPr/>
        </p:nvSpPr>
        <p:spPr>
          <a:xfrm>
            <a:off x="1506627" y="1942530"/>
            <a:ext cx="6088738" cy="311302"/>
          </a:xfrm>
          <a:prstGeom prst="roundRect">
            <a:avLst/>
          </a:prstGeom>
          <a:solidFill>
            <a:schemeClr val="tx2"/>
          </a:solidFill>
          <a:ln>
            <a:solidFill>
              <a:srgbClr val="10315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Initialization: </a:t>
            </a:r>
            <a:r>
              <a:rPr lang="en-US" dirty="0" err="1" smtClean="0"/>
              <a:t>int</a:t>
            </a:r>
            <a:r>
              <a:rPr lang="en-US" dirty="0" smtClean="0"/>
              <a:t> x; </a:t>
            </a:r>
            <a:r>
              <a:rPr lang="en-US" dirty="0" err="1" smtClean="0"/>
              <a:t>boolean</a:t>
            </a:r>
            <a:r>
              <a:rPr lang="en-US" dirty="0" smtClean="0"/>
              <a:t> done = false; /* both non-volatile*/</a:t>
            </a:r>
            <a:endParaRPr lang="en-US" dirty="0"/>
          </a:p>
        </p:txBody>
      </p:sp>
      <p:sp>
        <p:nvSpPr>
          <p:cNvPr id="5" name="Rounded Rectangle 4"/>
          <p:cNvSpPr/>
          <p:nvPr/>
        </p:nvSpPr>
        <p:spPr>
          <a:xfrm>
            <a:off x="1456803" y="3150385"/>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x = 1;</a:t>
            </a:r>
            <a:endParaRPr lang="en-US" sz="1600" dirty="0"/>
          </a:p>
        </p:txBody>
      </p:sp>
      <p:sp>
        <p:nvSpPr>
          <p:cNvPr id="6" name="Rectangle 5"/>
          <p:cNvSpPr/>
          <p:nvPr/>
        </p:nvSpPr>
        <p:spPr>
          <a:xfrm>
            <a:off x="1786779" y="2517744"/>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6213251" y="2505848"/>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12" name="Rounded Rectangle 11"/>
          <p:cNvSpPr/>
          <p:nvPr/>
        </p:nvSpPr>
        <p:spPr>
          <a:xfrm>
            <a:off x="5979627" y="3150385"/>
            <a:ext cx="167796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t1: while (!done);</a:t>
            </a:r>
            <a:endParaRPr lang="en-US" sz="1600" dirty="0"/>
          </a:p>
        </p:txBody>
      </p:sp>
      <p:sp>
        <p:nvSpPr>
          <p:cNvPr id="13" name="Rounded Rectangle 12"/>
          <p:cNvSpPr/>
          <p:nvPr/>
        </p:nvSpPr>
        <p:spPr>
          <a:xfrm>
            <a:off x="5982615" y="3564277"/>
            <a:ext cx="1674975" cy="2490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t</a:t>
            </a:r>
            <a:r>
              <a:rPr lang="en-US" sz="1600" dirty="0" smtClean="0"/>
              <a:t>2: assert(x == 1);</a:t>
            </a:r>
            <a:endParaRPr lang="en-US" sz="1600" dirty="0"/>
          </a:p>
        </p:txBody>
      </p:sp>
      <p:cxnSp>
        <p:nvCxnSpPr>
          <p:cNvPr id="18" name="Straight Connector 17"/>
          <p:cNvCxnSpPr/>
          <p:nvPr/>
        </p:nvCxnSpPr>
        <p:spPr>
          <a:xfrm>
            <a:off x="4532311" y="2517744"/>
            <a:ext cx="0" cy="2002602"/>
          </a:xfrm>
          <a:prstGeom prst="line">
            <a:avLst/>
          </a:prstGeom>
        </p:spPr>
        <p:style>
          <a:lnRef idx="3">
            <a:schemeClr val="dk1"/>
          </a:lnRef>
          <a:fillRef idx="0">
            <a:schemeClr val="dk1"/>
          </a:fillRef>
          <a:effectRef idx="2">
            <a:schemeClr val="dk1"/>
          </a:effectRef>
          <a:fontRef idx="minor">
            <a:schemeClr val="tx1"/>
          </a:fontRef>
        </p:style>
      </p:cxnSp>
      <p:sp>
        <p:nvSpPr>
          <p:cNvPr id="11" name="Rounded Rectangle 10"/>
          <p:cNvSpPr/>
          <p:nvPr/>
        </p:nvSpPr>
        <p:spPr>
          <a:xfrm>
            <a:off x="1472242" y="3551825"/>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done = true;</a:t>
            </a:r>
            <a:endParaRPr lang="en-US" sz="1600" dirty="0"/>
          </a:p>
        </p:txBody>
      </p:sp>
      <p:sp>
        <p:nvSpPr>
          <p:cNvPr id="8" name="TextBox 7"/>
          <p:cNvSpPr txBox="1"/>
          <p:nvPr/>
        </p:nvSpPr>
        <p:spPr>
          <a:xfrm>
            <a:off x="779462" y="4928537"/>
            <a:ext cx="7793747" cy="1200328"/>
          </a:xfrm>
          <a:prstGeom prst="rect">
            <a:avLst/>
          </a:prstGeom>
          <a:noFill/>
        </p:spPr>
        <p:txBody>
          <a:bodyPr wrap="square" rtlCol="0">
            <a:spAutoFit/>
          </a:bodyPr>
          <a:lstStyle/>
          <a:p>
            <a:pPr marL="285750" indent="-285750">
              <a:buFont typeface="Arial"/>
              <a:buChar char="•"/>
            </a:pPr>
            <a:r>
              <a:rPr lang="en-US" sz="2400" dirty="0" smtClean="0"/>
              <a:t>Potential data races both on </a:t>
            </a:r>
            <a:r>
              <a:rPr lang="en-US" sz="2400" b="1" dirty="0" smtClean="0"/>
              <a:t>x</a:t>
            </a:r>
            <a:r>
              <a:rPr lang="en-US" sz="2400" dirty="0" smtClean="0"/>
              <a:t> and </a:t>
            </a:r>
            <a:r>
              <a:rPr lang="en-US" sz="2400" b="1" dirty="0" smtClean="0"/>
              <a:t>done.</a:t>
            </a:r>
          </a:p>
          <a:p>
            <a:pPr marL="285750" indent="-285750">
              <a:buFont typeface="Arial"/>
              <a:buChar char="•"/>
            </a:pPr>
            <a:r>
              <a:rPr lang="en-US" sz="2400" dirty="0" smtClean="0"/>
              <a:t>Should we really change both to </a:t>
            </a:r>
            <a:r>
              <a:rPr lang="en-US" sz="2400" b="1" dirty="0"/>
              <a:t>x</a:t>
            </a:r>
            <a:r>
              <a:rPr lang="en-US" sz="2400" dirty="0"/>
              <a:t> and </a:t>
            </a:r>
            <a:r>
              <a:rPr lang="en-US" sz="2400" b="1" dirty="0" smtClean="0"/>
              <a:t>done </a:t>
            </a:r>
            <a:r>
              <a:rPr lang="en-US" sz="2400" dirty="0" smtClean="0"/>
              <a:t>to</a:t>
            </a:r>
            <a:r>
              <a:rPr lang="en-US" sz="2400" b="1" dirty="0" smtClean="0"/>
              <a:t> </a:t>
            </a:r>
            <a:r>
              <a:rPr lang="en-US" sz="2400" dirty="0" smtClean="0"/>
              <a:t>volatile?</a:t>
            </a:r>
          </a:p>
          <a:p>
            <a:pPr marL="285750" indent="-285750">
              <a:buFont typeface="Arial"/>
              <a:buChar char="•"/>
            </a:pPr>
            <a:r>
              <a:rPr lang="en-US" sz="2400" dirty="0" smtClean="0"/>
              <a:t>Can we get away by changing only one?</a:t>
            </a:r>
            <a:endParaRPr lang="en-US" sz="2400" dirty="0"/>
          </a:p>
        </p:txBody>
      </p:sp>
    </p:spTree>
    <p:extLst>
      <p:ext uri="{BB962C8B-B14F-4D97-AF65-F5344CB8AC3E}">
        <p14:creationId xmlns:p14="http://schemas.microsoft.com/office/powerpoint/2010/main" val="5158131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t>
            </a:r>
            <a:r>
              <a:rPr lang="en-US" dirty="0" smtClean="0"/>
              <a:t>hange other to volatile</a:t>
            </a:r>
            <a:endParaRPr lang="en-US" dirty="0"/>
          </a:p>
        </p:txBody>
      </p:sp>
      <p:sp>
        <p:nvSpPr>
          <p:cNvPr id="5" name="Rounded Rectangle 4"/>
          <p:cNvSpPr/>
          <p:nvPr/>
        </p:nvSpPr>
        <p:spPr>
          <a:xfrm>
            <a:off x="3635729" y="2587621"/>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x = 1;</a:t>
            </a:r>
            <a:endParaRPr lang="en-US" sz="1600" dirty="0"/>
          </a:p>
        </p:txBody>
      </p:sp>
      <p:sp>
        <p:nvSpPr>
          <p:cNvPr id="6" name="Rectangle 5"/>
          <p:cNvSpPr/>
          <p:nvPr/>
        </p:nvSpPr>
        <p:spPr>
          <a:xfrm>
            <a:off x="3965705" y="1954980"/>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3996823" y="3663893"/>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12" name="Rounded Rectangle 11"/>
          <p:cNvSpPr/>
          <p:nvPr/>
        </p:nvSpPr>
        <p:spPr>
          <a:xfrm>
            <a:off x="3763199" y="4308430"/>
            <a:ext cx="167796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t1: while (!done);</a:t>
            </a:r>
            <a:endParaRPr lang="en-US" sz="1600" dirty="0"/>
          </a:p>
        </p:txBody>
      </p:sp>
      <p:sp>
        <p:nvSpPr>
          <p:cNvPr id="13" name="Rounded Rectangle 12"/>
          <p:cNvSpPr/>
          <p:nvPr/>
        </p:nvSpPr>
        <p:spPr>
          <a:xfrm>
            <a:off x="3766187" y="4722322"/>
            <a:ext cx="1674975" cy="2490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t</a:t>
            </a:r>
            <a:r>
              <a:rPr lang="en-US" sz="1600" dirty="0" smtClean="0"/>
              <a:t>2: assert(x == 1);</a:t>
            </a:r>
            <a:endParaRPr lang="en-US" sz="1600" dirty="0"/>
          </a:p>
        </p:txBody>
      </p:sp>
      <p:sp>
        <p:nvSpPr>
          <p:cNvPr id="11" name="Rounded Rectangle 10"/>
          <p:cNvSpPr/>
          <p:nvPr/>
        </p:nvSpPr>
        <p:spPr>
          <a:xfrm>
            <a:off x="3651168" y="2989061"/>
            <a:ext cx="180543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done = true;</a:t>
            </a:r>
            <a:endParaRPr lang="en-US" sz="1600" dirty="0"/>
          </a:p>
        </p:txBody>
      </p:sp>
      <p:sp>
        <p:nvSpPr>
          <p:cNvPr id="14" name="Snip and Round Single Corner Rectangle 13"/>
          <p:cNvSpPr/>
          <p:nvPr/>
        </p:nvSpPr>
        <p:spPr>
          <a:xfrm>
            <a:off x="605149" y="1954980"/>
            <a:ext cx="1934943" cy="772031"/>
          </a:xfrm>
          <a:prstGeom prst="snipRound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b="1" dirty="0"/>
              <a:t>x</a:t>
            </a:r>
            <a:r>
              <a:rPr lang="en-US" b="1" dirty="0" smtClean="0"/>
              <a:t> </a:t>
            </a:r>
            <a:r>
              <a:rPr lang="en-US" dirty="0" smtClean="0"/>
              <a:t>and</a:t>
            </a:r>
            <a:r>
              <a:rPr lang="en-US" b="1" dirty="0" smtClean="0"/>
              <a:t> done </a:t>
            </a:r>
            <a:r>
              <a:rPr lang="en-US" dirty="0" smtClean="0"/>
              <a:t>are  not volatile</a:t>
            </a:r>
          </a:p>
          <a:p>
            <a:pPr algn="ctr"/>
            <a:endParaRPr lang="en-US" dirty="0"/>
          </a:p>
        </p:txBody>
      </p:sp>
      <p:sp>
        <p:nvSpPr>
          <p:cNvPr id="16" name="Snip Single Corner Rectangle 15"/>
          <p:cNvSpPr/>
          <p:nvPr/>
        </p:nvSpPr>
        <p:spPr>
          <a:xfrm>
            <a:off x="6586784" y="2465527"/>
            <a:ext cx="1282498" cy="647510"/>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source</a:t>
            </a:r>
          </a:p>
          <a:p>
            <a:pPr algn="ctr"/>
            <a:r>
              <a:rPr lang="en-US" dirty="0" smtClean="0"/>
              <a:t> statement</a:t>
            </a:r>
            <a:endParaRPr lang="en-US" dirty="0"/>
          </a:p>
        </p:txBody>
      </p:sp>
      <p:cxnSp>
        <p:nvCxnSpPr>
          <p:cNvPr id="17" name="Straight Connector 16"/>
          <p:cNvCxnSpPr/>
          <p:nvPr/>
        </p:nvCxnSpPr>
        <p:spPr>
          <a:xfrm>
            <a:off x="5483475" y="2740580"/>
            <a:ext cx="1103309"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315825" y="1831644"/>
            <a:ext cx="1954532" cy="646331"/>
          </a:xfrm>
          <a:prstGeom prst="rect">
            <a:avLst/>
          </a:prstGeom>
          <a:noFill/>
        </p:spPr>
        <p:txBody>
          <a:bodyPr wrap="none" rtlCol="0">
            <a:spAutoFit/>
          </a:bodyPr>
          <a:lstStyle/>
          <a:p>
            <a:pPr algn="ctr"/>
            <a:r>
              <a:rPr lang="en-US" dirty="0" smtClean="0"/>
              <a:t>removes </a:t>
            </a:r>
          </a:p>
          <a:p>
            <a:pPr algn="ctr"/>
            <a:r>
              <a:rPr lang="en-US" b="1" i="1" dirty="0"/>
              <a:t>x</a:t>
            </a:r>
            <a:r>
              <a:rPr lang="en-US" dirty="0" smtClean="0"/>
              <a:t> from </a:t>
            </a:r>
            <a:r>
              <a:rPr lang="en-US" b="1" i="1" dirty="0" smtClean="0"/>
              <a:t>h(thread2)</a:t>
            </a:r>
            <a:endParaRPr lang="en-US" b="1" i="1" dirty="0"/>
          </a:p>
        </p:txBody>
      </p:sp>
      <p:sp>
        <p:nvSpPr>
          <p:cNvPr id="20" name="Snip Single Corner Rectangle 19"/>
          <p:cNvSpPr/>
          <p:nvPr/>
        </p:nvSpPr>
        <p:spPr>
          <a:xfrm>
            <a:off x="6605714" y="4526061"/>
            <a:ext cx="1267060" cy="633672"/>
          </a:xfrm>
          <a:prstGeom prst="snip1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manifest statement</a:t>
            </a:r>
            <a:endParaRPr lang="en-US" dirty="0"/>
          </a:p>
        </p:txBody>
      </p:sp>
      <p:cxnSp>
        <p:nvCxnSpPr>
          <p:cNvPr id="21" name="Straight Connector 20"/>
          <p:cNvCxnSpPr/>
          <p:nvPr/>
        </p:nvCxnSpPr>
        <p:spPr>
          <a:xfrm>
            <a:off x="5456601" y="4852498"/>
            <a:ext cx="1149113" cy="0"/>
          </a:xfrm>
          <a:prstGeom prst="line">
            <a:avLst/>
          </a:prstGeom>
          <a:ln>
            <a:solidFill>
              <a:srgbClr val="3366FF"/>
            </a:solidFill>
            <a:prstDash val="sys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215204" y="5212094"/>
            <a:ext cx="2228983" cy="646331"/>
          </a:xfrm>
          <a:prstGeom prst="rect">
            <a:avLst/>
          </a:prstGeom>
          <a:noFill/>
        </p:spPr>
        <p:txBody>
          <a:bodyPr wrap="none" rtlCol="0">
            <a:spAutoFit/>
          </a:bodyPr>
          <a:lstStyle/>
          <a:p>
            <a:pPr algn="ctr"/>
            <a:r>
              <a:rPr lang="en-US" dirty="0"/>
              <a:t>a</a:t>
            </a:r>
            <a:r>
              <a:rPr lang="en-US" dirty="0" smtClean="0"/>
              <a:t>ccesses </a:t>
            </a:r>
            <a:r>
              <a:rPr lang="en-US" b="1" i="1" dirty="0"/>
              <a:t>x</a:t>
            </a:r>
            <a:r>
              <a:rPr lang="en-US" dirty="0" smtClean="0"/>
              <a:t> when </a:t>
            </a:r>
          </a:p>
          <a:p>
            <a:pPr algn="ctr"/>
            <a:r>
              <a:rPr lang="en-US" b="1" i="1" dirty="0"/>
              <a:t>x</a:t>
            </a:r>
            <a:r>
              <a:rPr lang="en-US" dirty="0" smtClean="0"/>
              <a:t> is not in </a:t>
            </a:r>
            <a:r>
              <a:rPr lang="en-US" b="1" i="1" dirty="0" smtClean="0"/>
              <a:t>h(thread2)</a:t>
            </a:r>
            <a:endParaRPr lang="en-US" b="1" i="1" dirty="0"/>
          </a:p>
        </p:txBody>
      </p:sp>
      <p:sp>
        <p:nvSpPr>
          <p:cNvPr id="23" name="Vertical Scroll 22"/>
          <p:cNvSpPr/>
          <p:nvPr/>
        </p:nvSpPr>
        <p:spPr>
          <a:xfrm>
            <a:off x="460706" y="3325823"/>
            <a:ext cx="1880158" cy="1531887"/>
          </a:xfrm>
          <a:prstGeom prst="verticalScroll">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Change </a:t>
            </a:r>
            <a:r>
              <a:rPr lang="en-US" b="1" dirty="0" smtClean="0"/>
              <a:t>done</a:t>
            </a:r>
            <a:r>
              <a:rPr lang="en-US" dirty="0" smtClean="0"/>
              <a:t> to volatile</a:t>
            </a:r>
            <a:endParaRPr lang="en-US" dirty="0"/>
          </a:p>
        </p:txBody>
      </p:sp>
      <p:cxnSp>
        <p:nvCxnSpPr>
          <p:cNvPr id="24" name="Straight Connector 23"/>
          <p:cNvCxnSpPr/>
          <p:nvPr/>
        </p:nvCxnSpPr>
        <p:spPr>
          <a:xfrm flipV="1">
            <a:off x="5490729" y="3117177"/>
            <a:ext cx="510863" cy="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5967221" y="3129628"/>
            <a:ext cx="5310" cy="1290871"/>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5483475" y="4420499"/>
            <a:ext cx="483747"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5468815" y="2821305"/>
            <a:ext cx="746389" cy="2"/>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187186" y="2833756"/>
            <a:ext cx="0" cy="2087799"/>
          </a:xfrm>
          <a:prstGeom prst="line">
            <a:avLst/>
          </a:prstGeom>
          <a:ln>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5474013" y="4921555"/>
            <a:ext cx="713173" cy="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3029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nodeType="clickEffect">
                                  <p:stCondLst>
                                    <p:cond delay="0"/>
                                  </p:stCondLst>
                                  <p:childTnLst>
                                    <p:animEffect transition="out" filter="dissolve">
                                      <p:cBhvr>
                                        <p:cTn id="10" dur="500"/>
                                        <p:tgtEl>
                                          <p:spTgt spid="17"/>
                                        </p:tgtEl>
                                      </p:cBhvr>
                                    </p:animEffect>
                                    <p:set>
                                      <p:cBhvr>
                                        <p:cTn id="11" dur="1" fill="hold">
                                          <p:stCondLst>
                                            <p:cond delay="499"/>
                                          </p:stCondLst>
                                        </p:cTn>
                                        <p:tgtEl>
                                          <p:spTgt spid="17"/>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16"/>
                                        </p:tgtEl>
                                      </p:cBhvr>
                                    </p:animEffect>
                                    <p:set>
                                      <p:cBhvr>
                                        <p:cTn id="14" dur="1" fill="hold">
                                          <p:stCondLst>
                                            <p:cond delay="499"/>
                                          </p:stCondLst>
                                        </p:cTn>
                                        <p:tgtEl>
                                          <p:spTgt spid="16"/>
                                        </p:tgtEl>
                                        <p:attrNameLst>
                                          <p:attrName>style.visibility</p:attrName>
                                        </p:attrNameLst>
                                      </p:cBhvr>
                                      <p:to>
                                        <p:strVal val="hidden"/>
                                      </p:to>
                                    </p:set>
                                  </p:childTnLst>
                                </p:cTn>
                              </p:par>
                              <p:par>
                                <p:cTn id="15" presetID="9" presetClass="exit" presetSubtype="0" fill="hold" grpId="0" nodeType="withEffect">
                                  <p:stCondLst>
                                    <p:cond delay="0"/>
                                  </p:stCondLst>
                                  <p:childTnLst>
                                    <p:animEffect transition="out" filter="dissolve">
                                      <p:cBhvr>
                                        <p:cTn id="16" dur="500"/>
                                        <p:tgtEl>
                                          <p:spTgt spid="19"/>
                                        </p:tgtEl>
                                      </p:cBhvr>
                                    </p:animEffect>
                                    <p:set>
                                      <p:cBhvr>
                                        <p:cTn id="17" dur="1" fill="hold">
                                          <p:stCondLst>
                                            <p:cond delay="499"/>
                                          </p:stCondLst>
                                        </p:cTn>
                                        <p:tgtEl>
                                          <p:spTgt spid="19"/>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21"/>
                                        </p:tgtEl>
                                      </p:cBhvr>
                                    </p:animEffect>
                                    <p:set>
                                      <p:cBhvr>
                                        <p:cTn id="20" dur="1" fill="hold">
                                          <p:stCondLst>
                                            <p:cond delay="499"/>
                                          </p:stCondLst>
                                        </p:cTn>
                                        <p:tgtEl>
                                          <p:spTgt spid="21"/>
                                        </p:tgtEl>
                                        <p:attrNameLst>
                                          <p:attrName>style.visibility</p:attrName>
                                        </p:attrNameLst>
                                      </p:cBhvr>
                                      <p:to>
                                        <p:strVal val="hidden"/>
                                      </p:to>
                                    </p:set>
                                  </p:childTnLst>
                                </p:cTn>
                              </p:par>
                              <p:par>
                                <p:cTn id="21" presetID="9" presetClass="exit" presetSubtype="0" fill="hold" grpId="0" nodeType="withEffect">
                                  <p:stCondLst>
                                    <p:cond delay="0"/>
                                  </p:stCondLst>
                                  <p:childTnLst>
                                    <p:animEffect transition="out" filter="dissolv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9" presetClass="exit" presetSubtype="0" fill="hold" grpId="0" nodeType="withEffect">
                                  <p:stCondLst>
                                    <p:cond delay="0"/>
                                  </p:stCondLst>
                                  <p:childTnLst>
                                    <p:animEffect transition="out" filter="dissolv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p:bldP spid="20" grpId="0" animBg="1"/>
      <p:bldP spid="22" grpId="0"/>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JRF-E: Eliminating Data Races</a:t>
            </a:r>
            <a:endParaRPr lang="en-US" dirty="0"/>
          </a:p>
        </p:txBody>
      </p:sp>
      <p:sp>
        <p:nvSpPr>
          <p:cNvPr id="3" name="Content Placeholder 2"/>
          <p:cNvSpPr>
            <a:spLocks noGrp="1"/>
          </p:cNvSpPr>
          <p:nvPr>
            <p:ph idx="1"/>
          </p:nvPr>
        </p:nvSpPr>
        <p:spPr/>
        <p:txBody>
          <a:bodyPr/>
          <a:lstStyle/>
          <a:p>
            <a:r>
              <a:rPr lang="en-US" dirty="0" smtClean="0"/>
              <a:t>JRF is configured to produce threshold # of counter-example paths  and write to a file</a:t>
            </a:r>
          </a:p>
          <a:p>
            <a:r>
              <a:rPr lang="en-US" dirty="0" smtClean="0"/>
              <a:t>JRF-E works on the output of JRF and analyzes the counter-example paths to generate code modification suggestions</a:t>
            </a:r>
          </a:p>
          <a:p>
            <a:r>
              <a:rPr lang="en-US" dirty="0"/>
              <a:t> </a:t>
            </a:r>
            <a:r>
              <a:rPr lang="en-US" dirty="0" smtClean="0"/>
              <a:t>For each race </a:t>
            </a:r>
          </a:p>
          <a:p>
            <a:pPr lvl="1"/>
            <a:r>
              <a:rPr lang="en-US" dirty="0" smtClean="0"/>
              <a:t>reports intersection of suggestions on all the relevant counter-example paths</a:t>
            </a:r>
          </a:p>
          <a:p>
            <a:r>
              <a:rPr lang="en-US" dirty="0" smtClean="0"/>
              <a:t>For each specific code modification suggestion</a:t>
            </a:r>
          </a:p>
          <a:p>
            <a:pPr lvl="1"/>
            <a:r>
              <a:rPr lang="en-US" dirty="0"/>
              <a:t>r</a:t>
            </a:r>
            <a:r>
              <a:rPr lang="en-US" dirty="0" smtClean="0"/>
              <a:t>eports the frequency</a:t>
            </a:r>
          </a:p>
        </p:txBody>
      </p:sp>
    </p:spTree>
    <p:extLst>
      <p:ext uri="{BB962C8B-B14F-4D97-AF65-F5344CB8AC3E}">
        <p14:creationId xmlns:p14="http://schemas.microsoft.com/office/powerpoint/2010/main" val="12053090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t>
            </a:r>
            <a:r>
              <a:rPr lang="en-US" dirty="0"/>
              <a:t>S</a:t>
            </a:r>
            <a:r>
              <a:rPr lang="en-US" dirty="0" smtClean="0"/>
              <a:t>hould </a:t>
            </a:r>
            <a:r>
              <a:rPr lang="en-US" dirty="0"/>
              <a:t>C</a:t>
            </a:r>
            <a:r>
              <a:rPr lang="en-US" dirty="0" smtClean="0"/>
              <a:t>are?</a:t>
            </a:r>
            <a:endParaRPr lang="en-US" dirty="0"/>
          </a:p>
        </p:txBody>
      </p:sp>
      <p:sp>
        <p:nvSpPr>
          <p:cNvPr id="3" name="Content Placeholder 2"/>
          <p:cNvSpPr>
            <a:spLocks noGrp="1"/>
          </p:cNvSpPr>
          <p:nvPr>
            <p:ph idx="1"/>
          </p:nvPr>
        </p:nvSpPr>
        <p:spPr/>
        <p:txBody>
          <a:bodyPr/>
          <a:lstStyle/>
          <a:p>
            <a:r>
              <a:rPr lang="en-US" dirty="0" smtClean="0"/>
              <a:t>Programmers</a:t>
            </a:r>
          </a:p>
          <a:p>
            <a:pPr lvl="1"/>
            <a:r>
              <a:rPr lang="en-US" dirty="0" smtClean="0"/>
              <a:t>Understanding how to achieve sequential consistency, if possible </a:t>
            </a:r>
          </a:p>
          <a:p>
            <a:pPr lvl="1"/>
            <a:r>
              <a:rPr lang="en-US" dirty="0" smtClean="0"/>
              <a:t>Reasoning about correctness</a:t>
            </a:r>
          </a:p>
          <a:p>
            <a:r>
              <a:rPr lang="en-US" dirty="0" smtClean="0"/>
              <a:t>Compiler writers</a:t>
            </a:r>
          </a:p>
          <a:p>
            <a:pPr lvl="1"/>
            <a:r>
              <a:rPr lang="en-US" dirty="0" smtClean="0"/>
              <a:t>Optimizing code within the restrictions of the memory model</a:t>
            </a:r>
            <a:endParaRPr lang="en-US" dirty="0"/>
          </a:p>
        </p:txBody>
      </p:sp>
    </p:spTree>
    <p:extLst>
      <p:ext uri="{BB962C8B-B14F-4D97-AF65-F5344CB8AC3E}">
        <p14:creationId xmlns:p14="http://schemas.microsoft.com/office/powerpoint/2010/main" val="352956357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0568" y="650104"/>
            <a:ext cx="6391569" cy="5262978"/>
          </a:xfrm>
          <a:prstGeom prst="rect">
            <a:avLst/>
          </a:prstGeom>
          <a:noFill/>
          <a:ln>
            <a:noFill/>
          </a:ln>
        </p:spPr>
        <p:txBody>
          <a:bodyPr wrap="none" rtlCol="0">
            <a:spAutoFit/>
          </a:bodyPr>
          <a:lstStyle/>
          <a:p>
            <a:r>
              <a:rPr lang="en-US" sz="1200" dirty="0"/>
              <a:t>JRF-E RESULT</a:t>
            </a:r>
          </a:p>
          <a:p>
            <a:r>
              <a:rPr lang="en-US" sz="1200" dirty="0"/>
              <a:t>====================================================== data race #1</a:t>
            </a:r>
          </a:p>
          <a:p>
            <a:r>
              <a:rPr lang="en-US" sz="1200" dirty="0" err="1"/>
              <a:t>jrf.hbset.util.HBDataRaceException</a:t>
            </a:r>
            <a:r>
              <a:rPr lang="en-US" sz="1200" dirty="0"/>
              <a:t> . . .</a:t>
            </a:r>
          </a:p>
          <a:p>
            <a:r>
              <a:rPr lang="en-US" sz="1200" dirty="0"/>
              <a:t>______________________________________________________ analyze counter example </a:t>
            </a:r>
          </a:p>
          <a:p>
            <a:r>
              <a:rPr lang="en-US" sz="1200" dirty="0"/>
              <a:t>data race </a:t>
            </a:r>
            <a:r>
              <a:rPr lang="en-US" sz="1200" b="1" dirty="0">
                <a:solidFill>
                  <a:srgbClr val="3366FF"/>
                </a:solidFill>
              </a:rPr>
              <a:t>source statement </a:t>
            </a:r>
            <a:r>
              <a:rPr lang="en-US" sz="1200" b="1" dirty="0"/>
              <a:t>:</a:t>
            </a:r>
            <a:r>
              <a:rPr lang="en-US" sz="1200" dirty="0"/>
              <a:t> "</a:t>
            </a:r>
            <a:r>
              <a:rPr lang="en-US" sz="1200" dirty="0" err="1"/>
              <a:t>putstatic</a:t>
            </a:r>
            <a:r>
              <a:rPr lang="en-US" sz="1200" dirty="0"/>
              <a:t>" at simple/SimpleRace.java:64  : "x = 1;"</a:t>
            </a:r>
          </a:p>
          <a:p>
            <a:r>
              <a:rPr lang="en-US" sz="1200" dirty="0"/>
              <a:t>data race </a:t>
            </a:r>
            <a:r>
              <a:rPr lang="en-US" sz="1200" b="1" dirty="0">
                <a:solidFill>
                  <a:srgbClr val="3366FF"/>
                </a:solidFill>
              </a:rPr>
              <a:t>manifest statement</a:t>
            </a:r>
            <a:r>
              <a:rPr lang="en-US" sz="1200" dirty="0"/>
              <a:t> : "</a:t>
            </a:r>
            <a:r>
              <a:rPr lang="en-US" sz="1200" dirty="0" err="1"/>
              <a:t>getstatic</a:t>
            </a:r>
            <a:r>
              <a:rPr lang="en-US" sz="1200" dirty="0"/>
              <a:t>" at simple/SimpleRace.java:74: "assert (x==1);"</a:t>
            </a:r>
          </a:p>
          <a:p>
            <a:endParaRPr lang="en-US" sz="1200" dirty="0"/>
          </a:p>
          <a:p>
            <a:r>
              <a:rPr lang="en-US" sz="1200" dirty="0"/>
              <a:t>Change the field "</a:t>
            </a:r>
            <a:r>
              <a:rPr lang="en-US" sz="1200" dirty="0" err="1"/>
              <a:t>simple.SimpleRace.x</a:t>
            </a:r>
            <a:r>
              <a:rPr lang="en-US" sz="1200" dirty="0"/>
              <a:t> from INITIALIZER" to volatile.</a:t>
            </a:r>
          </a:p>
          <a:p>
            <a:r>
              <a:rPr lang="en-US" sz="1200" dirty="0"/>
              <a:t>Change the field "</a:t>
            </a:r>
            <a:r>
              <a:rPr lang="en-US" sz="1200" dirty="0" err="1"/>
              <a:t>simple.SimpleRace.done</a:t>
            </a:r>
            <a:r>
              <a:rPr lang="en-US" sz="1200" dirty="0"/>
              <a:t> from INITIALIZER" to volatile.</a:t>
            </a:r>
          </a:p>
          <a:p>
            <a:endParaRPr lang="en-US" sz="1200" dirty="0"/>
          </a:p>
          <a:p>
            <a:r>
              <a:rPr lang="en-US" sz="1200" dirty="0"/>
              <a:t>______________________________________________________ advice from acquiring history</a:t>
            </a:r>
          </a:p>
          <a:p>
            <a:r>
              <a:rPr lang="en-US" sz="1200" dirty="0"/>
              <a:t>NONE</a:t>
            </a:r>
          </a:p>
          <a:p>
            <a:r>
              <a:rPr lang="en-US" sz="1200" dirty="0"/>
              <a:t>====================================================== data race #2</a:t>
            </a:r>
          </a:p>
          <a:p>
            <a:r>
              <a:rPr lang="en-US" sz="1200" dirty="0" err="1"/>
              <a:t>jrf.hbset.util.HBDataRaceException</a:t>
            </a:r>
            <a:r>
              <a:rPr lang="en-US" sz="1200" dirty="0"/>
              <a:t> . . .</a:t>
            </a:r>
          </a:p>
          <a:p>
            <a:r>
              <a:rPr lang="en-US" sz="1200" dirty="0"/>
              <a:t>______________________________________________________ analyze counter example </a:t>
            </a:r>
          </a:p>
          <a:p>
            <a:r>
              <a:rPr lang="en-US" sz="1200" dirty="0"/>
              <a:t>data race source statement : "</a:t>
            </a:r>
            <a:r>
              <a:rPr lang="en-US" sz="1200" dirty="0" err="1"/>
              <a:t>putstatic</a:t>
            </a:r>
            <a:r>
              <a:rPr lang="en-US" sz="1200" dirty="0"/>
              <a:t>" at simple/SimpleRace.java:65  : "done = true;"</a:t>
            </a:r>
          </a:p>
          <a:p>
            <a:r>
              <a:rPr lang="en-US" sz="1200" dirty="0"/>
              <a:t>data race manifest statement : "</a:t>
            </a:r>
            <a:r>
              <a:rPr lang="en-US" sz="1200" dirty="0" err="1"/>
              <a:t>getstatic</a:t>
            </a:r>
            <a:r>
              <a:rPr lang="en-US" sz="1200" dirty="0"/>
              <a:t>" at simple/SimpleRace.java:73: "while(!done) { /*spin*/ }"</a:t>
            </a:r>
          </a:p>
          <a:p>
            <a:endParaRPr lang="en-US" sz="1200" dirty="0"/>
          </a:p>
          <a:p>
            <a:r>
              <a:rPr lang="en-US" sz="1200" dirty="0"/>
              <a:t>Change the field "</a:t>
            </a:r>
            <a:r>
              <a:rPr lang="en-US" sz="1200" dirty="0" err="1"/>
              <a:t>simple.SimpleRace.done</a:t>
            </a:r>
            <a:r>
              <a:rPr lang="en-US" sz="1200" dirty="0"/>
              <a:t> from INITIALIZER" to volatile.</a:t>
            </a:r>
          </a:p>
          <a:p>
            <a:endParaRPr lang="en-US" sz="1200" dirty="0"/>
          </a:p>
          <a:p>
            <a:r>
              <a:rPr lang="en-US" sz="1200" dirty="0"/>
              <a:t>______________________________________________________ advice from acquiring history</a:t>
            </a:r>
          </a:p>
          <a:p>
            <a:r>
              <a:rPr lang="en-US" sz="1200" dirty="0"/>
              <a:t>NONE</a:t>
            </a:r>
          </a:p>
          <a:p>
            <a:r>
              <a:rPr lang="en-US" sz="1200" dirty="0"/>
              <a:t>______________________________________________________ frequency of advice</a:t>
            </a:r>
          </a:p>
          <a:p>
            <a:r>
              <a:rPr lang="en-US" sz="1200" dirty="0"/>
              <a:t>[1times] Change the field "</a:t>
            </a:r>
            <a:r>
              <a:rPr lang="en-US" sz="1200" dirty="0" err="1"/>
              <a:t>simple.SimpleRace.x</a:t>
            </a:r>
            <a:r>
              <a:rPr lang="en-US" sz="1200" dirty="0"/>
              <a:t> from INITIALIZER" to volatile.</a:t>
            </a:r>
          </a:p>
          <a:p>
            <a:r>
              <a:rPr lang="en-US" sz="1200" dirty="0"/>
              <a:t>[2times] Change the field "</a:t>
            </a:r>
            <a:r>
              <a:rPr lang="en-US" sz="1200" dirty="0" err="1"/>
              <a:t>simple.SimpleRace.done</a:t>
            </a:r>
            <a:r>
              <a:rPr lang="en-US" sz="1200" dirty="0"/>
              <a:t> from INITIALIZER" to volatile.</a:t>
            </a:r>
          </a:p>
          <a:p>
            <a:r>
              <a:rPr lang="en-US" sz="1200" dirty="0"/>
              <a:t>______________________________________________________ statistic</a:t>
            </a:r>
          </a:p>
          <a:p>
            <a:r>
              <a:rPr lang="en-US" sz="1200" dirty="0"/>
              <a:t>JRF takes 0:0:1 to find 2 equivalent races with 9 counterexample traces.</a:t>
            </a:r>
          </a:p>
          <a:p>
            <a:r>
              <a:rPr lang="en-US" sz="1200" dirty="0"/>
              <a:t>JRF-E takes 0:0:0 in 9 races analysis</a:t>
            </a:r>
            <a:r>
              <a:rPr lang="en-US" sz="1200" dirty="0" smtClean="0"/>
              <a:t>.</a:t>
            </a:r>
            <a:endParaRPr lang="en-US" sz="1200" dirty="0"/>
          </a:p>
        </p:txBody>
      </p:sp>
      <p:sp>
        <p:nvSpPr>
          <p:cNvPr id="10" name="Connector 9"/>
          <p:cNvSpPr/>
          <p:nvPr/>
        </p:nvSpPr>
        <p:spPr>
          <a:xfrm>
            <a:off x="1300328" y="4777356"/>
            <a:ext cx="710672" cy="604729"/>
          </a:xfrm>
          <a:prstGeom prst="flowChartConnector">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3024029" y="181465"/>
            <a:ext cx="1149142" cy="1088491"/>
          </a:xfrm>
          <a:prstGeom prst="wedgeRoundRectCallou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did it happen?</a:t>
            </a:r>
            <a:endParaRPr lang="en-US" dirty="0"/>
          </a:p>
        </p:txBody>
      </p:sp>
      <p:sp>
        <p:nvSpPr>
          <p:cNvPr id="14" name="Rounded Rectangular Callout 13"/>
          <p:cNvSpPr/>
          <p:nvPr/>
        </p:nvSpPr>
        <p:spPr>
          <a:xfrm>
            <a:off x="2874033" y="3673772"/>
            <a:ext cx="2569273" cy="1088491"/>
          </a:xfrm>
          <a:prstGeom prst="wedgeRoundRectCallou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many times a suggestion has been made considering all the races?</a:t>
            </a:r>
            <a:endParaRPr lang="en-US" dirty="0"/>
          </a:p>
        </p:txBody>
      </p:sp>
      <p:sp>
        <p:nvSpPr>
          <p:cNvPr id="15" name="Right Brace 14"/>
          <p:cNvSpPr/>
          <p:nvPr/>
        </p:nvSpPr>
        <p:spPr>
          <a:xfrm>
            <a:off x="7195007" y="891975"/>
            <a:ext cx="257228" cy="2071195"/>
          </a:xfrm>
          <a:prstGeom prst="rightBrace">
            <a:avLst/>
          </a:pr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7517759" y="1617651"/>
            <a:ext cx="1413871" cy="646331"/>
          </a:xfrm>
          <a:prstGeom prst="rect">
            <a:avLst/>
          </a:prstGeom>
          <a:noFill/>
          <a:ln>
            <a:solidFill>
              <a:srgbClr val="3366FF"/>
            </a:solidFill>
          </a:ln>
          <a:effectLst>
            <a:innerShdw blurRad="63500" dist="50800" dir="18900000">
              <a:prstClr val="black">
                <a:alpha val="50000"/>
              </a:prstClr>
            </a:innerShdw>
          </a:effectLst>
        </p:spPr>
        <p:txBody>
          <a:bodyPr wrap="square" rtlCol="0">
            <a:spAutoFit/>
          </a:bodyPr>
          <a:lstStyle/>
          <a:p>
            <a:r>
              <a:rPr lang="en-US" b="1" dirty="0">
                <a:solidFill>
                  <a:srgbClr val="3366FF"/>
                </a:solidFill>
              </a:rPr>
              <a:t>f</a:t>
            </a:r>
            <a:r>
              <a:rPr lang="en-US" b="1" dirty="0" smtClean="0">
                <a:solidFill>
                  <a:srgbClr val="3366FF"/>
                </a:solidFill>
              </a:rPr>
              <a:t>eedback on</a:t>
            </a:r>
          </a:p>
          <a:p>
            <a:r>
              <a:rPr lang="en-US" b="1" dirty="0">
                <a:solidFill>
                  <a:srgbClr val="3366FF"/>
                </a:solidFill>
              </a:rPr>
              <a:t>a</a:t>
            </a:r>
            <a:r>
              <a:rPr lang="en-US" b="1" dirty="0" smtClean="0">
                <a:solidFill>
                  <a:srgbClr val="3366FF"/>
                </a:solidFill>
              </a:rPr>
              <a:t> single race</a:t>
            </a:r>
          </a:p>
        </p:txBody>
      </p:sp>
      <p:sp>
        <p:nvSpPr>
          <p:cNvPr id="17" name="Right Brace 16"/>
          <p:cNvSpPr/>
          <p:nvPr/>
        </p:nvSpPr>
        <p:spPr>
          <a:xfrm>
            <a:off x="6819254" y="4762263"/>
            <a:ext cx="226805" cy="816358"/>
          </a:xfrm>
          <a:prstGeom prst="rightBrace">
            <a:avLst/>
          </a:pr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7104287" y="4883185"/>
            <a:ext cx="1680455" cy="646331"/>
          </a:xfrm>
          <a:prstGeom prst="rect">
            <a:avLst/>
          </a:prstGeom>
          <a:noFill/>
          <a:ln>
            <a:solidFill>
              <a:srgbClr val="3366FF"/>
            </a:solidFill>
          </a:ln>
        </p:spPr>
        <p:txBody>
          <a:bodyPr wrap="none" rtlCol="0">
            <a:spAutoFit/>
          </a:bodyPr>
          <a:lstStyle/>
          <a:p>
            <a:r>
              <a:rPr lang="en-US" b="1" dirty="0">
                <a:solidFill>
                  <a:srgbClr val="3366FF"/>
                </a:solidFill>
              </a:rPr>
              <a:t>f</a:t>
            </a:r>
            <a:r>
              <a:rPr lang="en-US" b="1" dirty="0" smtClean="0">
                <a:solidFill>
                  <a:srgbClr val="3366FF"/>
                </a:solidFill>
              </a:rPr>
              <a:t>eedback on all </a:t>
            </a:r>
          </a:p>
          <a:p>
            <a:r>
              <a:rPr lang="en-US" b="1" dirty="0" smtClean="0">
                <a:solidFill>
                  <a:srgbClr val="3366FF"/>
                </a:solidFill>
              </a:rPr>
              <a:t>races</a:t>
            </a:r>
            <a:endParaRPr lang="en-US" b="1" dirty="0">
              <a:solidFill>
                <a:srgbClr val="3366FF"/>
              </a:solidFill>
            </a:endParaRPr>
          </a:p>
        </p:txBody>
      </p:sp>
      <p:sp>
        <p:nvSpPr>
          <p:cNvPr id="19" name="Rounded Rectangular Callout 18"/>
          <p:cNvSpPr/>
          <p:nvPr/>
        </p:nvSpPr>
        <p:spPr>
          <a:xfrm>
            <a:off x="1015477" y="757169"/>
            <a:ext cx="1149142" cy="1088491"/>
          </a:xfrm>
          <a:prstGeom prst="wedgeRoundRectCallou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How to fix it?</a:t>
            </a:r>
            <a:endParaRPr lang="en-US" dirty="0"/>
          </a:p>
        </p:txBody>
      </p:sp>
      <p:sp>
        <p:nvSpPr>
          <p:cNvPr id="20" name="Oval 19"/>
          <p:cNvSpPr/>
          <p:nvPr/>
        </p:nvSpPr>
        <p:spPr>
          <a:xfrm>
            <a:off x="1015477" y="1390876"/>
            <a:ext cx="6179530" cy="544256"/>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1167877" y="1966580"/>
            <a:ext cx="6179530" cy="544256"/>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ight Brace 22"/>
          <p:cNvSpPr/>
          <p:nvPr/>
        </p:nvSpPr>
        <p:spPr>
          <a:xfrm>
            <a:off x="7306079" y="2963170"/>
            <a:ext cx="204378" cy="1678122"/>
          </a:xfrm>
          <a:prstGeom prst="rightBrace">
            <a:avLst/>
          </a:prstGeom>
          <a:ln>
            <a:solidFill>
              <a:srgbClr val="3366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TextBox 23"/>
          <p:cNvSpPr txBox="1"/>
          <p:nvPr/>
        </p:nvSpPr>
        <p:spPr>
          <a:xfrm>
            <a:off x="7534079" y="3433031"/>
            <a:ext cx="1397551" cy="923330"/>
          </a:xfrm>
          <a:prstGeom prst="rect">
            <a:avLst/>
          </a:prstGeom>
          <a:noFill/>
          <a:ln>
            <a:solidFill>
              <a:srgbClr val="3366FF"/>
            </a:solidFill>
          </a:ln>
          <a:effectLst>
            <a:innerShdw blurRad="63500" dist="50800" dir="18900000">
              <a:prstClr val="black">
                <a:alpha val="50000"/>
              </a:prstClr>
            </a:innerShdw>
          </a:effectLst>
        </p:spPr>
        <p:txBody>
          <a:bodyPr wrap="none" rtlCol="0">
            <a:spAutoFit/>
          </a:bodyPr>
          <a:lstStyle/>
          <a:p>
            <a:r>
              <a:rPr lang="en-US" b="1" dirty="0">
                <a:solidFill>
                  <a:srgbClr val="3366FF"/>
                </a:solidFill>
              </a:rPr>
              <a:t>f</a:t>
            </a:r>
            <a:r>
              <a:rPr lang="en-US" b="1" dirty="0" smtClean="0">
                <a:solidFill>
                  <a:srgbClr val="3366FF"/>
                </a:solidFill>
              </a:rPr>
              <a:t>eedback on</a:t>
            </a:r>
          </a:p>
          <a:p>
            <a:r>
              <a:rPr lang="en-US" b="1" dirty="0">
                <a:solidFill>
                  <a:srgbClr val="3366FF"/>
                </a:solidFill>
              </a:rPr>
              <a:t>a</a:t>
            </a:r>
            <a:r>
              <a:rPr lang="en-US" b="1" dirty="0" smtClean="0">
                <a:solidFill>
                  <a:srgbClr val="3366FF"/>
                </a:solidFill>
              </a:rPr>
              <a:t>nother</a:t>
            </a:r>
          </a:p>
          <a:p>
            <a:r>
              <a:rPr lang="en-US" b="1" dirty="0" smtClean="0">
                <a:solidFill>
                  <a:srgbClr val="3366FF"/>
                </a:solidFill>
              </a:rPr>
              <a:t> race</a:t>
            </a:r>
          </a:p>
        </p:txBody>
      </p:sp>
      <p:sp>
        <p:nvSpPr>
          <p:cNvPr id="25" name="Oval 24"/>
          <p:cNvSpPr/>
          <p:nvPr/>
        </p:nvSpPr>
        <p:spPr>
          <a:xfrm>
            <a:off x="639724" y="4837829"/>
            <a:ext cx="6179530" cy="544256"/>
          </a:xfrm>
          <a:prstGeom prst="ellipse">
            <a:avLst/>
          </a:prstGeom>
          <a:noFill/>
          <a:l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95251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ssolv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xit" presetSubtype="0" fill="hold" grpId="1" nodeType="clickEffect">
                                  <p:stCondLst>
                                    <p:cond delay="0"/>
                                  </p:stCondLst>
                                  <p:childTnLst>
                                    <p:animEffect transition="out" filter="dissolv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dissolve">
                                      <p:cBhvr>
                                        <p:cTn id="31" dur="500"/>
                                        <p:tgtEl>
                                          <p:spTgt spid="21"/>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21"/>
                                        </p:tgtEl>
                                      </p:cBhvr>
                                    </p:animEffect>
                                    <p:set>
                                      <p:cBhvr>
                                        <p:cTn id="42" dur="1" fill="hold">
                                          <p:stCondLst>
                                            <p:cond delay="499"/>
                                          </p:stCondLst>
                                        </p:cTn>
                                        <p:tgtEl>
                                          <p:spTgt spid="2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ssolve">
                                      <p:cBhvr>
                                        <p:cTn id="47" dur="500"/>
                                        <p:tgtEl>
                                          <p:spTgt spid="23"/>
                                        </p:tgtEl>
                                      </p:cBhvr>
                                    </p:animEffect>
                                  </p:childTnLst>
                                </p:cTn>
                              </p:par>
                              <p:par>
                                <p:cTn id="48" presetID="9" presetClass="entr" presetSubtype="0" fill="hold" grpId="1"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dissolve">
                                      <p:cBhvr>
                                        <p:cTn id="50" dur="500"/>
                                        <p:tgtEl>
                                          <p:spTgt spid="24"/>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ssolve">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dissolve">
                                      <p:cBhvr>
                                        <p:cTn id="63" dur="500"/>
                                        <p:tgtEl>
                                          <p:spTgt spid="10"/>
                                        </p:tgtEl>
                                      </p:cBhvr>
                                    </p:animEffect>
                                  </p:childTnLst>
                                </p:cTn>
                              </p:par>
                              <p:par>
                                <p:cTn id="64" presetID="9" presetClass="entr" presetSubtype="0" fill="hold" grpId="1"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dissolve">
                                      <p:cBhvr>
                                        <p:cTn id="66" dur="500"/>
                                        <p:tgtEl>
                                          <p:spTgt spid="2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dissolv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3" grpId="1" animBg="1"/>
      <p:bldP spid="14" grpId="0" animBg="1"/>
      <p:bldP spid="15" grpId="0" animBg="1"/>
      <p:bldP spid="16" grpId="0" animBg="1"/>
      <p:bldP spid="17" grpId="0" animBg="1"/>
      <p:bldP spid="18" grpId="0" animBg="1"/>
      <p:bldP spid="19" grpId="0" animBg="1"/>
      <p:bldP spid="19" grpId="1" animBg="1"/>
      <p:bldP spid="20" grpId="0" animBg="1"/>
      <p:bldP spid="20" grpId="1" animBg="1"/>
      <p:bldP spid="21" grpId="0" animBg="1"/>
      <p:bldP spid="21" grpId="1" animBg="1"/>
      <p:bldP spid="23" grpId="0" animBg="1"/>
      <p:bldP spid="24" grpId="1" animBg="1"/>
      <p:bldP spid="2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JRF-E - Analyzing </a:t>
            </a:r>
            <a:r>
              <a:rPr lang="en-US" i="1" dirty="0" smtClean="0"/>
              <a:t>threshold</a:t>
            </a:r>
            <a:r>
              <a:rPr lang="en-US" dirty="0" smtClean="0"/>
              <a:t> # of races</a:t>
            </a:r>
            <a:endParaRPr lang="en-US" dirty="0"/>
          </a:p>
        </p:txBody>
      </p:sp>
      <p:graphicFrame>
        <p:nvGraphicFramePr>
          <p:cNvPr id="6" name="Chart 5"/>
          <p:cNvGraphicFramePr/>
          <p:nvPr>
            <p:extLst>
              <p:ext uri="{D42A27DB-BD31-4B8C-83A1-F6EECF244321}">
                <p14:modId xmlns:p14="http://schemas.microsoft.com/office/powerpoint/2010/main" val="4065186199"/>
              </p:ext>
            </p:extLst>
          </p:nvPr>
        </p:nvGraphicFramePr>
        <p:xfrm>
          <a:off x="254000" y="1718235"/>
          <a:ext cx="8680824" cy="417909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108185" y="6001920"/>
            <a:ext cx="7147107" cy="369332"/>
          </a:xfrm>
          <a:prstGeom prst="rect">
            <a:avLst/>
          </a:prstGeom>
          <a:noFill/>
        </p:spPr>
        <p:txBody>
          <a:bodyPr wrap="square" rtlCol="0">
            <a:spAutoFit/>
          </a:bodyPr>
          <a:lstStyle/>
          <a:p>
            <a:r>
              <a:rPr lang="en-US" dirty="0" smtClean="0"/>
              <a:t>In all except </a:t>
            </a:r>
            <a:r>
              <a:rPr lang="en-US" dirty="0" err="1" smtClean="0"/>
              <a:t>MCSLock</a:t>
            </a:r>
            <a:r>
              <a:rPr lang="en-US" dirty="0" smtClean="0"/>
              <a:t>, the right suggestion made when Threshold &lt;= 10.</a:t>
            </a:r>
            <a:endParaRPr lang="en-US" dirty="0"/>
          </a:p>
        </p:txBody>
      </p:sp>
    </p:spTree>
    <p:extLst>
      <p:ext uri="{BB962C8B-B14F-4D97-AF65-F5344CB8AC3E}">
        <p14:creationId xmlns:p14="http://schemas.microsoft.com/office/powerpoint/2010/main" val="265489577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785" y="-177901"/>
            <a:ext cx="7583488" cy="1143000"/>
          </a:xfrm>
        </p:spPr>
        <p:txBody>
          <a:bodyPr/>
          <a:lstStyle/>
          <a:p>
            <a:r>
              <a:rPr lang="en-US" dirty="0" smtClean="0"/>
              <a:t>Suggestions that worked</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62167249"/>
              </p:ext>
            </p:extLst>
          </p:nvPr>
        </p:nvGraphicFramePr>
        <p:xfrm>
          <a:off x="311286" y="1139987"/>
          <a:ext cx="8504307" cy="5215127"/>
        </p:xfrm>
        <a:graphic>
          <a:graphicData uri="http://schemas.openxmlformats.org/drawingml/2006/table">
            <a:tbl>
              <a:tblPr firstRow="1" bandRow="1">
                <a:tableStyleId>{5C22544A-7EE6-4342-B048-85BDC9FD1C3A}</a:tableStyleId>
              </a:tblPr>
              <a:tblGrid>
                <a:gridCol w="1712274"/>
                <a:gridCol w="865166"/>
                <a:gridCol w="1136627"/>
                <a:gridCol w="1197560"/>
                <a:gridCol w="1065046"/>
                <a:gridCol w="1045918"/>
                <a:gridCol w="1481716"/>
              </a:tblGrid>
              <a:tr h="355713">
                <a:tc>
                  <a:txBody>
                    <a:bodyPr/>
                    <a:lstStyle/>
                    <a:p>
                      <a:endParaRPr lang="en-US" dirty="0"/>
                    </a:p>
                  </a:txBody>
                  <a:tcPr/>
                </a:tc>
                <a:tc>
                  <a:txBody>
                    <a:bodyPr/>
                    <a:lstStyle/>
                    <a:p>
                      <a:r>
                        <a:rPr lang="en-US" sz="1600" dirty="0" smtClean="0"/>
                        <a:t>Length</a:t>
                      </a:r>
                      <a:endParaRPr lang="en-US" sz="1600" dirty="0"/>
                    </a:p>
                  </a:txBody>
                  <a:tcPr/>
                </a:tc>
                <a:tc>
                  <a:txBody>
                    <a:bodyPr/>
                    <a:lstStyle/>
                    <a:p>
                      <a:r>
                        <a:rPr lang="en-US" sz="1600" dirty="0" smtClean="0"/>
                        <a:t>Threshold</a:t>
                      </a:r>
                      <a:endParaRPr lang="en-US" sz="1600" dirty="0"/>
                    </a:p>
                  </a:txBody>
                  <a:tcPr/>
                </a:tc>
                <a:tc>
                  <a:txBody>
                    <a:bodyPr/>
                    <a:lstStyle/>
                    <a:p>
                      <a:r>
                        <a:rPr lang="en-US" sz="1600" dirty="0" smtClean="0"/>
                        <a:t># of Racy</a:t>
                      </a:r>
                      <a:r>
                        <a:rPr lang="en-US" sz="1600" baseline="0" dirty="0" smtClean="0"/>
                        <a:t> Fields</a:t>
                      </a:r>
                      <a:endParaRPr lang="en-US" sz="1600" dirty="0"/>
                    </a:p>
                  </a:txBody>
                  <a:tcPr/>
                </a:tc>
                <a:tc>
                  <a:txBody>
                    <a:bodyPr/>
                    <a:lstStyle/>
                    <a:p>
                      <a:r>
                        <a:rPr lang="en-US" sz="1600" dirty="0" smtClean="0"/>
                        <a:t>Change (other) to volatile</a:t>
                      </a:r>
                      <a:endParaRPr lang="en-US" sz="1600" dirty="0"/>
                    </a:p>
                  </a:txBody>
                  <a:tcPr/>
                </a:tc>
                <a:tc>
                  <a:txBody>
                    <a:bodyPr/>
                    <a:lstStyle/>
                    <a:p>
                      <a:r>
                        <a:rPr lang="en-US" sz="1600" dirty="0" smtClean="0"/>
                        <a:t>Change</a:t>
                      </a:r>
                      <a:r>
                        <a:rPr lang="en-US" sz="1600" baseline="0" dirty="0" smtClean="0"/>
                        <a:t> to atomic array</a:t>
                      </a:r>
                      <a:endParaRPr lang="en-US" sz="1600" dirty="0"/>
                    </a:p>
                  </a:txBody>
                  <a:tcPr/>
                </a:tc>
                <a:tc>
                  <a:txBody>
                    <a:bodyPr/>
                    <a:lstStyle/>
                    <a:p>
                      <a:r>
                        <a:rPr lang="en-US" sz="1600" dirty="0" smtClean="0"/>
                        <a:t>Use synchronized block</a:t>
                      </a:r>
                      <a:endParaRPr lang="en-US" sz="1600" dirty="0"/>
                    </a:p>
                  </a:txBody>
                  <a:tcPr/>
                </a:tc>
              </a:tr>
              <a:tr h="394916">
                <a:tc>
                  <a:txBody>
                    <a:bodyPr/>
                    <a:lstStyle/>
                    <a:p>
                      <a:r>
                        <a:rPr lang="en-US" dirty="0" err="1" smtClean="0"/>
                        <a:t>DisBarrier</a:t>
                      </a:r>
                      <a:endParaRPr lang="en-US" dirty="0"/>
                    </a:p>
                  </a:txBody>
                  <a:tcPr/>
                </a:tc>
                <a:tc>
                  <a:txBody>
                    <a:bodyPr/>
                    <a:lstStyle/>
                    <a:p>
                      <a:r>
                        <a:rPr lang="en-US" dirty="0" smtClean="0"/>
                        <a:t>40</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endParaRPr lang="en-US" dirty="0"/>
                    </a:p>
                  </a:txBody>
                  <a:tcPr/>
                </a:tc>
              </a:tr>
              <a:tr h="613971">
                <a:tc>
                  <a:txBody>
                    <a:bodyPr/>
                    <a:lstStyle/>
                    <a:p>
                      <a:r>
                        <a:rPr lang="en-US" dirty="0" err="1" smtClean="0"/>
                        <a:t>LockFreeHashSet</a:t>
                      </a:r>
                      <a:endParaRPr lang="en-US" dirty="0"/>
                    </a:p>
                  </a:txBody>
                  <a:tcPr/>
                </a:tc>
                <a:tc>
                  <a:txBody>
                    <a:bodyPr/>
                    <a:lstStyle/>
                    <a:p>
                      <a:r>
                        <a:rPr lang="en-US" dirty="0" smtClean="0"/>
                        <a:t>50</a:t>
                      </a:r>
                      <a:endParaRPr lang="en-US" dirty="0"/>
                    </a:p>
                  </a:txBody>
                  <a:tcPr/>
                </a:tc>
                <a:tc>
                  <a:txBody>
                    <a:bodyPr/>
                    <a:lstStyle/>
                    <a:p>
                      <a:r>
                        <a:rPr lang="en-US" dirty="0" smtClean="0"/>
                        <a:t>1</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endParaRPr lang="en-US" dirty="0"/>
                    </a:p>
                  </a:txBody>
                  <a:tcPr/>
                </a:tc>
              </a:tr>
              <a:tr h="355713">
                <a:tc>
                  <a:txBody>
                    <a:bodyPr/>
                    <a:lstStyle/>
                    <a:p>
                      <a:r>
                        <a:rPr lang="en-US" dirty="0" err="1" smtClean="0"/>
                        <a:t>OptimisticList</a:t>
                      </a:r>
                      <a:endParaRPr lang="en-US" dirty="0"/>
                    </a:p>
                  </a:txBody>
                  <a:tcPr/>
                </a:tc>
                <a:tc>
                  <a:txBody>
                    <a:bodyPr/>
                    <a:lstStyle/>
                    <a:p>
                      <a:r>
                        <a:rPr lang="en-US" dirty="0" smtClean="0"/>
                        <a:t>42</a:t>
                      </a:r>
                      <a:endParaRPr lang="en-US" dirty="0"/>
                    </a:p>
                  </a:txBody>
                  <a:tcPr/>
                </a:tc>
                <a:tc>
                  <a:txBody>
                    <a:bodyPr/>
                    <a:lstStyle/>
                    <a:p>
                      <a:r>
                        <a:rPr lang="en-US" dirty="0" smtClean="0"/>
                        <a:t>1</a:t>
                      </a:r>
                      <a:endParaRPr lang="en-US" dirty="0"/>
                    </a:p>
                  </a:txBody>
                  <a:tcPr/>
                </a:tc>
                <a:tc>
                  <a:txBody>
                    <a:bodyPr/>
                    <a:lstStyle/>
                    <a:p>
                      <a:r>
                        <a:rPr lang="en-US" dirty="0" smtClean="0"/>
                        <a:t>3</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r>
              <a:tr h="355713">
                <a:tc>
                  <a:txBody>
                    <a:bodyPr/>
                    <a:lstStyle/>
                    <a:p>
                      <a:r>
                        <a:rPr lang="en-US" dirty="0" err="1" smtClean="0"/>
                        <a:t>MCSLock</a:t>
                      </a:r>
                      <a:endParaRPr lang="en-US" dirty="0"/>
                    </a:p>
                  </a:txBody>
                  <a:tcPr/>
                </a:tc>
                <a:tc>
                  <a:txBody>
                    <a:bodyPr/>
                    <a:lstStyle/>
                    <a:p>
                      <a:r>
                        <a:rPr lang="en-US" dirty="0" smtClean="0"/>
                        <a:t>65</a:t>
                      </a:r>
                      <a:endParaRPr lang="en-US" dirty="0"/>
                    </a:p>
                  </a:txBody>
                  <a:tcPr/>
                </a:tc>
                <a:tc>
                  <a:txBody>
                    <a:bodyPr/>
                    <a:lstStyle/>
                    <a:p>
                      <a:r>
                        <a:rPr lang="en-US" dirty="0" smtClean="0"/>
                        <a:t>100</a:t>
                      </a:r>
                      <a:endParaRPr lang="en-US" dirty="0"/>
                    </a:p>
                  </a:txBody>
                  <a:tcPr/>
                </a:tc>
                <a:tc>
                  <a:txBody>
                    <a:bodyPr/>
                    <a:lstStyle/>
                    <a:p>
                      <a:r>
                        <a:rPr lang="en-US" dirty="0" smtClean="0"/>
                        <a:t>3</a:t>
                      </a:r>
                      <a:endParaRPr lang="en-US" dirty="0"/>
                    </a:p>
                  </a:txBody>
                  <a:tcPr/>
                </a:tc>
                <a:tc>
                  <a:txBody>
                    <a:bodyPr/>
                    <a:lstStyle/>
                    <a:p>
                      <a:r>
                        <a:rPr lang="en-US" dirty="0" smtClean="0"/>
                        <a:t>2</a:t>
                      </a:r>
                      <a:endParaRPr lang="en-US" dirty="0"/>
                    </a:p>
                  </a:txBody>
                  <a:tcPr/>
                </a:tc>
                <a:tc>
                  <a:txBody>
                    <a:bodyPr/>
                    <a:lstStyle/>
                    <a:p>
                      <a:endParaRPr lang="en-US"/>
                    </a:p>
                  </a:txBody>
                  <a:tcPr/>
                </a:tc>
                <a:tc>
                  <a:txBody>
                    <a:bodyPr/>
                    <a:lstStyle/>
                    <a:p>
                      <a:endParaRPr lang="en-US" dirty="0"/>
                    </a:p>
                  </a:txBody>
                  <a:tcPr/>
                </a:tc>
              </a:tr>
              <a:tr h="613971">
                <a:tc>
                  <a:txBody>
                    <a:bodyPr/>
                    <a:lstStyle/>
                    <a:p>
                      <a:r>
                        <a:rPr lang="en-US" dirty="0" err="1" smtClean="0"/>
                        <a:t>LinearSenseBarrier</a:t>
                      </a:r>
                      <a:r>
                        <a:rPr lang="en-US" dirty="0" smtClean="0"/>
                        <a:t>.</a:t>
                      </a:r>
                      <a:endParaRPr lang="en-US" dirty="0"/>
                    </a:p>
                  </a:txBody>
                  <a:tcPr/>
                </a:tc>
                <a:tc>
                  <a:txBody>
                    <a:bodyPr/>
                    <a:lstStyle/>
                    <a:p>
                      <a:r>
                        <a:rPr lang="en-US" dirty="0" smtClean="0"/>
                        <a:t>61</a:t>
                      </a:r>
                      <a:endParaRPr lang="en-US" dirty="0"/>
                    </a:p>
                  </a:txBody>
                  <a:tcPr/>
                </a:tc>
                <a:tc>
                  <a:txBody>
                    <a:bodyPr/>
                    <a:lstStyle/>
                    <a:p>
                      <a:r>
                        <a:rPr lang="en-US" dirty="0" smtClean="0"/>
                        <a:t>10</a:t>
                      </a:r>
                      <a:endParaRPr lang="en-US" dirty="0"/>
                    </a:p>
                  </a:txBody>
                  <a:tcPr/>
                </a:tc>
                <a:tc>
                  <a:txBody>
                    <a:bodyPr/>
                    <a:lstStyle/>
                    <a:p>
                      <a:r>
                        <a:rPr lang="en-US" dirty="0" smtClean="0"/>
                        <a:t>2</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dirty="0"/>
                    </a:p>
                  </a:txBody>
                  <a:tcPr/>
                </a:tc>
              </a:tr>
              <a:tr h="613971">
                <a:tc>
                  <a:txBody>
                    <a:bodyPr/>
                    <a:lstStyle/>
                    <a:p>
                      <a:r>
                        <a:rPr lang="en-US" dirty="0" err="1" smtClean="0"/>
                        <a:t>Iterator_EBDeque</a:t>
                      </a:r>
                      <a:endParaRPr lang="en-US" dirty="0"/>
                    </a:p>
                  </a:txBody>
                  <a:tcPr/>
                </a:tc>
                <a:tc>
                  <a:txBody>
                    <a:bodyPr/>
                    <a:lstStyle/>
                    <a:p>
                      <a:r>
                        <a:rPr lang="en-US" dirty="0" smtClean="0"/>
                        <a:t>11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a:p>
                  </a:txBody>
                  <a:tcPr/>
                </a:tc>
                <a:tc>
                  <a:txBody>
                    <a:bodyPr/>
                    <a:lstStyle/>
                    <a:p>
                      <a:endParaRPr lang="en-US" dirty="0"/>
                    </a:p>
                  </a:txBody>
                  <a:tcPr/>
                </a:tc>
              </a:tr>
              <a:tr h="355713">
                <a:tc>
                  <a:txBody>
                    <a:bodyPr/>
                    <a:lstStyle/>
                    <a:p>
                      <a:r>
                        <a:rPr lang="en-US" dirty="0" err="1" smtClean="0"/>
                        <a:t>Lufact</a:t>
                      </a:r>
                      <a:endParaRPr lang="en-US" dirty="0"/>
                    </a:p>
                  </a:txBody>
                  <a:tcPr/>
                </a:tc>
                <a:tc>
                  <a:txBody>
                    <a:bodyPr/>
                    <a:lstStyle/>
                    <a:p>
                      <a:r>
                        <a:rPr lang="en-US" dirty="0" smtClean="0"/>
                        <a:t>19</a:t>
                      </a:r>
                      <a:endParaRPr lang="en-US" dirty="0"/>
                    </a:p>
                  </a:txBody>
                  <a:tcPr/>
                </a:tc>
                <a:tc>
                  <a:txBody>
                    <a:bodyPr/>
                    <a:lstStyle/>
                    <a:p>
                      <a:r>
                        <a:rPr lang="en-US" dirty="0" smtClean="0"/>
                        <a:t>1</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endParaRPr lang="en-US" dirty="0"/>
                    </a:p>
                  </a:txBody>
                  <a:tcPr/>
                </a:tc>
              </a:tr>
              <a:tr h="355713">
                <a:tc>
                  <a:txBody>
                    <a:bodyPr/>
                    <a:lstStyle/>
                    <a:p>
                      <a:r>
                        <a:rPr lang="en-US" dirty="0" err="1" smtClean="0"/>
                        <a:t>Sor</a:t>
                      </a:r>
                      <a:endParaRPr lang="en-US" dirty="0"/>
                    </a:p>
                  </a:txBody>
                  <a:tcPr/>
                </a:tc>
                <a:tc>
                  <a:txBody>
                    <a:bodyPr/>
                    <a:lstStyle/>
                    <a:p>
                      <a:r>
                        <a:rPr lang="en-US" dirty="0" smtClean="0"/>
                        <a:t>44</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r>
                        <a:rPr lang="en-US" dirty="0" smtClean="0"/>
                        <a:t>1</a:t>
                      </a:r>
                      <a:endParaRPr lang="en-US" dirty="0"/>
                    </a:p>
                  </a:txBody>
                  <a:tcPr/>
                </a:tc>
                <a:tc>
                  <a:txBody>
                    <a:bodyPr/>
                    <a:lstStyle/>
                    <a:p>
                      <a:endParaRPr lang="en-US" dirty="0"/>
                    </a:p>
                  </a:txBody>
                  <a:tcPr/>
                </a:tc>
              </a:tr>
              <a:tr h="613971">
                <a:tc>
                  <a:txBody>
                    <a:bodyPr/>
                    <a:lstStyle/>
                    <a:p>
                      <a:r>
                        <a:rPr lang="en-US" dirty="0" smtClean="0"/>
                        <a:t>Webserver </a:t>
                      </a:r>
                      <a:r>
                        <a:rPr lang="en-US" dirty="0" err="1" smtClean="0"/>
                        <a:t>Sim</a:t>
                      </a:r>
                      <a:r>
                        <a:rPr lang="en-US" dirty="0" smtClean="0"/>
                        <a:t>.</a:t>
                      </a:r>
                      <a:endParaRPr lang="en-US" dirty="0"/>
                    </a:p>
                  </a:txBody>
                  <a:tcPr/>
                </a:tc>
                <a:tc>
                  <a:txBody>
                    <a:bodyPr/>
                    <a:lstStyle/>
                    <a:p>
                      <a:r>
                        <a:rPr lang="en-US" dirty="0" smtClean="0"/>
                        <a:t>68</a:t>
                      </a:r>
                      <a:endParaRPr lang="en-US" dirty="0"/>
                    </a:p>
                  </a:txBody>
                  <a:tcPr/>
                </a:tc>
                <a:tc>
                  <a:txBody>
                    <a:bodyPr/>
                    <a:lstStyle/>
                    <a:p>
                      <a:r>
                        <a:rPr lang="en-US" dirty="0" smtClean="0"/>
                        <a:t>1</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r>
                        <a:rPr lang="en-US" dirty="0" smtClean="0"/>
                        <a:t>1</a:t>
                      </a:r>
                      <a:endParaRPr lang="en-US" dirty="0"/>
                    </a:p>
                  </a:txBody>
                  <a:tcPr/>
                </a:tc>
              </a:tr>
            </a:tbl>
          </a:graphicData>
        </a:graphic>
      </p:graphicFrame>
    </p:spTree>
    <p:extLst>
      <p:ext uri="{BB962C8B-B14F-4D97-AF65-F5344CB8AC3E}">
        <p14:creationId xmlns:p14="http://schemas.microsoft.com/office/powerpoint/2010/main" val="680701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Even experts can benefit from tool support for detecting data races.</a:t>
            </a:r>
          </a:p>
          <a:p>
            <a:r>
              <a:rPr lang="en-US" dirty="0" smtClean="0"/>
              <a:t>JRF can also analyze synchronization idioms that do not use locking.</a:t>
            </a:r>
          </a:p>
          <a:p>
            <a:pPr lvl="1"/>
            <a:r>
              <a:rPr lang="en-US" dirty="0" smtClean="0"/>
              <a:t>Has become an official extension of Java Path Finder</a:t>
            </a:r>
          </a:p>
          <a:p>
            <a:pPr lvl="1"/>
            <a:r>
              <a:rPr lang="en-US" dirty="0" smtClean="0"/>
              <a:t> </a:t>
            </a:r>
            <a:r>
              <a:rPr lang="hr-HR" dirty="0" smtClean="0"/>
              <a:t>http</a:t>
            </a:r>
            <a:r>
              <a:rPr lang="hr-HR" dirty="0"/>
              <a:t>://babelfish.arc.nasa.gov/trac/jpf</a:t>
            </a:r>
            <a:endParaRPr lang="en-US" dirty="0" smtClean="0"/>
          </a:p>
          <a:p>
            <a:r>
              <a:rPr lang="en-US" dirty="0" smtClean="0"/>
              <a:t>JRF-E makes working suggestions for most of the data races in our experiments.  </a:t>
            </a:r>
          </a:p>
          <a:p>
            <a:r>
              <a:rPr lang="en-US" dirty="0" smtClean="0"/>
              <a:t>JRF-E can teach programmers the intricacies of Java Memory Model.</a:t>
            </a:r>
          </a:p>
          <a:p>
            <a:endParaRPr lang="en-US" dirty="0" smtClean="0"/>
          </a:p>
          <a:p>
            <a:endParaRPr lang="en-US" dirty="0" smtClean="0"/>
          </a:p>
          <a:p>
            <a:endParaRPr lang="en-US" dirty="0"/>
          </a:p>
        </p:txBody>
      </p:sp>
    </p:spTree>
    <p:extLst>
      <p:ext uri="{BB962C8B-B14F-4D97-AF65-F5344CB8AC3E}">
        <p14:creationId xmlns:p14="http://schemas.microsoft.com/office/powerpoint/2010/main" val="144321195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TextBox 3"/>
          <p:cNvSpPr txBox="1"/>
          <p:nvPr/>
        </p:nvSpPr>
        <p:spPr>
          <a:xfrm>
            <a:off x="3006427" y="3221711"/>
            <a:ext cx="3226722" cy="461665"/>
          </a:xfrm>
          <a:prstGeom prst="rect">
            <a:avLst/>
          </a:prstGeom>
          <a:noFill/>
        </p:spPr>
        <p:txBody>
          <a:bodyPr wrap="square" rtlCol="0">
            <a:spAutoFit/>
          </a:bodyPr>
          <a:lstStyle/>
          <a:p>
            <a:r>
              <a:rPr lang="en-US" sz="2400" dirty="0" smtClean="0"/>
              <a:t>Questions?</a:t>
            </a:r>
            <a:endParaRPr lang="en-US" sz="2400" dirty="0"/>
          </a:p>
        </p:txBody>
      </p:sp>
    </p:spTree>
    <p:extLst>
      <p:ext uri="{BB962C8B-B14F-4D97-AF65-F5344CB8AC3E}">
        <p14:creationId xmlns:p14="http://schemas.microsoft.com/office/powerpoint/2010/main" val="343965111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Getting Multi-threaded Java Programs Right</a:t>
            </a:r>
            <a:endParaRPr lang="en-US" dirty="0"/>
          </a:p>
        </p:txBody>
      </p:sp>
      <p:sp>
        <p:nvSpPr>
          <p:cNvPr id="3" name="Content Placeholder 2"/>
          <p:cNvSpPr>
            <a:spLocks noGrp="1"/>
          </p:cNvSpPr>
          <p:nvPr>
            <p:ph idx="1"/>
          </p:nvPr>
        </p:nvSpPr>
        <p:spPr/>
        <p:txBody>
          <a:bodyPr/>
          <a:lstStyle/>
          <a:p>
            <a:r>
              <a:rPr lang="en-US" dirty="0"/>
              <a:t>Important Questions Any Java Programmer Should Ask</a:t>
            </a:r>
            <a:endParaRPr lang="en-US" dirty="0" smtClean="0"/>
          </a:p>
          <a:p>
            <a:pPr lvl="1"/>
            <a:r>
              <a:rPr lang="en-US" dirty="0" smtClean="0"/>
              <a:t>Is my multithreaded program correctly synchronized?</a:t>
            </a:r>
          </a:p>
          <a:p>
            <a:pPr lvl="2"/>
            <a:r>
              <a:rPr lang="en-US" dirty="0" smtClean="0"/>
              <a:t>Beware!!! </a:t>
            </a:r>
            <a:r>
              <a:rPr lang="en-US" dirty="0"/>
              <a:t>S</a:t>
            </a:r>
            <a:r>
              <a:rPr lang="en-US" dirty="0" smtClean="0"/>
              <a:t>equential consistency is not guaranteed for incorrectly synchronized Java programs!</a:t>
            </a:r>
          </a:p>
          <a:p>
            <a:pPr lvl="1"/>
            <a:r>
              <a:rPr lang="en-US" dirty="0" smtClean="0"/>
              <a:t>If my multithreaded </a:t>
            </a:r>
            <a:r>
              <a:rPr lang="en-US" dirty="0"/>
              <a:t>program </a:t>
            </a:r>
            <a:r>
              <a:rPr lang="en-US" dirty="0" smtClean="0"/>
              <a:t>is not correctly synchronized, how can I fix it?</a:t>
            </a:r>
          </a:p>
          <a:p>
            <a:pPr lvl="1"/>
            <a:r>
              <a:rPr lang="en-US" dirty="0" smtClean="0"/>
              <a:t>If my multithreaded program is not correctly synchronized for a good reason, should I still be worried?</a:t>
            </a:r>
          </a:p>
          <a:p>
            <a:r>
              <a:rPr lang="en-US" dirty="0" smtClean="0"/>
              <a:t>Automated tool support is needed to answer these nontrivial questions</a:t>
            </a:r>
            <a:endParaRPr lang="en-US" dirty="0"/>
          </a:p>
        </p:txBody>
      </p:sp>
    </p:spTree>
    <p:extLst>
      <p:ext uri="{BB962C8B-B14F-4D97-AF65-F5344CB8AC3E}">
        <p14:creationId xmlns:p14="http://schemas.microsoft.com/office/powerpoint/2010/main" val="42833386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Peterson’s Mutual Exclusion Algorithm - Version 1</a:t>
            </a:r>
            <a:endParaRPr lang="en-US" dirty="0"/>
          </a:p>
        </p:txBody>
      </p:sp>
      <p:sp>
        <p:nvSpPr>
          <p:cNvPr id="4" name="Rounded Rectangle 3"/>
          <p:cNvSpPr/>
          <p:nvPr/>
        </p:nvSpPr>
        <p:spPr>
          <a:xfrm>
            <a:off x="1419470" y="1942530"/>
            <a:ext cx="6823360" cy="311302"/>
          </a:xfrm>
          <a:prstGeom prst="roundRect">
            <a:avLst/>
          </a:prstGeom>
          <a:solidFill>
            <a:schemeClr val="tx2"/>
          </a:solidFill>
          <a:ln>
            <a:solidFill>
              <a:srgbClr val="103154"/>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Initialization: flag[0] = flag[1] = turn = shared = 0 /* all non-volatile */ </a:t>
            </a:r>
            <a:endParaRPr lang="en-US" dirty="0"/>
          </a:p>
        </p:txBody>
      </p:sp>
      <p:sp>
        <p:nvSpPr>
          <p:cNvPr id="5" name="Rounded Rectangle 4"/>
          <p:cNvSpPr/>
          <p:nvPr/>
        </p:nvSpPr>
        <p:spPr>
          <a:xfrm>
            <a:off x="473174" y="3150385"/>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 flag[0] = 1;</a:t>
            </a:r>
            <a:endParaRPr lang="en-US" sz="1600" dirty="0"/>
          </a:p>
        </p:txBody>
      </p:sp>
      <p:sp>
        <p:nvSpPr>
          <p:cNvPr id="6" name="Rectangle 5"/>
          <p:cNvSpPr/>
          <p:nvPr/>
        </p:nvSpPr>
        <p:spPr>
          <a:xfrm>
            <a:off x="1400798" y="2517744"/>
            <a:ext cx="1033457" cy="301825"/>
          </a:xfrm>
          <a:prstGeom prst="rect">
            <a:avLst/>
          </a:prstGeom>
          <a:solidFill>
            <a:schemeClr val="accent4">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1</a:t>
            </a:r>
            <a:endParaRPr lang="en-US" dirty="0"/>
          </a:p>
        </p:txBody>
      </p:sp>
      <p:sp>
        <p:nvSpPr>
          <p:cNvPr id="7" name="Rectangle 6"/>
          <p:cNvSpPr/>
          <p:nvPr/>
        </p:nvSpPr>
        <p:spPr>
          <a:xfrm>
            <a:off x="6213251" y="2505848"/>
            <a:ext cx="1080272" cy="298851"/>
          </a:xfrm>
          <a:prstGeom prst="rect">
            <a:avLst/>
          </a:prstGeom>
          <a:solidFill>
            <a:srgbClr val="5729B1"/>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Thread 2</a:t>
            </a:r>
            <a:endParaRPr lang="en-US" dirty="0"/>
          </a:p>
        </p:txBody>
      </p:sp>
      <p:sp>
        <p:nvSpPr>
          <p:cNvPr id="8" name="Rounded Rectangle 7"/>
          <p:cNvSpPr/>
          <p:nvPr/>
        </p:nvSpPr>
        <p:spPr>
          <a:xfrm>
            <a:off x="476162" y="3564277"/>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s2: turn = 1;</a:t>
            </a:r>
            <a:endParaRPr lang="en-US" sz="1600" dirty="0"/>
          </a:p>
        </p:txBody>
      </p:sp>
      <p:sp>
        <p:nvSpPr>
          <p:cNvPr id="9" name="Rounded Rectangle 8"/>
          <p:cNvSpPr/>
          <p:nvPr/>
        </p:nvSpPr>
        <p:spPr>
          <a:xfrm>
            <a:off x="491601" y="3978168"/>
            <a:ext cx="3430592" cy="554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a:t>s</a:t>
            </a:r>
            <a:r>
              <a:rPr lang="en-US" sz="1600" dirty="0" smtClean="0"/>
              <a:t>3: while (flag[1] == 1 &amp;&amp; turn == 1) </a:t>
            </a:r>
          </a:p>
          <a:p>
            <a:r>
              <a:rPr lang="en-US" sz="1600" dirty="0"/>
              <a:t> </a:t>
            </a:r>
            <a:r>
              <a:rPr lang="en-US" sz="1600" dirty="0" smtClean="0"/>
              <a:t>      { /*spin*/}</a:t>
            </a:r>
            <a:endParaRPr lang="en-US" sz="1600" dirty="0"/>
          </a:p>
        </p:txBody>
      </p:sp>
      <p:sp>
        <p:nvSpPr>
          <p:cNvPr id="10" name="Rounded Rectangle 9"/>
          <p:cNvSpPr/>
          <p:nvPr/>
        </p:nvSpPr>
        <p:spPr>
          <a:xfrm>
            <a:off x="479150" y="4650577"/>
            <a:ext cx="34430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s4: shared++; /* critical section */</a:t>
            </a:r>
            <a:endParaRPr lang="en-US" sz="1600" dirty="0"/>
          </a:p>
        </p:txBody>
      </p:sp>
      <p:sp>
        <p:nvSpPr>
          <p:cNvPr id="11" name="Rounded Rectangle 10"/>
          <p:cNvSpPr/>
          <p:nvPr/>
        </p:nvSpPr>
        <p:spPr>
          <a:xfrm>
            <a:off x="491601" y="5061493"/>
            <a:ext cx="1625148"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s5: flag[0] = 0;</a:t>
            </a:r>
            <a:endParaRPr lang="en-US" sz="1600" dirty="0"/>
          </a:p>
        </p:txBody>
      </p:sp>
      <p:sp>
        <p:nvSpPr>
          <p:cNvPr id="12" name="Rounded Rectangle 11"/>
          <p:cNvSpPr/>
          <p:nvPr/>
        </p:nvSpPr>
        <p:spPr>
          <a:xfrm>
            <a:off x="5245019" y="3150385"/>
            <a:ext cx="144435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s6: flag[1] = 1;</a:t>
            </a:r>
            <a:endParaRPr lang="en-US" sz="1600" dirty="0"/>
          </a:p>
        </p:txBody>
      </p:sp>
      <p:sp>
        <p:nvSpPr>
          <p:cNvPr id="13" name="Rounded Rectangle 12"/>
          <p:cNvSpPr/>
          <p:nvPr/>
        </p:nvSpPr>
        <p:spPr>
          <a:xfrm>
            <a:off x="5248007" y="3564277"/>
            <a:ext cx="1441365"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s7: turn = 0;</a:t>
            </a:r>
            <a:endParaRPr lang="en-US" sz="1600" dirty="0"/>
          </a:p>
        </p:txBody>
      </p:sp>
      <p:sp>
        <p:nvSpPr>
          <p:cNvPr id="14" name="Rounded Rectangle 13"/>
          <p:cNvSpPr/>
          <p:nvPr/>
        </p:nvSpPr>
        <p:spPr>
          <a:xfrm>
            <a:off x="5263446" y="3978168"/>
            <a:ext cx="3430592" cy="554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a:t>
            </a:r>
            <a:r>
              <a:rPr lang="en-US" sz="1600" dirty="0"/>
              <a:t>8</a:t>
            </a:r>
            <a:r>
              <a:rPr lang="en-US" sz="1600" dirty="0" smtClean="0"/>
              <a:t>: while (flag[0] == 1 &amp;&amp; turn == 0) </a:t>
            </a:r>
          </a:p>
          <a:p>
            <a:r>
              <a:rPr lang="en-US" sz="1600" dirty="0"/>
              <a:t> </a:t>
            </a:r>
            <a:r>
              <a:rPr lang="en-US" sz="1600" dirty="0" smtClean="0"/>
              <a:t>      { /*spin*/}</a:t>
            </a:r>
            <a:endParaRPr lang="en-US" sz="1600" dirty="0"/>
          </a:p>
        </p:txBody>
      </p:sp>
      <p:sp>
        <p:nvSpPr>
          <p:cNvPr id="15" name="Rounded Rectangle 14"/>
          <p:cNvSpPr/>
          <p:nvPr/>
        </p:nvSpPr>
        <p:spPr>
          <a:xfrm>
            <a:off x="5250995" y="4650577"/>
            <a:ext cx="3443043"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s9: shared++; /* critical section */</a:t>
            </a:r>
            <a:endParaRPr lang="en-US" sz="1600" dirty="0"/>
          </a:p>
        </p:txBody>
      </p:sp>
      <p:sp>
        <p:nvSpPr>
          <p:cNvPr id="16" name="Rounded Rectangle 15"/>
          <p:cNvSpPr/>
          <p:nvPr/>
        </p:nvSpPr>
        <p:spPr>
          <a:xfrm>
            <a:off x="5263446" y="5061493"/>
            <a:ext cx="1625148" cy="2614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600" dirty="0" smtClean="0"/>
              <a:t>s10: flag[0] = 0;</a:t>
            </a:r>
            <a:endParaRPr lang="en-US" sz="1600" dirty="0"/>
          </a:p>
        </p:txBody>
      </p:sp>
      <p:cxnSp>
        <p:nvCxnSpPr>
          <p:cNvPr id="18" name="Straight Connector 17"/>
          <p:cNvCxnSpPr/>
          <p:nvPr/>
        </p:nvCxnSpPr>
        <p:spPr>
          <a:xfrm>
            <a:off x="4532311" y="2517744"/>
            <a:ext cx="24903" cy="3409461"/>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371145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The Problem: Getting Multithreaded Java Programs Right</a:t>
            </a:r>
          </a:p>
          <a:p>
            <a:r>
              <a:rPr lang="en-US" b="1" dirty="0" smtClean="0"/>
              <a:t>Java Memory Model</a:t>
            </a:r>
          </a:p>
          <a:p>
            <a:r>
              <a:rPr lang="en-US" dirty="0" smtClean="0"/>
              <a:t>Our Solution: Java Race </a:t>
            </a:r>
            <a:r>
              <a:rPr lang="en-US" dirty="0" smtClean="0"/>
              <a:t>Finder</a:t>
            </a:r>
          </a:p>
          <a:p>
            <a:pPr marL="692150" lvl="2" indent="-342900">
              <a:spcBef>
                <a:spcPts val="2000"/>
              </a:spcBef>
            </a:pPr>
            <a:r>
              <a:rPr lang="en-US" dirty="0"/>
              <a:t>What is model checking anyway</a:t>
            </a:r>
            <a:r>
              <a:rPr lang="en-US" dirty="0" smtClean="0"/>
              <a:t>?</a:t>
            </a:r>
            <a:endParaRPr lang="en-US" dirty="0" smtClean="0"/>
          </a:p>
          <a:p>
            <a:pPr lvl="1"/>
            <a:r>
              <a:rPr lang="en-US" dirty="0" smtClean="0"/>
              <a:t>Representing Happens-before </a:t>
            </a:r>
          </a:p>
          <a:p>
            <a:pPr lvl="1"/>
            <a:r>
              <a:rPr lang="en-US" dirty="0" smtClean="0"/>
              <a:t>Heuristic-based Search</a:t>
            </a:r>
          </a:p>
          <a:p>
            <a:pPr lvl="1"/>
            <a:r>
              <a:rPr lang="en-US" dirty="0" smtClean="0"/>
              <a:t>Code Modification Suggestions </a:t>
            </a:r>
          </a:p>
          <a:p>
            <a:pPr marL="349250" lvl="1" indent="0">
              <a:buNone/>
            </a:pPr>
            <a:endParaRPr lang="en-US" dirty="0" smtClean="0"/>
          </a:p>
        </p:txBody>
      </p:sp>
    </p:spTree>
    <p:extLst>
      <p:ext uri="{BB962C8B-B14F-4D97-AF65-F5344CB8AC3E}">
        <p14:creationId xmlns:p14="http://schemas.microsoft.com/office/powerpoint/2010/main" val="35672559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Java Memory Model (JMM)?</a:t>
            </a:r>
            <a:endParaRPr lang="en-US" dirty="0"/>
          </a:p>
        </p:txBody>
      </p:sp>
      <p:sp>
        <p:nvSpPr>
          <p:cNvPr id="3" name="Content Placeholder 2"/>
          <p:cNvSpPr>
            <a:spLocks noGrp="1"/>
          </p:cNvSpPr>
          <p:nvPr>
            <p:ph idx="1"/>
          </p:nvPr>
        </p:nvSpPr>
        <p:spPr/>
        <p:txBody>
          <a:bodyPr/>
          <a:lstStyle/>
          <a:p>
            <a:r>
              <a:rPr lang="en-US" dirty="0" smtClean="0"/>
              <a:t>A relaxed memory model</a:t>
            </a:r>
          </a:p>
          <a:p>
            <a:r>
              <a:rPr lang="en-US" dirty="0" smtClean="0"/>
              <a:t>Sequential consistency is guaranteed only for correctly synchronized programs</a:t>
            </a:r>
          </a:p>
          <a:p>
            <a:pPr lvl="1"/>
            <a:r>
              <a:rPr lang="en-US" dirty="0" smtClean="0"/>
              <a:t>For programs without data races</a:t>
            </a:r>
          </a:p>
          <a:p>
            <a:r>
              <a:rPr lang="en-US" dirty="0" smtClean="0"/>
              <a:t>Incorrectly synchronized programs can show extra behavior that is not sequentially consistent</a:t>
            </a:r>
          </a:p>
          <a:p>
            <a:pPr lvl="1"/>
            <a:r>
              <a:rPr lang="en-US" dirty="0" smtClean="0"/>
              <a:t>Still subject to some safety rules</a:t>
            </a:r>
          </a:p>
          <a:p>
            <a:endParaRPr lang="en-US" dirty="0"/>
          </a:p>
        </p:txBody>
      </p:sp>
    </p:spTree>
    <p:extLst>
      <p:ext uri="{BB962C8B-B14F-4D97-AF65-F5344CB8AC3E}">
        <p14:creationId xmlns:p14="http://schemas.microsoft.com/office/powerpoint/2010/main" val="173084377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Pixel.thmx</Template>
  <TotalTime>8516</TotalTime>
  <Words>6187</Words>
  <Application>Microsoft Macintosh PowerPoint</Application>
  <PresentationFormat>On-screen Show (4:3)</PresentationFormat>
  <Paragraphs>779</Paragraphs>
  <Slides>54</Slides>
  <Notes>30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Pixel</vt:lpstr>
      <vt:lpstr>Java Race Finder Checking Java Programs for Sequential Consistency</vt:lpstr>
      <vt:lpstr>Outline</vt:lpstr>
      <vt:lpstr>What is Sequential Consistency?</vt:lpstr>
      <vt:lpstr>What is a Memory Model?</vt:lpstr>
      <vt:lpstr>Who Should Care?</vt:lpstr>
      <vt:lpstr>Problem: Getting Multi-threaded Java Programs Right</vt:lpstr>
      <vt:lpstr>An Example: Peterson’s Mutual Exclusion Algorithm - Version 1</vt:lpstr>
      <vt:lpstr>Outline</vt:lpstr>
      <vt:lpstr>What is Java Memory Model (JMM)?</vt:lpstr>
      <vt:lpstr>Synchronization Rules in Java</vt:lpstr>
      <vt:lpstr>Happens-Before Relation</vt:lpstr>
      <vt:lpstr>Happens-before Consistency</vt:lpstr>
      <vt:lpstr>Anatomy of a Data Race</vt:lpstr>
      <vt:lpstr>A Simple Fix</vt:lpstr>
      <vt:lpstr>Outline</vt:lpstr>
      <vt:lpstr>Our Solutions/Contributions</vt:lpstr>
      <vt:lpstr>Outline</vt:lpstr>
      <vt:lpstr>State/Snapshot of a Running Java Program</vt:lpstr>
      <vt:lpstr>Model Checking Java Programs</vt:lpstr>
      <vt:lpstr>Model Checking for Sequential Consistency</vt:lpstr>
      <vt:lpstr>Our Approach for Detecting Data Races</vt:lpstr>
      <vt:lpstr>Representing Happens-Before</vt:lpstr>
      <vt:lpstr>The h-function</vt:lpstr>
      <vt:lpstr>Updating the h-function</vt:lpstr>
      <vt:lpstr>Action Semantics</vt:lpstr>
      <vt:lpstr>Implementation of the h-function</vt:lpstr>
      <vt:lpstr>How JRF extends JPF</vt:lpstr>
      <vt:lpstr>Test Programs</vt:lpstr>
      <vt:lpstr>Time Overhead of JRF</vt:lpstr>
      <vt:lpstr>Space Overhead of JRF</vt:lpstr>
      <vt:lpstr>Outline</vt:lpstr>
      <vt:lpstr>Finding the data race quickly</vt:lpstr>
      <vt:lpstr>Finding the data race using DFS</vt:lpstr>
      <vt:lpstr>Finding the data race using BFS</vt:lpstr>
      <vt:lpstr>Heuristic-Based Data Race Search</vt:lpstr>
      <vt:lpstr>An Example: Peterson’s Mutual Exclusion Algorithm - Version 1</vt:lpstr>
      <vt:lpstr>DFS vs Heuristic Search</vt:lpstr>
      <vt:lpstr>Experimental Results: Heuristic Search</vt:lpstr>
      <vt:lpstr>Outline</vt:lpstr>
      <vt:lpstr>What went wrong?</vt:lpstr>
      <vt:lpstr>How to fix it?</vt:lpstr>
      <vt:lpstr>Change to atomic array</vt:lpstr>
      <vt:lpstr>An Example for move source</vt:lpstr>
      <vt:lpstr>Move source statement</vt:lpstr>
      <vt:lpstr>An Example for perform the same synchronization operation</vt:lpstr>
      <vt:lpstr>Perform that synchronized block</vt:lpstr>
      <vt:lpstr>An Example for change another to volatile</vt:lpstr>
      <vt:lpstr>Change other to volatile</vt:lpstr>
      <vt:lpstr>JRF-E: Eliminating Data Races</vt:lpstr>
      <vt:lpstr>PowerPoint Presentation</vt:lpstr>
      <vt:lpstr>JRF-E - Analyzing threshold # of races</vt:lpstr>
      <vt:lpstr>Suggestions that worked</vt:lpstr>
      <vt:lpstr>Conclusion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Automated Software Verification</dc:title>
  <dc:creator>Tuba</dc:creator>
  <cp:lastModifiedBy>Tuba</cp:lastModifiedBy>
  <cp:revision>1061</cp:revision>
  <dcterms:created xsi:type="dcterms:W3CDTF">2013-10-31T02:28:12Z</dcterms:created>
  <dcterms:modified xsi:type="dcterms:W3CDTF">2014-01-23T04:13:58Z</dcterms:modified>
</cp:coreProperties>
</file>