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handoutMasterIdLst>
    <p:handoutMasterId r:id="rId12"/>
  </p:handoutMasterIdLst>
  <p:sldIdLst>
    <p:sldId id="544" r:id="rId2"/>
    <p:sldId id="545" r:id="rId3"/>
    <p:sldId id="546" r:id="rId4"/>
    <p:sldId id="547" r:id="rId5"/>
    <p:sldId id="548" r:id="rId6"/>
    <p:sldId id="553" r:id="rId7"/>
    <p:sldId id="550" r:id="rId8"/>
    <p:sldId id="551" r:id="rId9"/>
    <p:sldId id="552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5"/>
    <a:srgbClr val="8FA4FF"/>
    <a:srgbClr val="BDE3FF"/>
    <a:srgbClr val="CC3300"/>
    <a:srgbClr val="3B60FF"/>
    <a:srgbClr val="5BB9FF"/>
    <a:srgbClr val="D1FFE8"/>
    <a:srgbClr val="FFF2CD"/>
    <a:srgbClr val="FFFF8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7" autoAdjust="0"/>
    <p:restoredTop sz="94705" autoAdjust="0"/>
  </p:normalViewPr>
  <p:slideViewPr>
    <p:cSldViewPr>
      <p:cViewPr varScale="1">
        <p:scale>
          <a:sx n="106" d="100"/>
          <a:sy n="106" d="100"/>
        </p:scale>
        <p:origin x="-7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8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A062AF-0942-4A47-96F7-14A739DE3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B1AEEC-E6E7-4897-ACFA-211E4157F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8: Justin</a:t>
            </a:r>
          </a:p>
          <a:p>
            <a:r>
              <a:rPr lang="en-US" dirty="0" smtClean="0"/>
              <a:t>Requesting a minimum of 3</a:t>
            </a:r>
            <a:r>
              <a:rPr lang="en-US" baseline="0" dirty="0" smtClean="0"/>
              <a:t> memberships, directly correlating to how many platforms and benchmarks we can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11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6" y="4789714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spc="-30" dirty="0" smtClean="0">
                <a:solidFill>
                  <a:schemeClr val="bg1"/>
                </a:solidFill>
                <a:latin typeface="Arial Narrow" pitchFamily="34" charset="0"/>
              </a:rPr>
              <a:t>EEL6686 Guest Lecture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E732-6BA6-4AB6-BEB7-5946491E2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A2B4-EDA1-458D-AD7A-9217265C4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64E6-88B0-4C1C-9C61-F4DA8154D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8789-6D68-439F-9594-9BDF1193A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A5BB-CDFE-430C-B294-B042D724E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FFA5-071C-4018-A73A-0F5384B2A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AE75-B836-4FF8-8DCE-4A5DDA871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9B0A-10CF-4117-BB30-947EA9640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F7D6-4A8D-418E-AAE3-2FBBAEBF2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84FC2-DEC3-491D-BF9E-2FCDA52C2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D2147983-34FF-46F8-B126-A69085133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76200" y="6243638"/>
            <a:ext cx="1828800" cy="4572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latin typeface="+mj-lt"/>
              </a:rPr>
              <a:t>February 25, 2014</a:t>
            </a:r>
            <a:endParaRPr lang="en-US" altLang="en-US" sz="1600" b="1" dirty="0">
              <a:latin typeface="+mj-lt"/>
            </a:endParaRPr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5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 Framework to Analyze Processor Architectures for Next-Generation On-Board Space Computing</a:t>
            </a:r>
            <a:endParaRPr lang="en-US" sz="4000" dirty="0" smtClean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581400" y="40386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b="1" u="sng" dirty="0"/>
              <a:t>Tyler M. </a:t>
            </a:r>
            <a:r>
              <a:rPr lang="en-US" altLang="zh-TW" b="1" u="sng" dirty="0" smtClean="0"/>
              <a:t>Lovelly</a:t>
            </a:r>
            <a:endParaRPr lang="en-US" altLang="zh-TW" sz="600" u="sng" dirty="0" smtClean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Ph.D. student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en-US" altLang="zh-TW" sz="900" dirty="0" smtClean="0"/>
          </a:p>
          <a:p>
            <a:pPr algn="r">
              <a:lnSpc>
                <a:spcPct val="80000"/>
              </a:lnSpc>
              <a:defRPr/>
            </a:pPr>
            <a:r>
              <a:rPr lang="en-US" altLang="zh-TW" b="1" dirty="0" smtClean="0"/>
              <a:t>Donavon Bryan</a:t>
            </a:r>
            <a:endParaRPr lang="en-US" altLang="zh-TW" sz="600" dirty="0" smtClean="0"/>
          </a:p>
          <a:p>
            <a:pPr algn="r">
              <a:lnSpc>
                <a:spcPct val="80000"/>
              </a:lnSpc>
              <a:defRPr/>
            </a:pPr>
            <a:r>
              <a:rPr lang="en-US" altLang="zh-TW" b="1" dirty="0" smtClean="0"/>
              <a:t>Kevin Cheng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M</a:t>
            </a:r>
            <a:r>
              <a:rPr lang="en-US" sz="1200" dirty="0" smtClean="0">
                <a:solidFill>
                  <a:srgbClr val="FF4A00"/>
                </a:solidFill>
              </a:rPr>
              <a:t>.S. students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</a:t>
            </a:r>
            <a:r>
              <a:rPr lang="en-US" sz="1200" dirty="0" smtClean="0">
                <a:solidFill>
                  <a:srgbClr val="FF4A00"/>
                </a:solidFill>
              </a:rPr>
              <a:t>Florida</a:t>
            </a:r>
            <a:endParaRPr lang="en-US" altLang="zh-TW" sz="1200" dirty="0"/>
          </a:p>
          <a:p>
            <a:pPr algn="r" eaLnBrk="1" hangingPunct="1">
              <a:lnSpc>
                <a:spcPct val="80000"/>
              </a:lnSpc>
              <a:defRPr/>
            </a:pPr>
            <a:endParaRPr lang="en-US" altLang="zh-TW" sz="900" dirty="0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b="1" dirty="0" smtClean="0"/>
              <a:t>Rachel Kreynin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B.S. student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</a:t>
            </a:r>
            <a:r>
              <a:rPr lang="en-US" sz="1200" dirty="0" smtClean="0">
                <a:solidFill>
                  <a:srgbClr val="FF4A00"/>
                </a:solidFill>
              </a:rPr>
              <a:t>Florida</a:t>
            </a:r>
            <a:endParaRPr lang="en-US" sz="1200" dirty="0">
              <a:solidFill>
                <a:srgbClr val="FF4A00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8674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Dr. Alan </a:t>
            </a:r>
            <a:r>
              <a:rPr lang="en-US" b="1" dirty="0" smtClean="0"/>
              <a:t>D. George</a:t>
            </a:r>
            <a:endParaRPr lang="en-US" b="1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Professor of ECE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 smtClean="0">
              <a:solidFill>
                <a:srgbClr val="FF4A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smtClean="0"/>
              <a:t>Dr. Ann Gordon-Ross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Assoc. Professor of ECE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University of Florida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smtClean="0"/>
              <a:t>Gabriel Mounce</a:t>
            </a:r>
            <a:endParaRPr lang="en-US" b="1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Deputy Chief, Space Electronic Tech.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Air Force Research Laboratory</a:t>
            </a:r>
            <a:endParaRPr lang="en-US" sz="1200" dirty="0">
              <a:solidFill>
                <a:srgbClr val="FF4A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9400" y="914400"/>
            <a:ext cx="8662885" cy="5181600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pace computing presents unique challenges</a:t>
            </a:r>
          </a:p>
          <a:p>
            <a:pPr lvl="1"/>
            <a:r>
              <a:rPr lang="en-US" sz="2000" dirty="0" smtClean="0"/>
              <a:t>Harsh and inaccessible operating environment</a:t>
            </a:r>
          </a:p>
          <a:p>
            <a:pPr lvl="1"/>
            <a:r>
              <a:rPr lang="en-US" sz="2000" dirty="0" smtClean="0"/>
              <a:t>Stringent constraints on power, reliability, programmability</a:t>
            </a:r>
          </a:p>
          <a:p>
            <a:pPr lvl="1"/>
            <a:r>
              <a:rPr lang="en-US" sz="2000" dirty="0" smtClean="0"/>
              <a:t>Limitations for on-board performance and mission capabilities</a:t>
            </a:r>
          </a:p>
          <a:p>
            <a:r>
              <a:rPr lang="en-US" sz="2400" dirty="0" smtClean="0"/>
              <a:t>Increasing need for high-performance on-board computing</a:t>
            </a:r>
          </a:p>
          <a:p>
            <a:pPr lvl="1"/>
            <a:r>
              <a:rPr lang="en-US" sz="2000" dirty="0" smtClean="0"/>
              <a:t>Demand for real-time sensor and autonomous processing</a:t>
            </a:r>
          </a:p>
          <a:p>
            <a:pPr lvl="1"/>
            <a:r>
              <a:rPr lang="en-US" sz="2000" dirty="0" smtClean="0"/>
              <a:t>Limited communication bandwidth to ground stations</a:t>
            </a:r>
            <a:endParaRPr lang="en-US" sz="2000" dirty="0"/>
          </a:p>
          <a:p>
            <a:pPr lvl="1"/>
            <a:r>
              <a:rPr lang="en-US" sz="2000" dirty="0" smtClean="0"/>
              <a:t>Existing rad-hard processors cannot meet performance requirements</a:t>
            </a:r>
          </a:p>
          <a:p>
            <a:pPr lvl="2"/>
            <a:r>
              <a:rPr lang="en-US" sz="1600" dirty="0" smtClean="0"/>
              <a:t>Typically several generations behind commercial processors</a:t>
            </a:r>
          </a:p>
          <a:p>
            <a:pPr lvl="2"/>
            <a:r>
              <a:rPr lang="en-US" sz="1600" dirty="0" smtClean="0"/>
              <a:t>Based on architectures not specifically designed for space computing</a:t>
            </a:r>
          </a:p>
          <a:p>
            <a:r>
              <a:rPr lang="en-US" sz="2400" dirty="0"/>
              <a:t>Framework created to analyze processor architectures for next-generation on-board space computing</a:t>
            </a:r>
          </a:p>
          <a:p>
            <a:pPr lvl="1"/>
            <a:r>
              <a:rPr lang="en-US" sz="2000" dirty="0" smtClean="0"/>
              <a:t>Study wide range of architectures based on performance and power</a:t>
            </a:r>
          </a:p>
          <a:p>
            <a:pPr lvl="1"/>
            <a:r>
              <a:rPr lang="en-US" sz="2000" dirty="0" smtClean="0"/>
              <a:t>Gain insights into architectural capabilities for key computations</a:t>
            </a:r>
          </a:p>
        </p:txBody>
      </p:sp>
      <p:pic>
        <p:nvPicPr>
          <p:cNvPr id="12" name="Picture 10" descr="satellite"/>
          <p:cNvPicPr>
            <a:picLocks noChangeAspect="1" noChangeArrowheads="1"/>
          </p:cNvPicPr>
          <p:nvPr/>
        </p:nvPicPr>
        <p:blipFill>
          <a:blip r:embed="rId2" cstate="print"/>
          <a:srcRect l="8160" r="43201" b="17473"/>
          <a:stretch>
            <a:fillRect/>
          </a:stretch>
        </p:blipFill>
        <p:spPr bwMode="auto">
          <a:xfrm>
            <a:off x="7852539" y="401320"/>
            <a:ext cx="1038946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17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63" y="314960"/>
            <a:ext cx="6279837" cy="486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1"/>
            <a:ext cx="4724400" cy="1066800"/>
          </a:xfrm>
        </p:spPr>
        <p:txBody>
          <a:bodyPr/>
          <a:lstStyle/>
          <a:p>
            <a:r>
              <a:rPr lang="en-US" sz="2400" dirty="0" smtClean="0"/>
              <a:t>Space-computing taxonomy</a:t>
            </a:r>
          </a:p>
          <a:p>
            <a:pPr lvl="1"/>
            <a:r>
              <a:rPr lang="en-US" sz="2000" dirty="0" smtClean="0"/>
              <a:t>Broadly define and classify space-computing domain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981200"/>
            <a:ext cx="327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sz="2000" kern="0" dirty="0" smtClean="0"/>
              <a:t>Simplify into key computations</a:t>
            </a:r>
          </a:p>
          <a:p>
            <a:r>
              <a:rPr lang="en-US" sz="2400" kern="0" dirty="0" smtClean="0"/>
              <a:t>Device </a:t>
            </a:r>
            <a:r>
              <a:rPr lang="en-US" sz="2400" kern="0" dirty="0"/>
              <a:t>m</a:t>
            </a:r>
            <a:r>
              <a:rPr lang="en-US" sz="2400" kern="0" dirty="0" smtClean="0"/>
              <a:t>etrics</a:t>
            </a:r>
          </a:p>
          <a:p>
            <a:pPr lvl="1"/>
            <a:r>
              <a:rPr lang="en-US" sz="2000" kern="0" dirty="0" smtClean="0"/>
              <a:t>Analyze wide range of architectures</a:t>
            </a:r>
            <a:endParaRPr lang="en-US" sz="1600" kern="0" dirty="0" smtClean="0"/>
          </a:p>
          <a:p>
            <a:pPr lvl="1"/>
            <a:r>
              <a:rPr lang="en-US" sz="2000" kern="0" dirty="0" smtClean="0"/>
              <a:t>Based on theoretical device capabilities</a:t>
            </a:r>
          </a:p>
          <a:p>
            <a:pPr lvl="2"/>
            <a:r>
              <a:rPr lang="en-US" sz="1600" kern="0" dirty="0" smtClean="0"/>
              <a:t>Performance &amp; power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47244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Device benchmarking</a:t>
            </a:r>
          </a:p>
          <a:p>
            <a:pPr lvl="1"/>
            <a:r>
              <a:rPr lang="en-US" sz="2000" kern="0" dirty="0" smtClean="0"/>
              <a:t>Further analyze promising architectures based on key computations</a:t>
            </a:r>
          </a:p>
          <a:p>
            <a:pPr lvl="1"/>
            <a:r>
              <a:rPr lang="en-US" sz="2000" kern="0" dirty="0" smtClean="0"/>
              <a:t>Parallelization across processor cores and reconfigurable fabrics</a:t>
            </a:r>
            <a:endParaRPr lang="en-US" sz="1600" kern="0" dirty="0" smtClean="0"/>
          </a:p>
        </p:txBody>
      </p:sp>
      <p:pic>
        <p:nvPicPr>
          <p:cNvPr id="9" name="Picture 2" descr="http://media.bestofmicro.com/35-amd-cpus,D-B-101567-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752600" cy="11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Background and Related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029200" cy="2971800"/>
          </a:xfrm>
        </p:spPr>
        <p:txBody>
          <a:bodyPr/>
          <a:lstStyle/>
          <a:p>
            <a:r>
              <a:rPr lang="en-US" sz="2400" dirty="0" smtClean="0"/>
              <a:t>Computational dwarfs</a:t>
            </a:r>
          </a:p>
          <a:p>
            <a:pPr lvl="1"/>
            <a:r>
              <a:rPr lang="en-US" sz="2000" dirty="0" smtClean="0"/>
              <a:t>Defined by UCB as </a:t>
            </a:r>
            <a:r>
              <a:rPr lang="en-US" sz="2000" dirty="0" smtClean="0">
                <a:solidFill>
                  <a:srgbClr val="0021A5"/>
                </a:solidFill>
              </a:rPr>
              <a:t>“an algorithmic method that </a:t>
            </a:r>
            <a:r>
              <a:rPr lang="en-US" sz="2000" dirty="0">
                <a:solidFill>
                  <a:srgbClr val="0021A5"/>
                </a:solidFill>
              </a:rPr>
              <a:t>captures a pattern of computation and </a:t>
            </a:r>
            <a:r>
              <a:rPr lang="en-US" sz="2000" dirty="0" smtClean="0">
                <a:solidFill>
                  <a:srgbClr val="0021A5"/>
                </a:solidFill>
              </a:rPr>
              <a:t>communication” </a:t>
            </a:r>
            <a:r>
              <a:rPr lang="en-US" sz="2000" baseline="30000" dirty="0" smtClean="0">
                <a:solidFill>
                  <a:schemeClr val="tx1"/>
                </a:solidFill>
              </a:rPr>
              <a:t>[1]</a:t>
            </a:r>
          </a:p>
          <a:p>
            <a:pPr lvl="1"/>
            <a:r>
              <a:rPr lang="en-US" sz="2000" dirty="0" smtClean="0"/>
              <a:t>Used to characterize applications based on key computational patterns</a:t>
            </a:r>
          </a:p>
          <a:p>
            <a:pPr lvl="1"/>
            <a:r>
              <a:rPr lang="en-US" sz="2000" dirty="0" smtClean="0"/>
              <a:t>Concept can be adapted and applied to any domain of computing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3733800"/>
            <a:ext cx="861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Device metrics</a:t>
            </a:r>
          </a:p>
          <a:p>
            <a:pPr lvl="1"/>
            <a:r>
              <a:rPr lang="en-US" sz="2000" kern="0" dirty="0" smtClean="0"/>
              <a:t>Computational Density (</a:t>
            </a:r>
            <a:r>
              <a:rPr lang="en-US" sz="2000" b="1" kern="0" dirty="0" smtClean="0">
                <a:solidFill>
                  <a:srgbClr val="0021A5"/>
                </a:solidFill>
              </a:rPr>
              <a:t>CD</a:t>
            </a:r>
            <a:r>
              <a:rPr lang="en-US" sz="2000" kern="0" dirty="0" smtClean="0"/>
              <a:t>) &amp; CD per Watt (</a:t>
            </a:r>
            <a:r>
              <a:rPr lang="en-US" sz="2000" b="1" kern="0" dirty="0" smtClean="0">
                <a:solidFill>
                  <a:srgbClr val="0021A5"/>
                </a:solidFill>
              </a:rPr>
              <a:t>CD/W</a:t>
            </a:r>
            <a:r>
              <a:rPr lang="en-US" sz="2000" kern="0" dirty="0" smtClean="0"/>
              <a:t>) </a:t>
            </a:r>
            <a:r>
              <a:rPr lang="en-US" sz="2000" kern="0" baseline="30000" dirty="0" smtClean="0">
                <a:solidFill>
                  <a:schemeClr val="tx1"/>
                </a:solidFill>
              </a:rPr>
              <a:t>[2]</a:t>
            </a:r>
          </a:p>
          <a:p>
            <a:pPr lvl="1"/>
            <a:r>
              <a:rPr lang="en-US" sz="2000" kern="0" dirty="0"/>
              <a:t>Focus on </a:t>
            </a:r>
            <a:r>
              <a:rPr lang="en-US" sz="2000" kern="0" dirty="0" smtClean="0"/>
              <a:t>performance and power requirements for space missions</a:t>
            </a:r>
          </a:p>
          <a:p>
            <a:r>
              <a:rPr lang="en-US" sz="2400" kern="0" dirty="0" smtClean="0"/>
              <a:t>Device benchmarking</a:t>
            </a:r>
          </a:p>
          <a:p>
            <a:pPr lvl="1"/>
            <a:r>
              <a:rPr lang="en-US" sz="2000" kern="0" dirty="0" smtClean="0"/>
              <a:t>Greater hardware cost and development effort than device metrics</a:t>
            </a:r>
          </a:p>
          <a:p>
            <a:pPr lvl="1"/>
            <a:r>
              <a:rPr lang="en-US" sz="2000" kern="0" dirty="0" smtClean="0"/>
              <a:t>Provides greater insight into architectures, algorithms, optimizations</a:t>
            </a:r>
            <a:endParaRPr lang="en-US" sz="1600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66900" y="6150114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 smtClean="0"/>
              <a:t>[1] K</a:t>
            </a:r>
            <a:r>
              <a:rPr lang="en-US" sz="800" b="1" dirty="0"/>
              <a:t>. </a:t>
            </a:r>
            <a:r>
              <a:rPr lang="en-US" sz="800" b="1" dirty="0" err="1"/>
              <a:t>Asanovic</a:t>
            </a:r>
            <a:r>
              <a:rPr lang="en-US" sz="800" b="1" dirty="0"/>
              <a:t> et al., "The Landscape of </a:t>
            </a:r>
            <a:r>
              <a:rPr lang="en-US" sz="800" b="1" dirty="0" smtClean="0"/>
              <a:t>Parallel </a:t>
            </a:r>
            <a:r>
              <a:rPr lang="en-US" sz="800" b="1" dirty="0"/>
              <a:t>Computing Research: A View from Berkeley,” Technical Report No. UCB/EECS-2006-183, University of California, Berkeley, Dec 18 2006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6150114"/>
            <a:ext cx="29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 smtClean="0"/>
              <a:t>[2] J</a:t>
            </a:r>
            <a:r>
              <a:rPr lang="en-US" sz="800" b="1" dirty="0"/>
              <a:t>. Richardson et al., “Comparative Analysis of HPC and Accelerator Devices: Computation, Memory, I/O, and Power,” Proc. of High-Performance Reconfigurable Computing Technology and Applications Workshop (HPRCTA), at SC’10</a:t>
            </a:r>
            <a:r>
              <a:rPr lang="en-US" sz="800" b="1" dirty="0" smtClean="0"/>
              <a:t>, New Orleans, LA, </a:t>
            </a:r>
            <a:r>
              <a:rPr lang="en-US" sz="800" b="1" dirty="0"/>
              <a:t>Nov 14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43" y="1102735"/>
            <a:ext cx="3640157" cy="171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17139"/>
            <a:ext cx="3276600" cy="109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Space-Computing Taxonomy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990600"/>
            <a:ext cx="322651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9544" y="990600"/>
            <a:ext cx="4250056" cy="5104317"/>
          </a:xfrm>
        </p:spPr>
        <p:txBody>
          <a:bodyPr/>
          <a:lstStyle/>
          <a:p>
            <a:r>
              <a:rPr lang="en-US" sz="2400" dirty="0" smtClean="0"/>
              <a:t>Space dwarfs</a:t>
            </a:r>
          </a:p>
          <a:p>
            <a:pPr lvl="1"/>
            <a:r>
              <a:rPr lang="en-US" sz="2000" dirty="0" smtClean="0"/>
              <a:t>Studied common and critical space apps and missions</a:t>
            </a:r>
            <a:endParaRPr lang="en-US" sz="1600" dirty="0" smtClean="0"/>
          </a:p>
          <a:p>
            <a:pPr lvl="1"/>
            <a:r>
              <a:rPr lang="en-US" sz="2000" dirty="0" smtClean="0"/>
              <a:t>Established computational dwarfs for space computing</a:t>
            </a:r>
          </a:p>
          <a:p>
            <a:r>
              <a:rPr lang="en-US" sz="2400" dirty="0" smtClean="0"/>
              <a:t>Space benchmarks</a:t>
            </a:r>
          </a:p>
          <a:p>
            <a:pPr lvl="1"/>
            <a:r>
              <a:rPr lang="en-US" sz="2000" dirty="0" smtClean="0"/>
              <a:t>Key computations selected for space benchmark suite</a:t>
            </a:r>
          </a:p>
          <a:p>
            <a:pPr lvl="1"/>
            <a:r>
              <a:rPr lang="en-US" sz="2000" dirty="0" smtClean="0"/>
              <a:t>Example: satellite mission</a:t>
            </a:r>
          </a:p>
          <a:p>
            <a:pPr lvl="2"/>
            <a:r>
              <a:rPr lang="en-US" sz="1600" dirty="0" smtClean="0"/>
              <a:t>Critical application</a:t>
            </a:r>
          </a:p>
          <a:p>
            <a:pPr lvl="3"/>
            <a:r>
              <a:rPr lang="en-US" sz="1400" dirty="0" smtClean="0"/>
              <a:t>Hyper-spectral imaging</a:t>
            </a:r>
          </a:p>
          <a:p>
            <a:pPr lvl="2"/>
            <a:r>
              <a:rPr lang="en-US" sz="1600" dirty="0" smtClean="0"/>
              <a:t>Corresponding dwarf</a:t>
            </a:r>
          </a:p>
          <a:p>
            <a:pPr lvl="3"/>
            <a:r>
              <a:rPr lang="en-US" sz="1400" dirty="0" smtClean="0"/>
              <a:t>Image processing</a:t>
            </a:r>
          </a:p>
          <a:p>
            <a:pPr lvl="2"/>
            <a:r>
              <a:rPr lang="en-US" sz="1600" dirty="0" smtClean="0"/>
              <a:t>Key computations</a:t>
            </a:r>
          </a:p>
          <a:p>
            <a:pPr lvl="3"/>
            <a:r>
              <a:rPr lang="en-US" sz="1400" dirty="0" smtClean="0"/>
              <a:t>Matrix multiplication</a:t>
            </a:r>
          </a:p>
          <a:p>
            <a:pPr lvl="3"/>
            <a:r>
              <a:rPr lang="en-US" sz="1400" dirty="0" smtClean="0"/>
              <a:t>QR decomposition</a:t>
            </a:r>
          </a:p>
        </p:txBody>
      </p:sp>
      <p:pic>
        <p:nvPicPr>
          <p:cNvPr id="8" name="Picture 1" descr="C:\Users\Dr. George\AppData\Local\Microsoft\Windows\Temporary Internet Files\Content.IE5\9U3STMJX\MC90043485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254120"/>
            <a:ext cx="762000" cy="85128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86400"/>
            <a:ext cx="1977075" cy="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10881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86400"/>
            <a:ext cx="990600" cy="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75" y="304800"/>
            <a:ext cx="1523204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5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400" cy="23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8" y="3820062"/>
            <a:ext cx="8518741" cy="235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Device Metrics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57200"/>
          </a:xfrm>
        </p:spPr>
        <p:txBody>
          <a:bodyPr/>
          <a:lstStyle/>
          <a:p>
            <a:r>
              <a:rPr lang="en-US" sz="2400" dirty="0" smtClean="0"/>
              <a:t>Initial analysis on broad and diverse set of architectures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838200" y="3392086"/>
            <a:ext cx="1143000" cy="352483"/>
          </a:xfrm>
          <a:prstGeom prst="wedgeRoundRectCallout">
            <a:avLst>
              <a:gd name="adj1" fmla="val -70950"/>
              <a:gd name="adj2" fmla="val -68030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Existing rad-hard outperformed by comm. architectures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2971800" y="1447800"/>
            <a:ext cx="990600" cy="381001"/>
          </a:xfrm>
          <a:prstGeom prst="wedgeRoundRectCallout">
            <a:avLst>
              <a:gd name="adj1" fmla="val -60330"/>
              <a:gd name="adj2" fmla="val 10767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Closest comm. arch. to rad-hard Boeing MAESTRO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4800600" y="1327304"/>
            <a:ext cx="1229360" cy="349096"/>
          </a:xfrm>
          <a:prstGeom prst="wedgeRoundRectCallout">
            <a:avLst>
              <a:gd name="adj1" fmla="val 59929"/>
              <a:gd name="adj2" fmla="val 3740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GPUs give high CD, but too high power for many space missions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7467600" y="1586752"/>
            <a:ext cx="1143000" cy="394448"/>
          </a:xfrm>
          <a:prstGeom prst="wedgeRoundRectCallout">
            <a:avLst>
              <a:gd name="adj1" fmla="val -32590"/>
              <a:gd name="adj2" fmla="val 99157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Hybrid architectures analyzed in isolated or combined fashion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228600" y="5831905"/>
            <a:ext cx="1163638" cy="416495"/>
          </a:xfrm>
          <a:prstGeom prst="wedgeRoundRectCallout">
            <a:avLst>
              <a:gd name="adj1" fmla="val 42548"/>
              <a:gd name="adj2" fmla="val -73605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Intel </a:t>
            </a:r>
            <a:r>
              <a:rPr lang="en-US" sz="700" b="1" dirty="0">
                <a:solidFill>
                  <a:schemeClr val="tx1"/>
                </a:solidFill>
              </a:rPr>
              <a:t>A</a:t>
            </a:r>
            <a:r>
              <a:rPr lang="en-US" sz="700" b="1" dirty="0" smtClean="0">
                <a:solidFill>
                  <a:schemeClr val="tx1"/>
                </a:solidFill>
              </a:rPr>
              <a:t>tom S120 has power-efficient advantage for space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3505200" y="3696886"/>
            <a:ext cx="1065609" cy="416495"/>
          </a:xfrm>
          <a:prstGeom prst="wedgeRoundRectCallout">
            <a:avLst>
              <a:gd name="adj1" fmla="val 11056"/>
              <a:gd name="adj2" fmla="val 8472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Commercial counterpart of rad-hard Virtex-5QV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5415280" y="3789019"/>
            <a:ext cx="1061720" cy="401981"/>
          </a:xfrm>
          <a:prstGeom prst="wedgeRoundRectCallout">
            <a:avLst>
              <a:gd name="adj1" fmla="val -41143"/>
              <a:gd name="adj2" fmla="val 151025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No DPFP support for high-precision space apps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7315200" y="3698305"/>
            <a:ext cx="1295400" cy="340295"/>
          </a:xfrm>
          <a:prstGeom prst="wedgeRoundRectCallout">
            <a:avLst>
              <a:gd name="adj1" fmla="val 30003"/>
              <a:gd name="adj2" fmla="val 8064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FPGA provides most CD &amp; CD/W to hybrid device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64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Device Benchmarking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62050"/>
            <a:ext cx="31718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5200" y="1143000"/>
            <a:ext cx="5057775" cy="4800600"/>
          </a:xfrm>
        </p:spPr>
        <p:txBody>
          <a:bodyPr/>
          <a:lstStyle/>
          <a:p>
            <a:r>
              <a:rPr lang="en-US" sz="2400" dirty="0" smtClean="0"/>
              <a:t>Developed space benchmarks for several targeted architectures</a:t>
            </a:r>
          </a:p>
          <a:p>
            <a:pPr lvl="1"/>
            <a:r>
              <a:rPr lang="en-US" sz="2000" dirty="0" smtClean="0"/>
              <a:t>Rad-hard CPU</a:t>
            </a:r>
          </a:p>
          <a:p>
            <a:pPr lvl="2"/>
            <a:r>
              <a:rPr lang="en-US" sz="1600" dirty="0" smtClean="0"/>
              <a:t>Based on PowerPC750FX</a:t>
            </a:r>
          </a:p>
          <a:p>
            <a:pPr lvl="2"/>
            <a:r>
              <a:rPr lang="en-US" sz="1600" dirty="0" smtClean="0"/>
              <a:t>Similar arch to BAE Systems RAD750</a:t>
            </a:r>
          </a:p>
          <a:p>
            <a:pPr lvl="1"/>
            <a:r>
              <a:rPr lang="en-US" sz="2000" dirty="0" smtClean="0"/>
              <a:t>Commercial CPUs and DSP</a:t>
            </a:r>
          </a:p>
          <a:p>
            <a:r>
              <a:rPr lang="en-US" sz="2400" dirty="0" smtClean="0"/>
              <a:t>Generated initial performance results based on serial operation</a:t>
            </a:r>
          </a:p>
          <a:p>
            <a:pPr lvl="1"/>
            <a:r>
              <a:rPr lang="en-US" sz="2000" dirty="0" smtClean="0"/>
              <a:t>Rad-hard technology outperformed by commercial architectures</a:t>
            </a:r>
          </a:p>
          <a:p>
            <a:pPr lvl="2"/>
            <a:r>
              <a:rPr lang="en-US" sz="1600" dirty="0" smtClean="0"/>
              <a:t>Even when commercial architectures are limited to single-core operation</a:t>
            </a:r>
            <a:endParaRPr lang="en-US" dirty="0" smtClean="0"/>
          </a:p>
          <a:p>
            <a:pPr lvl="2"/>
            <a:r>
              <a:rPr lang="en-US" sz="1600" dirty="0" smtClean="0"/>
              <a:t>Supports device metrics data for rad-hard vs. commercial architectures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00200" y="3124200"/>
            <a:ext cx="1371600" cy="381001"/>
          </a:xfrm>
          <a:prstGeom prst="wedgeRoundRectCallout">
            <a:avLst>
              <a:gd name="adj1" fmla="val 41208"/>
              <a:gd name="adj2" fmla="val 7567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Data type &amp; precision less important for memory-intensive benchmark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600200" y="1524000"/>
            <a:ext cx="1295400" cy="304801"/>
          </a:xfrm>
          <a:prstGeom prst="wedgeRoundRectCallout">
            <a:avLst>
              <a:gd name="adj1" fmla="val -21014"/>
              <a:gd name="adj2" fmla="val 9167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Efficient computation of floating point operations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90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/>
              <a:t>Device Benchmarking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77" y="4819650"/>
            <a:ext cx="3028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28900"/>
            <a:ext cx="28860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2628900"/>
            <a:ext cx="28289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102" y="1066800"/>
            <a:ext cx="8400098" cy="1562100"/>
          </a:xfrm>
        </p:spPr>
        <p:txBody>
          <a:bodyPr/>
          <a:lstStyle/>
          <a:p>
            <a:r>
              <a:rPr lang="en-US" sz="2400" dirty="0" smtClean="0"/>
              <a:t>Parallel benchmarking on multi/many-core architectures</a:t>
            </a:r>
          </a:p>
          <a:p>
            <a:pPr lvl="1"/>
            <a:r>
              <a:rPr lang="en-US" sz="2000" dirty="0" smtClean="0"/>
              <a:t>OpenMP shared-memory parallelization strategy</a:t>
            </a:r>
          </a:p>
          <a:p>
            <a:pPr lvl="1"/>
            <a:r>
              <a:rPr lang="en-US" sz="2000" dirty="0" smtClean="0"/>
              <a:t>Space benchmarks parallelizable across processor cores</a:t>
            </a:r>
          </a:p>
          <a:p>
            <a:pPr lvl="1"/>
            <a:r>
              <a:rPr lang="en-US" sz="2000" dirty="0" smtClean="0"/>
              <a:t>Eventual tipping points when overhead surpasses speedup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15000" y="26670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FPGA benchmarking</a:t>
            </a:r>
          </a:p>
          <a:p>
            <a:pPr lvl="1"/>
            <a:r>
              <a:rPr lang="en-US" sz="2000" kern="0" dirty="0" smtClean="0"/>
              <a:t>Parallel-pipelined hardware datapath</a:t>
            </a:r>
          </a:p>
          <a:p>
            <a:pPr lvl="1"/>
            <a:r>
              <a:rPr lang="en-US" sz="2000" kern="0" dirty="0" smtClean="0"/>
              <a:t>Alleviate performance bottlenecks for critical space applications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33400" y="2971800"/>
            <a:ext cx="1371600" cy="381001"/>
          </a:xfrm>
          <a:prstGeom prst="wedgeRoundRectCallout">
            <a:avLst>
              <a:gd name="adj1" fmla="val 78708"/>
              <a:gd name="adj2" fmla="val -49660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Optimal # cores based on benchmark, data type &amp; precision, problem size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688522" y="5105400"/>
            <a:ext cx="1143000" cy="381001"/>
          </a:xfrm>
          <a:prstGeom prst="wedgeRoundRectCallout">
            <a:avLst>
              <a:gd name="adj1" fmla="val 6707"/>
              <a:gd name="adj2" fmla="val -12699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Not enough cores to reach tipping point in parallelization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57200" y="4724399"/>
            <a:ext cx="1143000" cy="381001"/>
          </a:xfrm>
          <a:prstGeom prst="wedgeRoundRectCallout">
            <a:avLst>
              <a:gd name="adj1" fmla="val 44040"/>
              <a:gd name="adj2" fmla="val 94341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More optimization needed to achieve significant speedup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257800" y="6019799"/>
            <a:ext cx="990600" cy="381001"/>
          </a:xfrm>
          <a:prstGeom prst="wedgeRoundRectCallout">
            <a:avLst>
              <a:gd name="adj1" fmla="val 89579"/>
              <a:gd name="adj2" fmla="val -89660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FPGA resource usage grows with data precision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324600" y="6019800"/>
            <a:ext cx="1143000" cy="381001"/>
          </a:xfrm>
          <a:prstGeom prst="wedgeRoundRectCallout">
            <a:avLst>
              <a:gd name="adj1" fmla="val -678"/>
              <a:gd name="adj2" fmla="val -7899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Significant resources not required, even for highest precision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31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Conclusions and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64125"/>
          </a:xfrm>
        </p:spPr>
        <p:txBody>
          <a:bodyPr/>
          <a:lstStyle/>
          <a:p>
            <a:r>
              <a:rPr lang="en-US" sz="2400" dirty="0" smtClean="0"/>
              <a:t>Framework created to analyze processor architectures for next-generation on-board space computing</a:t>
            </a:r>
          </a:p>
          <a:p>
            <a:pPr lvl="1"/>
            <a:r>
              <a:rPr lang="en-US" sz="2000" dirty="0" smtClean="0"/>
              <a:t>Space-computing taxonomy</a:t>
            </a:r>
          </a:p>
          <a:p>
            <a:pPr lvl="2"/>
            <a:r>
              <a:rPr lang="en-US" sz="1600" dirty="0" smtClean="0"/>
              <a:t>Established set of computational dwarfs for space</a:t>
            </a:r>
          </a:p>
          <a:p>
            <a:pPr lvl="2"/>
            <a:r>
              <a:rPr lang="en-US" sz="1600" dirty="0" smtClean="0"/>
              <a:t>Key computations selected for space benchmarking</a:t>
            </a:r>
          </a:p>
          <a:p>
            <a:pPr lvl="1"/>
            <a:r>
              <a:rPr lang="en-US" sz="2000" dirty="0" smtClean="0"/>
              <a:t>Device metrics analysis</a:t>
            </a:r>
          </a:p>
          <a:p>
            <a:pPr lvl="2"/>
            <a:r>
              <a:rPr lang="en-US" sz="1600" dirty="0" smtClean="0"/>
              <a:t>Wide range of architectures analyzed with </a:t>
            </a:r>
            <a:r>
              <a:rPr lang="en-US" sz="1600" b="1" dirty="0" smtClean="0"/>
              <a:t>CD</a:t>
            </a:r>
            <a:r>
              <a:rPr lang="en-US" sz="1600" dirty="0" smtClean="0"/>
              <a:t> and </a:t>
            </a:r>
            <a:r>
              <a:rPr lang="en-US" sz="1600" b="1" dirty="0" smtClean="0"/>
              <a:t>CD/W</a:t>
            </a:r>
            <a:r>
              <a:rPr lang="en-US" sz="1600" dirty="0" smtClean="0"/>
              <a:t> metrics</a:t>
            </a:r>
          </a:p>
          <a:p>
            <a:pPr lvl="2"/>
            <a:r>
              <a:rPr lang="en-US" sz="1600" dirty="0" smtClean="0"/>
              <a:t>Initial insights into performance and power efficiency for various architectures</a:t>
            </a:r>
            <a:endParaRPr lang="en-US" sz="1600" dirty="0"/>
          </a:p>
          <a:p>
            <a:pPr lvl="1"/>
            <a:r>
              <a:rPr lang="en-US" sz="2000" dirty="0" smtClean="0"/>
              <a:t>Device benchmarking analysis</a:t>
            </a:r>
          </a:p>
          <a:p>
            <a:pPr lvl="2"/>
            <a:r>
              <a:rPr lang="en-US" sz="1600" dirty="0" smtClean="0"/>
              <a:t>Conducted serial, parallel, and reconfigurable benchmarking</a:t>
            </a:r>
          </a:p>
          <a:p>
            <a:pPr lvl="2"/>
            <a:r>
              <a:rPr lang="en-US" sz="1600" dirty="0" smtClean="0"/>
              <a:t>Further supports metrics data that rad-hard tech becoming outdated</a:t>
            </a:r>
          </a:p>
          <a:p>
            <a:pPr lvl="2"/>
            <a:r>
              <a:rPr lang="en-US" sz="1600" dirty="0" smtClean="0"/>
              <a:t>Space apps parallelizable across processor cores and </a:t>
            </a:r>
            <a:r>
              <a:rPr lang="en-US" sz="1600" dirty="0" err="1" smtClean="0"/>
              <a:t>reconfig</a:t>
            </a:r>
            <a:r>
              <a:rPr lang="en-US" sz="1600" dirty="0" smtClean="0"/>
              <a:t>. fabrics</a:t>
            </a:r>
          </a:p>
          <a:p>
            <a:r>
              <a:rPr lang="en-US" sz="2400" dirty="0" smtClean="0"/>
              <a:t>Expand results with new devices and benchmarks</a:t>
            </a:r>
          </a:p>
          <a:p>
            <a:pPr lvl="1"/>
            <a:r>
              <a:rPr lang="en-US" sz="2000" dirty="0" smtClean="0"/>
              <a:t>Multi/many-core CPUs and DSPs; comm. and rad-hard</a:t>
            </a:r>
          </a:p>
          <a:p>
            <a:pPr lvl="1"/>
            <a:r>
              <a:rPr lang="en-US" sz="2000" dirty="0" smtClean="0"/>
              <a:t>Leverage established libraries and architecture-specific optimizations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4" descr="http://www.aet-usa.com/wp-content/uploads/2010/09/space_electron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01" y="1905000"/>
            <a:ext cx="2704399" cy="990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eg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5615" y="4648935"/>
            <a:ext cx="1155985" cy="91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16" descr="ch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5615" y="3762312"/>
            <a:ext cx="1155985" cy="9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564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10440</TotalTime>
  <Words>816</Words>
  <Application>Microsoft Office PowerPoint</Application>
  <PresentationFormat>On-screen Show (4:3)</PresentationFormat>
  <Paragraphs>138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Edge</vt:lpstr>
      <vt:lpstr>A Framework to Analyze Processor Architectures for Next-Generation On-Board Space Computing</vt:lpstr>
      <vt:lpstr>Introduction</vt:lpstr>
      <vt:lpstr>Framework</vt:lpstr>
      <vt:lpstr>Background and Related Research</vt:lpstr>
      <vt:lpstr>Space-Computing Taxonomy</vt:lpstr>
      <vt:lpstr>Device Metrics Analysis</vt:lpstr>
      <vt:lpstr>Device Benchmarking Analysis</vt:lpstr>
      <vt:lpstr>Device Benchmarking Analysis</vt:lpstr>
      <vt:lpstr>Conclusions and Future Research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F5-14 Proposal</dc:title>
  <dc:creator>Dr. Alan D. George</dc:creator>
  <cp:keywords>CAW13</cp:keywords>
  <cp:lastModifiedBy>tyler</cp:lastModifiedBy>
  <cp:revision>1381</cp:revision>
  <dcterms:created xsi:type="dcterms:W3CDTF">2003-07-12T15:21:27Z</dcterms:created>
  <dcterms:modified xsi:type="dcterms:W3CDTF">2014-02-25T17:06:21Z</dcterms:modified>
</cp:coreProperties>
</file>