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42"/>
  </p:notesMasterIdLst>
  <p:handoutMasterIdLst>
    <p:handoutMasterId r:id="rId43"/>
  </p:handoutMasterIdLst>
  <p:sldIdLst>
    <p:sldId id="610" r:id="rId2"/>
    <p:sldId id="796" r:id="rId3"/>
    <p:sldId id="772" r:id="rId4"/>
    <p:sldId id="771" r:id="rId5"/>
    <p:sldId id="773" r:id="rId6"/>
    <p:sldId id="774" r:id="rId7"/>
    <p:sldId id="779" r:id="rId8"/>
    <p:sldId id="778" r:id="rId9"/>
    <p:sldId id="780" r:id="rId10"/>
    <p:sldId id="781" r:id="rId11"/>
    <p:sldId id="782" r:id="rId12"/>
    <p:sldId id="783" r:id="rId13"/>
    <p:sldId id="785" r:id="rId14"/>
    <p:sldId id="786" r:id="rId15"/>
    <p:sldId id="787" r:id="rId16"/>
    <p:sldId id="788" r:id="rId17"/>
    <p:sldId id="789" r:id="rId18"/>
    <p:sldId id="790" r:id="rId19"/>
    <p:sldId id="791" r:id="rId20"/>
    <p:sldId id="792" r:id="rId21"/>
    <p:sldId id="793" r:id="rId22"/>
    <p:sldId id="794" r:id="rId23"/>
    <p:sldId id="800" r:id="rId24"/>
    <p:sldId id="802" r:id="rId25"/>
    <p:sldId id="801" r:id="rId26"/>
    <p:sldId id="803" r:id="rId27"/>
    <p:sldId id="804" r:id="rId28"/>
    <p:sldId id="805" r:id="rId29"/>
    <p:sldId id="806" r:id="rId30"/>
    <p:sldId id="807" r:id="rId31"/>
    <p:sldId id="808" r:id="rId32"/>
    <p:sldId id="809" r:id="rId33"/>
    <p:sldId id="810" r:id="rId34"/>
    <p:sldId id="811" r:id="rId35"/>
    <p:sldId id="812" r:id="rId36"/>
    <p:sldId id="813" r:id="rId37"/>
    <p:sldId id="814" r:id="rId38"/>
    <p:sldId id="815" r:id="rId39"/>
    <p:sldId id="816" r:id="rId40"/>
    <p:sldId id="817" r:id="rId41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B95D1ED2-1D1F-4E2C-9AE7-0AA177D7AC97}">
          <p14:sldIdLst>
            <p14:sldId id="610"/>
            <p14:sldId id="796"/>
            <p14:sldId id="772"/>
            <p14:sldId id="771"/>
            <p14:sldId id="773"/>
            <p14:sldId id="774"/>
            <p14:sldId id="779"/>
            <p14:sldId id="778"/>
            <p14:sldId id="780"/>
          </p14:sldIdLst>
        </p14:section>
        <p14:section name="Untitled Section" id="{3D77EC68-1D2D-4F6A-A81D-8EEA811660C6}">
          <p14:sldIdLst>
            <p14:sldId id="781"/>
            <p14:sldId id="782"/>
            <p14:sldId id="783"/>
            <p14:sldId id="785"/>
            <p14:sldId id="786"/>
            <p14:sldId id="787"/>
            <p14:sldId id="788"/>
            <p14:sldId id="789"/>
            <p14:sldId id="790"/>
            <p14:sldId id="791"/>
            <p14:sldId id="792"/>
            <p14:sldId id="793"/>
            <p14:sldId id="794"/>
            <p14:sldId id="800"/>
            <p14:sldId id="802"/>
            <p14:sldId id="801"/>
            <p14:sldId id="803"/>
            <p14:sldId id="804"/>
            <p14:sldId id="805"/>
            <p14:sldId id="806"/>
            <p14:sldId id="807"/>
            <p14:sldId id="808"/>
            <p14:sldId id="809"/>
            <p14:sldId id="810"/>
            <p14:sldId id="811"/>
            <p14:sldId id="812"/>
            <p14:sldId id="813"/>
            <p14:sldId id="814"/>
            <p14:sldId id="815"/>
            <p14:sldId id="816"/>
            <p14:sldId id="81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e Ojika" initials="DO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A5"/>
    <a:srgbClr val="FF4A00"/>
    <a:srgbClr val="FF6E33"/>
    <a:srgbClr val="FFB597"/>
    <a:srgbClr val="F6FFB4"/>
    <a:srgbClr val="CCECFF"/>
    <a:srgbClr val="A9A9E9"/>
    <a:srgbClr val="FFB7B7"/>
    <a:srgbClr val="66CCFF"/>
    <a:srgbClr val="A7A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05" autoAdjust="0"/>
    <p:restoredTop sz="90327" autoAdjust="0"/>
  </p:normalViewPr>
  <p:slideViewPr>
    <p:cSldViewPr snapToObjects="1">
      <p:cViewPr varScale="1">
        <p:scale>
          <a:sx n="115" d="100"/>
          <a:sy n="115" d="100"/>
        </p:scale>
        <p:origin x="-175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1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9" d="100"/>
          <a:sy n="69" d="100"/>
        </p:scale>
        <p:origin x="3264" y="7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41B42E2B-0BFC-4A62-BF85-39228DA84B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254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9A47F6A5-6B60-49C3-A6C1-86D0A9581B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382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D5903A-20CF-4AB6-8040-2DC27E7D1438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3190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filer applied to four pixels neighborhood simultaneously </a:t>
            </a:r>
            <a:endParaRPr lang="en-US" sz="14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Computation of four pixels (P1, P2, P3, P4) performed in 2 stages (pipelined)</a:t>
            </a:r>
            <a:endParaRPr lang="en-US" sz="14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Results in 4x acceleration of operation</a:t>
            </a:r>
            <a:endParaRPr lang="en-US" sz="14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While stage 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1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computes the pixels P1, 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P2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and P3 according to the three words read in the current clock cycle, stage 2 computes P4 and writes the resulting word associated with the three words read in the previous cycle.</a:t>
            </a:r>
            <a:endParaRPr lang="en-US" sz="14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47F6A5-6B60-49C3-A6C1-86D0A9581BE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88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Can change clock frequency (360 KHz and 100 MHz of hardware version in order to evaluate offsets as a result of changes in clock frequency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47F6A5-6B60-49C3-A6C1-86D0A9581BE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000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The operations are sorted in less to more execution time for the software version, and therefore in order of less to more complexity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</a:br>
            <a:r>
              <a:rPr lang="en-US" sz="1200" dirty="0" smtClean="0"/>
              <a:t>Operations sorted in less to more execution time for the software version, and therefore in order of less to more complexity </a:t>
            </a:r>
          </a:p>
          <a:p>
            <a:pPr lvl="0"/>
            <a:r>
              <a:rPr lang="en-US" sz="1200" dirty="0" smtClean="0"/>
              <a:t>Maximum Frequency and Resource Utilizations obtained from Xilinx Foundation Series tools are synthesis, and are actual measurements on implementations (not estimations)</a:t>
            </a:r>
            <a:br>
              <a:rPr lang="en-US" sz="1200" dirty="0" smtClean="0"/>
            </a:br>
            <a:endParaRPr lang="en-US" sz="12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Almost all the hardware modules admit a maximum clock </a:t>
            </a:r>
            <a:r>
              <a:rPr lang="en-US" sz="1200" dirty="0" err="1" smtClean="0"/>
              <a:t>freq</a:t>
            </a:r>
            <a:r>
              <a:rPr lang="en-US" sz="1200" dirty="0" smtClean="0"/>
              <a:t> of 33 MHz</a:t>
            </a:r>
            <a:br>
              <a:rPr lang="en-US" sz="1200" dirty="0" smtClean="0"/>
            </a:br>
            <a:r>
              <a:rPr lang="en-US" sz="1200" dirty="0" smtClean="0"/>
              <a:t>Therefore a bandwidth of 132 Mbytes/sec bandwidth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ym typeface="Wingdings" panose="05000000000000000000" pitchFamily="2" charset="2"/>
              </a:rPr>
              <a:t>	</a:t>
            </a:r>
            <a:r>
              <a:rPr lang="en-US" sz="1200" dirty="0" smtClean="0"/>
              <a:t> we can see that interface unit (PCI) is as important as the hardware itself. Usually the bottleneck </a:t>
            </a:r>
          </a:p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47F6A5-6B60-49C3-A6C1-86D0A9581BE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937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800" dirty="0" smtClean="0"/>
              <a:t>Incased circuits also result in great level of propagation delays (both logic and routing  </a:t>
            </a:r>
            <a:r>
              <a:rPr lang="en-US" sz="1800" dirty="0" smtClean="0">
                <a:sym typeface="Wingdings" panose="05000000000000000000" pitchFamily="2" charset="2"/>
              </a:rPr>
              <a:t></a:t>
            </a:r>
            <a:r>
              <a:rPr lang="en-US" sz="1800" dirty="0" smtClean="0"/>
              <a:t> increase min clock period, decrease max. clock </a:t>
            </a:r>
            <a:r>
              <a:rPr lang="en-US" sz="1800" dirty="0" err="1" smtClean="0"/>
              <a:t>freq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47F6A5-6B60-49C3-A6C1-86D0A9581BE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476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Global Arrays and ARMCI interoperate with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message passing interface (MPI) [16] for message passing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and can be considered an extension of MPI-2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47F6A5-6B60-49C3-A6C1-86D0A9581BE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351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24-bit color, full-motion, parallel image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output using the SGE has been benchmarked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47F6A5-6B60-49C3-A6C1-86D0A9581BEB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147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24-bit color, full-motion, parallel image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output using the SGE has been benchmarked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47F6A5-6B60-49C3-A6C1-86D0A9581BEB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57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This presentation is not about reconfigurable computing just yet…</a:t>
            </a:r>
          </a:p>
          <a:p>
            <a:pPr lvl="1"/>
            <a:r>
              <a:rPr lang="en-US" sz="2000" dirty="0" smtClean="0"/>
              <a:t>Reconfigurable computing and Real-time often go hand in hand</a:t>
            </a:r>
          </a:p>
          <a:p>
            <a:pPr lvl="1"/>
            <a:r>
              <a:rPr lang="en-US" sz="2000" dirty="0" smtClean="0"/>
              <a:t>FPGA (a kind of reconfigurable hardware) naturally makes real-time possible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47F6A5-6B60-49C3-A6C1-86D0A9581BE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211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ASIC are somewhat</a:t>
            </a:r>
            <a:r>
              <a:rPr lang="en-US" baseline="0" dirty="0" smtClean="0"/>
              <a:t> fixed. FPGA are fully </a:t>
            </a:r>
            <a:r>
              <a:rPr lang="en-US" baseline="0" dirty="0" err="1" smtClean="0"/>
              <a:t>customizatble</a:t>
            </a:r>
            <a:r>
              <a:rPr lang="en-US" baseline="0" dirty="0" smtClean="0"/>
              <a:t> after fabrication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Custom circuit unlike traditional approach</a:t>
            </a:r>
            <a:r>
              <a:rPr lang="en-US" baseline="0" dirty="0" smtClean="0"/>
              <a:t> that maps application to hardware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GGPU</a:t>
            </a:r>
            <a:r>
              <a:rPr lang="en-US" baseline="0" dirty="0" smtClean="0"/>
              <a:t> are starting to have wide spread application not only for graphics processing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47F6A5-6B60-49C3-A6C1-86D0A9581BE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844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GPU,</a:t>
            </a:r>
            <a:r>
              <a:rPr lang="en-US" baseline="0" dirty="0" smtClean="0"/>
              <a:t> DSP rival FPGA in terms of performance but only at huge power consumption. </a:t>
            </a:r>
            <a:br>
              <a:rPr lang="en-US" baseline="0" dirty="0" smtClean="0"/>
            </a:br>
            <a:r>
              <a:rPr lang="en-US" baseline="0" dirty="0" smtClean="0"/>
              <a:t>    Theses devices are power hungry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47F6A5-6B60-49C3-A6C1-86D0A9581BE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80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So Reconfigurable hardware does seem promising for image processing, huh?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Lets see…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47F6A5-6B60-49C3-A6C1-86D0A9581BE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641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We already gave motivation for domain application area and architecture (FPGA)</a:t>
            </a:r>
            <a:endParaRPr lang="en-US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sounds complicated? Not at all. Lets brake it down:</a:t>
            </a:r>
            <a:br>
              <a:rPr lang="en-US" dirty="0" smtClean="0"/>
            </a:br>
            <a:r>
              <a:rPr lang="en-US" dirty="0" smtClean="0"/>
              <a:t>PCI can be</a:t>
            </a:r>
            <a:r>
              <a:rPr lang="en-US" baseline="0" dirty="0" smtClean="0"/>
              <a:t> a bottleneck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/>
              <a:t>    </a:t>
            </a:r>
            <a:r>
              <a:rPr lang="en-US" sz="2800" dirty="0" smtClean="0"/>
              <a:t>Why PCI? </a:t>
            </a:r>
            <a:br>
              <a:rPr lang="en-US" sz="2800" dirty="0" smtClean="0"/>
            </a:br>
            <a:endParaRPr lang="en-US" sz="320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47F6A5-6B60-49C3-A6C1-86D0A9581BE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753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 </a:t>
            </a:r>
            <a:r>
              <a:rPr lang="en-US" sz="1200" i="1" dirty="0" smtClean="0"/>
              <a:t>- “Avoid Bottlenecks Using PCI Express-Based Embedded Systems”  - RTC Magazine  (embedded systems technology </a:t>
            </a:r>
            <a:endParaRPr lang="en-US" sz="1400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47F6A5-6B60-49C3-A6C1-86D0A9581BE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261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How has reconfigurable hardware supported 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real-time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image processing?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Vega-Rodriguez et. all ( our friend, and his friends,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Univ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Extremadura in Spain at their department de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Informatica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endParaRPr lang="en-US" sz="14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47F6A5-6B60-49C3-A6C1-86D0A9581BE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035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Author Vega-Rodriguez 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Board from</a:t>
            </a:r>
            <a:r>
              <a:rPr lang="en-US" baseline="0" dirty="0" smtClean="0"/>
              <a:t> </a:t>
            </a:r>
            <a:r>
              <a:rPr lang="en-US" sz="1600" dirty="0" smtClean="0"/>
              <a:t>(from Virtual Computing Corporation)</a:t>
            </a:r>
          </a:p>
          <a:p>
            <a:r>
              <a:rPr lang="en-US" sz="2000" dirty="0" smtClean="0"/>
              <a:t>What we certainly know: </a:t>
            </a:r>
            <a:endParaRPr lang="en-US" sz="2400" dirty="0" smtClean="0"/>
          </a:p>
          <a:p>
            <a:pPr lvl="1"/>
            <a:r>
              <a:rPr lang="en-US" sz="1800" dirty="0" smtClean="0"/>
              <a:t>FPGA PCI-bus custom computing board </a:t>
            </a:r>
          </a:p>
          <a:p>
            <a:pPr lvl="1"/>
            <a:r>
              <a:rPr lang="en-US" sz="1800" dirty="0" smtClean="0"/>
              <a:t>Growing popularity for image processing apps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/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Growing popularity for image processing applications (as a coprocessor) [year 2001]</a:t>
            </a:r>
            <a:endParaRPr lang="en-US" sz="1400" dirty="0" smtClean="0"/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Features: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  </a:t>
            </a:r>
            <a:r>
              <a:rPr lang="en-US" sz="1200" dirty="0" smtClean="0"/>
              <a:t>2 Fully independent 32-bit banks of RAM (4MB total)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47F6A5-6B60-49C3-A6C1-86D0A9581BE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034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D06CA-53ED-43E0-AFE9-3CFB1FBF6A8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7813"/>
            <a:ext cx="21336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7813"/>
            <a:ext cx="6248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22378-84A6-4A7A-8E93-5D8DF267EC2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 descr="CHRECschool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13" y="4800600"/>
            <a:ext cx="31988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38100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7" name="Picture 3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5600"/>
            <a:ext cx="914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8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11550"/>
            <a:ext cx="3200400" cy="908050"/>
          </a:xfrm>
          <a:prstGeom prst="rect">
            <a:avLst/>
          </a:prstGeom>
          <a:noFill/>
          <a:ln w="38100">
            <a:solidFill>
              <a:srgbClr val="FF4A00"/>
            </a:solidFill>
            <a:miter lim="800000"/>
            <a:headEnd/>
            <a:tailEnd/>
          </a:ln>
        </p:spPr>
      </p:pic>
      <p:sp>
        <p:nvSpPr>
          <p:cNvPr id="9" name="Text Box 39"/>
          <p:cNvSpPr txBox="1">
            <a:spLocks noChangeArrowheads="1"/>
          </p:cNvSpPr>
          <p:nvPr userDrawn="1"/>
        </p:nvSpPr>
        <p:spPr bwMode="auto">
          <a:xfrm>
            <a:off x="-33338" y="4462463"/>
            <a:ext cx="3267076" cy="428625"/>
          </a:xfrm>
          <a:prstGeom prst="rect">
            <a:avLst/>
          </a:prstGeom>
          <a:solidFill>
            <a:srgbClr val="0021A5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latin typeface="Script MT Bold" pitchFamily="66" charset="0"/>
              </a:rPr>
              <a:t> </a:t>
            </a:r>
            <a:endParaRPr lang="en-US" dirty="0">
              <a:solidFill>
                <a:schemeClr val="bg1"/>
              </a:solidFill>
              <a:latin typeface="Script MT Bold" pitchFamily="66" charset="0"/>
            </a:endParaRP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23175" cy="1752600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962400"/>
            <a:ext cx="5257800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" name="Rectangle 3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6200" y="6243638"/>
            <a:ext cx="1447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latin typeface="+mj-lt"/>
              </a:defRPr>
            </a:lvl1pPr>
          </a:lstStyle>
          <a:p>
            <a:pPr>
              <a:defRPr/>
            </a:pPr>
            <a:r>
              <a:rPr lang="en-US" dirty="0"/>
              <a:t>Date here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DDE37-65F4-463D-8B89-5BD87ABF294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D9764-7855-4141-9457-C38517CFD14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0F81E-EDEE-4295-A7B2-AC0F636DB04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13DD9-DA4B-41AD-B821-16A9B1F552B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F6B3E-4EEF-469F-827A-27B9B3402BE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36DAB-492B-43AF-9E48-1958119465A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1869E-50AE-47DC-B640-900A8638C7C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6535A-CDA5-4848-8B13-B8BB49DBD50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latin typeface="+mj-lt"/>
              </a:defRPr>
            </a:lvl1pPr>
          </a:lstStyle>
          <a:p>
            <a:pPr>
              <a:defRPr/>
            </a:pPr>
            <a:fld id="{93F19543-6898-4FAC-8E00-3FA2E857849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4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8575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28575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1031" name="Picture 2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6257925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67600" y="622935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>
          <a:solidFill>
            <a:srgbClr val="FF4A00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rgbClr val="0021A5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219200"/>
            <a:ext cx="80010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Real-Time Systems </a:t>
            </a:r>
            <a:br>
              <a:rPr lang="en-US" sz="5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800" i="1" dirty="0" smtClean="0"/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3276600" y="3962400"/>
            <a:ext cx="5372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r" eaLnBrk="1" hangingPunct="1">
              <a:spcBef>
                <a:spcPts val="0"/>
              </a:spcBef>
            </a:pPr>
            <a:r>
              <a:rPr lang="en-US" sz="2400" dirty="0" smtClean="0"/>
              <a:t>Dave Ojika</a:t>
            </a:r>
          </a:p>
        </p:txBody>
      </p:sp>
    </p:spTree>
    <p:extLst>
      <p:ext uri="{BB962C8B-B14F-4D97-AF65-F5344CB8AC3E}">
        <p14:creationId xmlns:p14="http://schemas.microsoft.com/office/powerpoint/2010/main" val="8136649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Real-time Image Processing with Reconfigurable Hardware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DDE37-65F4-463D-8B89-5BD87ABF2940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7002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86914"/>
            <a:ext cx="8839200" cy="4911725"/>
          </a:xfrm>
        </p:spPr>
        <p:txBody>
          <a:bodyPr/>
          <a:lstStyle/>
          <a:p>
            <a:pPr lvl="0"/>
            <a:r>
              <a:rPr lang="en-US" sz="2600" dirty="0"/>
              <a:t>A PCI-based system for image processing using </a:t>
            </a:r>
            <a:r>
              <a:rPr lang="en-US" sz="2600" dirty="0" smtClean="0"/>
              <a:t>hardware/software technique </a:t>
            </a:r>
            <a:endParaRPr lang="en-US" sz="2600" dirty="0"/>
          </a:p>
          <a:p>
            <a:pPr lvl="1"/>
            <a:r>
              <a:rPr lang="en-US" i="1" dirty="0" smtClean="0"/>
              <a:t>“</a:t>
            </a:r>
            <a:r>
              <a:rPr lang="en-US" i="1" u="sng" dirty="0" smtClean="0"/>
              <a:t>PCI</a:t>
            </a:r>
            <a:r>
              <a:rPr lang="en-US" i="1" u="sng" dirty="0" smtClean="0"/>
              <a:t>-based</a:t>
            </a:r>
            <a:r>
              <a:rPr lang="en-US" i="1" dirty="0" smtClean="0"/>
              <a:t> </a:t>
            </a:r>
            <a:r>
              <a:rPr lang="en-US" dirty="0" smtClean="0"/>
              <a:t>reconfigurable </a:t>
            </a:r>
            <a:r>
              <a:rPr lang="en-US" i="1" dirty="0" smtClean="0"/>
              <a:t>system </a:t>
            </a:r>
            <a:r>
              <a:rPr lang="en-US" i="1" dirty="0"/>
              <a:t>for </a:t>
            </a:r>
            <a:r>
              <a:rPr lang="en-US" i="1" u="sng" dirty="0"/>
              <a:t>real-</a:t>
            </a:r>
            <a:r>
              <a:rPr lang="en-US" i="1" u="sng" dirty="0" smtClean="0"/>
              <a:t>time</a:t>
            </a:r>
            <a:r>
              <a:rPr lang="en-US" i="1" dirty="0" smtClean="0"/>
              <a:t> image </a:t>
            </a:r>
            <a:r>
              <a:rPr lang="en-US" i="1" dirty="0"/>
              <a:t>processing using </a:t>
            </a:r>
            <a:r>
              <a:rPr lang="en-US" i="1" u="sng" dirty="0"/>
              <a:t>reconfigurable</a:t>
            </a:r>
            <a:r>
              <a:rPr lang="en-US" i="1" dirty="0"/>
              <a:t> </a:t>
            </a:r>
            <a:r>
              <a:rPr lang="en-US" i="1" dirty="0" smtClean="0"/>
              <a:t>hardware”</a:t>
            </a:r>
            <a:endParaRPr lang="en-US" dirty="0"/>
          </a:p>
          <a:p>
            <a:pPr lvl="2"/>
            <a:r>
              <a:rPr lang="en-US" sz="2200" dirty="0"/>
              <a:t>Real-</a:t>
            </a:r>
            <a:r>
              <a:rPr lang="en-US" sz="2200" dirty="0" smtClean="0"/>
              <a:t>Time: 			</a:t>
            </a:r>
            <a:r>
              <a:rPr lang="en-US" sz="2200" i="1" dirty="0"/>
              <a:t>f</a:t>
            </a:r>
            <a:r>
              <a:rPr lang="en-US" sz="2200" i="1" dirty="0" smtClean="0"/>
              <a:t>ocus </a:t>
            </a:r>
            <a:r>
              <a:rPr lang="en-US" sz="2200" i="1" dirty="0"/>
              <a:t>of this whole talk</a:t>
            </a:r>
          </a:p>
          <a:p>
            <a:pPr lvl="2"/>
            <a:r>
              <a:rPr lang="en-US" sz="2200" dirty="0"/>
              <a:t>Image </a:t>
            </a:r>
            <a:r>
              <a:rPr lang="en-US" sz="2200" dirty="0" smtClean="0"/>
              <a:t>Processing: 		</a:t>
            </a:r>
            <a:r>
              <a:rPr lang="en-US" sz="2200" i="1" dirty="0" smtClean="0"/>
              <a:t>choice </a:t>
            </a:r>
            <a:r>
              <a:rPr lang="en-US" sz="2200" i="1" dirty="0"/>
              <a:t>domain application area</a:t>
            </a:r>
          </a:p>
          <a:p>
            <a:pPr lvl="2"/>
            <a:r>
              <a:rPr lang="en-US" sz="2200" dirty="0"/>
              <a:t>Reconfigurable </a:t>
            </a:r>
            <a:r>
              <a:rPr lang="en-US" sz="2200" dirty="0" smtClean="0"/>
              <a:t>Hardware: 	</a:t>
            </a:r>
            <a:r>
              <a:rPr lang="en-US" sz="2200" i="1" dirty="0" smtClean="0"/>
              <a:t>choice </a:t>
            </a:r>
            <a:r>
              <a:rPr lang="en-US" sz="2200" i="1" dirty="0"/>
              <a:t>architecture </a:t>
            </a:r>
          </a:p>
          <a:p>
            <a:pPr lvl="2"/>
            <a:r>
              <a:rPr lang="en-US" sz="2200" dirty="0" smtClean="0"/>
              <a:t>PCI: 				</a:t>
            </a:r>
            <a:r>
              <a:rPr lang="en-US" sz="2200" i="1" dirty="0"/>
              <a:t>l</a:t>
            </a:r>
            <a:r>
              <a:rPr lang="en-US" sz="2200" i="1" dirty="0" smtClean="0"/>
              <a:t>ink between </a:t>
            </a:r>
            <a:r>
              <a:rPr lang="en-US" sz="2200" i="1" dirty="0"/>
              <a:t>2 and </a:t>
            </a:r>
            <a:r>
              <a:rPr lang="en-US" sz="2200" i="1" dirty="0" smtClean="0"/>
              <a:t>3</a:t>
            </a:r>
            <a:endParaRPr lang="en-US" sz="2200" i="1" dirty="0">
              <a:solidFill>
                <a:srgbClr val="FF0000"/>
              </a:solidFill>
            </a:endParaRPr>
          </a:p>
          <a:p>
            <a:pPr lvl="2"/>
            <a:r>
              <a:rPr lang="en-US" sz="2200" dirty="0"/>
              <a:t>And, the rest is </a:t>
            </a:r>
            <a:r>
              <a:rPr lang="en-US" sz="2200" dirty="0" smtClean="0"/>
              <a:t>grammar…</a:t>
            </a:r>
            <a:endParaRPr lang="en-US" sz="2200" dirty="0"/>
          </a:p>
          <a:p>
            <a:r>
              <a:rPr lang="en-US" sz="2600" dirty="0" smtClean="0"/>
              <a:t>Motivation</a:t>
            </a:r>
            <a:endParaRPr lang="en-US" sz="2600" dirty="0"/>
          </a:p>
          <a:p>
            <a:pPr lvl="2"/>
            <a:r>
              <a:rPr lang="en-US" sz="2300" dirty="0"/>
              <a:t>I</a:t>
            </a:r>
            <a:r>
              <a:rPr lang="en-US" sz="2300" dirty="0" smtClean="0"/>
              <a:t>mage </a:t>
            </a:r>
            <a:r>
              <a:rPr lang="en-US" sz="2300" dirty="0"/>
              <a:t>processing app </a:t>
            </a:r>
            <a:r>
              <a:rPr lang="en-US" sz="2300" dirty="0" smtClean="0">
                <a:sym typeface="Wingdings" panose="05000000000000000000" pitchFamily="2" charset="2"/>
              </a:rPr>
              <a:t>require </a:t>
            </a:r>
            <a:r>
              <a:rPr lang="en-US" sz="2300" dirty="0" smtClean="0"/>
              <a:t>huge </a:t>
            </a:r>
            <a:r>
              <a:rPr lang="en-US" sz="2300" dirty="0"/>
              <a:t>amounts of data</a:t>
            </a:r>
          </a:p>
          <a:p>
            <a:pPr lvl="2"/>
            <a:r>
              <a:rPr lang="en-US" sz="2300" dirty="0" smtClean="0"/>
              <a:t>Software-based approach too difficult </a:t>
            </a:r>
            <a:r>
              <a:rPr lang="en-US" sz="2300" dirty="0"/>
              <a:t>to achieve real-time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9531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PCI Bus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08075"/>
            <a:ext cx="8229600" cy="4911725"/>
          </a:xfrm>
        </p:spPr>
        <p:txBody>
          <a:bodyPr/>
          <a:lstStyle/>
          <a:p>
            <a:pPr lvl="0"/>
            <a:r>
              <a:rPr lang="en-US" sz="2400" dirty="0" smtClean="0"/>
              <a:t>PCI </a:t>
            </a:r>
            <a:r>
              <a:rPr lang="en-US" sz="2400" dirty="0"/>
              <a:t>provides a fast link between host system (hosting raw images) and reconfigurable hardware (processing these images) 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o </a:t>
            </a:r>
            <a:r>
              <a:rPr lang="en-US" sz="2400" dirty="0"/>
              <a:t>achieve real-time, </a:t>
            </a:r>
            <a:r>
              <a:rPr lang="en-US" sz="2400" dirty="0" smtClean="0"/>
              <a:t>need to </a:t>
            </a:r>
            <a:r>
              <a:rPr lang="en-US" sz="2400" dirty="0"/>
              <a:t>minimize communication bottlenecks as much as </a:t>
            </a:r>
            <a:r>
              <a:rPr lang="en-US" sz="2400" dirty="0" smtClean="0"/>
              <a:t>possible</a:t>
            </a:r>
          </a:p>
          <a:p>
            <a:r>
              <a:rPr lang="en-US" sz="2400" dirty="0"/>
              <a:t>Other communication interfaces</a:t>
            </a:r>
          </a:p>
          <a:p>
            <a:pPr lvl="2"/>
            <a:r>
              <a:rPr lang="en-US" sz="1800" dirty="0"/>
              <a:t>ISA (</a:t>
            </a:r>
            <a:r>
              <a:rPr lang="en-US" sz="1800" dirty="0" smtClean="0"/>
              <a:t>3~5 </a:t>
            </a:r>
            <a:r>
              <a:rPr lang="en-US" sz="1800" dirty="0"/>
              <a:t>MB/</a:t>
            </a:r>
            <a:r>
              <a:rPr lang="en-US" sz="1800" dirty="0" smtClean="0"/>
              <a:t>s</a:t>
            </a:r>
            <a:r>
              <a:rPr lang="en-US" sz="1800" dirty="0" smtClean="0"/>
              <a:t>)</a:t>
            </a:r>
            <a:r>
              <a:rPr lang="en-US" sz="1800" dirty="0" smtClean="0"/>
              <a:t>: being replaced by PCI</a:t>
            </a:r>
            <a:endParaRPr lang="en-US" sz="1800" dirty="0"/>
          </a:p>
          <a:p>
            <a:pPr lvl="2"/>
            <a:r>
              <a:rPr lang="en-US" sz="1800" dirty="0" smtClean="0"/>
              <a:t>USB</a:t>
            </a:r>
          </a:p>
          <a:p>
            <a:r>
              <a:rPr lang="en-US" sz="2400" dirty="0"/>
              <a:t>It is pretty much the standard for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 host</a:t>
            </a:r>
            <a:r>
              <a:rPr lang="en-US" sz="2400" dirty="0"/>
              <a:t>-accelerator interfacing</a:t>
            </a:r>
            <a:endParaRPr lang="en-US" dirty="0"/>
          </a:p>
          <a:p>
            <a:pPr lvl="2"/>
            <a:r>
              <a:rPr lang="en-US" dirty="0" smtClean="0"/>
              <a:t>Features many many generations</a:t>
            </a:r>
            <a:r>
              <a:rPr lang="en-US" dirty="0"/>
              <a:t> </a:t>
            </a:r>
            <a:r>
              <a:rPr lang="en-US" dirty="0" smtClean="0"/>
              <a:t>with </a:t>
            </a:r>
          </a:p>
          <a:p>
            <a:pPr marL="671512" lvl="2" indent="0">
              <a:buNone/>
            </a:pPr>
            <a:r>
              <a:rPr lang="en-US" dirty="0"/>
              <a:t> </a:t>
            </a:r>
            <a:r>
              <a:rPr lang="en-US" dirty="0" smtClean="0"/>
              <a:t>     varying bandwidth and lanes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12221"/>
            <a:ext cx="3124200" cy="259080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3065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941387"/>
          </a:xfrm>
        </p:spPr>
        <p:txBody>
          <a:bodyPr/>
          <a:lstStyle/>
          <a:p>
            <a:r>
              <a:rPr lang="en-US" dirty="0" smtClean="0"/>
              <a:t>System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8065"/>
            <a:ext cx="8839200" cy="5216525"/>
          </a:xfrm>
        </p:spPr>
        <p:txBody>
          <a:bodyPr/>
          <a:lstStyle/>
          <a:p>
            <a:r>
              <a:rPr lang="en-US" sz="2200" dirty="0" smtClean="0"/>
              <a:t>HOT2</a:t>
            </a:r>
            <a:r>
              <a:rPr lang="en-US" sz="2200" dirty="0"/>
              <a:t>-XL (a PCI board) used as co-processor for image processing </a:t>
            </a:r>
            <a:endParaRPr lang="en-US" sz="2200" dirty="0" smtClean="0"/>
          </a:p>
          <a:p>
            <a:r>
              <a:rPr lang="en-US" sz="2200" dirty="0" smtClean="0"/>
              <a:t>Environment </a:t>
            </a:r>
            <a:r>
              <a:rPr lang="en-US" sz="2200" dirty="0"/>
              <a:t>based on library of hardware modules that implement a some of the most common operations in image processing</a:t>
            </a:r>
          </a:p>
          <a:p>
            <a:r>
              <a:rPr lang="en-US" sz="2200" dirty="0"/>
              <a:t>Also implemented, is a Visual C++ application in order to validate hardware </a:t>
            </a:r>
            <a:r>
              <a:rPr lang="en-US" sz="2200" dirty="0" smtClean="0"/>
              <a:t>design</a:t>
            </a:r>
          </a:p>
          <a:p>
            <a:pPr lvl="0"/>
            <a:r>
              <a:rPr lang="en-US" sz="2200" dirty="0"/>
              <a:t>System is an integrated hardware and software environment </a:t>
            </a:r>
            <a:r>
              <a:rPr lang="en-US" sz="2200" dirty="0" smtClean="0"/>
              <a:t>dedicated </a:t>
            </a:r>
            <a:r>
              <a:rPr lang="en-US" sz="2200" dirty="0"/>
              <a:t>to processing images in real-time</a:t>
            </a:r>
          </a:p>
          <a:p>
            <a:pPr lvl="1"/>
            <a:r>
              <a:rPr lang="en-US" sz="1800" dirty="0"/>
              <a:t>Software processes are executed by the CPU</a:t>
            </a:r>
            <a:endParaRPr lang="en-US" sz="2000" dirty="0"/>
          </a:p>
          <a:p>
            <a:pPr lvl="1"/>
            <a:r>
              <a:rPr lang="en-US" sz="1800" dirty="0"/>
              <a:t>Hardware processes are implemented on the FPGA</a:t>
            </a:r>
            <a:endParaRPr lang="en-US" sz="2000" dirty="0"/>
          </a:p>
          <a:p>
            <a:pPr lvl="2"/>
            <a:r>
              <a:rPr lang="en-US" sz="1800" dirty="0"/>
              <a:t>Essentially an area of hardware-software co-design</a:t>
            </a:r>
            <a:endParaRPr lang="en-US" dirty="0"/>
          </a:p>
          <a:p>
            <a:pPr lvl="2"/>
            <a:r>
              <a:rPr lang="en-US" sz="1800" dirty="0"/>
              <a:t>A continuously growing area of research 	</a:t>
            </a:r>
            <a:endParaRPr lang="en-US" dirty="0"/>
          </a:p>
          <a:p>
            <a:pPr lvl="3"/>
            <a:r>
              <a:rPr lang="en-US" sz="1800" dirty="0"/>
              <a:t>Deals with </a:t>
            </a:r>
            <a:r>
              <a:rPr lang="en-US" sz="1800" dirty="0" smtClean="0"/>
              <a:t>optimal </a:t>
            </a:r>
            <a:r>
              <a:rPr lang="en-US" sz="1800" dirty="0"/>
              <a:t>solutions for partition a task into hardware and software </a:t>
            </a:r>
            <a:r>
              <a:rPr lang="en-US" sz="1800" dirty="0" smtClean="0"/>
              <a:t>domains </a:t>
            </a:r>
            <a:endParaRPr lang="en-US" sz="1800" dirty="0"/>
          </a:p>
          <a:p>
            <a:pPr lvl="3"/>
            <a:r>
              <a:rPr lang="en-US" sz="1800" dirty="0"/>
              <a:t>Area, power, performance, </a:t>
            </a:r>
            <a:r>
              <a:rPr lang="en-US" sz="1800" dirty="0" smtClean="0"/>
              <a:t>etc. </a:t>
            </a:r>
            <a:r>
              <a:rPr lang="en-US" sz="1800" dirty="0"/>
              <a:t>trade-offs</a:t>
            </a:r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4822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600" dirty="0" smtClean="0"/>
              <a:t>Make </a:t>
            </a:r>
            <a:r>
              <a:rPr lang="en-US" sz="2600" dirty="0">
                <a:solidFill>
                  <a:schemeClr val="tx2"/>
                </a:solidFill>
              </a:rPr>
              <a:t>real-time machine vision </a:t>
            </a:r>
            <a:r>
              <a:rPr lang="en-US" sz="2600" dirty="0"/>
              <a:t>system suitable for both scientific purposes and commercial applications</a:t>
            </a:r>
          </a:p>
          <a:p>
            <a:pPr lvl="1"/>
            <a:r>
              <a:rPr lang="en-US" dirty="0" smtClean="0"/>
              <a:t>Maximize </a:t>
            </a:r>
            <a:r>
              <a:rPr lang="en-US" dirty="0"/>
              <a:t>both flexibility and efficiency (throughput)</a:t>
            </a:r>
          </a:p>
          <a:p>
            <a:pPr lvl="1"/>
            <a:r>
              <a:rPr lang="en-US" dirty="0" smtClean="0"/>
              <a:t>Reduce </a:t>
            </a:r>
            <a:r>
              <a:rPr lang="en-US" dirty="0"/>
              <a:t>cost </a:t>
            </a:r>
          </a:p>
          <a:p>
            <a:pPr lvl="1"/>
            <a:r>
              <a:rPr lang="en-US" dirty="0"/>
              <a:t>A </a:t>
            </a:r>
            <a:r>
              <a:rPr lang="en-US" dirty="0" err="1"/>
              <a:t>Parato</a:t>
            </a:r>
            <a:r>
              <a:rPr lang="en-US" dirty="0"/>
              <a:t>-optimal design problem</a:t>
            </a:r>
            <a:r>
              <a:rPr lang="en-US" dirty="0" smtClean="0"/>
              <a:t>?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315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</a:t>
            </a:r>
            <a:r>
              <a:rPr lang="en-US" dirty="0" smtClean="0"/>
              <a:t>Platform (Hot2-XL)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12990"/>
            <a:ext cx="8839200" cy="5562600"/>
          </a:xfrm>
        </p:spPr>
        <p:txBody>
          <a:bodyPr/>
          <a:lstStyle/>
          <a:p>
            <a:pPr lvl="0"/>
            <a:r>
              <a:rPr lang="en-US" sz="2400" dirty="0"/>
              <a:t>What is Hot2-XL board? </a:t>
            </a:r>
            <a:endParaRPr lang="en-US" sz="2400" dirty="0" smtClean="0"/>
          </a:p>
          <a:p>
            <a:pPr lvl="1"/>
            <a:r>
              <a:rPr lang="en-US" sz="2200" dirty="0" smtClean="0"/>
              <a:t>Seem </a:t>
            </a:r>
            <a:r>
              <a:rPr lang="en-US" sz="2200" dirty="0"/>
              <a:t>to have been used a lot </a:t>
            </a:r>
            <a:r>
              <a:rPr lang="en-US" sz="2200" dirty="0" smtClean="0"/>
              <a:t>by author</a:t>
            </a:r>
            <a:endParaRPr lang="en-US" sz="2200" dirty="0"/>
          </a:p>
          <a:p>
            <a:pPr lvl="1"/>
            <a:r>
              <a:rPr lang="en-US" sz="2200" dirty="0"/>
              <a:t>Papers</a:t>
            </a:r>
          </a:p>
          <a:p>
            <a:pPr lvl="2"/>
            <a:r>
              <a:rPr lang="en-US" sz="1400" dirty="0"/>
              <a:t>AN FPGA-BASED IMPLEMENTATION FOR </a:t>
            </a:r>
            <a:r>
              <a:rPr lang="en-US" sz="1400" u="sng" dirty="0">
                <a:solidFill>
                  <a:schemeClr val="tx2"/>
                </a:solidFill>
              </a:rPr>
              <a:t>MEDIAN FILTER MEETING THE REAL-TIME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/>
              <a:t>REQUIREMENTS OF AUTOMATED VISUAL INSPECTION SYSTEMS</a:t>
            </a:r>
          </a:p>
          <a:p>
            <a:pPr lvl="2"/>
            <a:r>
              <a:rPr lang="en-US" sz="1400" dirty="0"/>
              <a:t>Cork stopper classification using FPGAs and </a:t>
            </a:r>
            <a:r>
              <a:rPr lang="en-US" sz="1400" u="sng" dirty="0">
                <a:solidFill>
                  <a:schemeClr val="tx2"/>
                </a:solidFill>
              </a:rPr>
              <a:t>digital image processing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/>
              <a:t>techniques</a:t>
            </a:r>
          </a:p>
          <a:p>
            <a:pPr lvl="2"/>
            <a:r>
              <a:rPr lang="en-US" sz="1400" dirty="0"/>
              <a:t>An Optimized Architecture for Implementing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u="sng" dirty="0">
                <a:solidFill>
                  <a:schemeClr val="tx2"/>
                </a:solidFill>
              </a:rPr>
              <a:t>Image Convolution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/>
              <a:t>with Reconfigurable Hardware</a:t>
            </a:r>
          </a:p>
          <a:p>
            <a:pPr lvl="0"/>
            <a:r>
              <a:rPr lang="en-US" sz="2400" dirty="0"/>
              <a:t>What makes </a:t>
            </a:r>
            <a:r>
              <a:rPr lang="en-US" sz="2400" dirty="0" smtClean="0"/>
              <a:t>platform unique</a:t>
            </a:r>
            <a:r>
              <a:rPr lang="en-US" sz="2400" dirty="0"/>
              <a:t>?</a:t>
            </a:r>
          </a:p>
          <a:p>
            <a:pPr lvl="1"/>
            <a:r>
              <a:rPr lang="en-US" sz="2000" dirty="0" smtClean="0"/>
              <a:t>Not </a:t>
            </a:r>
            <a:r>
              <a:rPr lang="en-US" sz="2000" dirty="0"/>
              <a:t>a lot of information found online about board </a:t>
            </a:r>
            <a:endParaRPr lang="en-US" sz="2000" dirty="0" smtClean="0"/>
          </a:p>
          <a:p>
            <a:pPr lvl="1"/>
            <a:r>
              <a:rPr lang="en-US" sz="2000" dirty="0" smtClean="0"/>
              <a:t>Board </a:t>
            </a:r>
            <a:r>
              <a:rPr lang="en-US" sz="2000" dirty="0"/>
              <a:t>costs $</a:t>
            </a:r>
            <a:r>
              <a:rPr lang="en-US" sz="2000" dirty="0" smtClean="0"/>
              <a:t>1995</a:t>
            </a:r>
          </a:p>
          <a:p>
            <a:r>
              <a:rPr lang="en-US" sz="2000" dirty="0" smtClean="0"/>
              <a:t>Google search: </a:t>
            </a:r>
            <a:r>
              <a:rPr lang="en-US" sz="2000" dirty="0" smtClean="0">
                <a:sym typeface="Wingdings" panose="05000000000000000000" pitchFamily="2" charset="2"/>
              </a:rPr>
              <a:t>?  </a:t>
            </a:r>
            <a:endParaRPr lang="en-US" sz="2000" dirty="0"/>
          </a:p>
          <a:p>
            <a:r>
              <a:rPr lang="en-US" sz="2000" dirty="0"/>
              <a:t>Board Main features</a:t>
            </a:r>
          </a:p>
          <a:p>
            <a:pPr lvl="2"/>
            <a:r>
              <a:rPr lang="en-US" sz="1900" dirty="0"/>
              <a:t>FPGA</a:t>
            </a:r>
          </a:p>
          <a:p>
            <a:pPr lvl="2"/>
            <a:r>
              <a:rPr lang="en-US" sz="1900" dirty="0"/>
              <a:t>2 Fully independent 32-bit banks of RAM (4MB total)</a:t>
            </a:r>
          </a:p>
          <a:p>
            <a:pPr lvl="2"/>
            <a:r>
              <a:rPr lang="en-US" sz="1900" dirty="0"/>
              <a:t>Configuration Cache Manager</a:t>
            </a:r>
          </a:p>
          <a:p>
            <a:pPr marL="695325" lvl="2" indent="-342900"/>
            <a:endParaRPr lang="en-US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53" y="3732934"/>
            <a:ext cx="2304068" cy="163830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791200" y="381000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030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Library of Hardware Modules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6096000" cy="3886200"/>
          </a:xfrm>
        </p:spPr>
        <p:txBody>
          <a:bodyPr/>
          <a:lstStyle/>
          <a:p>
            <a:r>
              <a:rPr lang="en-US" sz="2400" dirty="0"/>
              <a:t>Collection of image processing algorithms in form of hardware modules</a:t>
            </a:r>
            <a:endParaRPr lang="en-US" dirty="0"/>
          </a:p>
          <a:p>
            <a:r>
              <a:rPr lang="en-US" sz="2400" dirty="0"/>
              <a:t>Consists of diverse categories of image processing operations </a:t>
            </a:r>
            <a:endParaRPr lang="en-US" dirty="0"/>
          </a:p>
          <a:p>
            <a:pPr lvl="1"/>
            <a:r>
              <a:rPr lang="en-US" sz="2000" dirty="0"/>
              <a:t>Point, histogram, convolution, </a:t>
            </a:r>
            <a:r>
              <a:rPr lang="en-US" sz="2000" dirty="0" smtClean="0"/>
              <a:t>morphology, …</a:t>
            </a:r>
            <a:endParaRPr lang="en-US" dirty="0"/>
          </a:p>
          <a:p>
            <a:pPr lvl="1"/>
            <a:r>
              <a:rPr lang="en-US" sz="2000" dirty="0" smtClean="0"/>
              <a:t>16 </a:t>
            </a:r>
            <a:r>
              <a:rPr lang="en-US" sz="2000" dirty="0"/>
              <a:t>modules </a:t>
            </a:r>
            <a:r>
              <a:rPr lang="en-US" sz="2000" dirty="0" smtClean="0"/>
              <a:t>completed</a:t>
            </a:r>
            <a:endParaRPr lang="en-US" dirty="0"/>
          </a:p>
          <a:p>
            <a:pPr lvl="1"/>
            <a:r>
              <a:rPr lang="en-US" sz="2000" dirty="0"/>
              <a:t>F</a:t>
            </a:r>
            <a:r>
              <a:rPr lang="en-US" sz="2000" dirty="0" smtClean="0"/>
              <a:t>inal </a:t>
            </a:r>
            <a:r>
              <a:rPr lang="en-US" sz="2000" dirty="0"/>
              <a:t>purpose </a:t>
            </a:r>
            <a:r>
              <a:rPr lang="en-US" sz="2000" dirty="0" smtClean="0"/>
              <a:t>to </a:t>
            </a:r>
            <a:r>
              <a:rPr lang="en-US" sz="2000" dirty="0"/>
              <a:t>combine </a:t>
            </a:r>
            <a:r>
              <a:rPr lang="en-US" sz="2000" dirty="0" smtClean="0"/>
              <a:t>modules </a:t>
            </a:r>
            <a:r>
              <a:rPr lang="en-US" sz="2000" dirty="0"/>
              <a:t>along with software process into a hardware/software co-design environment aimed at machine vision </a:t>
            </a:r>
            <a:r>
              <a:rPr lang="en-US" sz="2000" dirty="0" smtClean="0"/>
              <a:t>application</a:t>
            </a:r>
          </a:p>
          <a:p>
            <a:endParaRPr lang="en-US" sz="32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5" name="Text Box 3"/>
          <p:cNvSpPr txBox="1"/>
          <p:nvPr/>
        </p:nvSpPr>
        <p:spPr>
          <a:xfrm>
            <a:off x="6405523" y="1371600"/>
            <a:ext cx="2628900" cy="4343400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Complement image (CI) </a:t>
            </a:r>
            <a:endParaRPr lang="en-US" sz="1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Binary contrast enhancement or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Thresholding</a:t>
            </a:r>
            <a:r>
              <a:rPr lang="en-US" sz="1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(BCE)</a:t>
            </a:r>
            <a:endParaRPr lang="en-US" sz="1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Histogram (H)</a:t>
            </a:r>
            <a:endParaRPr lang="en-US" sz="1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Brightness slicing (BS)</a:t>
            </a:r>
            <a:endParaRPr lang="en-US" sz="1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Vertical gradient filter (VGF)</a:t>
            </a:r>
            <a:endParaRPr lang="en-US" sz="1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Horizontal gradient filter (HGF)</a:t>
            </a:r>
            <a:endParaRPr lang="en-US" sz="1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Diagonal gradient filter (DGF)</a:t>
            </a:r>
            <a:endParaRPr lang="en-US" sz="1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Low-pass filter (LPF) </a:t>
            </a:r>
            <a:endParaRPr lang="en-US" sz="1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High-pass filter (HPF)</a:t>
            </a:r>
            <a:endParaRPr lang="en-US" sz="1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Laplacian</a:t>
            </a:r>
            <a:r>
              <a:rPr lang="en-US" sz="1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filter (LF) </a:t>
            </a:r>
            <a:endParaRPr lang="en-US" sz="1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Histogram sliding and stretching or brightness contrast adjustment (HSS) </a:t>
            </a:r>
            <a:endParaRPr lang="en-US" sz="1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Binary erosion (BE)</a:t>
            </a:r>
            <a:endParaRPr lang="en-US" sz="1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Binary dilation (BD)</a:t>
            </a:r>
            <a:endParaRPr lang="en-US" sz="1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Gray-scale erosion (GSE)</a:t>
            </a:r>
            <a:endParaRPr lang="en-US" sz="1400" dirty="0">
              <a:solidFill>
                <a:schemeClr val="tx1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Gray-scale dilation (GSD) </a:t>
            </a:r>
            <a:endParaRPr lang="en-US" sz="1400" dirty="0">
              <a:solidFill>
                <a:schemeClr val="tx1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Median filter (MF)</a:t>
            </a:r>
            <a:endParaRPr lang="en-US" sz="1400" dirty="0">
              <a:solidFill>
                <a:srgbClr val="00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199" y="4844772"/>
            <a:ext cx="608495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lvl="2" indent="-342900"/>
            <a:r>
              <a:rPr lang="en-US" sz="2200" dirty="0">
                <a:solidFill>
                  <a:schemeClr val="tx1"/>
                </a:solidFill>
              </a:rPr>
              <a:t>H</a:t>
            </a:r>
            <a:r>
              <a:rPr lang="en-US" sz="2200" dirty="0" smtClean="0">
                <a:solidFill>
                  <a:schemeClr val="tx1"/>
                </a:solidFill>
              </a:rPr>
              <a:t>ardware modules downloaded </a:t>
            </a:r>
            <a:r>
              <a:rPr lang="en-US" sz="2200" dirty="0">
                <a:solidFill>
                  <a:schemeClr val="tx1"/>
                </a:solidFill>
              </a:rPr>
              <a:t>from </a:t>
            </a:r>
            <a:r>
              <a:rPr lang="en-US" sz="2200" dirty="0" smtClean="0">
                <a:solidFill>
                  <a:schemeClr val="tx1"/>
                </a:solidFill>
              </a:rPr>
              <a:t>host</a:t>
            </a:r>
          </a:p>
          <a:p>
            <a:pPr marL="342900" lvl="2" indent="-342900"/>
            <a:r>
              <a:rPr lang="en-US" sz="2200" dirty="0" smtClean="0">
                <a:solidFill>
                  <a:schemeClr val="tx1"/>
                </a:solidFill>
              </a:rPr>
              <a:t>FPGA </a:t>
            </a:r>
            <a:r>
              <a:rPr lang="en-US" sz="2200" i="1" dirty="0" smtClean="0">
                <a:solidFill>
                  <a:schemeClr val="tx1"/>
                </a:solidFill>
              </a:rPr>
              <a:t>quickly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reconfigured as required by </a:t>
            </a:r>
            <a:r>
              <a:rPr lang="en-US" sz="2200" dirty="0" smtClean="0">
                <a:solidFill>
                  <a:schemeClr val="tx1"/>
                </a:solidFill>
              </a:rPr>
              <a:t>application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72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Library of Hardware </a:t>
            </a:r>
            <a:r>
              <a:rPr lang="en-US" dirty="0" smtClean="0"/>
              <a:t>Modules </a:t>
            </a:r>
            <a:r>
              <a:rPr lang="en-US" sz="3200" dirty="0" smtClean="0"/>
              <a:t>(cont.)</a:t>
            </a:r>
            <a:r>
              <a:rPr lang="en-US" sz="3200" dirty="0"/>
              <a:t/>
            </a:r>
            <a:br>
              <a:rPr lang="en-US" sz="32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4876800" cy="4911725"/>
          </a:xfrm>
        </p:spPr>
        <p:txBody>
          <a:bodyPr/>
          <a:lstStyle/>
          <a:p>
            <a:pPr lvl="0"/>
            <a:r>
              <a:rPr lang="en-US" sz="2000" dirty="0"/>
              <a:t>All </a:t>
            </a:r>
            <a:r>
              <a:rPr lang="en-US" sz="2000" dirty="0" smtClean="0"/>
              <a:t>hardware </a:t>
            </a:r>
            <a:r>
              <a:rPr lang="en-US" sz="2000" dirty="0"/>
              <a:t>modules </a:t>
            </a:r>
            <a:r>
              <a:rPr lang="en-US" sz="2000" dirty="0" smtClean="0"/>
              <a:t>in VHDL </a:t>
            </a:r>
            <a:r>
              <a:rPr lang="en-US" sz="2000" dirty="0"/>
              <a:t>models and schematics</a:t>
            </a:r>
          </a:p>
          <a:p>
            <a:pPr lvl="1"/>
            <a:r>
              <a:rPr lang="en-US" sz="2000" dirty="0"/>
              <a:t>Models </a:t>
            </a:r>
            <a:r>
              <a:rPr lang="en-US" sz="2000" dirty="0" smtClean="0"/>
              <a:t>designed</a:t>
            </a:r>
            <a:r>
              <a:rPr lang="en-US" sz="2000" dirty="0"/>
              <a:t>, simulated, refined and synthesized using Xilinx tools</a:t>
            </a:r>
          </a:p>
          <a:p>
            <a:pPr lvl="0"/>
            <a:r>
              <a:rPr lang="en-US" sz="2000" dirty="0"/>
              <a:t>Modules </a:t>
            </a:r>
            <a:r>
              <a:rPr lang="en-US" sz="2000" dirty="0" smtClean="0"/>
              <a:t>optimized </a:t>
            </a:r>
            <a:r>
              <a:rPr lang="en-US" sz="2000" dirty="0"/>
              <a:t>for performance using </a:t>
            </a:r>
            <a:r>
              <a:rPr lang="en-US" sz="2000" dirty="0" smtClean="0"/>
              <a:t>several techniques</a:t>
            </a:r>
            <a:endParaRPr lang="en-US" sz="2000" dirty="0"/>
          </a:p>
          <a:p>
            <a:pPr lvl="1"/>
            <a:r>
              <a:rPr lang="en-US" sz="2000" dirty="0"/>
              <a:t>Replication and pipelining</a:t>
            </a:r>
          </a:p>
          <a:p>
            <a:pPr lvl="1"/>
            <a:r>
              <a:rPr lang="en-US" sz="2000" dirty="0"/>
              <a:t>Optimization of multiplier by means of adder </a:t>
            </a:r>
            <a:r>
              <a:rPr lang="en-US" sz="2000" dirty="0" smtClean="0"/>
              <a:t>trees (convolution)</a:t>
            </a:r>
            <a:endParaRPr lang="en-US" sz="2000" dirty="0"/>
          </a:p>
          <a:p>
            <a:pPr lvl="1"/>
            <a:r>
              <a:rPr lang="en-US" sz="2000" dirty="0"/>
              <a:t>Reduction of sorting and selection network (median filer, gray scale morphological)</a:t>
            </a:r>
          </a:p>
          <a:p>
            <a:pPr lvl="1"/>
            <a:r>
              <a:rPr lang="en-US" sz="2000" dirty="0"/>
              <a:t>Search for high regularity</a:t>
            </a:r>
          </a:p>
          <a:p>
            <a:pPr lvl="1"/>
            <a:r>
              <a:rPr lang="en-US" sz="2000" dirty="0"/>
              <a:t>Re-utilization of common </a:t>
            </a:r>
            <a:r>
              <a:rPr lang="en-US" sz="2000" dirty="0" smtClean="0"/>
              <a:t>resources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" r="2643"/>
          <a:stretch/>
        </p:blipFill>
        <p:spPr bwMode="auto">
          <a:xfrm>
            <a:off x="5153382" y="1969135"/>
            <a:ext cx="3810000" cy="26790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512863" y="1524000"/>
            <a:ext cx="118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Example</a:t>
            </a:r>
            <a:endParaRPr lang="en-US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235391" y="4779906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Median Filter</a:t>
            </a:r>
            <a:endParaRPr lang="en-US" sz="1800" i="1" dirty="0"/>
          </a:p>
        </p:txBody>
      </p:sp>
      <p:sp>
        <p:nvSpPr>
          <p:cNvPr id="8" name="Rectangle 7"/>
          <p:cNvSpPr/>
          <p:nvPr/>
        </p:nvSpPr>
        <p:spPr>
          <a:xfrm>
            <a:off x="5461000" y="51126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indent="-342900">
              <a:spcBef>
                <a:spcPts val="0"/>
              </a:spcBef>
              <a:spcAft>
                <a:spcPts val="0"/>
              </a:spcAft>
              <a:buFont typeface="Verdana" panose="020B0604030504040204" pitchFamily="34" charset="0"/>
              <a:buChar char="-"/>
              <a:tabLst>
                <a:tab pos="0" algn="l"/>
                <a:tab pos="457200" algn="l"/>
              </a:tabLst>
            </a:pPr>
            <a:r>
              <a:rPr lang="en-US" sz="1600" dirty="0"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32 bit-words (4 8-bit pixels)</a:t>
            </a:r>
          </a:p>
          <a:p>
            <a:pPr marR="0" lvl="0" indent="-342900">
              <a:spcBef>
                <a:spcPts val="0"/>
              </a:spcBef>
              <a:spcAft>
                <a:spcPts val="0"/>
              </a:spcAft>
              <a:buFont typeface="Verdana" panose="020B0604030504040204" pitchFamily="34" charset="0"/>
              <a:buChar char="-"/>
              <a:tabLst>
                <a:tab pos="0" algn="l"/>
                <a:tab pos="457200" algn="l"/>
              </a:tabLst>
            </a:pPr>
            <a:r>
              <a:rPr lang="en-US" sz="1600" dirty="0"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Replicated functional units</a:t>
            </a:r>
          </a:p>
          <a:p>
            <a:pPr marR="0" lvl="0" indent="-342900">
              <a:spcBef>
                <a:spcPts val="0"/>
              </a:spcBef>
              <a:spcAft>
                <a:spcPts val="0"/>
              </a:spcAft>
              <a:buFont typeface="Verdana" panose="020B0604030504040204" pitchFamily="34" charset="0"/>
              <a:buChar char="-"/>
              <a:tabLst>
                <a:tab pos="0" algn="l"/>
                <a:tab pos="457200" algn="l"/>
              </a:tabLst>
            </a:pPr>
            <a:r>
              <a:rPr lang="en-US" sz="1600" dirty="0"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Re-use of common resources</a:t>
            </a:r>
            <a:endParaRPr lang="en-US" sz="1600" dirty="0">
              <a:effectLst/>
              <a:latin typeface="Verdana" panose="020B060403050404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543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The PIHR Application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57770"/>
            <a:ext cx="5065395" cy="4911725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PIHR</a:t>
            </a:r>
            <a:r>
              <a:rPr lang="en-US" sz="2400" dirty="0" smtClean="0">
                <a:solidFill>
                  <a:schemeClr val="tx2"/>
                </a:solidFill>
              </a:rPr>
              <a:t>: </a:t>
            </a:r>
            <a:r>
              <a:rPr lang="en-US" sz="2400" i="1" dirty="0" err="1"/>
              <a:t>Procesamineto</a:t>
            </a:r>
            <a:r>
              <a:rPr lang="en-US" sz="2400" i="1" dirty="0"/>
              <a:t> de </a:t>
            </a:r>
            <a:r>
              <a:rPr lang="en-US" sz="2400" i="1" dirty="0" err="1"/>
              <a:t>Imagenes</a:t>
            </a:r>
            <a:r>
              <a:rPr lang="en-US" sz="2400" i="1" dirty="0"/>
              <a:t> </a:t>
            </a:r>
            <a:r>
              <a:rPr lang="en-US" sz="2400" i="1" dirty="0" err="1"/>
              <a:t>mediante</a:t>
            </a:r>
            <a:r>
              <a:rPr lang="en-US" sz="2400" i="1" dirty="0"/>
              <a:t> Hardware </a:t>
            </a:r>
            <a:r>
              <a:rPr lang="en-US" sz="2400" i="1" dirty="0" smtClean="0"/>
              <a:t>Reconfigurable</a:t>
            </a:r>
          </a:p>
          <a:p>
            <a:pPr marL="3429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>
                <a:solidFill>
                  <a:schemeClr val="tx1"/>
                </a:solidFill>
              </a:rPr>
              <a:t>Designed to validate </a:t>
            </a:r>
            <a:r>
              <a:rPr lang="en-US" dirty="0" smtClean="0">
                <a:solidFill>
                  <a:schemeClr val="tx1"/>
                </a:solidFill>
              </a:rPr>
              <a:t>library </a:t>
            </a:r>
            <a:r>
              <a:rPr lang="en-US" dirty="0">
                <a:solidFill>
                  <a:schemeClr val="tx1"/>
                </a:solidFill>
              </a:rPr>
              <a:t>of hardware</a:t>
            </a:r>
          </a:p>
          <a:p>
            <a:pPr lvl="0"/>
            <a:r>
              <a:rPr lang="en-US" sz="2400" dirty="0"/>
              <a:t>Written in Visual C++</a:t>
            </a:r>
            <a:endParaRPr lang="en-US" dirty="0"/>
          </a:p>
          <a:p>
            <a:pPr lvl="0"/>
            <a:r>
              <a:rPr lang="en-US" sz="2400" dirty="0"/>
              <a:t>Operates on PC based-systems with Windows </a:t>
            </a:r>
            <a:endParaRPr lang="en-US" dirty="0"/>
          </a:p>
          <a:p>
            <a:pPr lvl="0"/>
            <a:r>
              <a:rPr lang="en-US" sz="2400" dirty="0"/>
              <a:t>C</a:t>
            </a:r>
            <a:r>
              <a:rPr lang="en-US" sz="2400" dirty="0" smtClean="0"/>
              <a:t>onsists </a:t>
            </a:r>
            <a:r>
              <a:rPr lang="en-US" sz="2400" dirty="0"/>
              <a:t>of:</a:t>
            </a:r>
            <a:endParaRPr lang="en-US" dirty="0"/>
          </a:p>
          <a:p>
            <a:pPr lvl="1"/>
            <a:r>
              <a:rPr lang="en-US" sz="2000" dirty="0"/>
              <a:t>GUI application</a:t>
            </a:r>
            <a:endParaRPr lang="en-US" dirty="0"/>
          </a:p>
          <a:p>
            <a:pPr lvl="1"/>
            <a:r>
              <a:rPr lang="en-US" sz="2000" dirty="0"/>
              <a:t>HOT2-XL board</a:t>
            </a:r>
            <a:endParaRPr lang="en-US" dirty="0"/>
          </a:p>
          <a:p>
            <a:pPr lvl="1"/>
            <a:r>
              <a:rPr lang="en-US" sz="2000" dirty="0"/>
              <a:t>Hardware library of modules</a:t>
            </a:r>
            <a:endParaRPr lang="en-US" dirty="0"/>
          </a:p>
          <a:p>
            <a:pPr lvl="1"/>
            <a:r>
              <a:rPr lang="en-US" sz="2000" dirty="0"/>
              <a:t>HOT Run-Time </a:t>
            </a:r>
            <a:r>
              <a:rPr lang="en-US" sz="2000" dirty="0" smtClean="0"/>
              <a:t>Reconfiguration</a:t>
            </a:r>
            <a:endParaRPr lang="en-US" sz="2400" i="1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648" y="1695450"/>
            <a:ext cx="3735705" cy="333375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0974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How </a:t>
            </a:r>
            <a:r>
              <a:rPr lang="en-US" dirty="0" smtClean="0"/>
              <a:t>PIHR Works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6400800" cy="3200400"/>
          </a:xfrm>
        </p:spPr>
        <p:txBody>
          <a:bodyPr/>
          <a:lstStyle/>
          <a:p>
            <a:r>
              <a:rPr lang="en-US" sz="2200" dirty="0"/>
              <a:t>Load, store, copy, paste and visualize bitmap</a:t>
            </a:r>
          </a:p>
          <a:p>
            <a:r>
              <a:rPr lang="en-US" sz="2200" dirty="0"/>
              <a:t>Select window with source image</a:t>
            </a:r>
          </a:p>
          <a:p>
            <a:r>
              <a:rPr lang="en-US" sz="2200" dirty="0"/>
              <a:t>Choose processing platform: </a:t>
            </a:r>
            <a:endParaRPr lang="en-US" sz="2200" dirty="0" smtClean="0"/>
          </a:p>
          <a:p>
            <a:pPr lvl="1"/>
            <a:r>
              <a:rPr lang="en-US" sz="1800" dirty="0" smtClean="0"/>
              <a:t>software </a:t>
            </a:r>
            <a:r>
              <a:rPr lang="en-US" sz="1800" dirty="0"/>
              <a:t>(CPU) or hardware (HOT2-XL)</a:t>
            </a:r>
          </a:p>
          <a:p>
            <a:r>
              <a:rPr lang="en-US" sz="2200" dirty="0"/>
              <a:t>Result: execution time </a:t>
            </a:r>
            <a:endParaRPr lang="en-US" sz="2200" dirty="0" smtClean="0"/>
          </a:p>
          <a:p>
            <a:pPr lvl="1"/>
            <a:r>
              <a:rPr lang="en-US" sz="1800" dirty="0" smtClean="0"/>
              <a:t>hardware </a:t>
            </a:r>
            <a:r>
              <a:rPr lang="en-US" sz="1800" dirty="0"/>
              <a:t>and </a:t>
            </a:r>
            <a:r>
              <a:rPr lang="en-US" sz="1800" dirty="0" smtClean="0"/>
              <a:t>software</a:t>
            </a:r>
            <a:endParaRPr lang="en-US" sz="1800" dirty="0" smtClean="0"/>
          </a:p>
          <a:p>
            <a:pPr lvl="0"/>
            <a:r>
              <a:rPr lang="en-US" sz="2200" dirty="0"/>
              <a:t>For functional </a:t>
            </a:r>
            <a:r>
              <a:rPr lang="en-US" sz="2200" dirty="0" smtClean="0"/>
              <a:t>test, hardware </a:t>
            </a:r>
            <a:r>
              <a:rPr lang="en-US" sz="2200" dirty="0"/>
              <a:t>and </a:t>
            </a:r>
            <a:endParaRPr lang="en-US" sz="2200" dirty="0" smtClean="0"/>
          </a:p>
          <a:p>
            <a:pPr marL="0" lvl="0" indent="0">
              <a:buNone/>
            </a:pPr>
            <a:r>
              <a:rPr lang="en-US" sz="2200" dirty="0" smtClean="0"/>
              <a:t>    software versions</a:t>
            </a:r>
            <a:r>
              <a:rPr lang="en-US" sz="2200" dirty="0"/>
              <a:t> </a:t>
            </a:r>
            <a:r>
              <a:rPr lang="en-US" sz="2200" dirty="0" smtClean="0"/>
              <a:t>compared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79400" y="4953000"/>
            <a:ext cx="9093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/>
            <a:r>
              <a:rPr lang="en-US" sz="2200" dirty="0"/>
              <a:t>Performance differences are also compared between both versions</a:t>
            </a:r>
          </a:p>
          <a:p>
            <a:pPr lvl="1"/>
            <a:r>
              <a:rPr lang="en-US" sz="1800" dirty="0"/>
              <a:t>To get </a:t>
            </a:r>
            <a:r>
              <a:rPr lang="en-US" sz="1800" dirty="0" smtClean="0"/>
              <a:t>measurements</a:t>
            </a:r>
            <a:r>
              <a:rPr lang="en-US" sz="1800" dirty="0"/>
              <a:t>, </a:t>
            </a:r>
            <a:r>
              <a:rPr lang="en-US" sz="1800" dirty="0" smtClean="0"/>
              <a:t>dimension </a:t>
            </a:r>
            <a:r>
              <a:rPr lang="en-US" sz="1800" dirty="0"/>
              <a:t>of </a:t>
            </a:r>
            <a:r>
              <a:rPr lang="en-US" sz="1800" dirty="0" smtClean="0"/>
              <a:t>image </a:t>
            </a:r>
            <a:r>
              <a:rPr lang="en-US" sz="1800" dirty="0"/>
              <a:t>and </a:t>
            </a:r>
            <a:r>
              <a:rPr lang="en-US" sz="1800" dirty="0" smtClean="0"/>
              <a:t>number </a:t>
            </a:r>
            <a:r>
              <a:rPr lang="en-US" sz="1800" dirty="0"/>
              <a:t>of colors </a:t>
            </a:r>
            <a:r>
              <a:rPr lang="en-US" sz="1800" dirty="0" smtClean="0"/>
              <a:t>reported</a:t>
            </a:r>
            <a:endParaRPr lang="en-US" sz="1800" dirty="0"/>
          </a:p>
          <a:p>
            <a:pPr lvl="1"/>
            <a:r>
              <a:rPr lang="en-US" sz="1800" dirty="0"/>
              <a:t>Number of pixels per millisecond is then </a:t>
            </a:r>
            <a:r>
              <a:rPr lang="en-US" sz="1800" dirty="0" smtClean="0"/>
              <a:t>obtained</a:t>
            </a:r>
            <a:endParaRPr lang="en-US" sz="1800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8800"/>
            <a:ext cx="3202305" cy="29718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2107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Image-</a:t>
            </a:r>
            <a:r>
              <a:rPr lang="en-US" sz="4000" dirty="0"/>
              <a:t>Processing Semester Roadmap 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E13DD9-DA4B-41AD-B821-16A9B1F552B4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219200"/>
            <a:ext cx="8534400" cy="4911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600" dirty="0" smtClean="0"/>
              <a:t>Part I. Reconfigurable Systems</a:t>
            </a:r>
          </a:p>
          <a:p>
            <a:pPr lvl="1"/>
            <a:r>
              <a:rPr lang="en-US" sz="2200" dirty="0"/>
              <a:t>Motivating </a:t>
            </a:r>
            <a:r>
              <a:rPr lang="en-US" sz="2200" dirty="0" smtClean="0"/>
              <a:t>research</a:t>
            </a:r>
          </a:p>
          <a:p>
            <a:pPr lvl="1"/>
            <a:r>
              <a:rPr lang="en-US" sz="2200" dirty="0"/>
              <a:t>Current </a:t>
            </a:r>
            <a:r>
              <a:rPr lang="en-US" sz="2200" dirty="0" smtClean="0"/>
              <a:t>research</a:t>
            </a:r>
          </a:p>
          <a:p>
            <a:pPr lvl="1"/>
            <a:r>
              <a:rPr lang="en-US" sz="2200" dirty="0"/>
              <a:t>Fast and Flexible High-Level Synthesis from </a:t>
            </a:r>
            <a:r>
              <a:rPr lang="en-US" sz="2200" dirty="0" err="1"/>
              <a:t>OpenCL</a:t>
            </a:r>
            <a:r>
              <a:rPr lang="en-US" sz="2200" dirty="0"/>
              <a:t> using Reconfiguration </a:t>
            </a:r>
            <a:r>
              <a:rPr lang="en-US" sz="2200" dirty="0" smtClean="0"/>
              <a:t>Contexts</a:t>
            </a:r>
          </a:p>
          <a:p>
            <a:r>
              <a:rPr lang="en-US" sz="2600" dirty="0" smtClean="0"/>
              <a:t>Part II. Architectural Optimizations</a:t>
            </a:r>
          </a:p>
          <a:p>
            <a:pPr lvl="1"/>
            <a:r>
              <a:rPr lang="en-US" sz="2200" dirty="0"/>
              <a:t>From </a:t>
            </a:r>
            <a:r>
              <a:rPr lang="en-US" sz="2200" dirty="0" err="1"/>
              <a:t>OpenCL</a:t>
            </a:r>
            <a:r>
              <a:rPr lang="en-US" sz="2200" dirty="0"/>
              <a:t> to High-Performance Hardware on FPGAs</a:t>
            </a:r>
          </a:p>
          <a:p>
            <a:pPr lvl="1"/>
            <a:r>
              <a:rPr lang="en-US" sz="2200" dirty="0" err="1"/>
              <a:t>OpenCL</a:t>
            </a:r>
            <a:r>
              <a:rPr lang="en-US" sz="2200" dirty="0"/>
              <a:t> for FPGAs: Prototyping a </a:t>
            </a:r>
            <a:r>
              <a:rPr lang="en-US" sz="2200" dirty="0" smtClean="0"/>
              <a:t>Compiler</a:t>
            </a:r>
            <a:endParaRPr lang="en-US" sz="2200" dirty="0"/>
          </a:p>
          <a:p>
            <a:r>
              <a:rPr lang="en-US" sz="2600" dirty="0" smtClean="0"/>
              <a:t>Part III. Real-Time Systems</a:t>
            </a:r>
          </a:p>
          <a:p>
            <a:pPr lvl="1"/>
            <a:r>
              <a:rPr lang="en-US" sz="2200" dirty="0"/>
              <a:t>Real-time Image Processing with Reconfigurable </a:t>
            </a:r>
            <a:r>
              <a:rPr lang="en-US" sz="2200" dirty="0" smtClean="0"/>
              <a:t>Hardware</a:t>
            </a:r>
          </a:p>
          <a:p>
            <a:pPr lvl="1"/>
            <a:r>
              <a:rPr lang="en-US" sz="2200" dirty="0" err="1"/>
              <a:t>Gigapixel</a:t>
            </a:r>
            <a:r>
              <a:rPr lang="en-US" sz="2200" dirty="0"/>
              <a:t>-size Real-time Interactive Image Processing with Parallel Computers</a:t>
            </a:r>
            <a:endParaRPr lang="en-US" sz="22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5666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PIHR uses Configuration </a:t>
            </a:r>
            <a:r>
              <a:rPr lang="en-US" sz="2400" dirty="0" smtClean="0"/>
              <a:t>Manager; allows </a:t>
            </a:r>
            <a:r>
              <a:rPr lang="en-US" sz="2400" dirty="0"/>
              <a:t>configuration of hardware modules</a:t>
            </a:r>
          </a:p>
          <a:p>
            <a:pPr lvl="1"/>
            <a:r>
              <a:rPr lang="en-US" sz="2200" dirty="0"/>
              <a:t>Reduce configuration overload of frequently used modules  </a:t>
            </a:r>
          </a:p>
          <a:p>
            <a:pPr lvl="0"/>
            <a:r>
              <a:rPr lang="en-US" sz="2400" dirty="0"/>
              <a:t>Onboard Configuration Cache maintains the list of hardware modules in the cache </a:t>
            </a:r>
          </a:p>
          <a:p>
            <a:pPr lvl="1"/>
            <a:r>
              <a:rPr lang="en-US" sz="2200" dirty="0"/>
              <a:t>When configuration cache is full, application replaced modules based on LRU policy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otentially </a:t>
            </a:r>
            <a:r>
              <a:rPr lang="en-US" dirty="0"/>
              <a:t>saves reconfiguration time of hardware modules that need to be programmed on the FPGA because the module will probably be in the cache</a:t>
            </a: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9424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80" y="5410200"/>
            <a:ext cx="8816419" cy="762000"/>
          </a:xfrm>
        </p:spPr>
        <p:txBody>
          <a:bodyPr/>
          <a:lstStyle/>
          <a:p>
            <a:r>
              <a:rPr lang="en-US" sz="2000" dirty="0"/>
              <a:t>Almost all </a:t>
            </a:r>
            <a:r>
              <a:rPr lang="en-US" sz="2000" dirty="0" smtClean="0"/>
              <a:t>hardware </a:t>
            </a:r>
            <a:r>
              <a:rPr lang="en-US" sz="2000" dirty="0"/>
              <a:t>modules admit </a:t>
            </a:r>
            <a:r>
              <a:rPr lang="en-US" sz="2000" dirty="0" smtClean="0"/>
              <a:t>maximum </a:t>
            </a:r>
            <a:r>
              <a:rPr lang="en-US" sz="2000" dirty="0"/>
              <a:t>clock </a:t>
            </a:r>
            <a:r>
              <a:rPr lang="en-US" sz="2000" dirty="0" err="1"/>
              <a:t>freq</a:t>
            </a:r>
            <a:r>
              <a:rPr lang="en-US" sz="2000" dirty="0"/>
              <a:t> of 33 MHz</a:t>
            </a: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oincides </a:t>
            </a:r>
            <a:r>
              <a:rPr lang="en-US" sz="2000" dirty="0"/>
              <a:t>with </a:t>
            </a:r>
            <a:r>
              <a:rPr lang="en-US" sz="2000" dirty="0" smtClean="0"/>
              <a:t>PCI </a:t>
            </a:r>
            <a:r>
              <a:rPr lang="en-US" sz="2000" dirty="0"/>
              <a:t>bus speed/specification for a 32bit/33MHZ system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7"/>
          <a:stretch/>
        </p:blipFill>
        <p:spPr bwMode="auto">
          <a:xfrm>
            <a:off x="233313" y="1066800"/>
            <a:ext cx="5599430" cy="39341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3"/>
          <p:cNvSpPr txBox="1"/>
          <p:nvPr/>
        </p:nvSpPr>
        <p:spPr>
          <a:xfrm>
            <a:off x="6056630" y="448166"/>
            <a:ext cx="2858770" cy="4885834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Complement image (CI) </a:t>
            </a:r>
            <a:endParaRPr lang="en-US" sz="18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Binary contrast enhancement or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Thresholding</a:t>
            </a:r>
            <a:r>
              <a:rPr lang="en-US" sz="1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(BCE)</a:t>
            </a:r>
            <a:endParaRPr lang="en-US" sz="18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Histogram (H)</a:t>
            </a:r>
            <a:endParaRPr lang="en-US" sz="18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Brightness slicing (BS)</a:t>
            </a:r>
            <a:endParaRPr lang="en-US" sz="18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Vertical gradient filter (VGF)</a:t>
            </a:r>
            <a:endParaRPr lang="en-US" sz="18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Horizontal gradient filter (HGF)</a:t>
            </a:r>
            <a:endParaRPr lang="en-US" sz="18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Diagonal gradient filter (DGF)</a:t>
            </a:r>
            <a:endParaRPr lang="en-US" sz="18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Low-pass filter (LPF) </a:t>
            </a:r>
            <a:endParaRPr lang="en-US" sz="18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High-pass filter (HPF)</a:t>
            </a:r>
            <a:endParaRPr lang="en-US" sz="18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Laplacian</a:t>
            </a:r>
            <a:r>
              <a:rPr lang="en-US" sz="1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filter (LF) </a:t>
            </a:r>
            <a:endParaRPr lang="en-US" sz="18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Histogram sliding and stretching </a:t>
            </a:r>
            <a:r>
              <a:rPr lang="en-US" sz="1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or </a:t>
            </a:r>
            <a:r>
              <a:rPr lang="en-US" sz="1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brightness contrast adjustment (HSS) </a:t>
            </a:r>
            <a:endParaRPr lang="en-US" sz="18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Binary erosion (BE)</a:t>
            </a:r>
            <a:endParaRPr lang="en-US" sz="18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Binary dilation (BD)</a:t>
            </a:r>
            <a:endParaRPr lang="en-US" sz="18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Gray-scale erosion (GSE)</a:t>
            </a:r>
            <a:endParaRPr lang="en-US" sz="1800" dirty="0">
              <a:solidFill>
                <a:schemeClr val="tx1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Gray-scale dilation (GSD) </a:t>
            </a:r>
            <a:endParaRPr lang="en-US" sz="1800" dirty="0">
              <a:solidFill>
                <a:schemeClr val="tx1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Median filter (MF)</a:t>
            </a:r>
            <a:endParaRPr lang="en-US" sz="1800" dirty="0">
              <a:solidFill>
                <a:schemeClr val="tx1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28600" y="1524000"/>
            <a:ext cx="0" cy="31242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77425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640" y="985719"/>
            <a:ext cx="5105400" cy="5186481"/>
          </a:xfrm>
        </p:spPr>
        <p:txBody>
          <a:bodyPr/>
          <a:lstStyle/>
          <a:p>
            <a:r>
              <a:rPr lang="en-US" sz="2000" dirty="0" smtClean="0"/>
              <a:t>GSE </a:t>
            </a:r>
            <a:r>
              <a:rPr lang="en-US" sz="2000" dirty="0"/>
              <a:t>and </a:t>
            </a:r>
            <a:r>
              <a:rPr lang="en-US" sz="2000" dirty="0" smtClean="0"/>
              <a:t>GSD</a:t>
            </a:r>
          </a:p>
          <a:p>
            <a:pPr lvl="1"/>
            <a:r>
              <a:rPr lang="en-US" sz="1800" dirty="0" smtClean="0"/>
              <a:t>maximum </a:t>
            </a:r>
            <a:r>
              <a:rPr lang="en-US" sz="1800" dirty="0" err="1"/>
              <a:t>freq</a:t>
            </a:r>
            <a:r>
              <a:rPr lang="en-US" sz="1800" dirty="0"/>
              <a:t> decrease significantly almost by </a:t>
            </a:r>
            <a:r>
              <a:rPr lang="en-US" sz="1800" dirty="0" smtClean="0"/>
              <a:t>half</a:t>
            </a:r>
            <a:endParaRPr lang="en-US" sz="1800" dirty="0"/>
          </a:p>
          <a:p>
            <a:pPr lvl="2"/>
            <a:r>
              <a:rPr lang="en-US" sz="1500" dirty="0" smtClean="0"/>
              <a:t>Algorithm </a:t>
            </a:r>
            <a:r>
              <a:rPr lang="en-US" sz="1500" dirty="0" smtClean="0"/>
              <a:t>includes </a:t>
            </a:r>
            <a:r>
              <a:rPr lang="en-US" sz="1500" i="1" dirty="0">
                <a:solidFill>
                  <a:schemeClr val="tx2"/>
                </a:solidFill>
              </a:rPr>
              <a:t>sorting</a:t>
            </a:r>
            <a:r>
              <a:rPr lang="en-US" sz="1500" i="1" dirty="0"/>
              <a:t> and </a:t>
            </a:r>
            <a:r>
              <a:rPr lang="en-US" sz="1500" i="1" dirty="0" smtClean="0">
                <a:solidFill>
                  <a:schemeClr val="tx2"/>
                </a:solidFill>
              </a:rPr>
              <a:t>selection</a:t>
            </a:r>
            <a:endParaRPr lang="en-US" sz="1500" dirty="0" smtClean="0"/>
          </a:p>
          <a:p>
            <a:pPr lvl="2"/>
            <a:r>
              <a:rPr lang="en-US" sz="1500" dirty="0" smtClean="0"/>
              <a:t>Circuits </a:t>
            </a:r>
            <a:r>
              <a:rPr lang="en-US" sz="1500" dirty="0" smtClean="0"/>
              <a:t>need </a:t>
            </a:r>
            <a:r>
              <a:rPr lang="en-US" sz="1500" dirty="0"/>
              <a:t>great deal of logical resources to </a:t>
            </a:r>
            <a:r>
              <a:rPr lang="en-US" sz="1500" dirty="0" smtClean="0"/>
              <a:t>implement</a:t>
            </a:r>
            <a:endParaRPr lang="en-US" sz="1500" dirty="0" smtClean="0"/>
          </a:p>
          <a:p>
            <a:pPr lvl="3"/>
            <a:r>
              <a:rPr lang="en-US" sz="1500" dirty="0" smtClean="0"/>
              <a:t>Increased # </a:t>
            </a:r>
            <a:r>
              <a:rPr lang="en-US" sz="1500" dirty="0"/>
              <a:t>CLBs utilization in </a:t>
            </a:r>
            <a:r>
              <a:rPr lang="en-US" sz="1500" dirty="0" smtClean="0"/>
              <a:t>FPGA</a:t>
            </a:r>
            <a:endParaRPr lang="en-US" sz="1500" dirty="0" smtClean="0"/>
          </a:p>
          <a:p>
            <a:r>
              <a:rPr lang="en-US" sz="2000" dirty="0" smtClean="0"/>
              <a:t>CI</a:t>
            </a:r>
            <a:endParaRPr lang="en-US" dirty="0" smtClean="0"/>
          </a:p>
          <a:p>
            <a:pPr lvl="1"/>
            <a:r>
              <a:rPr lang="en-US" sz="1800" dirty="0"/>
              <a:t>V</a:t>
            </a:r>
            <a:r>
              <a:rPr lang="en-US" sz="1800" dirty="0" smtClean="0"/>
              <a:t>ery </a:t>
            </a:r>
            <a:r>
              <a:rPr lang="en-US" sz="1800" dirty="0"/>
              <a:t>simple </a:t>
            </a:r>
            <a:r>
              <a:rPr lang="en-US" sz="1800" dirty="0" smtClean="0"/>
              <a:t>operation - hardware </a:t>
            </a:r>
            <a:r>
              <a:rPr lang="en-US" sz="1800" dirty="0"/>
              <a:t>implementation not advantageous </a:t>
            </a:r>
            <a:r>
              <a:rPr lang="en-US" sz="1800" dirty="0" smtClean="0"/>
              <a:t>(</a:t>
            </a:r>
            <a:r>
              <a:rPr lang="en-US" sz="1800" dirty="0"/>
              <a:t>configuration time overload</a:t>
            </a:r>
            <a:r>
              <a:rPr lang="en-US" sz="1800" dirty="0" smtClean="0"/>
              <a:t>)</a:t>
            </a:r>
          </a:p>
          <a:p>
            <a:r>
              <a:rPr lang="en-US" sz="2400" dirty="0" smtClean="0"/>
              <a:t>H</a:t>
            </a:r>
          </a:p>
          <a:p>
            <a:pPr lvl="1"/>
            <a:r>
              <a:rPr lang="en-US" sz="1800" dirty="0" smtClean="0"/>
              <a:t>Implementation </a:t>
            </a:r>
            <a:r>
              <a:rPr lang="en-US" sz="1800" dirty="0"/>
              <a:t>carries </a:t>
            </a:r>
            <a:r>
              <a:rPr lang="en-US" sz="1800" dirty="0" smtClean="0"/>
              <a:t>out </a:t>
            </a:r>
            <a:r>
              <a:rPr lang="en-US" sz="1800" dirty="0"/>
              <a:t>total of 8 sequential </a:t>
            </a:r>
            <a:r>
              <a:rPr lang="en-US" sz="1800" dirty="0" smtClean="0"/>
              <a:t>R/W </a:t>
            </a:r>
            <a:r>
              <a:rPr lang="en-US" sz="1800" dirty="0" smtClean="0"/>
              <a:t>operations </a:t>
            </a:r>
            <a:r>
              <a:rPr lang="en-US" sz="1800" dirty="0"/>
              <a:t>for each </a:t>
            </a:r>
            <a:r>
              <a:rPr lang="en-US" sz="1800" dirty="0" smtClean="0"/>
              <a:t>word</a:t>
            </a:r>
            <a:endParaRPr lang="en-US" sz="1800" dirty="0"/>
          </a:p>
          <a:p>
            <a:pPr lvl="3"/>
            <a:r>
              <a:rPr lang="en-US" sz="1500" dirty="0"/>
              <a:t>M</a:t>
            </a:r>
            <a:r>
              <a:rPr lang="en-US" sz="1500" dirty="0" smtClean="0"/>
              <a:t>ultiple </a:t>
            </a:r>
            <a:r>
              <a:rPr lang="en-US" sz="1500" dirty="0"/>
              <a:t>memory </a:t>
            </a:r>
            <a:r>
              <a:rPr lang="en-US" sz="1500" dirty="0" smtClean="0"/>
              <a:t>ops. </a:t>
            </a:r>
            <a:r>
              <a:rPr lang="en-US" sz="1500" dirty="0"/>
              <a:t>o</a:t>
            </a:r>
            <a:r>
              <a:rPr lang="en-US" sz="1500" dirty="0" smtClean="0"/>
              <a:t>ccur sequentially</a:t>
            </a:r>
            <a:endParaRPr lang="en-US" sz="1500" dirty="0" smtClean="0"/>
          </a:p>
          <a:p>
            <a:pPr lvl="4"/>
            <a:r>
              <a:rPr lang="en-US" sz="1500" dirty="0"/>
              <a:t>N</a:t>
            </a:r>
            <a:r>
              <a:rPr lang="en-US" sz="1500" dirty="0" smtClean="0"/>
              <a:t>ot </a:t>
            </a:r>
            <a:r>
              <a:rPr lang="en-US" sz="1500" dirty="0"/>
              <a:t>taking advantage of the inherent parallelism</a:t>
            </a:r>
          </a:p>
          <a:p>
            <a:pPr lvl="2"/>
            <a:endParaRPr lang="en-US" sz="12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62400" y="6572824"/>
            <a:ext cx="1828800" cy="265549"/>
          </a:xfrm>
        </p:spPr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7"/>
          <a:stretch/>
        </p:blipFill>
        <p:spPr bwMode="auto">
          <a:xfrm>
            <a:off x="5253479" y="717868"/>
            <a:ext cx="3733800" cy="29524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213415" y="3787787"/>
            <a:ext cx="4114800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0"/>
            <a:r>
              <a:rPr lang="en-US" sz="1800" dirty="0" smtClean="0"/>
              <a:t>30 </a:t>
            </a:r>
            <a:r>
              <a:rPr lang="en-US" sz="1800" dirty="0"/>
              <a:t>images of 640x480x256 each</a:t>
            </a:r>
            <a:endParaRPr lang="en-US" sz="2000" dirty="0"/>
          </a:p>
          <a:p>
            <a:pPr lvl="0"/>
            <a:r>
              <a:rPr lang="en-US" sz="1800" dirty="0"/>
              <a:t>Reconfiguration </a:t>
            </a:r>
            <a:r>
              <a:rPr lang="en-US" sz="1800" dirty="0" smtClean="0"/>
              <a:t>time: </a:t>
            </a:r>
            <a:r>
              <a:rPr lang="en-US" sz="1800" dirty="0"/>
              <a:t>440 </a:t>
            </a:r>
            <a:r>
              <a:rPr lang="en-US" sz="1800" dirty="0" err="1"/>
              <a:t>ms</a:t>
            </a:r>
            <a:endParaRPr lang="en-US" sz="2000" dirty="0"/>
          </a:p>
          <a:p>
            <a:pPr lvl="0"/>
            <a:r>
              <a:rPr lang="en-US" sz="1800" dirty="0"/>
              <a:t>Time to process 30 images</a:t>
            </a:r>
            <a:endParaRPr lang="en-US" sz="2000" dirty="0"/>
          </a:p>
          <a:p>
            <a:pPr lvl="1"/>
            <a:r>
              <a:rPr lang="en-US" sz="1600" dirty="0"/>
              <a:t>Hardware: 574 – 1578 </a:t>
            </a:r>
            <a:r>
              <a:rPr lang="en-US" sz="1600" dirty="0" err="1"/>
              <a:t>ms</a:t>
            </a:r>
            <a:endParaRPr lang="en-US" sz="1800" dirty="0"/>
          </a:p>
          <a:p>
            <a:pPr lvl="1"/>
            <a:r>
              <a:rPr lang="en-US" sz="1600" dirty="0"/>
              <a:t>Software: 150 – 84459 </a:t>
            </a:r>
            <a:r>
              <a:rPr lang="en-US" sz="1600" dirty="0" err="1"/>
              <a:t>ms</a:t>
            </a:r>
            <a:endParaRPr lang="en-US" sz="1800" dirty="0"/>
          </a:p>
          <a:p>
            <a:pPr lvl="2"/>
            <a:r>
              <a:rPr lang="en-US" sz="1400" dirty="0" smtClean="0"/>
              <a:t>C</a:t>
            </a:r>
            <a:r>
              <a:rPr lang="en-US" sz="1400" dirty="0"/>
              <a:t>++ compiler with optimization</a:t>
            </a:r>
            <a:endParaRPr lang="en-US" sz="1600" dirty="0"/>
          </a:p>
          <a:p>
            <a:pPr lvl="2"/>
            <a:r>
              <a:rPr lang="en-US" sz="1400" dirty="0"/>
              <a:t>Pentium 2 @ 350 MHZ</a:t>
            </a:r>
            <a:endParaRPr lang="en-US" sz="1600" dirty="0"/>
          </a:p>
          <a:p>
            <a:pPr lvl="2"/>
            <a:r>
              <a:rPr lang="en-US" sz="1400" dirty="0"/>
              <a:t>64 MB of RAM</a:t>
            </a:r>
            <a:endParaRPr lang="en-US" sz="1600" dirty="0"/>
          </a:p>
          <a:p>
            <a:endParaRPr lang="en-US" sz="1200" kern="0" dirty="0"/>
          </a:p>
        </p:txBody>
      </p:sp>
    </p:spTree>
    <p:extLst>
      <p:ext uri="{BB962C8B-B14F-4D97-AF65-F5344CB8AC3E}">
        <p14:creationId xmlns:p14="http://schemas.microsoft.com/office/powerpoint/2010/main" val="1164476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Conclusion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911725"/>
          </a:xfrm>
        </p:spPr>
        <p:txBody>
          <a:bodyPr/>
          <a:lstStyle/>
          <a:p>
            <a:r>
              <a:rPr lang="en-US" sz="2400" dirty="0"/>
              <a:t>PCI-based image processing system </a:t>
            </a:r>
            <a:r>
              <a:rPr lang="en-US" sz="2400" dirty="0" smtClean="0"/>
              <a:t>reconfigured </a:t>
            </a:r>
            <a:r>
              <a:rPr lang="en-US" sz="2400" dirty="0"/>
              <a:t>in runtime to adapt to requirements of an application </a:t>
            </a:r>
            <a:endParaRPr lang="en-US" dirty="0"/>
          </a:p>
          <a:p>
            <a:pPr lvl="1"/>
            <a:r>
              <a:rPr lang="en-US" sz="2000" dirty="0"/>
              <a:t>Reconfigurable hardware (HOT2-XL FPGA board) and library of hardware modules</a:t>
            </a:r>
            <a:endParaRPr lang="en-US" dirty="0"/>
          </a:p>
          <a:p>
            <a:r>
              <a:rPr lang="en-US" sz="2400" dirty="0"/>
              <a:t>Emphasis of hardware-software co-design, adding flexibility to the development process </a:t>
            </a:r>
            <a:endParaRPr lang="en-US" sz="2400" dirty="0" smtClean="0"/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ble </a:t>
            </a:r>
            <a:r>
              <a:rPr lang="en-US" sz="2000" dirty="0"/>
              <a:t>to </a:t>
            </a:r>
            <a:r>
              <a:rPr lang="en-US" sz="2000" dirty="0" smtClean="0"/>
              <a:t>explore design trade-offs </a:t>
            </a:r>
            <a:r>
              <a:rPr lang="en-US" sz="2000" dirty="0"/>
              <a:t>trade-offs </a:t>
            </a:r>
            <a:endParaRPr lang="en-US" dirty="0"/>
          </a:p>
          <a:p>
            <a:r>
              <a:rPr lang="en-US" sz="2400" dirty="0" smtClean="0"/>
              <a:t>Demonstrated </a:t>
            </a:r>
            <a:r>
              <a:rPr lang="en-US" sz="2400" dirty="0"/>
              <a:t>effectiveness of parallelization </a:t>
            </a:r>
            <a:r>
              <a:rPr lang="en-US" sz="2400" dirty="0" smtClean="0"/>
              <a:t>techniques: replication</a:t>
            </a:r>
            <a:r>
              <a:rPr lang="en-US" sz="2400" dirty="0"/>
              <a:t>, pipelining </a:t>
            </a:r>
            <a:endParaRPr lang="en-US" sz="2400" dirty="0" smtClean="0"/>
          </a:p>
          <a:p>
            <a:pPr lvl="1"/>
            <a:r>
              <a:rPr lang="en-US" sz="2000" dirty="0" smtClean="0"/>
              <a:t>Achieve improved </a:t>
            </a:r>
            <a:r>
              <a:rPr lang="en-US" sz="2000" dirty="0"/>
              <a:t>performance through efficient resource </a:t>
            </a:r>
            <a:r>
              <a:rPr lang="en-US" sz="2000" dirty="0" smtClean="0"/>
              <a:t>utilization</a:t>
            </a:r>
          </a:p>
          <a:p>
            <a:r>
              <a:rPr lang="en-US" sz="2400" dirty="0"/>
              <a:t>FPGA-based image processing applications show significant speedup compared to CPU software-based counterparts for complex algorithms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6805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Gigapixel</a:t>
            </a:r>
            <a:r>
              <a:rPr lang="en-US" sz="3200" dirty="0"/>
              <a:t>-size Real-time Interactive Image Processing with Parallel Computers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DDE37-65F4-463D-8B89-5BD87ABF2940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7173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PiCEIS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140325"/>
          </a:xfrm>
        </p:spPr>
        <p:txBody>
          <a:bodyPr/>
          <a:lstStyle/>
          <a:p>
            <a:r>
              <a:rPr lang="en-US" sz="2600" dirty="0" smtClean="0"/>
              <a:t>What is it?</a:t>
            </a:r>
          </a:p>
          <a:p>
            <a:pPr lvl="1"/>
            <a:r>
              <a:rPr lang="en-US" dirty="0" smtClean="0"/>
              <a:t>Parallel Computation Environment for Imaging Science</a:t>
            </a:r>
          </a:p>
          <a:p>
            <a:pPr lvl="1"/>
            <a:r>
              <a:rPr lang="en-US" dirty="0" smtClean="0"/>
              <a:t>Image processing package designed for efficient execution on massively parallel computers</a:t>
            </a:r>
          </a:p>
          <a:p>
            <a:pPr lvl="1"/>
            <a:r>
              <a:rPr lang="en-US" dirty="0" smtClean="0"/>
              <a:t>Effective use of aggregate resources of the computing system</a:t>
            </a:r>
          </a:p>
          <a:p>
            <a:pPr lvl="1"/>
            <a:r>
              <a:rPr lang="en-US" dirty="0" smtClean="0"/>
              <a:t>Large and accurate production processing using existing of the shelf hardware </a:t>
            </a:r>
            <a:endParaRPr lang="en-US" dirty="0"/>
          </a:p>
          <a:p>
            <a:r>
              <a:rPr lang="en-US" sz="2600" dirty="0" smtClean="0"/>
              <a:t>Goal:</a:t>
            </a:r>
          </a:p>
          <a:p>
            <a:pPr lvl="1"/>
            <a:r>
              <a:rPr lang="en-US" dirty="0" smtClean="0"/>
              <a:t>Reduce difficulty in writing scalable parallel programs </a:t>
            </a:r>
          </a:p>
          <a:p>
            <a:pPr lvl="1"/>
            <a:r>
              <a:rPr lang="en-US" dirty="0" smtClean="0"/>
              <a:t>Reduce time to add new functionalities</a:t>
            </a:r>
          </a:p>
          <a:p>
            <a:pPr lvl="1"/>
            <a:r>
              <a:rPr lang="en-US" dirty="0" smtClean="0"/>
              <a:t>Provide </a:t>
            </a:r>
            <a:r>
              <a:rPr lang="en-US" dirty="0" smtClean="0">
                <a:solidFill>
                  <a:schemeClr val="accent2"/>
                </a:solidFill>
              </a:rPr>
              <a:t>real-time</a:t>
            </a:r>
            <a:r>
              <a:rPr lang="en-US" dirty="0" smtClean="0"/>
              <a:t> interactive image 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781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911725"/>
          </a:xfrm>
        </p:spPr>
        <p:txBody>
          <a:bodyPr/>
          <a:lstStyle/>
          <a:p>
            <a:r>
              <a:rPr lang="en-US" sz="2600" dirty="0" smtClean="0"/>
              <a:t>Large images are pervasive </a:t>
            </a:r>
          </a:p>
          <a:p>
            <a:pPr lvl="1"/>
            <a:r>
              <a:rPr lang="en-US" sz="2000" dirty="0" smtClean="0"/>
              <a:t>High-resolution and multi-spectral cameras from satellites, nuclear magnetic resonance</a:t>
            </a:r>
          </a:p>
          <a:p>
            <a:r>
              <a:rPr lang="en-US" sz="2600" dirty="0" smtClean="0"/>
              <a:t>Some Hi-Res image sources</a:t>
            </a:r>
          </a:p>
          <a:p>
            <a:pPr lvl="1"/>
            <a:r>
              <a:rPr lang="en-US" sz="2000" dirty="0" smtClean="0"/>
              <a:t>IKONOS</a:t>
            </a:r>
          </a:p>
          <a:p>
            <a:pPr lvl="1"/>
            <a:r>
              <a:rPr lang="en-US" sz="2000" dirty="0" smtClean="0"/>
              <a:t>Digital imagery</a:t>
            </a:r>
          </a:p>
          <a:p>
            <a:pPr lvl="1"/>
            <a:r>
              <a:rPr lang="en-US" sz="2000" dirty="0" smtClean="0"/>
              <a:t>Space Digital imaging </a:t>
            </a:r>
          </a:p>
          <a:p>
            <a:pPr lvl="1"/>
            <a:r>
              <a:rPr lang="en-US" sz="2000" dirty="0" smtClean="0"/>
              <a:t>SPOT</a:t>
            </a:r>
          </a:p>
          <a:p>
            <a:r>
              <a:rPr lang="en-US" sz="2600" dirty="0" smtClean="0"/>
              <a:t>Possible to process </a:t>
            </a:r>
            <a:r>
              <a:rPr lang="en-US" sz="2600" dirty="0" smtClean="0"/>
              <a:t>large </a:t>
            </a:r>
            <a:r>
              <a:rPr lang="en-US" sz="2600" dirty="0" smtClean="0"/>
              <a:t>images quickly </a:t>
            </a:r>
            <a:r>
              <a:rPr lang="en-US" sz="2600" dirty="0" smtClean="0"/>
              <a:t>&amp; effectively</a:t>
            </a:r>
            <a:endParaRPr lang="en-US" sz="2600" dirty="0" smtClean="0"/>
          </a:p>
          <a:p>
            <a:pPr lvl="1"/>
            <a:r>
              <a:rPr lang="en-US" sz="2000" dirty="0" smtClean="0"/>
              <a:t>Fundamental problems and requirements for improving processing of satellite images remain unchanged since the 60’s</a:t>
            </a:r>
          </a:p>
          <a:p>
            <a:pPr lvl="2"/>
            <a:r>
              <a:rPr lang="en-US" dirty="0" smtClean="0"/>
              <a:t>Spatial &amp; spectral resolution, radiometric resolution</a:t>
            </a:r>
            <a:r>
              <a:rPr lang="en-US" dirty="0"/>
              <a:t>, network and memory bandwidth </a:t>
            </a:r>
            <a:r>
              <a:rPr lang="en-US" dirty="0" smtClean="0"/>
              <a:t>constraints and </a:t>
            </a:r>
            <a:r>
              <a:rPr lang="en-US" dirty="0"/>
              <a:t>display output requirements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890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Technological ‘Driver’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686800" cy="4911725"/>
          </a:xfrm>
        </p:spPr>
        <p:txBody>
          <a:bodyPr/>
          <a:lstStyle/>
          <a:p>
            <a:r>
              <a:rPr lang="en-US" sz="2400" dirty="0" smtClean="0"/>
              <a:t>More advanced satellites constantly put in place  </a:t>
            </a:r>
          </a:p>
          <a:p>
            <a:pPr lvl="1"/>
            <a:r>
              <a:rPr lang="en-US" sz="2200" dirty="0"/>
              <a:t>P</a:t>
            </a:r>
            <a:r>
              <a:rPr lang="en-US" sz="2200" dirty="0" smtClean="0"/>
              <a:t>ost-processing </a:t>
            </a:r>
            <a:r>
              <a:rPr lang="en-US" sz="2200" dirty="0"/>
              <a:t>beyond workstations and small </a:t>
            </a:r>
            <a:r>
              <a:rPr lang="en-US" sz="2200" dirty="0" smtClean="0"/>
              <a:t>shared memory imperative	</a:t>
            </a:r>
          </a:p>
          <a:p>
            <a:r>
              <a:rPr lang="en-US" sz="2400" dirty="0" smtClean="0"/>
              <a:t>High performance </a:t>
            </a:r>
            <a:r>
              <a:rPr lang="en-US" sz="2400" dirty="0" smtClean="0">
                <a:solidFill>
                  <a:schemeClr val="accent2"/>
                </a:solidFill>
              </a:rPr>
              <a:t>serial processing </a:t>
            </a:r>
            <a:r>
              <a:rPr lang="en-US" sz="2400" dirty="0" smtClean="0"/>
              <a:t>becoming pervasive with software and low cost  high-end devices (Pentium4, Athlon, Itanium-2)</a:t>
            </a:r>
          </a:p>
          <a:p>
            <a:pPr lvl="1"/>
            <a:r>
              <a:rPr lang="en-US" sz="2200" dirty="0" smtClean="0"/>
              <a:t>Systems not sufficient enough to process </a:t>
            </a:r>
            <a:r>
              <a:rPr lang="en-US" sz="2200" dirty="0" smtClean="0"/>
              <a:t>large </a:t>
            </a:r>
            <a:r>
              <a:rPr lang="en-US" sz="2200" dirty="0" smtClean="0"/>
              <a:t>images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pecialized </a:t>
            </a:r>
            <a:r>
              <a:rPr lang="en-US" sz="2400" dirty="0" smtClean="0">
                <a:solidFill>
                  <a:schemeClr val="accent2"/>
                </a:solidFill>
              </a:rPr>
              <a:t>parallel </a:t>
            </a:r>
            <a:r>
              <a:rPr lang="en-US" sz="2400" dirty="0" smtClean="0">
                <a:solidFill>
                  <a:schemeClr val="accent2"/>
                </a:solidFill>
              </a:rPr>
              <a:t>hardware </a:t>
            </a:r>
            <a:r>
              <a:rPr lang="en-US" sz="2400" dirty="0" smtClean="0"/>
              <a:t>can handle large images</a:t>
            </a:r>
          </a:p>
          <a:p>
            <a:pPr lvl="1"/>
            <a:r>
              <a:rPr lang="en-US" sz="2200" dirty="0" smtClean="0"/>
              <a:t>Unusable for multiple applications due to large hardware/software development cost 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Cluster of off-the-shelf hardware </a:t>
            </a:r>
            <a:r>
              <a:rPr lang="en-US" sz="2400" dirty="0" smtClean="0"/>
              <a:t>maybe cost effective – development of software still lagging 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2372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911725"/>
          </a:xfrm>
        </p:spPr>
        <p:txBody>
          <a:bodyPr/>
          <a:lstStyle/>
          <a:p>
            <a:r>
              <a:rPr lang="en-US" sz="2400" dirty="0" smtClean="0"/>
              <a:t>Efficient and portable parallel programming methodology </a:t>
            </a:r>
          </a:p>
          <a:p>
            <a:pPr lvl="1"/>
            <a:r>
              <a:rPr lang="en-US" sz="2000" dirty="0" smtClean="0"/>
              <a:t>Processes images using commercial </a:t>
            </a:r>
            <a:r>
              <a:rPr lang="en-US" sz="2000" dirty="0" smtClean="0">
                <a:solidFill>
                  <a:schemeClr val="accent2"/>
                </a:solidFill>
              </a:rPr>
              <a:t>distributed shared-memory</a:t>
            </a:r>
            <a:r>
              <a:rPr lang="en-US" sz="2000" dirty="0" smtClean="0"/>
              <a:t> massively parallel computers</a:t>
            </a:r>
          </a:p>
          <a:p>
            <a:pPr lvl="2"/>
            <a:r>
              <a:rPr lang="en-US" dirty="0" smtClean="0"/>
              <a:t>IBM SP and Linux Cluster</a:t>
            </a:r>
          </a:p>
          <a:p>
            <a:pPr lvl="1"/>
            <a:r>
              <a:rPr lang="en-US" sz="2000" dirty="0" smtClean="0"/>
              <a:t>Portable library allows for shared memory operations</a:t>
            </a:r>
          </a:p>
          <a:p>
            <a:pPr lvl="2"/>
            <a:r>
              <a:rPr lang="en-US" dirty="0" smtClean="0"/>
              <a:t>In-core and out-of-core computations, visualizations, parallel I/O</a:t>
            </a:r>
          </a:p>
          <a:p>
            <a:r>
              <a:rPr lang="en-US" sz="2400" dirty="0" smtClean="0"/>
              <a:t>Domain decomposition methodologies and software </a:t>
            </a:r>
          </a:p>
          <a:p>
            <a:pPr lvl="1"/>
            <a:r>
              <a:rPr lang="en-US" sz="2000" dirty="0" smtClean="0"/>
              <a:t>Solve partial differential equations, computation chemistry, parallel rendering </a:t>
            </a:r>
          </a:p>
          <a:p>
            <a:pPr lvl="2"/>
            <a:r>
              <a:rPr lang="en-US" dirty="0" smtClean="0"/>
              <a:t>Technique permits easy interface for processing tiles of images with user-specified routines as well as serial software: </a:t>
            </a:r>
            <a:r>
              <a:rPr lang="en-US" dirty="0" err="1" smtClean="0"/>
              <a:t>OpenCV</a:t>
            </a:r>
            <a:r>
              <a:rPr lang="en-US" dirty="0" smtClean="0"/>
              <a:t>, Python Image Library, Java toolkits</a:t>
            </a:r>
          </a:p>
          <a:p>
            <a:pPr lvl="1"/>
            <a:r>
              <a:rPr lang="en-US" sz="2200" dirty="0" smtClean="0"/>
              <a:t>Processor-specific, optimized low-level libraries used </a:t>
            </a:r>
          </a:p>
          <a:p>
            <a:pPr lvl="2"/>
            <a:r>
              <a:rPr lang="en-US" dirty="0" smtClean="0"/>
              <a:t>Vendor tools: Intel’s custom image processing lib; IBM’s ESSL lib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6904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r>
              <a:rPr lang="en-US" dirty="0" smtClean="0"/>
              <a:t>Main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31875"/>
            <a:ext cx="8534400" cy="4911725"/>
          </a:xfrm>
        </p:spPr>
        <p:txBody>
          <a:bodyPr/>
          <a:lstStyle/>
          <a:p>
            <a:r>
              <a:rPr lang="en-US" sz="2400" dirty="0"/>
              <a:t>Data rearrangement and movement </a:t>
            </a:r>
            <a:r>
              <a:rPr lang="en-US" sz="2400" dirty="0" smtClean="0"/>
              <a:t>concern</a:t>
            </a:r>
          </a:p>
          <a:p>
            <a:pPr lvl="1"/>
            <a:r>
              <a:rPr lang="en-US" sz="2200" dirty="0"/>
              <a:t>C</a:t>
            </a:r>
            <a:r>
              <a:rPr lang="en-US" sz="2200" dirty="0" smtClean="0"/>
              <a:t>an </a:t>
            </a:r>
            <a:r>
              <a:rPr lang="en-US" sz="2200" dirty="0"/>
              <a:t>be </a:t>
            </a:r>
            <a:r>
              <a:rPr lang="en-US" sz="2200" dirty="0" smtClean="0"/>
              <a:t>time consuming to program; cause </a:t>
            </a:r>
            <a:r>
              <a:rPr lang="en-US" sz="2200" dirty="0"/>
              <a:t>reliability </a:t>
            </a:r>
            <a:r>
              <a:rPr lang="en-US" sz="2200" dirty="0" smtClean="0"/>
              <a:t>concerns regarding </a:t>
            </a:r>
            <a:r>
              <a:rPr lang="en-US" sz="2200" dirty="0"/>
              <a:t>message </a:t>
            </a:r>
            <a:r>
              <a:rPr lang="en-US" sz="2200" dirty="0" smtClean="0"/>
              <a:t>passing</a:t>
            </a:r>
          </a:p>
          <a:p>
            <a:pPr lvl="1"/>
            <a:r>
              <a:rPr lang="en-US" sz="2200" dirty="0"/>
              <a:t>C</a:t>
            </a:r>
            <a:r>
              <a:rPr lang="en-US" sz="2200" dirty="0" smtClean="0"/>
              <a:t>an be alleviated using Global Arrays shared memory model</a:t>
            </a:r>
          </a:p>
          <a:p>
            <a:pPr lvl="2"/>
            <a:r>
              <a:rPr lang="en-US" dirty="0" smtClean="0"/>
              <a:t>Model has direct interface to </a:t>
            </a:r>
            <a:r>
              <a:rPr lang="en-US" dirty="0" err="1" smtClean="0"/>
              <a:t>ScaLAPACK</a:t>
            </a:r>
            <a:r>
              <a:rPr lang="en-US" dirty="0" smtClean="0"/>
              <a:t>, TOM and integral transformations (FFT)</a:t>
            </a:r>
          </a:p>
          <a:p>
            <a:r>
              <a:rPr lang="en-US" sz="2400" dirty="0" smtClean="0"/>
              <a:t>Users can customize image-processing routine</a:t>
            </a:r>
          </a:p>
          <a:p>
            <a:pPr lvl="1"/>
            <a:r>
              <a:rPr lang="en-US" sz="2200" dirty="0" smtClean="0"/>
              <a:t>No knowledge of data distribution, memory hierarchies or underlying programming model required</a:t>
            </a:r>
          </a:p>
          <a:p>
            <a:r>
              <a:rPr lang="en-US" sz="2400" dirty="0" smtClean="0"/>
              <a:t>Load balancing easily adapted to different scenarios</a:t>
            </a:r>
          </a:p>
          <a:p>
            <a:pPr lvl="1"/>
            <a:r>
              <a:rPr lang="en-US" sz="2200" dirty="0" smtClean="0"/>
              <a:t>Complexity of message passing moved to library level; handled by global arrays 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112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05800" cy="990600"/>
          </a:xfrm>
        </p:spPr>
        <p:txBody>
          <a:bodyPr/>
          <a:lstStyle/>
          <a:p>
            <a:r>
              <a:rPr lang="en-US" dirty="0"/>
              <a:t>General </a:t>
            </a:r>
            <a:r>
              <a:rPr lang="en-US" dirty="0" smtClean="0"/>
              <a:t>Background	 </a:t>
            </a:r>
            <a:r>
              <a:rPr lang="en-US" sz="1800" i="1" dirty="0" smtClean="0"/>
              <a:t>[10 frames]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54410" y="1793875"/>
            <a:ext cx="44958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dirty="0" smtClean="0"/>
              <a:t>Paper II</a:t>
            </a:r>
          </a:p>
          <a:p>
            <a:pPr lvl="1"/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Technological Driver</a:t>
            </a:r>
          </a:p>
          <a:p>
            <a:pPr lvl="1"/>
            <a:r>
              <a:rPr lang="en-US" dirty="0" smtClean="0"/>
              <a:t>Application</a:t>
            </a:r>
          </a:p>
          <a:p>
            <a:pPr lvl="1"/>
            <a:r>
              <a:rPr lang="en-US" dirty="0" smtClean="0"/>
              <a:t>Main Features</a:t>
            </a:r>
          </a:p>
          <a:p>
            <a:pPr lvl="1"/>
            <a:r>
              <a:rPr lang="en-US" dirty="0" smtClean="0"/>
              <a:t>Mechanism</a:t>
            </a:r>
          </a:p>
          <a:p>
            <a:pPr lvl="1"/>
            <a:r>
              <a:rPr lang="en-US" dirty="0" smtClean="0"/>
              <a:t>Design Implementation</a:t>
            </a:r>
          </a:p>
          <a:p>
            <a:pPr lvl="1"/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Conclusions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87266" y="1792820"/>
            <a:ext cx="44958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dirty="0" smtClean="0"/>
              <a:t>Paper I</a:t>
            </a:r>
          </a:p>
          <a:p>
            <a:pPr lvl="1"/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System Description</a:t>
            </a:r>
          </a:p>
          <a:p>
            <a:pPr lvl="1"/>
            <a:r>
              <a:rPr lang="en-US" dirty="0" smtClean="0"/>
              <a:t>Goal of Research</a:t>
            </a:r>
          </a:p>
          <a:p>
            <a:pPr lvl="1"/>
            <a:r>
              <a:rPr lang="en-US" dirty="0" smtClean="0"/>
              <a:t>Hardware Platform</a:t>
            </a:r>
          </a:p>
          <a:p>
            <a:pPr lvl="1"/>
            <a:r>
              <a:rPr lang="en-US" dirty="0" smtClean="0"/>
              <a:t>Hardware Library </a:t>
            </a:r>
          </a:p>
          <a:p>
            <a:pPr lvl="1"/>
            <a:r>
              <a:rPr lang="en-US" dirty="0" smtClean="0"/>
              <a:t>Application</a:t>
            </a:r>
          </a:p>
          <a:p>
            <a:pPr lvl="1"/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Conclusions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0906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omplicated indexing task </a:t>
            </a:r>
            <a:r>
              <a:rPr lang="en-US" dirty="0" smtClean="0"/>
              <a:t>moved to </a:t>
            </a:r>
            <a:r>
              <a:rPr lang="en-US" dirty="0" smtClean="0"/>
              <a:t>Global Arrays</a:t>
            </a:r>
          </a:p>
          <a:p>
            <a:pPr lvl="1"/>
            <a:r>
              <a:rPr lang="en-US" dirty="0" smtClean="0"/>
              <a:t>Support for clusters </a:t>
            </a:r>
            <a:r>
              <a:rPr lang="en-US" dirty="0"/>
              <a:t>of </a:t>
            </a:r>
            <a:r>
              <a:rPr lang="en-US" dirty="0" smtClean="0"/>
              <a:t>heterogeneous nodes</a:t>
            </a:r>
            <a:r>
              <a:rPr lang="en-US" dirty="0"/>
              <a:t>, with different amounts of memory and </a:t>
            </a:r>
            <a:r>
              <a:rPr lang="en-US" dirty="0" smtClean="0"/>
              <a:t>processing power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sed </a:t>
            </a:r>
            <a:r>
              <a:rPr lang="en-US" dirty="0"/>
              <a:t>efficiently by allocating different </a:t>
            </a:r>
            <a:r>
              <a:rPr lang="en-US" dirty="0" smtClean="0"/>
              <a:t>sizes of </a:t>
            </a:r>
            <a:r>
              <a:rPr lang="en-US" dirty="0"/>
              <a:t>data to each </a:t>
            </a:r>
            <a:r>
              <a:rPr lang="en-US" dirty="0" smtClean="0"/>
              <a:t>node</a:t>
            </a:r>
          </a:p>
          <a:p>
            <a:r>
              <a:rPr lang="en-US" dirty="0"/>
              <a:t>No special algorithm or code </a:t>
            </a:r>
            <a:r>
              <a:rPr lang="en-US" dirty="0" smtClean="0"/>
              <a:t>required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/>
              <a:t>perform dynamic load balancing </a:t>
            </a:r>
            <a:r>
              <a:rPr lang="en-US" dirty="0" smtClean="0"/>
              <a:t>by tracking computational </a:t>
            </a:r>
            <a:r>
              <a:rPr lang="en-US" dirty="0"/>
              <a:t>time over key loops over </a:t>
            </a:r>
            <a:r>
              <a:rPr lang="en-US" dirty="0" smtClean="0"/>
              <a:t>a number </a:t>
            </a:r>
            <a:r>
              <a:rPr lang="en-US" dirty="0"/>
              <a:t>of iterations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52530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Arrays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08075"/>
            <a:ext cx="8534400" cy="4911725"/>
          </a:xfrm>
        </p:spPr>
        <p:txBody>
          <a:bodyPr/>
          <a:lstStyle/>
          <a:p>
            <a:r>
              <a:rPr lang="en-US" sz="2600" dirty="0"/>
              <a:t>P</a:t>
            </a:r>
            <a:r>
              <a:rPr lang="en-US" sz="2600" dirty="0" smtClean="0"/>
              <a:t>rovides </a:t>
            </a:r>
            <a:r>
              <a:rPr lang="en-US" sz="2600" dirty="0"/>
              <a:t>much of </a:t>
            </a:r>
            <a:r>
              <a:rPr lang="en-US" sz="2600" dirty="0" smtClean="0"/>
              <a:t>the underlying </a:t>
            </a:r>
            <a:r>
              <a:rPr lang="en-US" sz="2600" dirty="0"/>
              <a:t>support for the parallelism in </a:t>
            </a:r>
            <a:r>
              <a:rPr lang="en-US" sz="2600" dirty="0" err="1" smtClean="0"/>
              <a:t>PiCEIS</a:t>
            </a:r>
            <a:endParaRPr lang="en-US" sz="2600" dirty="0" smtClean="0"/>
          </a:p>
          <a:p>
            <a:pPr lvl="1"/>
            <a:r>
              <a:rPr lang="en-US" dirty="0"/>
              <a:t>Memory </a:t>
            </a:r>
            <a:r>
              <a:rPr lang="en-US" dirty="0" smtClean="0"/>
              <a:t>Allocator: 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ccess </a:t>
            </a:r>
            <a:r>
              <a:rPr lang="en-US" dirty="0"/>
              <a:t>to </a:t>
            </a:r>
            <a:r>
              <a:rPr lang="en-US" dirty="0" smtClean="0"/>
              <a:t>local memory</a:t>
            </a:r>
          </a:p>
          <a:p>
            <a:pPr lvl="1"/>
            <a:r>
              <a:rPr lang="en-US" dirty="0" smtClean="0"/>
              <a:t>Global Arrays: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rovide </a:t>
            </a:r>
            <a:r>
              <a:rPr lang="en-US" dirty="0"/>
              <a:t>portable </a:t>
            </a:r>
            <a:r>
              <a:rPr lang="en-US" dirty="0" smtClean="0"/>
              <a:t>globally addressable </a:t>
            </a:r>
            <a:r>
              <a:rPr lang="en-US" dirty="0"/>
              <a:t>shared-memory programming on </a:t>
            </a:r>
            <a:r>
              <a:rPr lang="en-US" dirty="0" smtClean="0"/>
              <a:t>distributed shared-memory computer</a:t>
            </a:r>
          </a:p>
          <a:p>
            <a:pPr lvl="1"/>
            <a:r>
              <a:rPr lang="en-US" dirty="0" smtClean="0"/>
              <a:t>Aggregate Remote Memory </a:t>
            </a:r>
            <a:r>
              <a:rPr lang="en-US" dirty="0"/>
              <a:t>Copy Interface (</a:t>
            </a:r>
            <a:r>
              <a:rPr lang="en-US" dirty="0" smtClean="0"/>
              <a:t>ARMCI):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rovide general purpose, portable </a:t>
            </a:r>
            <a:r>
              <a:rPr lang="en-US" dirty="0"/>
              <a:t>and efficient remote memory </a:t>
            </a:r>
            <a:r>
              <a:rPr lang="en-US" dirty="0" smtClean="0"/>
              <a:t>copy operations </a:t>
            </a:r>
            <a:r>
              <a:rPr lang="en-US" dirty="0"/>
              <a:t>(one-sided communication) optimized for </a:t>
            </a:r>
            <a:r>
              <a:rPr lang="en-US" dirty="0" smtClean="0"/>
              <a:t>noncontiguous (</a:t>
            </a:r>
            <a:r>
              <a:rPr lang="en-US" dirty="0" err="1" smtClean="0"/>
              <a:t>strided</a:t>
            </a:r>
            <a:r>
              <a:rPr lang="en-US" dirty="0"/>
              <a:t>, scatter/gather, I/O vector) </a:t>
            </a:r>
            <a:r>
              <a:rPr lang="en-US" dirty="0" smtClean="0"/>
              <a:t>data transfer</a:t>
            </a:r>
          </a:p>
          <a:p>
            <a:pPr lvl="1"/>
            <a:r>
              <a:rPr lang="en-US" sz="2400" dirty="0" smtClean="0"/>
              <a:t>Parallel </a:t>
            </a:r>
            <a:r>
              <a:rPr lang="en-US" sz="2400" dirty="0"/>
              <a:t>I/O (</a:t>
            </a:r>
            <a:r>
              <a:rPr lang="en-US" sz="2400" dirty="0" err="1"/>
              <a:t>ParIO</a:t>
            </a:r>
            <a:r>
              <a:rPr lang="en-US" sz="2400" dirty="0"/>
              <a:t>) and Disk </a:t>
            </a:r>
            <a:r>
              <a:rPr lang="en-US" sz="2400" dirty="0" smtClean="0"/>
              <a:t>Resident Array </a:t>
            </a:r>
            <a:r>
              <a:rPr lang="en-US" sz="2400" dirty="0"/>
              <a:t>(DRA</a:t>
            </a:r>
            <a:r>
              <a:rPr lang="en-US" sz="2400" dirty="0" smtClean="0"/>
              <a:t>):</a:t>
            </a:r>
          </a:p>
          <a:p>
            <a:pPr lvl="2"/>
            <a:r>
              <a:rPr lang="en-US" dirty="0"/>
              <a:t>E</a:t>
            </a:r>
            <a:r>
              <a:rPr lang="en-US" sz="2000" dirty="0" smtClean="0"/>
              <a:t>xtend </a:t>
            </a:r>
            <a:r>
              <a:rPr lang="en-US" sz="2000" dirty="0"/>
              <a:t>the shared memory model </a:t>
            </a:r>
            <a:r>
              <a:rPr lang="en-US" sz="2000" dirty="0" smtClean="0"/>
              <a:t>to disk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6735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 dirty="0" smtClean="0"/>
              <a:t>Global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405585"/>
            <a:ext cx="8534400" cy="1690415"/>
          </a:xfrm>
        </p:spPr>
        <p:txBody>
          <a:bodyPr/>
          <a:lstStyle/>
          <a:p>
            <a:r>
              <a:rPr lang="en-US" sz="2400" dirty="0"/>
              <a:t>Global Arrays supports the shared-memory model </a:t>
            </a:r>
            <a:endParaRPr lang="en-US" sz="2400" dirty="0" smtClean="0"/>
          </a:p>
          <a:p>
            <a:pPr lvl="1"/>
            <a:r>
              <a:rPr lang="en-US" sz="2200" dirty="0" smtClean="0"/>
              <a:t>Allows nodes </a:t>
            </a:r>
            <a:r>
              <a:rPr lang="en-US" sz="2200" dirty="0"/>
              <a:t>to share arrays between processes as if </a:t>
            </a:r>
            <a:r>
              <a:rPr lang="en-US" sz="2200" dirty="0" smtClean="0"/>
              <a:t>the memory </a:t>
            </a:r>
            <a:r>
              <a:rPr lang="en-US" sz="2200" dirty="0"/>
              <a:t>is physically shared while providing </a:t>
            </a:r>
            <a:r>
              <a:rPr lang="en-US" sz="2200" dirty="0" smtClean="0"/>
              <a:t>separate mechanisms </a:t>
            </a:r>
            <a:r>
              <a:rPr lang="en-US" sz="2200" dirty="0"/>
              <a:t>to access shared </a:t>
            </a:r>
            <a:r>
              <a:rPr lang="en-US" sz="2200" dirty="0" smtClean="0"/>
              <a:t>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662" t="14433" r="55590" b="46710"/>
          <a:stretch/>
        </p:blipFill>
        <p:spPr>
          <a:xfrm>
            <a:off x="762000" y="1286435"/>
            <a:ext cx="7239000" cy="298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7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85655"/>
          </a:xfrm>
        </p:spPr>
        <p:txBody>
          <a:bodyPr/>
          <a:lstStyle/>
          <a:p>
            <a:r>
              <a:rPr lang="en-US" dirty="0" smtClean="0"/>
              <a:t>ARMCI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4362450"/>
            <a:ext cx="8991600" cy="2019300"/>
          </a:xfrm>
        </p:spPr>
        <p:txBody>
          <a:bodyPr/>
          <a:lstStyle/>
          <a:p>
            <a:pPr marL="15875"/>
            <a:r>
              <a:rPr lang="en-US" sz="2400" dirty="0" smtClean="0"/>
              <a:t>ARMCI (through Global Arrays) provides </a:t>
            </a:r>
            <a:r>
              <a:rPr lang="en-US" sz="2400" dirty="0"/>
              <a:t>programmer </a:t>
            </a:r>
            <a:r>
              <a:rPr lang="en-US" sz="2400" dirty="0" smtClean="0"/>
              <a:t>with simple </a:t>
            </a:r>
            <a:r>
              <a:rPr lang="en-US" sz="2400" dirty="0"/>
              <a:t>routines to access and manipulate data </a:t>
            </a:r>
            <a:endParaRPr lang="en-US" sz="2400" dirty="0" smtClean="0"/>
          </a:p>
          <a:p>
            <a:pPr marL="342900" lvl="1"/>
            <a:r>
              <a:rPr lang="en-US" sz="2000" dirty="0" smtClean="0"/>
              <a:t>Uses one-sided </a:t>
            </a:r>
            <a:r>
              <a:rPr lang="en-US" sz="2000" dirty="0"/>
              <a:t>communication that allows for the overlap of computation and </a:t>
            </a:r>
            <a:r>
              <a:rPr lang="en-US" sz="2000" dirty="0" smtClean="0"/>
              <a:t>communication</a:t>
            </a:r>
          </a:p>
          <a:p>
            <a:pPr marL="342900" lvl="1"/>
            <a:r>
              <a:rPr lang="en-US" sz="2000" dirty="0" smtClean="0"/>
              <a:t>Platform-specific; uses all available resources to achieve best performance</a:t>
            </a:r>
            <a:endParaRPr lang="en-US" sz="48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563" t="49219" r="55625" b="7812"/>
          <a:stretch/>
        </p:blipFill>
        <p:spPr>
          <a:xfrm>
            <a:off x="1009650" y="1046018"/>
            <a:ext cx="7086600" cy="322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06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336675"/>
            <a:ext cx="3962400" cy="4911725"/>
          </a:xfrm>
        </p:spPr>
        <p:txBody>
          <a:bodyPr/>
          <a:lstStyle/>
          <a:p>
            <a:r>
              <a:rPr lang="en-US" sz="2400" b="1" dirty="0"/>
              <a:t>Modular </a:t>
            </a:r>
            <a:r>
              <a:rPr lang="en-US" sz="2400" b="1" dirty="0" smtClean="0"/>
              <a:t>design</a:t>
            </a:r>
          </a:p>
          <a:p>
            <a:r>
              <a:rPr lang="en-US" sz="2400" dirty="0" smtClean="0"/>
              <a:t>Three major </a:t>
            </a:r>
            <a:r>
              <a:rPr lang="en-US" sz="2400" dirty="0"/>
              <a:t>components are driven by a script </a:t>
            </a:r>
            <a:r>
              <a:rPr lang="en-US" sz="2400" dirty="0" smtClean="0"/>
              <a:t>file read at runtime</a:t>
            </a:r>
          </a:p>
          <a:p>
            <a:pPr lvl="1"/>
            <a:r>
              <a:rPr lang="en-US" sz="2000" dirty="0" smtClean="0"/>
              <a:t>Which analysis algorithm to be displayed</a:t>
            </a:r>
          </a:p>
          <a:p>
            <a:pPr lvl="1"/>
            <a:r>
              <a:rPr lang="en-US" sz="2000" dirty="0" smtClean="0"/>
              <a:t>What device display will use</a:t>
            </a:r>
          </a:p>
          <a:p>
            <a:pPr lvl="1"/>
            <a:r>
              <a:rPr lang="en-US" sz="2000" dirty="0" smtClean="0"/>
              <a:t>How data to be read and written to disk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625" t="36719" r="54376" b="21094"/>
          <a:stretch/>
        </p:blipFill>
        <p:spPr>
          <a:xfrm>
            <a:off x="152400" y="1222829"/>
            <a:ext cx="4876800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0" y="5105400"/>
            <a:ext cx="1219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7597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51475"/>
            <a:ext cx="8597900" cy="644525"/>
          </a:xfrm>
        </p:spPr>
        <p:txBody>
          <a:bodyPr/>
          <a:lstStyle/>
          <a:p>
            <a:r>
              <a:rPr lang="en-US" sz="2000" dirty="0"/>
              <a:t>D</a:t>
            </a:r>
            <a:r>
              <a:rPr lang="en-US" sz="2000" dirty="0" smtClean="0"/>
              <a:t>ata is accessed </a:t>
            </a:r>
            <a:r>
              <a:rPr lang="en-US" sz="2000" dirty="0"/>
              <a:t>and analyzed using Global Arrays and </a:t>
            </a:r>
            <a:r>
              <a:rPr lang="en-US" sz="2000" dirty="0" smtClean="0"/>
              <a:t>serial analysis algorithms; </a:t>
            </a:r>
            <a:r>
              <a:rPr lang="en-US" sz="2000" dirty="0"/>
              <a:t>e</a:t>
            </a:r>
            <a:r>
              <a:rPr lang="en-US" sz="2000" dirty="0" smtClean="0"/>
              <a:t>ach </a:t>
            </a:r>
            <a:r>
              <a:rPr lang="en-US" sz="2000" dirty="0"/>
              <a:t>serial algorithm </a:t>
            </a:r>
            <a:r>
              <a:rPr lang="en-US" sz="2000" dirty="0" smtClean="0"/>
              <a:t>derived </a:t>
            </a:r>
            <a:r>
              <a:rPr lang="en-US" sz="2000" dirty="0"/>
              <a:t>from </a:t>
            </a:r>
            <a:r>
              <a:rPr lang="en-US" sz="2000" i="1" dirty="0" err="1"/>
              <a:t>ComputeFunction</a:t>
            </a:r>
            <a:endParaRPr lang="en-US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062" t="38086" r="73438" b="18164"/>
          <a:stretch/>
        </p:blipFill>
        <p:spPr>
          <a:xfrm>
            <a:off x="25400" y="1219200"/>
            <a:ext cx="5232400" cy="426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2187" t="14844" r="54687" b="47656"/>
          <a:stretch/>
        </p:blipFill>
        <p:spPr>
          <a:xfrm>
            <a:off x="4964043" y="1311275"/>
            <a:ext cx="4102100" cy="2669059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964043" y="4001041"/>
            <a:ext cx="4091057" cy="157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000" kern="0" dirty="0" smtClean="0"/>
              <a:t>Data access implementation abstracted</a:t>
            </a:r>
          </a:p>
          <a:p>
            <a:pPr lvl="1"/>
            <a:r>
              <a:rPr lang="en-US" sz="1800" kern="0" dirty="0" smtClean="0"/>
              <a:t>Stores data on disk </a:t>
            </a:r>
          </a:p>
          <a:p>
            <a:endParaRPr lang="en-US" sz="2000" i="1" kern="0" dirty="0"/>
          </a:p>
        </p:txBody>
      </p:sp>
    </p:spTree>
    <p:extLst>
      <p:ext uri="{BB962C8B-B14F-4D97-AF65-F5344CB8AC3E}">
        <p14:creationId xmlns:p14="http://schemas.microsoft.com/office/powerpoint/2010/main" val="28795588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and Display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90600"/>
            <a:ext cx="5257800" cy="2341561"/>
          </a:xfrm>
        </p:spPr>
        <p:txBody>
          <a:bodyPr/>
          <a:lstStyle/>
          <a:p>
            <a:r>
              <a:rPr lang="en-US" sz="2400" dirty="0" smtClean="0"/>
              <a:t>Large distributed data makes gathering compute-intensive and time-consuming</a:t>
            </a:r>
          </a:p>
          <a:p>
            <a:pPr lvl="1"/>
            <a:r>
              <a:rPr lang="en-US" sz="2200" dirty="0" smtClean="0"/>
              <a:t>Output mechanism couples parallel processing with parallel rendering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4038600"/>
            <a:ext cx="44958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dirty="0" smtClean="0"/>
              <a:t>IBM </a:t>
            </a:r>
            <a:r>
              <a:rPr lang="en-US" sz="2400" dirty="0"/>
              <a:t>SP </a:t>
            </a:r>
            <a:r>
              <a:rPr lang="en-US" sz="2400" dirty="0" smtClean="0"/>
              <a:t>equipped </a:t>
            </a:r>
            <a:r>
              <a:rPr lang="en-US" sz="2400" dirty="0"/>
              <a:t>with </a:t>
            </a:r>
            <a:r>
              <a:rPr lang="en-US" sz="2400" dirty="0" smtClean="0"/>
              <a:t>IBM Scalable Graphics Engine</a:t>
            </a:r>
          </a:p>
          <a:p>
            <a:pPr lvl="1"/>
            <a:r>
              <a:rPr lang="en-US" sz="2000" dirty="0"/>
              <a:t>H</a:t>
            </a:r>
            <a:r>
              <a:rPr lang="en-US" sz="2000" dirty="0" smtClean="0"/>
              <a:t>igh performance  graphics frame buffer directly connected to GigE network comm. switch fabric by 4 links (16 is the max)</a:t>
            </a:r>
            <a:endParaRPr lang="en-US" sz="5400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313" t="51701" r="76562" b="18611"/>
          <a:stretch/>
        </p:blipFill>
        <p:spPr>
          <a:xfrm>
            <a:off x="254000" y="982662"/>
            <a:ext cx="3200400" cy="289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4584" t="55892" r="59062" b="18326"/>
          <a:stretch/>
        </p:blipFill>
        <p:spPr>
          <a:xfrm>
            <a:off x="5334000" y="3758672"/>
            <a:ext cx="3810000" cy="2402485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 bwMode="auto">
          <a:xfrm>
            <a:off x="6248400" y="2936914"/>
            <a:ext cx="2743200" cy="949286"/>
          </a:xfrm>
          <a:prstGeom prst="wedgeRectCallout">
            <a:avLst>
              <a:gd name="adj1" fmla="val -20833"/>
              <a:gd name="adj2" fmla="val 46275"/>
            </a:avLst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/>
              <a:t>Each </a:t>
            </a:r>
            <a:r>
              <a:rPr lang="en-US" sz="1600" dirty="0" smtClean="0"/>
              <a:t>link</a:t>
            </a:r>
            <a:endParaRPr lang="en-US" sz="1600" dirty="0"/>
          </a:p>
          <a:p>
            <a:r>
              <a:rPr lang="en-US" sz="1600" dirty="0"/>
              <a:t>theoretically capable of </a:t>
            </a:r>
            <a:r>
              <a:rPr lang="en-US" sz="1600" dirty="0" smtClean="0"/>
              <a:t>bandwidth </a:t>
            </a:r>
            <a:r>
              <a:rPr lang="en-US" sz="1600" dirty="0"/>
              <a:t>of 45 megapixels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72799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&amp; Experimental Result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501" t="50280" r="58759" b="18536"/>
          <a:stretch/>
        </p:blipFill>
        <p:spPr>
          <a:xfrm>
            <a:off x="1371600" y="3711713"/>
            <a:ext cx="6008919" cy="243840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1" y="1143000"/>
            <a:ext cx="4572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000" dirty="0"/>
              <a:t>IBM </a:t>
            </a:r>
            <a:r>
              <a:rPr lang="en-US" sz="2000" dirty="0" smtClean="0"/>
              <a:t>SP2</a:t>
            </a:r>
          </a:p>
          <a:p>
            <a:pPr lvl="1"/>
            <a:r>
              <a:rPr lang="en-US" sz="1400" dirty="0"/>
              <a:t>D</a:t>
            </a:r>
            <a:r>
              <a:rPr lang="en-US" sz="1400" dirty="0" smtClean="0"/>
              <a:t>istributed </a:t>
            </a:r>
            <a:r>
              <a:rPr lang="en-US" sz="1400" dirty="0"/>
              <a:t>shared-memory computer</a:t>
            </a:r>
            <a:r>
              <a:rPr lang="en-US" sz="1400" kern="0" dirty="0" smtClean="0"/>
              <a:t> </a:t>
            </a:r>
            <a:endParaRPr lang="en-US" i="1" kern="0" dirty="0"/>
          </a:p>
          <a:p>
            <a:pPr lvl="1"/>
            <a:r>
              <a:rPr lang="en-US" sz="1400" kern="0" dirty="0" smtClean="0"/>
              <a:t>26 Quad-core nodes</a:t>
            </a:r>
          </a:p>
          <a:p>
            <a:pPr lvl="1"/>
            <a:r>
              <a:rPr lang="en-US" sz="1400" dirty="0"/>
              <a:t>CPU is an IBM Power 3 </a:t>
            </a:r>
            <a:r>
              <a:rPr lang="en-US" sz="1400" dirty="0" smtClean="0"/>
              <a:t>processor @ </a:t>
            </a:r>
            <a:r>
              <a:rPr lang="en-US" sz="1400" dirty="0"/>
              <a:t>375 </a:t>
            </a:r>
            <a:r>
              <a:rPr lang="en-US" sz="1400" dirty="0" smtClean="0"/>
              <a:t>MHz</a:t>
            </a:r>
          </a:p>
          <a:p>
            <a:pPr lvl="1"/>
            <a:r>
              <a:rPr lang="en-US" sz="1400" dirty="0"/>
              <a:t>Each node has 3 GB of </a:t>
            </a:r>
            <a:r>
              <a:rPr lang="en-US" sz="1400" dirty="0" smtClean="0"/>
              <a:t>memory</a:t>
            </a:r>
          </a:p>
          <a:p>
            <a:pPr lvl="1"/>
            <a:r>
              <a:rPr lang="en-US" sz="1400" dirty="0"/>
              <a:t>input file is a Landsat 300 </a:t>
            </a:r>
            <a:r>
              <a:rPr lang="en-US" sz="1400" dirty="0" err="1"/>
              <a:t>Mbyte</a:t>
            </a:r>
            <a:r>
              <a:rPr lang="en-US" sz="1400" dirty="0"/>
              <a:t> image</a:t>
            </a:r>
            <a:endParaRPr lang="en-US" sz="1400" kern="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0" y="1143000"/>
            <a:ext cx="4572000" cy="157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dirty="0" smtClean="0"/>
              <a:t>HP Linux Cluster</a:t>
            </a:r>
          </a:p>
          <a:p>
            <a:pPr lvl="1"/>
            <a:r>
              <a:rPr lang="en-US" sz="1400" dirty="0" smtClean="0"/>
              <a:t>128-node/256 </a:t>
            </a:r>
            <a:r>
              <a:rPr lang="en-US" sz="1400" dirty="0"/>
              <a:t>Itanium-2 processors (McKinley processors</a:t>
            </a:r>
            <a:r>
              <a:rPr lang="en-US" sz="1400" dirty="0" smtClean="0"/>
              <a:t>).</a:t>
            </a:r>
          </a:p>
          <a:p>
            <a:pPr lvl="1"/>
            <a:r>
              <a:rPr lang="en-US" sz="1400" dirty="0" smtClean="0"/>
              <a:t>1 </a:t>
            </a:r>
            <a:r>
              <a:rPr lang="en-US" sz="1400" dirty="0" err="1"/>
              <a:t>Tflop</a:t>
            </a:r>
            <a:r>
              <a:rPr lang="en-US" sz="1400" dirty="0"/>
              <a:t> peak theoretical </a:t>
            </a:r>
            <a:r>
              <a:rPr lang="en-US" sz="1400" dirty="0" smtClean="0"/>
              <a:t>performance</a:t>
            </a:r>
          </a:p>
          <a:p>
            <a:pPr lvl="1"/>
            <a:r>
              <a:rPr lang="en-US" sz="1800" dirty="0" smtClean="0"/>
              <a:t>1.5 </a:t>
            </a:r>
            <a:r>
              <a:rPr lang="en-US" sz="1800" dirty="0" err="1" smtClean="0"/>
              <a:t>Tbytes</a:t>
            </a:r>
            <a:r>
              <a:rPr lang="en-US" sz="1800" dirty="0"/>
              <a:t> </a:t>
            </a:r>
            <a:r>
              <a:rPr lang="en-US" sz="1800" dirty="0" smtClean="0"/>
              <a:t>of RAM</a:t>
            </a:r>
          </a:p>
          <a:p>
            <a:pPr lvl="1"/>
            <a:r>
              <a:rPr lang="en-US" sz="1400" dirty="0"/>
              <a:t>500 </a:t>
            </a:r>
            <a:r>
              <a:rPr lang="en-US" sz="1400" dirty="0" err="1"/>
              <a:t>Mbyte</a:t>
            </a:r>
            <a:r>
              <a:rPr lang="en-US" sz="1400" dirty="0"/>
              <a:t> Landsat image</a:t>
            </a:r>
            <a:endParaRPr lang="en-US" sz="1400" kern="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3401" y="29718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000" dirty="0" smtClean="0"/>
              <a:t>Image converted to 8-byte floating-point</a:t>
            </a:r>
          </a:p>
          <a:p>
            <a:r>
              <a:rPr lang="en-US" sz="2000" dirty="0" smtClean="0"/>
              <a:t>Two algorithms employed: Texture and Modified Radon Transform</a:t>
            </a:r>
          </a:p>
        </p:txBody>
      </p:sp>
      <p:sp>
        <p:nvSpPr>
          <p:cNvPr id="9" name="Rectangular Callout 8"/>
          <p:cNvSpPr/>
          <p:nvPr/>
        </p:nvSpPr>
        <p:spPr bwMode="auto">
          <a:xfrm>
            <a:off x="7467600" y="3711713"/>
            <a:ext cx="1487256" cy="1371600"/>
          </a:xfrm>
          <a:prstGeom prst="wedgeRectCallout">
            <a:avLst>
              <a:gd name="adj1" fmla="val -133551"/>
              <a:gd name="adj2" fmla="val 3541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dirty="0" smtClean="0"/>
              <a:t>Bump in timings due </a:t>
            </a:r>
            <a:r>
              <a:rPr lang="en-US" sz="1400" dirty="0"/>
              <a:t>to a new, evolving system</a:t>
            </a:r>
          </a:p>
          <a:p>
            <a:r>
              <a:rPr lang="en-US" sz="1400" dirty="0" smtClean="0"/>
              <a:t>Architecture by HP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118496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31875"/>
            <a:ext cx="8534400" cy="4911725"/>
          </a:xfrm>
        </p:spPr>
        <p:txBody>
          <a:bodyPr/>
          <a:lstStyle/>
          <a:p>
            <a:r>
              <a:rPr lang="en-US" sz="2400" dirty="0" smtClean="0"/>
              <a:t>Global Arrays tools key </a:t>
            </a:r>
            <a:r>
              <a:rPr lang="en-US" sz="2400" dirty="0"/>
              <a:t>contribution to </a:t>
            </a:r>
            <a:r>
              <a:rPr lang="en-US" sz="2400" dirty="0" smtClean="0"/>
              <a:t>scalability</a:t>
            </a:r>
          </a:p>
          <a:p>
            <a:pPr lvl="1"/>
            <a:r>
              <a:rPr lang="en-US" sz="2000" dirty="0" smtClean="0"/>
              <a:t>Tools enable shared memory programming model with one-sided communication and </a:t>
            </a:r>
            <a:r>
              <a:rPr lang="en-US" sz="2000" dirty="0" err="1" smtClean="0"/>
              <a:t>async</a:t>
            </a:r>
            <a:r>
              <a:rPr lang="en-US" sz="2000" dirty="0" smtClean="0"/>
              <a:t> parallel I/O</a:t>
            </a:r>
          </a:p>
          <a:p>
            <a:r>
              <a:rPr lang="en-US" sz="2400" dirty="0" smtClean="0"/>
              <a:t>An object-oriented framework </a:t>
            </a:r>
          </a:p>
          <a:p>
            <a:pPr lvl="1"/>
            <a:r>
              <a:rPr lang="en-US" sz="2000" dirty="0" smtClean="0"/>
              <a:t>Provides </a:t>
            </a:r>
            <a:r>
              <a:rPr lang="en-US" sz="2000" dirty="0"/>
              <a:t>developers with an easier framework to </a:t>
            </a:r>
            <a:r>
              <a:rPr lang="en-US" sz="2000" dirty="0" smtClean="0"/>
              <a:t>develop scalable </a:t>
            </a:r>
            <a:r>
              <a:rPr lang="en-US" sz="2000" dirty="0"/>
              <a:t>software for massively parallel </a:t>
            </a:r>
            <a:r>
              <a:rPr lang="en-US" sz="2000" dirty="0" smtClean="0"/>
              <a:t>computers</a:t>
            </a:r>
          </a:p>
          <a:p>
            <a:r>
              <a:rPr lang="en-US" sz="2400" dirty="0"/>
              <a:t>P</a:t>
            </a:r>
            <a:r>
              <a:rPr lang="en-US" sz="2400" dirty="0" smtClean="0"/>
              <a:t>erformance </a:t>
            </a:r>
            <a:r>
              <a:rPr lang="en-US" sz="2400" dirty="0"/>
              <a:t>numbers indicate we are approaching </a:t>
            </a:r>
            <a:r>
              <a:rPr lang="en-US" sz="2400" dirty="0" smtClean="0"/>
              <a:t>goal </a:t>
            </a:r>
            <a:r>
              <a:rPr lang="en-US" sz="2400" dirty="0"/>
              <a:t>of real-time image processing of very large </a:t>
            </a:r>
            <a:r>
              <a:rPr lang="en-US" sz="2400" dirty="0" smtClean="0"/>
              <a:t>image files</a:t>
            </a:r>
          </a:p>
          <a:p>
            <a:pPr lvl="1"/>
            <a:r>
              <a:rPr lang="en-US" sz="2000" dirty="0" smtClean="0"/>
              <a:t>Goal to </a:t>
            </a:r>
            <a:r>
              <a:rPr lang="en-US" sz="2000" dirty="0"/>
              <a:t>be </a:t>
            </a:r>
            <a:r>
              <a:rPr lang="en-US" sz="2000" dirty="0" smtClean="0"/>
              <a:t>ability to </a:t>
            </a:r>
            <a:r>
              <a:rPr lang="en-US" sz="2000" dirty="0"/>
              <a:t>process large image </a:t>
            </a:r>
            <a:r>
              <a:rPr lang="en-US" sz="2000" dirty="0" smtClean="0"/>
              <a:t>files (greater </a:t>
            </a:r>
            <a:r>
              <a:rPr lang="en-US" sz="2000" dirty="0"/>
              <a:t>than 75 megapixels) under 10 </a:t>
            </a:r>
            <a:r>
              <a:rPr lang="en-US" sz="2000" dirty="0" smtClean="0"/>
              <a:t>seconds</a:t>
            </a:r>
          </a:p>
          <a:p>
            <a:r>
              <a:rPr lang="en-US" sz="2400" dirty="0"/>
              <a:t>Future directions include analysis and viewing of 3-dimensional data</a:t>
            </a:r>
          </a:p>
          <a:p>
            <a:endParaRPr lang="en-US" dirty="0" smtClean="0"/>
          </a:p>
          <a:p>
            <a:pPr lvl="1"/>
            <a:endParaRPr lang="en-US" sz="2000" dirty="0" smtClean="0"/>
          </a:p>
          <a:p>
            <a:pPr lvl="2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92939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0092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741476" cy="4911725"/>
          </a:xfrm>
        </p:spPr>
        <p:txBody>
          <a:bodyPr/>
          <a:lstStyle/>
          <a:p>
            <a:pPr lvl="0"/>
            <a:r>
              <a:rPr lang="en-US" sz="2600" dirty="0"/>
              <a:t>Machine vision or computer vision (CV) can substitute human vision for a number of application tasks such as</a:t>
            </a:r>
          </a:p>
          <a:p>
            <a:pPr lvl="1"/>
            <a:r>
              <a:rPr lang="en-US" sz="2200" dirty="0"/>
              <a:t>Target tracking</a:t>
            </a:r>
          </a:p>
          <a:p>
            <a:pPr lvl="1"/>
            <a:r>
              <a:rPr lang="en-US" sz="2200" dirty="0"/>
              <a:t>Robot guidance</a:t>
            </a:r>
          </a:p>
          <a:p>
            <a:pPr lvl="1"/>
            <a:r>
              <a:rPr lang="en-US" sz="2200" dirty="0" smtClean="0"/>
              <a:t>Tasks inspection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875" y="3505201"/>
            <a:ext cx="3025497" cy="259079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7459774" y="2172269"/>
            <a:ext cx="11508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MSL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018676" y="4953000"/>
            <a:ext cx="5353924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dirty="0" smtClean="0"/>
              <a:t>Autonomous operation aided by machine vision</a:t>
            </a:r>
          </a:p>
          <a:p>
            <a:pPr lvl="1"/>
            <a:r>
              <a:rPr lang="en-US" sz="2200" dirty="0" smtClean="0"/>
              <a:t>Real-time operation highly critical!  </a:t>
            </a:r>
            <a:endParaRPr lang="en-US" sz="2200" dirty="0"/>
          </a:p>
        </p:txBody>
      </p:sp>
      <p:sp>
        <p:nvSpPr>
          <p:cNvPr id="11" name="Oval 10"/>
          <p:cNvSpPr/>
          <p:nvPr/>
        </p:nvSpPr>
        <p:spPr bwMode="auto">
          <a:xfrm>
            <a:off x="4572000" y="3048000"/>
            <a:ext cx="914400" cy="685800"/>
          </a:xfrm>
          <a:prstGeom prst="ellipse">
            <a:avLst/>
          </a:prstGeom>
          <a:solidFill>
            <a:schemeClr val="accent1">
              <a:lumMod val="40000"/>
              <a:lumOff val="60000"/>
              <a:alpha val="2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674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5105400" cy="941387"/>
          </a:xfrm>
        </p:spPr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E13DD9-DA4B-41AD-B821-16A9B1F552B4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3277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System in Machine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911725"/>
          </a:xfrm>
        </p:spPr>
        <p:txBody>
          <a:bodyPr/>
          <a:lstStyle/>
          <a:p>
            <a:pPr lvl="0"/>
            <a:r>
              <a:rPr lang="en-US" sz="2600" dirty="0"/>
              <a:t>Machine vision requires </a:t>
            </a:r>
            <a:r>
              <a:rPr lang="en-US" sz="2600" dirty="0">
                <a:solidFill>
                  <a:schemeClr val="accent6"/>
                </a:solidFill>
              </a:rPr>
              <a:t>real-time </a:t>
            </a:r>
            <a:r>
              <a:rPr lang="en-US" sz="2600" dirty="0" smtClean="0">
                <a:solidFill>
                  <a:schemeClr val="accent6"/>
                </a:solidFill>
              </a:rPr>
              <a:t>capabilities</a:t>
            </a:r>
            <a:r>
              <a:rPr lang="en-US" sz="2600" dirty="0" smtClean="0"/>
              <a:t>; are </a:t>
            </a:r>
            <a:r>
              <a:rPr lang="en-US" sz="2600" dirty="0"/>
              <a:t>often used in real-time applications </a:t>
            </a:r>
          </a:p>
          <a:p>
            <a:pPr lvl="0"/>
            <a:r>
              <a:rPr lang="en-US" sz="2600" dirty="0" smtClean="0"/>
              <a:t>System extracts </a:t>
            </a:r>
            <a:r>
              <a:rPr lang="en-US" sz="2600" dirty="0"/>
              <a:t>relevant information from an image </a:t>
            </a:r>
            <a:r>
              <a:rPr lang="en-US" sz="2600" dirty="0" smtClean="0"/>
              <a:t>through several </a:t>
            </a:r>
            <a:r>
              <a:rPr lang="en-US" sz="2600" dirty="0"/>
              <a:t>processing steps</a:t>
            </a:r>
          </a:p>
          <a:p>
            <a:pPr lvl="1"/>
            <a:r>
              <a:rPr lang="en-US" dirty="0"/>
              <a:t>Image acquisition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sz="2200" dirty="0"/>
              <a:t>I</a:t>
            </a:r>
            <a:r>
              <a:rPr lang="en-US" sz="2200" dirty="0" smtClean="0"/>
              <a:t>nput </a:t>
            </a:r>
            <a:endParaRPr lang="en-US" sz="2200" dirty="0"/>
          </a:p>
          <a:p>
            <a:pPr lvl="1"/>
            <a:r>
              <a:rPr lang="en-US" dirty="0"/>
              <a:t>Image processing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sz="2200" dirty="0" smtClean="0"/>
              <a:t>*P</a:t>
            </a:r>
            <a:r>
              <a:rPr lang="en-US" sz="2200" dirty="0" smtClean="0"/>
              <a:t>rocessing</a:t>
            </a:r>
          </a:p>
          <a:p>
            <a:pPr lvl="1"/>
            <a:r>
              <a:rPr lang="en-US" dirty="0" smtClean="0"/>
              <a:t>Feature extraction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</a:p>
          <a:p>
            <a:pPr lvl="2"/>
            <a:r>
              <a:rPr lang="en-US" sz="2200" dirty="0" smtClean="0"/>
              <a:t>*P</a:t>
            </a:r>
            <a:r>
              <a:rPr lang="en-US" sz="2200" dirty="0" smtClean="0"/>
              <a:t>rocessing </a:t>
            </a:r>
          </a:p>
          <a:p>
            <a:pPr lvl="1"/>
            <a:r>
              <a:rPr lang="en-US" dirty="0" smtClean="0"/>
              <a:t>Decision </a:t>
            </a:r>
            <a:r>
              <a:rPr lang="en-US" dirty="0"/>
              <a:t>making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sz="2200" dirty="0"/>
              <a:t>O</a:t>
            </a:r>
            <a:r>
              <a:rPr lang="en-US" sz="2200" dirty="0" smtClean="0"/>
              <a:t>utput</a:t>
            </a:r>
            <a:endParaRPr lang="en-US" sz="22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934" y="3124200"/>
            <a:ext cx="4844504" cy="243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7400" y="6227058"/>
            <a:ext cx="430289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1200" b="1" i="1" dirty="0" smtClean="0"/>
              <a:t>*Processing</a:t>
            </a:r>
            <a:r>
              <a:rPr lang="en-US" sz="1200" i="1" dirty="0" smtClean="0"/>
              <a:t>: [</a:t>
            </a:r>
            <a:r>
              <a:rPr lang="en-US" sz="1200" i="1" dirty="0"/>
              <a:t>enhancement, restoration, analysis, creation</a:t>
            </a:r>
            <a:r>
              <a:rPr lang="en-US" sz="1200" i="1" dirty="0" smtClean="0"/>
              <a:t>]</a:t>
            </a:r>
          </a:p>
          <a:p>
            <a:pPr marL="0" lvl="2"/>
            <a:r>
              <a:rPr lang="en-US" sz="1200" i="1" dirty="0"/>
              <a:t> </a:t>
            </a:r>
            <a:r>
              <a:rPr lang="en-US" sz="1200" i="1" dirty="0" smtClean="0"/>
              <a:t>                     [local maxima, etc.]</a:t>
            </a:r>
            <a:endParaRPr lang="en-US" sz="1200" i="1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16077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Processing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8534400" cy="1828800"/>
          </a:xfrm>
        </p:spPr>
        <p:txBody>
          <a:bodyPr/>
          <a:lstStyle/>
          <a:p>
            <a:pPr lvl="0"/>
            <a:r>
              <a:rPr lang="en-US" sz="2600" dirty="0"/>
              <a:t>Very important field in machine-vision </a:t>
            </a:r>
            <a:endParaRPr lang="en-US" sz="2600" dirty="0" smtClean="0"/>
          </a:p>
          <a:p>
            <a:pPr lvl="1"/>
            <a:r>
              <a:rPr lang="en-US" dirty="0" err="1" smtClean="0"/>
              <a:t>OpenCV</a:t>
            </a:r>
            <a:r>
              <a:rPr lang="en-US" dirty="0" smtClean="0"/>
              <a:t> – image/video processing algorithms</a:t>
            </a:r>
            <a:endParaRPr lang="en-US" dirty="0"/>
          </a:p>
          <a:p>
            <a:r>
              <a:rPr lang="en-US" sz="2600" dirty="0" smtClean="0"/>
              <a:t>Operations are </a:t>
            </a:r>
            <a:r>
              <a:rPr lang="en-US" sz="2600" dirty="0"/>
              <a:t>difficult to achieve in real-time using software techniques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332" y="381000"/>
            <a:ext cx="1324967" cy="163325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3047792"/>
            <a:ext cx="42672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rgbClr val="FF4A00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rgbClr val="0021A5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/>
            <a:r>
              <a:rPr lang="en-US" dirty="0" smtClean="0"/>
              <a:t>Large amounts of data involved when dealing with high resolution images</a:t>
            </a:r>
          </a:p>
          <a:p>
            <a:r>
              <a:rPr lang="en-US" sz="2600" dirty="0" smtClean="0"/>
              <a:t>Nevertheless, one of the most attractive areas for reconfigurable computing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879728"/>
            <a:ext cx="4073689" cy="306387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6822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Reconfigurable Hardware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36100" y="1240724"/>
            <a:ext cx="4343400" cy="1237584"/>
          </a:xfrm>
        </p:spPr>
        <p:txBody>
          <a:bodyPr/>
          <a:lstStyle/>
          <a:p>
            <a:r>
              <a:rPr lang="en-US" sz="2600" dirty="0" smtClean="0"/>
              <a:t>RC </a:t>
            </a:r>
            <a:r>
              <a:rPr lang="en-US" sz="2600" dirty="0" smtClean="0"/>
              <a:t>approach</a:t>
            </a:r>
            <a:endParaRPr lang="en-US" sz="2600" dirty="0"/>
          </a:p>
          <a:p>
            <a:pPr lvl="1"/>
            <a:r>
              <a:rPr lang="en-US" dirty="0" smtClean="0"/>
              <a:t>Custom-logic</a:t>
            </a:r>
          </a:p>
          <a:p>
            <a:pPr lvl="2"/>
            <a:r>
              <a:rPr lang="en-US" sz="2200" dirty="0" smtClean="0"/>
              <a:t>FPGA, ASIC</a:t>
            </a:r>
          </a:p>
          <a:p>
            <a:pPr lvl="1"/>
            <a:r>
              <a:rPr lang="en-US" sz="2000" i="1" dirty="0" smtClean="0">
                <a:solidFill>
                  <a:srgbClr val="35742A"/>
                </a:solidFill>
              </a:rPr>
              <a:t>map </a:t>
            </a:r>
            <a:r>
              <a:rPr lang="en-US" sz="2000" i="1" dirty="0">
                <a:solidFill>
                  <a:srgbClr val="35742A"/>
                </a:solidFill>
              </a:rPr>
              <a:t>hardware to application</a:t>
            </a:r>
          </a:p>
          <a:p>
            <a:pPr marL="344487" lvl="1" indent="0">
              <a:buNone/>
            </a:pPr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252352"/>
            <a:ext cx="4191000" cy="1774124"/>
          </a:xfrm>
        </p:spPr>
        <p:txBody>
          <a:bodyPr/>
          <a:lstStyle/>
          <a:p>
            <a:r>
              <a:rPr lang="en-US" sz="2600" dirty="0"/>
              <a:t>Traditional </a:t>
            </a:r>
            <a:r>
              <a:rPr lang="en-US" sz="2600" dirty="0" smtClean="0"/>
              <a:t>approach</a:t>
            </a:r>
          </a:p>
          <a:p>
            <a:pPr lvl="1"/>
            <a:r>
              <a:rPr lang="en-US" dirty="0" smtClean="0"/>
              <a:t>Fixed-logic</a:t>
            </a:r>
          </a:p>
          <a:p>
            <a:pPr lvl="2"/>
            <a:r>
              <a:rPr lang="en-US" sz="2200" dirty="0"/>
              <a:t>CPU, DSP, </a:t>
            </a:r>
            <a:r>
              <a:rPr lang="en-US" sz="2200" dirty="0" smtClean="0"/>
              <a:t>GGPU</a:t>
            </a:r>
            <a:endParaRPr lang="en-US" sz="2200" dirty="0"/>
          </a:p>
          <a:p>
            <a:pPr lvl="1"/>
            <a:r>
              <a:rPr lang="en-US" sz="2000" i="1" dirty="0">
                <a:solidFill>
                  <a:srgbClr val="35742A"/>
                </a:solidFill>
              </a:rPr>
              <a:t>map application to hardware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1D9764-7855-4141-9457-C38517CFD142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14152" y="4569132"/>
            <a:ext cx="8686800" cy="160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000" b="1">
                <a:solidFill>
                  <a:srgbClr val="FF4A00"/>
                </a:solidFill>
                <a:latin typeface="+mn-lt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 sz="1800" b="1">
                <a:solidFill>
                  <a:srgbClr val="0021A5"/>
                </a:solidFill>
                <a:latin typeface="+mn-lt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endParaRPr lang="en-US" b="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600" b="0" dirty="0" smtClean="0"/>
              <a:t>Reconfigurable circuits are advantageous</a:t>
            </a:r>
            <a:endParaRPr lang="en-US" sz="2600" b="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b="0" dirty="0" smtClean="0"/>
              <a:t>Deliver </a:t>
            </a:r>
            <a:r>
              <a:rPr lang="en-US" sz="2400" b="0" dirty="0"/>
              <a:t>hardware performance and software flexibility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b="0" dirty="0" smtClean="0"/>
              <a:t>Re-programmability </a:t>
            </a:r>
            <a:endParaRPr lang="en-US" sz="2400" b="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b="0" dirty="0" smtClean="0"/>
              <a:t>P</a:t>
            </a:r>
            <a:r>
              <a:rPr lang="en-US" sz="2400" b="0" dirty="0" smtClean="0"/>
              <a:t>rice/performance </a:t>
            </a:r>
            <a:r>
              <a:rPr lang="en-US" sz="2400" b="0" dirty="0"/>
              <a:t>benefits compared to ASIC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314" y="3102794"/>
            <a:ext cx="1077895" cy="9446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875" y="3160153"/>
            <a:ext cx="1321503" cy="8655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6647" y="3203763"/>
            <a:ext cx="741059" cy="757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t="10977" b="8777"/>
          <a:stretch/>
        </p:blipFill>
        <p:spPr>
          <a:xfrm>
            <a:off x="5987625" y="3093248"/>
            <a:ext cx="1145005" cy="9188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00" y="2971800"/>
            <a:ext cx="1385196" cy="117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34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Fixed-Logic in Real-Time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10714"/>
            <a:ext cx="8839200" cy="4911725"/>
          </a:xfrm>
        </p:spPr>
        <p:txBody>
          <a:bodyPr/>
          <a:lstStyle/>
          <a:p>
            <a:r>
              <a:rPr lang="en-US" sz="2600" dirty="0"/>
              <a:t>Performance probably not as much compared to </a:t>
            </a:r>
            <a:r>
              <a:rPr lang="en-US" sz="2600" dirty="0" smtClean="0"/>
              <a:t>FPGA</a:t>
            </a:r>
          </a:p>
          <a:p>
            <a:pPr lvl="1"/>
            <a:r>
              <a:rPr lang="en-US" dirty="0" smtClean="0"/>
              <a:t>CPU</a:t>
            </a:r>
            <a:endParaRPr lang="en-US" sz="2000" dirty="0" smtClean="0"/>
          </a:p>
          <a:p>
            <a:pPr lvl="2"/>
            <a:r>
              <a:rPr lang="en-US" sz="2400" dirty="0" smtClean="0"/>
              <a:t>Architecture</a:t>
            </a:r>
            <a:r>
              <a:rPr lang="en-US" sz="2400" dirty="0"/>
              <a:t>: fetch, decode, …</a:t>
            </a:r>
          </a:p>
          <a:p>
            <a:pPr lvl="2"/>
            <a:r>
              <a:rPr lang="en-US" sz="2400" dirty="0"/>
              <a:t>Limited </a:t>
            </a:r>
            <a:r>
              <a:rPr lang="en-US" sz="2400" dirty="0" smtClean="0"/>
              <a:t>parallelism: ILP, TLP</a:t>
            </a:r>
          </a:p>
          <a:p>
            <a:pPr lvl="1"/>
            <a:r>
              <a:rPr lang="en-US" sz="2600" dirty="0" smtClean="0"/>
              <a:t>GPU, DSP</a:t>
            </a:r>
          </a:p>
          <a:p>
            <a:pPr lvl="2"/>
            <a:r>
              <a:rPr lang="en-US" sz="2400" dirty="0" smtClean="0"/>
              <a:t>Throughput matches with FPGA</a:t>
            </a:r>
            <a:endParaRPr lang="en-US" sz="2400" dirty="0"/>
          </a:p>
          <a:p>
            <a:pPr lvl="2"/>
            <a:r>
              <a:rPr lang="en-US" sz="2400" dirty="0" smtClean="0"/>
              <a:t>Huge power consumption</a:t>
            </a:r>
          </a:p>
          <a:p>
            <a:r>
              <a:rPr lang="en-US" sz="2600" dirty="0" smtClean="0"/>
              <a:t>However, its not business as usual… </a:t>
            </a:r>
            <a:endParaRPr lang="en-US" sz="2600" dirty="0"/>
          </a:p>
          <a:p>
            <a:pPr lvl="1"/>
            <a:r>
              <a:rPr lang="en-US" sz="2000" dirty="0"/>
              <a:t>ARM: low-power CPU</a:t>
            </a:r>
          </a:p>
          <a:p>
            <a:pPr lvl="1"/>
            <a:r>
              <a:rPr lang="en-US" sz="2000" dirty="0"/>
              <a:t>Intel Many-Core CPU: Xeon Phi</a:t>
            </a:r>
          </a:p>
          <a:p>
            <a:pPr lvl="1"/>
            <a:r>
              <a:rPr lang="en-US" sz="2000" dirty="0"/>
              <a:t>Tesla GPU</a:t>
            </a:r>
            <a:r>
              <a:rPr lang="en-US" sz="2000" dirty="0" smtClean="0"/>
              <a:t>: Tesla &amp; </a:t>
            </a:r>
            <a:r>
              <a:rPr lang="en-US" sz="2000" dirty="0" err="1" smtClean="0"/>
              <a:t>Tegra</a:t>
            </a:r>
            <a:r>
              <a:rPr lang="en-US" sz="2000" dirty="0" smtClean="0"/>
              <a:t> – </a:t>
            </a:r>
            <a:r>
              <a:rPr lang="en-US" sz="2000" i="1" dirty="0"/>
              <a:t>m</a:t>
            </a:r>
            <a:r>
              <a:rPr lang="en-US" sz="2000" i="1" dirty="0" smtClean="0"/>
              <a:t>assive parallelism </a:t>
            </a:r>
            <a:r>
              <a:rPr lang="en-US" sz="2000" i="1" dirty="0" smtClean="0"/>
              <a:t>with CUDA cores</a:t>
            </a:r>
            <a:endParaRPr lang="en-US" sz="2000" i="1" dirty="0"/>
          </a:p>
          <a:p>
            <a:pPr lvl="1"/>
            <a:r>
              <a:rPr lang="en-US" sz="2000" dirty="0"/>
              <a:t>TI DSP: special-purpose Image/Video Processing ASICS (TI </a:t>
            </a:r>
            <a:r>
              <a:rPr lang="en-US" sz="2000" dirty="0" err="1"/>
              <a:t>CorePac</a:t>
            </a:r>
            <a:r>
              <a:rPr lang="en-US" sz="2000" dirty="0"/>
              <a:t>)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551" y="4312912"/>
            <a:ext cx="1371007" cy="912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0263" t="18373" r="10198" b="20282"/>
          <a:stretch/>
        </p:blipFill>
        <p:spPr>
          <a:xfrm>
            <a:off x="6791101" y="1716847"/>
            <a:ext cx="1710034" cy="1003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6812" y="3176159"/>
            <a:ext cx="1274655" cy="10391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9323" y="3386123"/>
            <a:ext cx="1004455" cy="6664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2958" y="2799725"/>
            <a:ext cx="576670" cy="57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05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915400" cy="941387"/>
          </a:xfrm>
        </p:spPr>
        <p:txBody>
          <a:bodyPr/>
          <a:lstStyle/>
          <a:p>
            <a:r>
              <a:rPr lang="en-US" dirty="0"/>
              <a:t>Fixed-Logic in Real-Time </a:t>
            </a:r>
            <a:r>
              <a:rPr lang="en-US" dirty="0" smtClean="0"/>
              <a:t>Systems </a:t>
            </a:r>
            <a:r>
              <a:rPr lang="en-US" sz="3200" dirty="0" smtClean="0"/>
              <a:t>(cont.)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36" y="1108075"/>
            <a:ext cx="8734864" cy="4911725"/>
          </a:xfrm>
        </p:spPr>
        <p:txBody>
          <a:bodyPr/>
          <a:lstStyle/>
          <a:p>
            <a:r>
              <a:rPr lang="en-US" sz="2400" dirty="0" smtClean="0"/>
              <a:t>CPUs </a:t>
            </a:r>
            <a:r>
              <a:rPr lang="en-US" sz="2400" dirty="0"/>
              <a:t>pure-software approach utilize fast clock (to deal </a:t>
            </a:r>
            <a:r>
              <a:rPr lang="en-US" sz="2400" dirty="0" smtClean="0"/>
              <a:t>with sequential operations</a:t>
            </a:r>
            <a:r>
              <a:rPr lang="en-US" sz="2400" dirty="0" smtClean="0"/>
              <a:t>)</a:t>
            </a:r>
            <a:r>
              <a:rPr lang="en-US" sz="2400" dirty="0"/>
              <a:t> </a:t>
            </a:r>
            <a:r>
              <a:rPr lang="en-US" sz="2400" dirty="0" smtClean="0"/>
              <a:t>- </a:t>
            </a:r>
            <a:r>
              <a:rPr lang="en-US" sz="2400" dirty="0" smtClean="0"/>
              <a:t>are </a:t>
            </a:r>
            <a:r>
              <a:rPr lang="en-US" sz="2400" dirty="0" smtClean="0"/>
              <a:t>quickly </a:t>
            </a:r>
            <a:r>
              <a:rPr lang="en-US" sz="2400" dirty="0"/>
              <a:t>inhibited </a:t>
            </a:r>
            <a:r>
              <a:rPr lang="en-US" sz="2400" dirty="0" smtClean="0"/>
              <a:t>by laws </a:t>
            </a:r>
            <a:r>
              <a:rPr lang="en-US" sz="2400" dirty="0"/>
              <a:t>of physics</a:t>
            </a:r>
          </a:p>
          <a:p>
            <a:pPr lvl="2"/>
            <a:r>
              <a:rPr lang="en-US" sz="2200" dirty="0">
                <a:solidFill>
                  <a:srgbClr val="FF6E33"/>
                </a:solidFill>
              </a:rPr>
              <a:t>However many advanced </a:t>
            </a:r>
            <a:r>
              <a:rPr lang="en-US" sz="2200" dirty="0" smtClean="0">
                <a:solidFill>
                  <a:srgbClr val="FF6E33"/>
                </a:solidFill>
              </a:rPr>
              <a:t>techniques: </a:t>
            </a:r>
            <a:r>
              <a:rPr lang="en-US" sz="2200" dirty="0">
                <a:solidFill>
                  <a:srgbClr val="FF6E33"/>
                </a:solidFill>
              </a:rPr>
              <a:t>OOO, </a:t>
            </a:r>
            <a:r>
              <a:rPr lang="en-US" sz="2200" dirty="0" smtClean="0">
                <a:solidFill>
                  <a:srgbClr val="FF6E33"/>
                </a:solidFill>
              </a:rPr>
              <a:t>speculative execution, dynamic scheduling, branch prediction</a:t>
            </a:r>
            <a:endParaRPr lang="en-US" sz="2200" dirty="0">
              <a:solidFill>
                <a:srgbClr val="FF6E33"/>
              </a:solidFill>
            </a:endParaRPr>
          </a:p>
          <a:p>
            <a:pPr lvl="4"/>
            <a:r>
              <a:rPr lang="en-US" sz="2000" dirty="0">
                <a:solidFill>
                  <a:srgbClr val="0021A5"/>
                </a:solidFill>
              </a:rPr>
              <a:t>N</a:t>
            </a:r>
            <a:r>
              <a:rPr lang="en-US" sz="2000" dirty="0" smtClean="0">
                <a:solidFill>
                  <a:srgbClr val="0021A5"/>
                </a:solidFill>
              </a:rPr>
              <a:t>ot enough to solve problem </a:t>
            </a:r>
            <a:r>
              <a:rPr lang="en-US" sz="2000" dirty="0">
                <a:solidFill>
                  <a:srgbClr val="0021A5"/>
                </a:solidFill>
              </a:rPr>
              <a:t>of data-parallel image/video </a:t>
            </a:r>
            <a:r>
              <a:rPr lang="en-US" sz="2000" dirty="0" smtClean="0">
                <a:solidFill>
                  <a:srgbClr val="0021A5"/>
                </a:solidFill>
              </a:rPr>
              <a:t>apps</a:t>
            </a:r>
          </a:p>
          <a:p>
            <a:pPr lvl="2"/>
            <a:r>
              <a:rPr lang="en-US" sz="2200" dirty="0" smtClean="0">
                <a:solidFill>
                  <a:srgbClr val="FF6E33"/>
                </a:solidFill>
              </a:rPr>
              <a:t>Multicore and many-core processors (SMP) have become almost the standard in high performance computing  </a:t>
            </a:r>
          </a:p>
          <a:p>
            <a:pPr lvl="4"/>
            <a:r>
              <a:rPr lang="en-US" sz="2000" dirty="0">
                <a:solidFill>
                  <a:srgbClr val="0021A5"/>
                </a:solidFill>
              </a:rPr>
              <a:t>F</a:t>
            </a:r>
            <a:r>
              <a:rPr lang="en-US" sz="2000" dirty="0" smtClean="0">
                <a:solidFill>
                  <a:srgbClr val="0021A5"/>
                </a:solidFill>
              </a:rPr>
              <a:t>or many embarrassingly parallel apps, FPGA preferred </a:t>
            </a:r>
            <a:endParaRPr lang="en-US" sz="2000" dirty="0">
              <a:solidFill>
                <a:srgbClr val="0021A5"/>
              </a:solidFill>
            </a:endParaRPr>
          </a:p>
          <a:p>
            <a:r>
              <a:rPr lang="en-US" sz="2000" dirty="0"/>
              <a:t>GPU and DSP have been traditional used for image/video </a:t>
            </a:r>
            <a:r>
              <a:rPr lang="en-US" sz="2000" dirty="0" smtClean="0"/>
              <a:t>processing, </a:t>
            </a:r>
            <a:r>
              <a:rPr lang="en-US" sz="2000" dirty="0"/>
              <a:t>but are </a:t>
            </a:r>
            <a:r>
              <a:rPr lang="en-US" sz="2000" dirty="0" smtClean="0"/>
              <a:t>very power hungry</a:t>
            </a:r>
          </a:p>
          <a:p>
            <a:pPr>
              <a:buFont typeface="Wingdings" charset="2"/>
              <a:buChar char="v"/>
            </a:pPr>
            <a:r>
              <a:rPr lang="en-US" sz="2000" dirty="0">
                <a:solidFill>
                  <a:srgbClr val="35742A"/>
                </a:solidFill>
              </a:rPr>
              <a:t>Focus on of this presentation is </a:t>
            </a:r>
            <a:r>
              <a:rPr lang="en-US" sz="2000" dirty="0" smtClean="0">
                <a:solidFill>
                  <a:srgbClr val="35742A"/>
                </a:solidFill>
              </a:rPr>
              <a:t>on use of reconfigurable hardware to maintain real-time constraints</a:t>
            </a:r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614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26329</TotalTime>
  <Words>3061</Words>
  <Application>Microsoft Macintosh PowerPoint</Application>
  <PresentationFormat>On-screen Show (4:3)</PresentationFormat>
  <Paragraphs>477</Paragraphs>
  <Slides>40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Edge</vt:lpstr>
      <vt:lpstr>Real-Time Systems  </vt:lpstr>
      <vt:lpstr>Image-Processing Semester Roadmap </vt:lpstr>
      <vt:lpstr>Outline</vt:lpstr>
      <vt:lpstr>Machine Vision</vt:lpstr>
      <vt:lpstr>Real-Time System in Machine Vision</vt:lpstr>
      <vt:lpstr>Image Processing </vt:lpstr>
      <vt:lpstr>Reconfigurable Hardware</vt:lpstr>
      <vt:lpstr>Fixed-Logic in Real-Time Systems</vt:lpstr>
      <vt:lpstr>Fixed-Logic in Real-Time Systems (cont.)</vt:lpstr>
      <vt:lpstr>Real-time Image Processing with Reconfigurable Hardware</vt:lpstr>
      <vt:lpstr>Introduction</vt:lpstr>
      <vt:lpstr>PCI Bus Interface</vt:lpstr>
      <vt:lpstr>System Description</vt:lpstr>
      <vt:lpstr>Goal of Research</vt:lpstr>
      <vt:lpstr>Hardware Platform (Hot2-XL)</vt:lpstr>
      <vt:lpstr>Library of Hardware Modules </vt:lpstr>
      <vt:lpstr>Library of Hardware Modules (cont.) </vt:lpstr>
      <vt:lpstr>The PIHR Application  </vt:lpstr>
      <vt:lpstr>How PIHR Works </vt:lpstr>
      <vt:lpstr>Configuration Manager</vt:lpstr>
      <vt:lpstr>Results</vt:lpstr>
      <vt:lpstr>Kernel Performance</vt:lpstr>
      <vt:lpstr>Conclusion  </vt:lpstr>
      <vt:lpstr>Gigapixel-size Real-time Interactive Image Processing with Parallel Computers</vt:lpstr>
      <vt:lpstr>PiCEIS</vt:lpstr>
      <vt:lpstr>Introduction </vt:lpstr>
      <vt:lpstr>Technological ‘Driver’</vt:lpstr>
      <vt:lpstr>Approach</vt:lpstr>
      <vt:lpstr>Main Features</vt:lpstr>
      <vt:lpstr>Mechanism </vt:lpstr>
      <vt:lpstr>Global Arrays Tools</vt:lpstr>
      <vt:lpstr>Global Arrays</vt:lpstr>
      <vt:lpstr>ARMCI</vt:lpstr>
      <vt:lpstr>Design Implementation</vt:lpstr>
      <vt:lpstr>Operation</vt:lpstr>
      <vt:lpstr>Visualization and Display</vt:lpstr>
      <vt:lpstr>Performance &amp; Experimental Result</vt:lpstr>
      <vt:lpstr>Conclusion</vt:lpstr>
      <vt:lpstr>Q&amp;A</vt:lpstr>
      <vt:lpstr>Thank you 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F5-13 CWM</dc:title>
  <dc:creator>Justin Richardson</dc:creator>
  <cp:lastModifiedBy>David Ojika</cp:lastModifiedBy>
  <cp:revision>2277</cp:revision>
  <dcterms:created xsi:type="dcterms:W3CDTF">2003-07-12T15:21:27Z</dcterms:created>
  <dcterms:modified xsi:type="dcterms:W3CDTF">2014-04-10T16:30:55Z</dcterms:modified>
</cp:coreProperties>
</file>