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notesMasterIdLst>
    <p:notesMasterId r:id="rId57"/>
  </p:notesMasterIdLst>
  <p:handoutMasterIdLst>
    <p:handoutMasterId r:id="rId58"/>
  </p:handoutMasterIdLst>
  <p:sldIdLst>
    <p:sldId id="611" r:id="rId2"/>
    <p:sldId id="721" r:id="rId3"/>
    <p:sldId id="744" r:id="rId4"/>
    <p:sldId id="746" r:id="rId5"/>
    <p:sldId id="747" r:id="rId6"/>
    <p:sldId id="748" r:id="rId7"/>
    <p:sldId id="749" r:id="rId8"/>
    <p:sldId id="750" r:id="rId9"/>
    <p:sldId id="751" r:id="rId10"/>
    <p:sldId id="753" r:id="rId11"/>
    <p:sldId id="754" r:id="rId12"/>
    <p:sldId id="755" r:id="rId13"/>
    <p:sldId id="757" r:id="rId14"/>
    <p:sldId id="758" r:id="rId15"/>
    <p:sldId id="759" r:id="rId16"/>
    <p:sldId id="756" r:id="rId17"/>
    <p:sldId id="760" r:id="rId18"/>
    <p:sldId id="761" r:id="rId19"/>
    <p:sldId id="762" r:id="rId20"/>
    <p:sldId id="763" r:id="rId21"/>
    <p:sldId id="765" r:id="rId22"/>
    <p:sldId id="768" r:id="rId23"/>
    <p:sldId id="769" r:id="rId24"/>
    <p:sldId id="770" r:id="rId25"/>
    <p:sldId id="771" r:id="rId26"/>
    <p:sldId id="772" r:id="rId27"/>
    <p:sldId id="773" r:id="rId28"/>
    <p:sldId id="774" r:id="rId29"/>
    <p:sldId id="775" r:id="rId30"/>
    <p:sldId id="776" r:id="rId31"/>
    <p:sldId id="766" r:id="rId32"/>
    <p:sldId id="720" r:id="rId33"/>
    <p:sldId id="722" r:id="rId34"/>
    <p:sldId id="723" r:id="rId35"/>
    <p:sldId id="724" r:id="rId36"/>
    <p:sldId id="725" r:id="rId37"/>
    <p:sldId id="726" r:id="rId38"/>
    <p:sldId id="727" r:id="rId39"/>
    <p:sldId id="728" r:id="rId40"/>
    <p:sldId id="729" r:id="rId41"/>
    <p:sldId id="730" r:id="rId42"/>
    <p:sldId id="731" r:id="rId43"/>
    <p:sldId id="732" r:id="rId44"/>
    <p:sldId id="733" r:id="rId45"/>
    <p:sldId id="734" r:id="rId46"/>
    <p:sldId id="735" r:id="rId47"/>
    <p:sldId id="736" r:id="rId48"/>
    <p:sldId id="737" r:id="rId49"/>
    <p:sldId id="738" r:id="rId50"/>
    <p:sldId id="739" r:id="rId51"/>
    <p:sldId id="740" r:id="rId52"/>
    <p:sldId id="741" r:id="rId53"/>
    <p:sldId id="742" r:id="rId54"/>
    <p:sldId id="743" r:id="rId55"/>
    <p:sldId id="764" r:id="rId5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A5"/>
    <a:srgbClr val="D74003"/>
    <a:srgbClr val="CCECFF"/>
    <a:srgbClr val="F6FFB4"/>
    <a:srgbClr val="A9A9E9"/>
    <a:srgbClr val="FFB7B7"/>
    <a:srgbClr val="66CCFF"/>
    <a:srgbClr val="A7A7FF"/>
    <a:srgbClr val="7373DB"/>
    <a:srgbClr val="939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0" autoAdjust="0"/>
    <p:restoredTop sz="85211" autoAdjust="0"/>
  </p:normalViewPr>
  <p:slideViewPr>
    <p:cSldViewPr snapToObjects="1">
      <p:cViewPr>
        <p:scale>
          <a:sx n="116" d="100"/>
          <a:sy n="116" d="100"/>
        </p:scale>
        <p:origin x="-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1410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41B42E2B-0BFC-4A62-BF85-39228DA84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54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9A47F6A5-6B60-49C3-A6C1-86D0A9581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8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7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Functional Portability:</a:t>
            </a:r>
            <a:r>
              <a:rPr lang="en-US" b="1" baseline="0" dirty="0" smtClean="0"/>
              <a:t> </a:t>
            </a:r>
            <a:r>
              <a:rPr lang="en-US" baseline="0" dirty="0" smtClean="0"/>
              <a:t>To what extent is OpenCL a suitable substitute for </a:t>
            </a:r>
            <a:r>
              <a:rPr lang="en-US" i="0" baseline="0" dirty="0" smtClean="0"/>
              <a:t>current</a:t>
            </a:r>
            <a:r>
              <a:rPr lang="en-US" i="1" baseline="0" dirty="0" smtClean="0"/>
              <a:t> programming standards. (by comparing with C/C++ and Verilog/VHDL).</a:t>
            </a:r>
          </a:p>
          <a:p>
            <a:r>
              <a:rPr lang="en-US" b="1" baseline="0" dirty="0" smtClean="0"/>
              <a:t>Performance Portability: </a:t>
            </a:r>
            <a:r>
              <a:rPr lang="en-US" baseline="0" dirty="0" smtClean="0"/>
              <a:t>To what degree is OpenCL suitable as a single standard targeting </a:t>
            </a:r>
            <a:r>
              <a:rPr lang="en-US" i="1" baseline="0" dirty="0" smtClean="0"/>
              <a:t>multiple platforms. (by mapping to other architectures: Intel Xeon Phi).</a:t>
            </a:r>
          </a:p>
          <a:p>
            <a:endParaRPr lang="en-US" i="1" baseline="0" dirty="0" smtClean="0"/>
          </a:p>
          <a:p>
            <a:r>
              <a:rPr lang="en-US" b="1" i="1" baseline="0" dirty="0" err="1" smtClean="0"/>
              <a:t>Opencl</a:t>
            </a:r>
            <a:r>
              <a:rPr lang="en-US" b="1" i="1" baseline="0" dirty="0" smtClean="0"/>
              <a:t>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Use all the available computing resources on device to make kernel run really fast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Sobel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filter inherently exhibits parallelism that allows programmers to exploit ways of parallelizing the algorithm on different architectures.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It was the benchmark of choice for Rita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Cucchiara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and Massimo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Piccardi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in their evaluation of image processing on SIMD parallel machines [2]</a:t>
            </a:r>
            <a:endParaRPr lang="en-US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Benchmarking: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will study, parallelize, map and where necessary, optimize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9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High-Level Combined Architecture-Application Evaluation Method. Architectural issues and application behavior exhibit a two-way interaction, with only a thin line of separation.</a:t>
            </a:r>
            <a:endParaRPr lang="en-US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Functional Portability:</a:t>
            </a:r>
            <a:r>
              <a:rPr lang="en-US" b="1" baseline="0" dirty="0" smtClean="0"/>
              <a:t> </a:t>
            </a:r>
            <a:r>
              <a:rPr lang="en-US" baseline="0" dirty="0" smtClean="0"/>
              <a:t>To what extent is OpenCL a suitable substitute for </a:t>
            </a:r>
            <a:r>
              <a:rPr lang="en-US" i="0" baseline="0" dirty="0" smtClean="0"/>
              <a:t>current</a:t>
            </a:r>
            <a:r>
              <a:rPr lang="en-US" i="1" baseline="0" dirty="0" smtClean="0"/>
              <a:t> programming standards. (by comparing with C/C++ and Verilog/VHDL).</a:t>
            </a:r>
          </a:p>
          <a:p>
            <a:r>
              <a:rPr lang="en-US" b="1" baseline="0" dirty="0" smtClean="0"/>
              <a:t>Performance Portability: </a:t>
            </a:r>
            <a:r>
              <a:rPr lang="en-US" baseline="0" dirty="0" smtClean="0"/>
              <a:t>To what degree is OpenCL suitable as a single standard targeting </a:t>
            </a:r>
            <a:r>
              <a:rPr lang="en-US" i="1" baseline="0" dirty="0" smtClean="0"/>
              <a:t>multiple platforms. (by mapping to other architectures: Intel Xeon Phi).</a:t>
            </a:r>
            <a:endParaRPr lang="en-US" i="1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*Final real-time performance</a:t>
            </a:r>
            <a:r>
              <a:rPr lang="en-US" baseline="0" dirty="0" smtClean="0"/>
              <a:t> metric measured in frames/sec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Other FFT </a:t>
            </a:r>
            <a:r>
              <a:rPr lang="en-US" b="1" dirty="0" err="1" smtClean="0"/>
              <a:t>alorithms</a:t>
            </a:r>
            <a:r>
              <a:rPr lang="en-US" b="1" dirty="0" smtClean="0"/>
              <a:t>:</a:t>
            </a:r>
            <a:r>
              <a:rPr lang="en-US" b="1" baseline="0" dirty="0" smtClean="0"/>
              <a:t> 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Stockham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(Radix 2 , for N = 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Sande-Tookey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(Radix 2 , Decimation in Frequency, for N = 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Bluesteins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(Radix 2 , for any N)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Stratix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5: 2D FFT (1024x1024 SP Complex)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Processing time = 5.2304ms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Throughput = 0.2005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Gpoints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/ sec (20.0476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Gflops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6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 the one side, kernel</a:t>
            </a:r>
            <a:r>
              <a:rPr lang="en-US" sz="1200" baseline="0" dirty="0" smtClean="0"/>
              <a:t> exploration and algorithm study completed</a:t>
            </a:r>
            <a:br>
              <a:rPr lang="en-US" sz="1200" baseline="0" dirty="0" smtClean="0"/>
            </a:br>
            <a:r>
              <a:rPr lang="en-US" sz="1200" baseline="0" dirty="0" smtClean="0"/>
              <a:t>Edge detection and SAD to be orchestrated in pipelined fashion (for either MPSD or MPMD) after insights from device-kernel benchmarking.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: sum of absolute differences provides a simple way to automate searching for objects inside an image.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Unreliable due to the effects of contextual factors such as changes in lighting, color, viewing direction, size, or shape.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May be used in conjunction with other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object recognition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methods, such as edge detection, to improve the reliability of results.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2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 the one side, kernel</a:t>
            </a:r>
            <a:r>
              <a:rPr lang="en-US" sz="1200" baseline="0" dirty="0" smtClean="0"/>
              <a:t> exploration and algorithm study completed</a:t>
            </a:r>
            <a:br>
              <a:rPr lang="en-US" sz="1200" baseline="0" dirty="0" smtClean="0"/>
            </a:br>
            <a:r>
              <a:rPr lang="en-US" sz="1200" baseline="0" dirty="0" smtClean="0"/>
              <a:t/>
            </a:r>
            <a:br>
              <a:rPr lang="en-US" sz="1200" baseline="0" dirty="0" smtClean="0"/>
            </a:br>
            <a:r>
              <a:rPr lang="en-US" sz="1200" baseline="0" dirty="0" smtClean="0"/>
              <a:t>Edge detection and SAD to be orchestrated in pipelined fashion (for either MPSD or MPMD) after insights from device-kernel benchmarking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Internship phone call from Intel about potentials of implementing iWarp </a:t>
            </a:r>
            <a:r>
              <a:rPr lang="en-US" sz="1200" i="1" baseline="0" dirty="0" smtClean="0"/>
              <a:t>within-the-rack.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3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Guess everyone</a:t>
            </a:r>
            <a:r>
              <a:rPr lang="en-US" baseline="0" dirty="0" smtClean="0"/>
              <a:t> here know what RC is.</a:t>
            </a:r>
          </a:p>
          <a:p>
            <a:r>
              <a:rPr lang="en-US" baseline="0" dirty="0" smtClean="0"/>
              <a:t>	- Architecture, benefits,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67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			</a:t>
            </a:r>
            <a:r>
              <a:rPr lang="en-US" sz="1200" i="1" dirty="0" smtClean="0"/>
              <a:t>this illustration is important to understand the following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83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r>
              <a:rPr lang="en-US" dirty="0"/>
              <a:t>and FOR a given a given application, it automatically determines the </a:t>
            </a:r>
            <a:r>
              <a:rPr lang="en-US" dirty="0" err="1"/>
              <a:t>efective</a:t>
            </a:r>
            <a:r>
              <a:rPr lang="en-US" dirty="0"/>
              <a:t> fabric </a:t>
            </a:r>
            <a:r>
              <a:rPr lang="en-US" dirty="0" err="1"/>
              <a:t>architecure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section: Reconfigurable Computing, encompasses all of these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(3/11/14 13:20) -----</a:t>
            </a:r>
          </a:p>
          <a:p>
            <a:r>
              <a:rPr lang="en-US"/>
              <a:t>Whilel context is loaded to FPGA… the IF rapid configures context to support different kernels.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06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Heuristics</a:t>
            </a:r>
            <a:r>
              <a:rPr lang="en-US" baseline="0" dirty="0" smtClean="0"/>
              <a:t> can be quite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72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Previous approaches implement kernel accelerators that comprise multiple pipelines competing for global memory through bus arbitration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22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0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brainteaser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8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3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Entire system could represent image or video processing.</a:t>
            </a:r>
            <a:r>
              <a:rPr lang="en-US" baseline="0" dirty="0" smtClean="0"/>
              <a:t> Signal processing encompasses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7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extremes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5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Middle</a:t>
            </a:r>
            <a:r>
              <a:rPr lang="en-US" baseline="0" dirty="0" smtClean="0"/>
              <a:t> two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18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employ </a:t>
            </a:r>
            <a:r>
              <a:rPr lang="en-US" baseline="0" dirty="0" smtClean="0"/>
              <a:t>one of the previously described power-saving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99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Increased interest from industry and CHREC members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Lots of ongoing research by vendors and in academia: Xilinx, Altera; Virginia Tech’s OpenCL &amp; the 13 Dwarfs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4A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38100">
            <a:solidFill>
              <a:srgbClr val="FF4A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600"/>
            <a:ext cx="914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1550"/>
            <a:ext cx="3200400" cy="908050"/>
          </a:xfrm>
          <a:prstGeom prst="rect">
            <a:avLst/>
          </a:prstGeom>
          <a:noFill/>
          <a:ln w="38100">
            <a:solidFill>
              <a:srgbClr val="FF4A00"/>
            </a:solidFill>
            <a:miter lim="800000"/>
            <a:headEnd/>
            <a:tailEnd/>
          </a:ln>
        </p:spPr>
      </p:pic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23175" cy="1752600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962400"/>
            <a:ext cx="5257800" cy="2286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6200" y="6243638"/>
            <a:ext cx="1447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April 15, 2013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" name="Picture 44" descr="CHRECschool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6" y="4789714"/>
            <a:ext cx="31988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9"/>
          <p:cNvSpPr txBox="1">
            <a:spLocks noChangeArrowheads="1"/>
          </p:cNvSpPr>
          <p:nvPr userDrawn="1"/>
        </p:nvSpPr>
        <p:spPr bwMode="auto">
          <a:xfrm>
            <a:off x="-33338" y="4462463"/>
            <a:ext cx="3267076" cy="338137"/>
          </a:xfrm>
          <a:prstGeom prst="rect">
            <a:avLst/>
          </a:prstGeom>
          <a:solidFill>
            <a:srgbClr val="0021A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1600" b="1" spc="-30" dirty="0" smtClean="0">
                <a:solidFill>
                  <a:srgbClr val="FFFFFF"/>
                </a:solidFill>
                <a:latin typeface="Arial Narrow" pitchFamily="34" charset="0"/>
              </a:rPr>
              <a:t>All-Hands Meeting</a:t>
            </a:r>
            <a:endParaRPr lang="en-US" sz="1600" b="1" spc="-30" dirty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8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FE732-6BA6-4AB6-BEB7-5946491E22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5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77813"/>
            <a:ext cx="21336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7813"/>
            <a:ext cx="6248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0A2B4-EDA1-458D-AD7A-9217265C4B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5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64E6-88B0-4C1C-9C61-F4DA8154D7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2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C8789-6D68-439F-9594-9BDF1193AD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4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8A5BB-CDFE-430C-B294-B042D724E4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4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9FFA5-071C-4018-A73A-0F5384B2AF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6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AE75-B836-4FF8-8DCE-4A5DDA871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2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89B0A-10CF-4117-BB30-947EA96400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F7D6-4A8D-418E-AAE3-2FBBAEBF2F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248400"/>
            <a:ext cx="1828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84FC2-DEC3-491D-BF9E-2FCDA52C26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4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34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8575" cap="flat" cmpd="sng">
            <a:solidFill>
              <a:srgbClr val="FF4A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28575">
            <a:solidFill>
              <a:srgbClr val="FF4A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31" name="Picture 2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6257925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2"/>
          <p:cNvPicPr>
            <a:picLocks noChangeAspect="1" noChangeArrowheads="1"/>
          </p:cNvPicPr>
          <p:nvPr userDrawn="1"/>
        </p:nvPicPr>
        <p:blipFill>
          <a:blip r:embed="rId14" cstate="print"/>
          <a:srcRect l="1895" t="8839" r="3317" b="7182"/>
          <a:stretch>
            <a:fillRect/>
          </a:stretch>
        </p:blipFill>
        <p:spPr bwMode="auto">
          <a:xfrm>
            <a:off x="7467600" y="622935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5208575" y="6354135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/>
              <a:t>of 55</a:t>
            </a:r>
            <a:endParaRPr lang="en-US" sz="10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133600" y="64119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78488-0598-F745-AD78-22ED80B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400">
          <a:solidFill>
            <a:srgbClr val="FF4A00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rgbClr val="0021A5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image" Target="../media/image26.pn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pn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64.jpeg"/><Relationship Id="rId6" Type="http://schemas.openxmlformats.org/officeDocument/2006/relationships/image" Target="../media/image11.png"/><Relationship Id="rId7" Type="http://schemas.openxmlformats.org/officeDocument/2006/relationships/image" Target="../media/image8.jpe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March 11, 2014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8153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Reconfigurable Computing</a:t>
            </a:r>
            <a:endPara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/>
            <a:endParaRPr lang="en-US" sz="2400" dirty="0" smtClean="0">
              <a:solidFill>
                <a:srgbClr val="FF4A00"/>
              </a:solidFill>
            </a:endParaRPr>
          </a:p>
          <a:p>
            <a:pPr algn="r" eaLnBrk="1" hangingPunct="1"/>
            <a:endParaRPr lang="en-US" sz="2800" dirty="0" smtClean="0"/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5867400" y="4038600"/>
            <a:ext cx="26670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 eaLnBrk="1" hangingPunct="1">
              <a:lnSpc>
                <a:spcPct val="80000"/>
              </a:lnSpc>
              <a:buClr>
                <a:srgbClr val="CC9900"/>
              </a:buClr>
              <a:defRPr/>
            </a:pPr>
            <a:r>
              <a:rPr lang="en-US" altLang="zh-TW" sz="2000" b="1" dirty="0" smtClean="0">
                <a:solidFill>
                  <a:srgbClr val="000000"/>
                </a:solidFill>
              </a:rPr>
              <a:t>David Ojika</a:t>
            </a:r>
            <a:endParaRPr lang="en-US" altLang="zh-TW" sz="1400" dirty="0" smtClean="0">
              <a:solidFill>
                <a:srgbClr val="FF4A00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8492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Granularity of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8534400" cy="2438400"/>
          </a:xfrm>
        </p:spPr>
        <p:txBody>
          <a:bodyPr/>
          <a:lstStyle/>
          <a:p>
            <a:r>
              <a:rPr lang="en-US" sz="2600" dirty="0"/>
              <a:t>Programming model: </a:t>
            </a:r>
            <a:endParaRPr lang="en-US" sz="2600" dirty="0" smtClean="0"/>
          </a:p>
          <a:p>
            <a:pPr lvl="1"/>
            <a:r>
              <a:rPr lang="en-US" dirty="0"/>
              <a:t>L</a:t>
            </a:r>
            <a:r>
              <a:rPr lang="en-US" dirty="0" smtClean="0"/>
              <a:t>evel </a:t>
            </a:r>
            <a:r>
              <a:rPr lang="en-US" dirty="0"/>
              <a:t>of system reconfiguration chosen in accordance with the model of computation of the target task</a:t>
            </a:r>
          </a:p>
          <a:p>
            <a:r>
              <a:rPr lang="en-US" sz="2600" dirty="0"/>
              <a:t>Granularity: </a:t>
            </a:r>
            <a:endParaRPr lang="en-US" sz="2600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igital </a:t>
            </a:r>
            <a:r>
              <a:rPr lang="en-US" dirty="0"/>
              <a:t>composition of the building blocks of a computation – electrically and structurally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4075145"/>
            <a:ext cx="19424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Energy</a:t>
            </a:r>
          </a:p>
          <a:p>
            <a:r>
              <a:rPr lang="en-US" sz="1600" dirty="0" smtClean="0"/>
              <a:t>Utilization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52999" y="5884142"/>
            <a:ext cx="164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Granularity</a:t>
            </a:r>
            <a:endParaRPr lang="en-US" sz="14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90800" y="4373515"/>
            <a:ext cx="1407" cy="15070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00" y="5878950"/>
            <a:ext cx="3173617" cy="5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740573" y="4180490"/>
            <a:ext cx="2822028" cy="1324303"/>
          </a:xfrm>
          <a:custGeom>
            <a:avLst/>
            <a:gdLst>
              <a:gd name="connsiteX0" fmla="*/ 0 w 3184635"/>
              <a:gd name="connsiteY0" fmla="*/ 2028497 h 2075793"/>
              <a:gd name="connsiteX1" fmla="*/ 677918 w 3184635"/>
              <a:gd name="connsiteY1" fmla="*/ 2075793 h 2075793"/>
              <a:gd name="connsiteX2" fmla="*/ 1450428 w 3184635"/>
              <a:gd name="connsiteY2" fmla="*/ 2028497 h 2075793"/>
              <a:gd name="connsiteX3" fmla="*/ 2175642 w 3184635"/>
              <a:gd name="connsiteY3" fmla="*/ 1886607 h 2075793"/>
              <a:gd name="connsiteX4" fmla="*/ 2490952 w 3184635"/>
              <a:gd name="connsiteY4" fmla="*/ 1665890 h 2075793"/>
              <a:gd name="connsiteX5" fmla="*/ 2790497 w 3184635"/>
              <a:gd name="connsiteY5" fmla="*/ 1255986 h 2075793"/>
              <a:gd name="connsiteX6" fmla="*/ 2948152 w 3184635"/>
              <a:gd name="connsiteY6" fmla="*/ 751490 h 2075793"/>
              <a:gd name="connsiteX7" fmla="*/ 3137338 w 3184635"/>
              <a:gd name="connsiteY7" fmla="*/ 120869 h 2075793"/>
              <a:gd name="connsiteX8" fmla="*/ 3184635 w 3184635"/>
              <a:gd name="connsiteY8" fmla="*/ 26276 h 207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4635" h="2075793">
                <a:moveTo>
                  <a:pt x="0" y="2028497"/>
                </a:moveTo>
                <a:cubicBezTo>
                  <a:pt x="218090" y="2052145"/>
                  <a:pt x="436180" y="2075793"/>
                  <a:pt x="677918" y="2075793"/>
                </a:cubicBezTo>
                <a:cubicBezTo>
                  <a:pt x="919656" y="2075793"/>
                  <a:pt x="1200807" y="2060028"/>
                  <a:pt x="1450428" y="2028497"/>
                </a:cubicBezTo>
                <a:cubicBezTo>
                  <a:pt x="1700049" y="1996966"/>
                  <a:pt x="2002221" y="1947042"/>
                  <a:pt x="2175642" y="1886607"/>
                </a:cubicBezTo>
                <a:cubicBezTo>
                  <a:pt x="2349063" y="1826172"/>
                  <a:pt x="2388476" y="1770994"/>
                  <a:pt x="2490952" y="1665890"/>
                </a:cubicBezTo>
                <a:cubicBezTo>
                  <a:pt x="2593428" y="1560787"/>
                  <a:pt x="2714297" y="1408386"/>
                  <a:pt x="2790497" y="1255986"/>
                </a:cubicBezTo>
                <a:cubicBezTo>
                  <a:pt x="2866697" y="1103586"/>
                  <a:pt x="2890345" y="940676"/>
                  <a:pt x="2948152" y="751490"/>
                </a:cubicBezTo>
                <a:cubicBezTo>
                  <a:pt x="3005959" y="562304"/>
                  <a:pt x="3097924" y="241738"/>
                  <a:pt x="3137338" y="120869"/>
                </a:cubicBezTo>
                <a:cubicBezTo>
                  <a:pt x="3176752" y="0"/>
                  <a:pt x="3180693" y="13138"/>
                  <a:pt x="3184635" y="26276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6600481" y="4075145"/>
            <a:ext cx="22271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Computational </a:t>
            </a:r>
          </a:p>
          <a:p>
            <a:r>
              <a:rPr lang="en-US" sz="1600" dirty="0" smtClean="0"/>
              <a:t>Complexity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0" idx="6"/>
          </p:cNvCxnSpPr>
          <p:nvPr/>
        </p:nvCxnSpPr>
        <p:spPr>
          <a:xfrm flipV="1">
            <a:off x="5353044" y="4191000"/>
            <a:ext cx="1276356" cy="468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3886199" y="5621125"/>
            <a:ext cx="705507" cy="93875"/>
          </a:xfrm>
          <a:custGeom>
            <a:avLst/>
            <a:gdLst>
              <a:gd name="connsiteX0" fmla="*/ 0 w 977462"/>
              <a:gd name="connsiteY0" fmla="*/ 94593 h 141889"/>
              <a:gd name="connsiteX1" fmla="*/ 409903 w 977462"/>
              <a:gd name="connsiteY1" fmla="*/ 126124 h 141889"/>
              <a:gd name="connsiteX2" fmla="*/ 977462 w 977462"/>
              <a:gd name="connsiteY2" fmla="*/ 0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462" h="141889">
                <a:moveTo>
                  <a:pt x="0" y="94593"/>
                </a:moveTo>
                <a:cubicBezTo>
                  <a:pt x="123496" y="118241"/>
                  <a:pt x="246993" y="141889"/>
                  <a:pt x="409903" y="126124"/>
                </a:cubicBezTo>
                <a:cubicBezTo>
                  <a:pt x="572813" y="110359"/>
                  <a:pt x="775137" y="55179"/>
                  <a:pt x="977462" y="0"/>
                </a:cubicBezTo>
              </a:path>
            </a:pathLst>
          </a:cu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72000" y="5638800"/>
            <a:ext cx="1688094" cy="5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00800" y="5639375"/>
            <a:ext cx="121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task</a:t>
            </a:r>
            <a:endParaRPr lang="en-US" sz="1600" dirty="0"/>
          </a:p>
        </p:txBody>
      </p:sp>
      <p:sp>
        <p:nvSpPr>
          <p:cNvPr id="16" name="Heptagon 15"/>
          <p:cNvSpPr/>
          <p:nvPr/>
        </p:nvSpPr>
        <p:spPr>
          <a:xfrm>
            <a:off x="2971800" y="5846372"/>
            <a:ext cx="135048" cy="97227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Heptagon 16"/>
          <p:cNvSpPr/>
          <p:nvPr/>
        </p:nvSpPr>
        <p:spPr>
          <a:xfrm>
            <a:off x="3810000" y="5846372"/>
            <a:ext cx="135048" cy="97227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Heptagon 17"/>
          <p:cNvSpPr/>
          <p:nvPr/>
        </p:nvSpPr>
        <p:spPr>
          <a:xfrm>
            <a:off x="4648200" y="5846372"/>
            <a:ext cx="135048" cy="97227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Heptagon 18"/>
          <p:cNvSpPr/>
          <p:nvPr/>
        </p:nvSpPr>
        <p:spPr>
          <a:xfrm>
            <a:off x="5410200" y="5846372"/>
            <a:ext cx="135048" cy="97227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5921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3" grpId="0" animBg="1"/>
      <p:bldP spid="13" grpId="1" animBg="1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Granularity of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8534400" cy="2285999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Stored-program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Dataflow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err="1"/>
              <a:t>Datapath</a:t>
            </a:r>
            <a:r>
              <a:rPr lang="en-US" dirty="0"/>
              <a:t>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Gate-</a:t>
            </a:r>
            <a:r>
              <a:rPr lang="en-US" dirty="0" smtClean="0"/>
              <a:t>level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3" descr="C:\OS\Documents and Settings\Dropsy\My Documents\MASTERS CLASSES\Winter2012\EE 547A\Term Paper\Presentation\Untitled.jpg"/>
          <p:cNvPicPr>
            <a:picLocks noChangeAspect="1" noChangeArrowheads="1"/>
          </p:cNvPicPr>
          <p:nvPr/>
        </p:nvPicPr>
        <p:blipFill>
          <a:blip r:embed="rId3" cstate="print"/>
          <a:srcRect l="33442" t="57374" r="50156" b="16370"/>
          <a:stretch>
            <a:fillRect/>
          </a:stretch>
        </p:blipFill>
        <p:spPr bwMode="auto">
          <a:xfrm>
            <a:off x="5377200" y="3549886"/>
            <a:ext cx="1938000" cy="1744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39410" y="5562266"/>
            <a:ext cx="34045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4"/>
            </a:pPr>
            <a:r>
              <a:rPr lang="en-US" sz="1800" dirty="0" smtClean="0"/>
              <a:t>Logic (gate) level</a:t>
            </a:r>
          </a:p>
          <a:p>
            <a:pPr marL="400050" indent="-400050"/>
            <a:r>
              <a:rPr lang="en-US" sz="1400" dirty="0" smtClean="0"/>
              <a:t>        (Highest level of reconfiguration)</a:t>
            </a:r>
            <a:endParaRPr lang="en-US" sz="1400" dirty="0"/>
          </a:p>
        </p:txBody>
      </p:sp>
      <p:pic>
        <p:nvPicPr>
          <p:cNvPr id="7" name="Picture 2" descr="C:\OS\Documents and Settings\Dropsy\My Documents\MASTERS CLASSES\Winter2012\EE 547A\Term Paper\Presentation\Untitled.jpg"/>
          <p:cNvPicPr>
            <a:picLocks noChangeAspect="1" noChangeArrowheads="1"/>
          </p:cNvPicPr>
          <p:nvPr/>
        </p:nvPicPr>
        <p:blipFill>
          <a:blip r:embed="rId3" cstate="print"/>
          <a:srcRect l="15207" t="12172" r="68825" b="48607"/>
          <a:stretch>
            <a:fillRect/>
          </a:stretch>
        </p:blipFill>
        <p:spPr bwMode="auto">
          <a:xfrm>
            <a:off x="2286000" y="3200400"/>
            <a:ext cx="1697421" cy="23440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20445" y="5562266"/>
            <a:ext cx="3247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800" dirty="0" smtClean="0"/>
              <a:t>I.  Stored-program model</a:t>
            </a:r>
          </a:p>
          <a:p>
            <a:pPr marL="400050" indent="-400050"/>
            <a:r>
              <a:rPr lang="en-US" sz="1400" dirty="0" smtClean="0"/>
              <a:t>    (Zero level reconfiguration)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576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Granularity of Models (cont.)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4659868"/>
            <a:ext cx="201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/>
            <a:r>
              <a:rPr lang="en-US" dirty="0" smtClean="0"/>
              <a:t>III.  </a:t>
            </a:r>
            <a:r>
              <a:rPr lang="en-US" dirty="0" err="1" smtClean="0"/>
              <a:t>Datapath</a:t>
            </a:r>
            <a:r>
              <a:rPr lang="en-US" dirty="0" smtClean="0"/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0200" y="4659868"/>
            <a:ext cx="20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/>
            <a:r>
              <a:rPr lang="en-US" dirty="0" smtClean="0"/>
              <a:t>II.  Dataflow model</a:t>
            </a:r>
          </a:p>
        </p:txBody>
      </p:sp>
      <p:pic>
        <p:nvPicPr>
          <p:cNvPr id="15" name="Picture 2" descr="C:\OS\Documents and Settings\Dropsy\My Documents\MASTERS CLASSES\Winter2012\EE 547A\Term Paper\Presentation\Untitled.jpg"/>
          <p:cNvPicPr>
            <a:picLocks noChangeAspect="1" noChangeArrowheads="1"/>
          </p:cNvPicPr>
          <p:nvPr/>
        </p:nvPicPr>
        <p:blipFill>
          <a:blip r:embed="rId3" cstate="print"/>
          <a:srcRect l="32113" t="12609" r="49146" b="49891"/>
          <a:stretch>
            <a:fillRect/>
          </a:stretch>
        </p:blipFill>
        <p:spPr bwMode="auto">
          <a:xfrm>
            <a:off x="1371600" y="1992868"/>
            <a:ext cx="2438400" cy="2743200"/>
          </a:xfrm>
          <a:prstGeom prst="rect">
            <a:avLst/>
          </a:prstGeom>
          <a:noFill/>
        </p:spPr>
      </p:pic>
      <p:pic>
        <p:nvPicPr>
          <p:cNvPr id="16" name="Picture 3" descr="C:\OS\Documents and Settings\Dropsy\My Documents\MASTERS CLASSES\Winter2012\EE 547A\Term Paper\Presentation\Untitled.jpg"/>
          <p:cNvPicPr>
            <a:picLocks noChangeAspect="1" noChangeArrowheads="1"/>
          </p:cNvPicPr>
          <p:nvPr/>
        </p:nvPicPr>
        <p:blipFill>
          <a:blip r:embed="rId3" cstate="print"/>
          <a:srcRect l="17362" t="58073" r="69754" b="15885"/>
          <a:stretch>
            <a:fillRect/>
          </a:stretch>
        </p:blipFill>
        <p:spPr bwMode="auto">
          <a:xfrm>
            <a:off x="5334000" y="2297668"/>
            <a:ext cx="1905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02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Reduction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dirty="0" smtClean="0"/>
              <a:t>Operate at low voltage and frequency</a:t>
            </a:r>
          </a:p>
          <a:p>
            <a:pPr lvl="1"/>
            <a:r>
              <a:rPr lang="en-US" dirty="0" smtClean="0"/>
              <a:t>Power = Voltage^2  x  Capacitive load  x clock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Reduce energy waste on modules and interconnect </a:t>
            </a:r>
          </a:p>
          <a:p>
            <a:pPr lvl="1"/>
            <a:r>
              <a:rPr lang="en-US" dirty="0" smtClean="0"/>
              <a:t>Application-specific module</a:t>
            </a:r>
          </a:p>
          <a:p>
            <a:pPr lvl="1"/>
            <a:r>
              <a:rPr lang="en-US" dirty="0" smtClean="0"/>
              <a:t>Preserve locality in task algorithm</a:t>
            </a:r>
          </a:p>
          <a:p>
            <a:pPr lvl="1"/>
            <a:r>
              <a:rPr lang="en-US" dirty="0" smtClean="0"/>
              <a:t>Use energy on demand</a:t>
            </a:r>
          </a:p>
          <a:p>
            <a:pPr lvl="1"/>
            <a:r>
              <a:rPr lang="en-US" dirty="0" smtClean="0"/>
              <a:t>Static configuration – avoid extensive multiplexing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6" name="Picture 3" descr="C:\OS\Documents and Settings\Dropsy\My Documents\MASTERS CLASSES\Winter2012\EE 547A\Term Paper\Presentation\insideD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0082" y="3341077"/>
            <a:ext cx="3124200" cy="1321777"/>
          </a:xfrm>
          <a:prstGeom prst="rect">
            <a:avLst/>
          </a:prstGeom>
          <a:ln w="28575" cap="sq">
            <a:solidFill>
              <a:srgbClr val="0F41B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54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Multi-Granularity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685" y="1334869"/>
            <a:ext cx="156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Energy</a:t>
            </a:r>
          </a:p>
          <a:p>
            <a:r>
              <a:rPr lang="en-US" sz="1800" dirty="0" smtClean="0"/>
              <a:t>Utilization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538190" y="3458168"/>
            <a:ext cx="136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Granularity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81200" y="1502993"/>
            <a:ext cx="1588" cy="20153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81200" y="3516750"/>
            <a:ext cx="3581400" cy="2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2130972" y="1371600"/>
            <a:ext cx="3184635" cy="1770993"/>
          </a:xfrm>
          <a:custGeom>
            <a:avLst/>
            <a:gdLst>
              <a:gd name="connsiteX0" fmla="*/ 0 w 3184635"/>
              <a:gd name="connsiteY0" fmla="*/ 2028497 h 2075793"/>
              <a:gd name="connsiteX1" fmla="*/ 677918 w 3184635"/>
              <a:gd name="connsiteY1" fmla="*/ 2075793 h 2075793"/>
              <a:gd name="connsiteX2" fmla="*/ 1450428 w 3184635"/>
              <a:gd name="connsiteY2" fmla="*/ 2028497 h 2075793"/>
              <a:gd name="connsiteX3" fmla="*/ 2175642 w 3184635"/>
              <a:gd name="connsiteY3" fmla="*/ 1886607 h 2075793"/>
              <a:gd name="connsiteX4" fmla="*/ 2490952 w 3184635"/>
              <a:gd name="connsiteY4" fmla="*/ 1665890 h 2075793"/>
              <a:gd name="connsiteX5" fmla="*/ 2790497 w 3184635"/>
              <a:gd name="connsiteY5" fmla="*/ 1255986 h 2075793"/>
              <a:gd name="connsiteX6" fmla="*/ 2948152 w 3184635"/>
              <a:gd name="connsiteY6" fmla="*/ 751490 h 2075793"/>
              <a:gd name="connsiteX7" fmla="*/ 3137338 w 3184635"/>
              <a:gd name="connsiteY7" fmla="*/ 120869 h 2075793"/>
              <a:gd name="connsiteX8" fmla="*/ 3184635 w 3184635"/>
              <a:gd name="connsiteY8" fmla="*/ 26276 h 207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4635" h="2075793">
                <a:moveTo>
                  <a:pt x="0" y="2028497"/>
                </a:moveTo>
                <a:cubicBezTo>
                  <a:pt x="218090" y="2052145"/>
                  <a:pt x="436180" y="2075793"/>
                  <a:pt x="677918" y="2075793"/>
                </a:cubicBezTo>
                <a:cubicBezTo>
                  <a:pt x="919656" y="2075793"/>
                  <a:pt x="1200807" y="2060028"/>
                  <a:pt x="1450428" y="2028497"/>
                </a:cubicBezTo>
                <a:cubicBezTo>
                  <a:pt x="1700049" y="1996966"/>
                  <a:pt x="2002221" y="1947042"/>
                  <a:pt x="2175642" y="1886607"/>
                </a:cubicBezTo>
                <a:cubicBezTo>
                  <a:pt x="2349063" y="1826172"/>
                  <a:pt x="2388476" y="1770994"/>
                  <a:pt x="2490952" y="1665890"/>
                </a:cubicBezTo>
                <a:cubicBezTo>
                  <a:pt x="2593428" y="1560787"/>
                  <a:pt x="2714297" y="1408386"/>
                  <a:pt x="2790497" y="1255986"/>
                </a:cubicBezTo>
                <a:cubicBezTo>
                  <a:pt x="2866697" y="1103586"/>
                  <a:pt x="2890345" y="940676"/>
                  <a:pt x="2948152" y="751490"/>
                </a:cubicBezTo>
                <a:cubicBezTo>
                  <a:pt x="3005959" y="562304"/>
                  <a:pt x="3097924" y="241738"/>
                  <a:pt x="3137338" y="120869"/>
                </a:cubicBezTo>
                <a:cubicBezTo>
                  <a:pt x="3176752" y="0"/>
                  <a:pt x="3180693" y="13138"/>
                  <a:pt x="3184635" y="26276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02479" y="1600200"/>
            <a:ext cx="167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Computational </a:t>
            </a:r>
          </a:p>
          <a:p>
            <a:r>
              <a:rPr lang="en-US" sz="1800" dirty="0" smtClean="0"/>
              <a:t>Complexity</a:t>
            </a:r>
            <a:endParaRPr lang="en-US" sz="1800" dirty="0"/>
          </a:p>
        </p:txBody>
      </p:sp>
      <p:cxnSp>
        <p:nvCxnSpPr>
          <p:cNvPr id="11" name="Straight Arrow Connector 10"/>
          <p:cNvCxnSpPr>
            <a:stCxn id="9" idx="6"/>
          </p:cNvCxnSpPr>
          <p:nvPr/>
        </p:nvCxnSpPr>
        <p:spPr>
          <a:xfrm flipV="1">
            <a:off x="5079124" y="1828800"/>
            <a:ext cx="940676" cy="1839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3289738" y="3222006"/>
            <a:ext cx="825062" cy="125539"/>
          </a:xfrm>
          <a:custGeom>
            <a:avLst/>
            <a:gdLst>
              <a:gd name="connsiteX0" fmla="*/ 0 w 977462"/>
              <a:gd name="connsiteY0" fmla="*/ 94593 h 141889"/>
              <a:gd name="connsiteX1" fmla="*/ 409903 w 977462"/>
              <a:gd name="connsiteY1" fmla="*/ 126124 h 141889"/>
              <a:gd name="connsiteX2" fmla="*/ 977462 w 977462"/>
              <a:gd name="connsiteY2" fmla="*/ 0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462" h="141889">
                <a:moveTo>
                  <a:pt x="0" y="94593"/>
                </a:moveTo>
                <a:cubicBezTo>
                  <a:pt x="123496" y="118241"/>
                  <a:pt x="246993" y="141889"/>
                  <a:pt x="409903" y="126124"/>
                </a:cubicBezTo>
                <a:cubicBezTo>
                  <a:pt x="572813" y="110359"/>
                  <a:pt x="775137" y="55179"/>
                  <a:pt x="977462" y="0"/>
                </a:cubicBezTo>
              </a:path>
            </a:pathLst>
          </a:cu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38600" y="3276600"/>
            <a:ext cx="1905000" cy="2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3600" y="305966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15" name="Heptagon 14"/>
          <p:cNvSpPr/>
          <p:nvPr/>
        </p:nvSpPr>
        <p:spPr>
          <a:xfrm>
            <a:off x="2362200" y="3451378"/>
            <a:ext cx="152400" cy="130022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ptagon 15"/>
          <p:cNvSpPr/>
          <p:nvPr/>
        </p:nvSpPr>
        <p:spPr>
          <a:xfrm>
            <a:off x="3200400" y="3451378"/>
            <a:ext cx="152400" cy="130022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Heptagon 16"/>
          <p:cNvSpPr/>
          <p:nvPr/>
        </p:nvSpPr>
        <p:spPr>
          <a:xfrm>
            <a:off x="4038600" y="3451378"/>
            <a:ext cx="152400" cy="130022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Heptagon 17"/>
          <p:cNvSpPr/>
          <p:nvPr/>
        </p:nvSpPr>
        <p:spPr>
          <a:xfrm>
            <a:off x="4800600" y="3451378"/>
            <a:ext cx="152400" cy="130022"/>
          </a:xfrm>
          <a:prstGeom prst="heptagon">
            <a:avLst/>
          </a:prstGeom>
          <a:solidFill>
            <a:srgbClr val="0F41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26956" y="3581400"/>
            <a:ext cx="3530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ASIC         FPGA        CPLD     Traditional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                                           Processor </a:t>
            </a:r>
          </a:p>
          <a:p>
            <a:endParaRPr lang="en-US" sz="1400" dirty="0"/>
          </a:p>
        </p:txBody>
      </p:sp>
      <p:cxnSp>
        <p:nvCxnSpPr>
          <p:cNvPr id="20" name="Straight Arrow Connector 19"/>
          <p:cNvCxnSpPr>
            <a:stCxn id="16" idx="1"/>
            <a:endCxn id="17" idx="4"/>
          </p:cNvCxnSpPr>
          <p:nvPr/>
        </p:nvCxnSpPr>
        <p:spPr>
          <a:xfrm>
            <a:off x="3352800" y="3534996"/>
            <a:ext cx="685800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15200" y="2817812"/>
            <a:ext cx="457200" cy="233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88385" y="2590800"/>
            <a:ext cx="12032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Programmable </a:t>
            </a:r>
          </a:p>
          <a:p>
            <a:r>
              <a:rPr lang="en-US" sz="1300" dirty="0" smtClean="0"/>
              <a:t>domain</a:t>
            </a:r>
            <a:endParaRPr lang="en-US" sz="13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28600" y="41148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How to:</a:t>
            </a:r>
          </a:p>
          <a:p>
            <a:pPr lvl="1"/>
            <a:r>
              <a:rPr lang="en-US" sz="2600" dirty="0" smtClean="0"/>
              <a:t>Maintain programmability</a:t>
            </a:r>
          </a:p>
          <a:p>
            <a:pPr lvl="1"/>
            <a:r>
              <a:rPr lang="en-US" sz="2600" dirty="0" smtClean="0"/>
              <a:t>Make task more application-specific</a:t>
            </a:r>
          </a:p>
          <a:p>
            <a:pPr lvl="1"/>
            <a:r>
              <a:rPr lang="en-US" sz="2600" dirty="0" smtClean="0">
                <a:solidFill>
                  <a:srgbClr val="0021A5"/>
                </a:solidFill>
              </a:rPr>
              <a:t>Big, big challenge!</a:t>
            </a:r>
            <a:endParaRPr lang="en-US" sz="2600" dirty="0">
              <a:solidFill>
                <a:srgbClr val="00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5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941387"/>
          </a:xfrm>
        </p:spPr>
        <p:txBody>
          <a:bodyPr/>
          <a:lstStyle/>
          <a:p>
            <a:r>
              <a:rPr lang="en-US" sz="3600" dirty="0"/>
              <a:t>Multi-Granularity &amp;</a:t>
            </a:r>
            <a:r>
              <a:rPr lang="en-US" sz="3600" dirty="0" smtClean="0"/>
              <a:t> </a:t>
            </a:r>
            <a:r>
              <a:rPr lang="en-US" sz="3600" dirty="0"/>
              <a:t>Energy-Flexibility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9630" t="26292" r="26852" b="16067"/>
          <a:stretch>
            <a:fillRect/>
          </a:stretch>
        </p:blipFill>
        <p:spPr bwMode="auto">
          <a:xfrm>
            <a:off x="1295400" y="1143000"/>
            <a:ext cx="634419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03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Multi-Granularity Architecture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181600" y="1463040"/>
            <a:ext cx="3810000" cy="4404360"/>
          </a:xfrm>
        </p:spPr>
        <p:txBody>
          <a:bodyPr>
            <a:noAutofit/>
          </a:bodyPr>
          <a:lstStyle/>
          <a:p>
            <a:r>
              <a:rPr lang="en-US" sz="2200" dirty="0"/>
              <a:t>Components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Satellites: </a:t>
            </a:r>
            <a:endParaRPr lang="en-US" sz="2000" dirty="0" smtClean="0"/>
          </a:p>
          <a:p>
            <a:pPr lvl="2">
              <a:buFont typeface="Wingdings" pitchFamily="2" charset="2"/>
              <a:buChar char="§"/>
            </a:pPr>
            <a:r>
              <a:rPr lang="en-US" sz="1600" dirty="0" smtClean="0"/>
              <a:t>Reconfigurable </a:t>
            </a:r>
            <a:r>
              <a:rPr lang="en-US" sz="1600" dirty="0"/>
              <a:t>processing elements</a:t>
            </a:r>
          </a:p>
          <a:p>
            <a:pPr lvl="1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GP Processor: </a:t>
            </a:r>
          </a:p>
          <a:p>
            <a:pPr lvl="1">
              <a:buNone/>
            </a:pPr>
            <a:r>
              <a:rPr lang="en-US" sz="2000" dirty="0"/>
              <a:t>	(general processor core)</a:t>
            </a:r>
          </a:p>
          <a:p>
            <a:pPr lvl="1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Communication Network</a:t>
            </a:r>
          </a:p>
          <a:p>
            <a:pPr lvl="1"/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Reconfigurable Bus</a:t>
            </a:r>
          </a:p>
          <a:p>
            <a:pPr lvl="1"/>
            <a:endParaRPr lang="en-US" sz="2100" dirty="0"/>
          </a:p>
          <a:p>
            <a:pPr lvl="1">
              <a:buNone/>
            </a:pPr>
            <a:r>
              <a:rPr lang="en-US" sz="2100" dirty="0"/>
              <a:t>	</a:t>
            </a:r>
          </a:p>
          <a:p>
            <a:pPr lvl="1">
              <a:buNone/>
            </a:pPr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pic>
        <p:nvPicPr>
          <p:cNvPr id="6" name="Picture 2" descr="C:\OS\Documents and Settings\Dropsy\My Documents\MASTERS CLASSES\Winter2012\EE 547A\Term Paper\Presentation\multigranulairty.jpg"/>
          <p:cNvPicPr>
            <a:picLocks noChangeAspect="1" noChangeArrowheads="1"/>
          </p:cNvPicPr>
          <p:nvPr/>
        </p:nvPicPr>
        <p:blipFill>
          <a:blip r:embed="rId2" cstate="print"/>
          <a:srcRect l="19229" t="39648" r="53245" b="15560"/>
          <a:stretch>
            <a:fillRect/>
          </a:stretch>
        </p:blipFill>
        <p:spPr bwMode="auto">
          <a:xfrm>
            <a:off x="533400" y="1143000"/>
            <a:ext cx="4495800" cy="4602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83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" name="Picture 2" descr="C:\OS\Documents and Settings\Dropsy\My Documents\MASTERS CLASSES\Winter2012\EE 547A\Term Paper\Presentation\mp3Demo_light_blu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990600"/>
            <a:ext cx="6091238" cy="1827371"/>
          </a:xfrm>
          <a:prstGeom prst="rect">
            <a:avLst/>
          </a:prstGeom>
          <a:noFill/>
        </p:spPr>
      </p:pic>
      <p:pic>
        <p:nvPicPr>
          <p:cNvPr id="18" name="Picture 3" descr="C:\OS\Documents and Settings\Dropsy\My Documents\MASTERS CLASSES\Winter2012\EE 547A\Term Paper\Presentation\insideD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267200"/>
            <a:ext cx="4191000" cy="1676400"/>
          </a:xfrm>
          <a:prstGeom prst="rect">
            <a:avLst/>
          </a:prstGeom>
          <a:ln w="28575" cap="sq">
            <a:solidFill>
              <a:srgbClr val="0F41B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 descr="C:\OS\Documents and Settings\Dropsy\My Documents\MASTERS CLASSES\Winter2012\EE 547A\Term Paper\Presentation\voice coder processor.jpg"/>
          <p:cNvPicPr>
            <a:picLocks noChangeAspect="1" noChangeArrowheads="1"/>
          </p:cNvPicPr>
          <p:nvPr/>
        </p:nvPicPr>
        <p:blipFill>
          <a:blip r:embed="rId5" cstate="print"/>
          <a:srcRect l="19302" t="11827" r="54929" b="44423"/>
          <a:stretch>
            <a:fillRect/>
          </a:stretch>
        </p:blipFill>
        <p:spPr bwMode="auto">
          <a:xfrm>
            <a:off x="4495800" y="3276600"/>
            <a:ext cx="4186238" cy="2724835"/>
          </a:xfrm>
          <a:prstGeom prst="rect">
            <a:avLst/>
          </a:prstGeom>
          <a:noFill/>
        </p:spPr>
      </p:pic>
      <p:sp>
        <p:nvSpPr>
          <p:cNvPr id="22" name="Down Arrow 21"/>
          <p:cNvSpPr/>
          <p:nvPr/>
        </p:nvSpPr>
        <p:spPr>
          <a:xfrm>
            <a:off x="6934200" y="2514600"/>
            <a:ext cx="304800" cy="762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80910" y="3581400"/>
            <a:ext cx="16552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Traditional DSP</a:t>
            </a:r>
            <a:endParaRPr lang="en-US" sz="15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00" y="3028710"/>
            <a:ext cx="931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PL-DSP</a:t>
            </a:r>
            <a:endParaRPr lang="en-US" sz="1500" b="1" i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09600" y="4267200"/>
            <a:ext cx="2819400" cy="1734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7200" y="4267200"/>
            <a:ext cx="2971800" cy="167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>
            <a:off x="6934200" y="2514600"/>
            <a:ext cx="304800" cy="16764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759" y="1294656"/>
            <a:ext cx="3135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/>
              <a:t>Acoustics Subsystem</a:t>
            </a:r>
            <a:endParaRPr lang="en-US" sz="11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1" y="1500426"/>
            <a:ext cx="24769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- Multi-standard </a:t>
            </a:r>
            <a:r>
              <a:rPr lang="en-US" sz="1000" dirty="0"/>
              <a:t>codec: MP3, AAC, </a:t>
            </a:r>
            <a:r>
              <a:rPr lang="en-US" sz="1000" dirty="0" smtClean="0"/>
              <a:t>WAV</a:t>
            </a:r>
          </a:p>
          <a:p>
            <a:r>
              <a:rPr lang="en-US" sz="1000" dirty="0" smtClean="0"/>
              <a:t>- Fast sampling</a:t>
            </a:r>
          </a:p>
          <a:p>
            <a:pPr>
              <a:buFontTx/>
              <a:buChar char="-"/>
            </a:pPr>
            <a:r>
              <a:rPr lang="en-US" sz="1000" b="1" dirty="0" smtClean="0"/>
              <a:t> </a:t>
            </a:r>
            <a:r>
              <a:rPr lang="en-US" sz="1000" dirty="0" smtClean="0">
                <a:solidFill>
                  <a:schemeClr val="accent2"/>
                </a:solidFill>
              </a:rPr>
              <a:t>Real-time</a:t>
            </a:r>
            <a:r>
              <a:rPr lang="en-US" sz="1000" dirty="0" smtClean="0"/>
              <a:t> playback</a:t>
            </a:r>
          </a:p>
          <a:p>
            <a:pPr>
              <a:buFontTx/>
              <a:buChar char="-"/>
            </a:pPr>
            <a:r>
              <a:rPr lang="en-US" sz="1000" b="1" dirty="0" smtClean="0"/>
              <a:t> </a:t>
            </a:r>
            <a:r>
              <a:rPr lang="en-US" sz="1000" dirty="0" smtClean="0">
                <a:solidFill>
                  <a:schemeClr val="accent2"/>
                </a:solidFill>
              </a:rPr>
              <a:t>Low-Power</a:t>
            </a:r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444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5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88465" y="1219200"/>
            <a:ext cx="7426935" cy="2850444"/>
            <a:chOff x="2514600" y="4343400"/>
            <a:chExt cx="6055335" cy="2012244"/>
          </a:xfrm>
        </p:grpSpPr>
        <p:pic>
          <p:nvPicPr>
            <p:cNvPr id="6" name="Picture 4" descr="C:\OS\Documents and Settings\Dropsy\My Documents\MASTERS CLASSES\Winter2012\EE 547A\Term Paper\Presentation\Untitled.jpg"/>
            <p:cNvPicPr>
              <a:picLocks noChangeAspect="1" noChangeArrowheads="1"/>
            </p:cNvPicPr>
            <p:nvPr/>
          </p:nvPicPr>
          <p:blipFill>
            <a:blip r:embed="rId2" cstate="print"/>
            <a:srcRect l="55368" t="13976" r="13006" b="53732"/>
            <a:stretch>
              <a:fillRect/>
            </a:stretch>
          </p:blipFill>
          <p:spPr bwMode="auto">
            <a:xfrm>
              <a:off x="2514600" y="4343400"/>
              <a:ext cx="3505200" cy="2012244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867400" y="5334000"/>
              <a:ext cx="2702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Energy versus concurrency</a:t>
              </a:r>
              <a:endParaRPr lang="en-US" dirty="0"/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4282440"/>
            <a:ext cx="8077200" cy="2194560"/>
          </a:xfrm>
        </p:spPr>
        <p:txBody>
          <a:bodyPr>
            <a:noAutofit/>
          </a:bodyPr>
          <a:lstStyle/>
          <a:p>
            <a:pPr lvl="1"/>
            <a:r>
              <a:rPr lang="en-US" sz="2100" b="1" dirty="0" smtClean="0"/>
              <a:t>Voice-Coder Processor: </a:t>
            </a:r>
            <a:r>
              <a:rPr lang="en-US" sz="2100" dirty="0" smtClean="0"/>
              <a:t>1.5V, 0.6mm CMOS technology</a:t>
            </a:r>
            <a:endParaRPr lang="en-US" sz="2100" b="1" dirty="0" smtClean="0"/>
          </a:p>
          <a:p>
            <a:pPr lvl="2"/>
            <a:r>
              <a:rPr lang="en-US" sz="1800" dirty="0" smtClean="0"/>
              <a:t>175 </a:t>
            </a:r>
            <a:r>
              <a:rPr lang="en-US" sz="1800" dirty="0" err="1" smtClean="0"/>
              <a:t>pJoule</a:t>
            </a:r>
            <a:r>
              <a:rPr lang="en-US" sz="1800" dirty="0" smtClean="0"/>
              <a:t> per MAC operation </a:t>
            </a:r>
          </a:p>
          <a:p>
            <a:pPr lvl="2"/>
            <a:r>
              <a:rPr lang="en-US" sz="1800" dirty="0" smtClean="0"/>
              <a:t>At max clock rate 30MHZ </a:t>
            </a:r>
            <a:r>
              <a:rPr lang="en-US" sz="1800" dirty="0" smtClean="0">
                <a:sym typeface="Wingdings" pitchFamily="2" charset="2"/>
              </a:rPr>
              <a:t> 5.7 GOPS/Watt</a:t>
            </a:r>
          </a:p>
          <a:p>
            <a:pPr lvl="2"/>
            <a:r>
              <a:rPr lang="en-US" sz="1800" dirty="0" smtClean="0">
                <a:sym typeface="Wingdings" pitchFamily="2" charset="2"/>
              </a:rPr>
              <a:t>Operation: Full-dot vector operation</a:t>
            </a:r>
          </a:p>
          <a:p>
            <a:pPr lvl="2"/>
            <a:r>
              <a:rPr lang="en-US" sz="1800" dirty="0" smtClean="0">
                <a:sym typeface="Wingdings" pitchFamily="2" charset="2"/>
              </a:rPr>
              <a:t>Total predicted power between 2 and 5mW</a:t>
            </a: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496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Example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en-US" sz="2100" b="1" dirty="0" smtClean="0"/>
              <a:t>CDMA Baseband Processor</a:t>
            </a:r>
          </a:p>
          <a:p>
            <a:pPr lvl="1"/>
            <a:r>
              <a:rPr lang="en-US" sz="2100" dirty="0" smtClean="0"/>
              <a:t>High performance </a:t>
            </a:r>
            <a:r>
              <a:rPr lang="en-US" sz="2100" dirty="0" err="1" smtClean="0"/>
              <a:t>Correlator</a:t>
            </a:r>
            <a:endParaRPr lang="en-US" sz="2100" dirty="0" smtClean="0"/>
          </a:p>
          <a:p>
            <a:pPr lvl="1"/>
            <a:r>
              <a:rPr lang="en-US" sz="2100" dirty="0" smtClean="0"/>
              <a:t>Impossible to construct processor from functional modules</a:t>
            </a:r>
          </a:p>
          <a:p>
            <a:pPr lvl="1"/>
            <a:r>
              <a:rPr lang="en-US" sz="2100" dirty="0" smtClean="0"/>
              <a:t>Diminishing return,  Amdahl's law</a:t>
            </a:r>
          </a:p>
          <a:p>
            <a:pPr lvl="1"/>
            <a:endParaRPr lang="en-US" sz="2100" dirty="0" smtClean="0"/>
          </a:p>
          <a:p>
            <a:pPr lvl="1"/>
            <a:r>
              <a:rPr lang="en-US" sz="2100" b="1" dirty="0" err="1" smtClean="0"/>
              <a:t>Correlator</a:t>
            </a:r>
            <a:r>
              <a:rPr lang="en-US" sz="2100" b="1" dirty="0" smtClean="0"/>
              <a:t> Solution:</a:t>
            </a:r>
          </a:p>
          <a:p>
            <a:pPr lvl="2"/>
            <a:r>
              <a:rPr lang="en-US" sz="1800" dirty="0" smtClean="0"/>
              <a:t>Use of set of accumulators</a:t>
            </a:r>
          </a:p>
          <a:p>
            <a:pPr lvl="2"/>
            <a:r>
              <a:rPr lang="en-US" sz="1800" dirty="0" smtClean="0"/>
              <a:t>Removes need for multipliers</a:t>
            </a:r>
          </a:p>
          <a:p>
            <a:pPr lvl="2"/>
            <a:r>
              <a:rPr lang="en-US" sz="1800" dirty="0" smtClean="0"/>
              <a:t>Proposed by: </a:t>
            </a:r>
            <a:r>
              <a:rPr lang="en-US" sz="1800" dirty="0" err="1" smtClean="0"/>
              <a:t>Nazila</a:t>
            </a:r>
            <a:r>
              <a:rPr lang="en-US" sz="1800" dirty="0" smtClean="0"/>
              <a:t> </a:t>
            </a:r>
            <a:r>
              <a:rPr lang="en-US" sz="1800" dirty="0" err="1" smtClean="0"/>
              <a:t>Salimi</a:t>
            </a:r>
            <a:r>
              <a:rPr lang="en-US" sz="1800" dirty="0" smtClean="0"/>
              <a:t> -</a:t>
            </a:r>
          </a:p>
          <a:p>
            <a:pPr lvl="2">
              <a:buNone/>
            </a:pPr>
            <a:r>
              <a:rPr lang="en-US" sz="1500" i="1" dirty="0" smtClean="0"/>
              <a:t>    </a:t>
            </a:r>
            <a:r>
              <a:rPr lang="en-US" sz="1300" i="1" dirty="0" smtClean="0"/>
              <a:t>“CDMA </a:t>
            </a:r>
            <a:r>
              <a:rPr lang="en-US" sz="1300" i="1" dirty="0" err="1" smtClean="0"/>
              <a:t>Correlator</a:t>
            </a:r>
            <a:r>
              <a:rPr lang="en-US" sz="1300" i="1" dirty="0" smtClean="0"/>
              <a:t> Implementation in FPGA</a:t>
            </a:r>
            <a:r>
              <a:rPr lang="en-US" sz="1500" i="1" dirty="0" smtClean="0"/>
              <a:t>”</a:t>
            </a:r>
          </a:p>
          <a:p>
            <a:pPr lvl="1"/>
            <a:endParaRPr lang="en-US" sz="2100" dirty="0" smtClean="0"/>
          </a:p>
          <a:p>
            <a:pPr lvl="1"/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2037" t="12107" r="19866" b="7126"/>
          <a:stretch>
            <a:fillRect/>
          </a:stretch>
        </p:blipFill>
        <p:spPr bwMode="auto">
          <a:xfrm>
            <a:off x="4724400" y="2819400"/>
            <a:ext cx="3972485" cy="310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947075" y="5651212"/>
            <a:ext cx="3739725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From Dr. Yutao He’s Note.  Lecture Note 2  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195606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I</a:t>
            </a:r>
            <a:r>
              <a:rPr lang="en-US" dirty="0"/>
              <a:t>: Background </a:t>
            </a:r>
            <a:endParaRPr lang="en-US" dirty="0" smtClean="0"/>
          </a:p>
          <a:p>
            <a:pPr lvl="1"/>
            <a:r>
              <a:rPr lang="en-US" dirty="0"/>
              <a:t>Motivating </a:t>
            </a:r>
            <a:r>
              <a:rPr lang="en-US" dirty="0" smtClean="0"/>
              <a:t>research		</a:t>
            </a:r>
            <a:r>
              <a:rPr lang="en-US" sz="2000" i="1" dirty="0" smtClean="0">
                <a:solidFill>
                  <a:srgbClr val="D74003"/>
                </a:solidFill>
              </a:rPr>
              <a:t>[10 </a:t>
            </a:r>
            <a:r>
              <a:rPr lang="en-US" sz="2000" i="1" dirty="0" err="1" smtClean="0">
                <a:solidFill>
                  <a:srgbClr val="D74003"/>
                </a:solidFill>
              </a:rPr>
              <a:t>mins</a:t>
            </a:r>
            <a:r>
              <a:rPr lang="en-US" sz="2000" i="1" dirty="0" smtClean="0">
                <a:solidFill>
                  <a:srgbClr val="D74003"/>
                </a:solidFill>
              </a:rPr>
              <a:t>]</a:t>
            </a:r>
          </a:p>
          <a:p>
            <a:r>
              <a:rPr lang="en-US" dirty="0" smtClean="0"/>
              <a:t>Part II: Introduction</a:t>
            </a:r>
          </a:p>
          <a:p>
            <a:pPr lvl="1"/>
            <a:r>
              <a:rPr lang="en-US" dirty="0" smtClean="0"/>
              <a:t>Current research	</a:t>
            </a:r>
            <a:r>
              <a:rPr lang="en-US" dirty="0"/>
              <a:t>	</a:t>
            </a:r>
            <a:r>
              <a:rPr lang="en-US" sz="2000" i="1" dirty="0" smtClean="0">
                <a:solidFill>
                  <a:srgbClr val="D74003"/>
                </a:solidFill>
              </a:rPr>
              <a:t>[10 </a:t>
            </a:r>
            <a:r>
              <a:rPr lang="en-US" sz="2000" i="1" dirty="0" err="1" smtClean="0">
                <a:solidFill>
                  <a:srgbClr val="D74003"/>
                </a:solidFill>
              </a:rPr>
              <a:t>mins</a:t>
            </a:r>
            <a:r>
              <a:rPr lang="en-US" sz="2000" i="1" dirty="0" smtClean="0">
                <a:solidFill>
                  <a:srgbClr val="D74003"/>
                </a:solidFill>
              </a:rPr>
              <a:t>]</a:t>
            </a:r>
          </a:p>
          <a:p>
            <a:r>
              <a:rPr lang="en-US" dirty="0" smtClean="0"/>
              <a:t>Part III: Guest Paper</a:t>
            </a:r>
          </a:p>
          <a:p>
            <a:pPr lvl="1"/>
            <a:r>
              <a:rPr lang="en-US" dirty="0" smtClean="0"/>
              <a:t>Reconfigurable Computing	</a:t>
            </a:r>
            <a:r>
              <a:rPr lang="en-US" sz="2000" i="1" dirty="0" smtClean="0">
                <a:solidFill>
                  <a:srgbClr val="D74003"/>
                </a:solidFill>
              </a:rPr>
              <a:t>[20 </a:t>
            </a:r>
            <a:r>
              <a:rPr lang="en-US" sz="2000" i="1" dirty="0" err="1" smtClean="0">
                <a:solidFill>
                  <a:srgbClr val="D74003"/>
                </a:solidFill>
              </a:rPr>
              <a:t>mins</a:t>
            </a:r>
            <a:r>
              <a:rPr lang="en-US" sz="2000" i="1" dirty="0" smtClean="0">
                <a:solidFill>
                  <a:srgbClr val="D74003"/>
                </a:solidFill>
              </a:rPr>
              <a:t>]</a:t>
            </a:r>
          </a:p>
          <a:p>
            <a:pPr lvl="2"/>
            <a:r>
              <a:rPr lang="en-US" dirty="0" smtClean="0"/>
              <a:t>Fast and Flexible High-Level Synthesis from </a:t>
            </a:r>
            <a:r>
              <a:rPr lang="en-US" dirty="0" err="1" smtClean="0"/>
              <a:t>OpenCL</a:t>
            </a:r>
            <a:r>
              <a:rPr lang="en-US" dirty="0" smtClean="0"/>
              <a:t> using Reconfiguration Contexts</a:t>
            </a:r>
          </a:p>
          <a:p>
            <a:pPr lvl="3"/>
            <a:r>
              <a:rPr lang="en-US" sz="1400" i="1" dirty="0" smtClean="0"/>
              <a:t>Reference I: </a:t>
            </a:r>
            <a:r>
              <a:rPr lang="en-US" sz="1400" i="1" dirty="0"/>
              <a:t>Intermediate Fabrics: Virtual Architectures for Circuit Portability and Fast Placement and </a:t>
            </a:r>
            <a:r>
              <a:rPr lang="en-US" sz="1400" i="1" dirty="0" smtClean="0"/>
              <a:t>Routing</a:t>
            </a:r>
            <a:endParaRPr lang="en-US" sz="1400" i="1" dirty="0"/>
          </a:p>
          <a:p>
            <a:pPr lvl="3"/>
            <a:r>
              <a:rPr lang="en-US" sz="1400" i="1" dirty="0" smtClean="0"/>
              <a:t>Reference II: Design and Implementation of a Heterogeneous High-Performance Computing Framework using Dynamic and Partial Reconfigurable FPGAs</a:t>
            </a:r>
          </a:p>
          <a:p>
            <a:r>
              <a:rPr lang="en-US" dirty="0" smtClean="0"/>
              <a:t>Q&amp;A				</a:t>
            </a:r>
            <a:r>
              <a:rPr lang="en-US" sz="2000" i="1" dirty="0" smtClean="0">
                <a:solidFill>
                  <a:srgbClr val="D74003"/>
                </a:solidFill>
              </a:rPr>
              <a:t>[10 </a:t>
            </a:r>
            <a:r>
              <a:rPr lang="en-US" sz="2000" i="1" dirty="0" err="1" smtClean="0">
                <a:solidFill>
                  <a:srgbClr val="D74003"/>
                </a:solidFill>
              </a:rPr>
              <a:t>mins</a:t>
            </a:r>
            <a:r>
              <a:rPr lang="en-US" sz="2000" i="1" dirty="0" smtClean="0">
                <a:solidFill>
                  <a:srgbClr val="D74003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9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Making an application configurable usually carries with it, large energy overhead</a:t>
            </a:r>
          </a:p>
          <a:p>
            <a:endParaRPr lang="en-US" sz="2200" dirty="0"/>
          </a:p>
          <a:p>
            <a:r>
              <a:rPr lang="en-US" sz="2200" dirty="0"/>
              <a:t>To minimize energy, applications must use the right model of computation for only the time period required.</a:t>
            </a:r>
          </a:p>
          <a:p>
            <a:endParaRPr lang="en-US" sz="2200" dirty="0"/>
          </a:p>
          <a:p>
            <a:r>
              <a:rPr lang="en-US" sz="2200" dirty="0"/>
              <a:t>Balance must be set for maintaining an optimal performance level against power dissipation</a:t>
            </a:r>
          </a:p>
          <a:p>
            <a:endParaRPr lang="en-US" sz="2200" dirty="0"/>
          </a:p>
          <a:p>
            <a:r>
              <a:rPr lang="en-US" sz="2200" dirty="0"/>
              <a:t>More research needs to be done in keeping energy dissipation low without sacrificing </a:t>
            </a:r>
            <a:r>
              <a:rPr lang="en-US" sz="2200" dirty="0" smtClean="0"/>
              <a:t>performance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200" i="1" dirty="0" smtClean="0">
                <a:solidFill>
                  <a:srgbClr val="0021A5"/>
                </a:solidFill>
                <a:sym typeface="Wingdings" panose="05000000000000000000" pitchFamily="2" charset="2"/>
              </a:rPr>
              <a:t>          </a:t>
            </a:r>
            <a:r>
              <a:rPr lang="en-US" sz="2200" i="1" dirty="0" smtClean="0">
                <a:solidFill>
                  <a:srgbClr val="0021A5"/>
                </a:solidFill>
              </a:rPr>
              <a:t>FPGA design automation research needs a new paradigm!</a:t>
            </a:r>
            <a:endParaRPr lang="en-US" sz="2200" i="1" dirty="0">
              <a:solidFill>
                <a:srgbClr val="0021A5"/>
              </a:solidFill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0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latin typeface="Book Antiqua"/>
                <a:cs typeface="Book Antiqua"/>
              </a:rPr>
              <a:t>OpenCL</a:t>
            </a:r>
            <a:r>
              <a:rPr lang="en-US" sz="3200" dirty="0" smtClean="0">
                <a:latin typeface="Book Antiqua"/>
                <a:cs typeface="Book Antiqua"/>
              </a:rPr>
              <a:t> </a:t>
            </a:r>
            <a:r>
              <a:rPr lang="en-US" sz="3200" dirty="0">
                <a:latin typeface="Book Antiqua"/>
                <a:cs typeface="Book Antiqua"/>
              </a:rPr>
              <a:t>Benchmarking of Image Processing Applications </a:t>
            </a:r>
            <a:r>
              <a:rPr lang="en-US" sz="3200" dirty="0" smtClean="0">
                <a:latin typeface="Book Antiqua"/>
                <a:cs typeface="Book Antiqua"/>
              </a:rPr>
              <a:t>on FPGA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Part II: Research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C8789-6D68-439F-9594-9BDF1193AD9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4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Introduction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4608" y="896287"/>
            <a:ext cx="8841292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Modern HPC devices powerful but quite challenging for app designers</a:t>
            </a:r>
          </a:p>
          <a:p>
            <a:pPr lvl="1"/>
            <a:r>
              <a:rPr lang="en-US" sz="1800" kern="0" dirty="0" smtClean="0"/>
              <a:t>Combination of disparate hardware and software programming models</a:t>
            </a:r>
          </a:p>
          <a:p>
            <a:pPr lvl="1"/>
            <a:r>
              <a:rPr lang="en-US" sz="1800" kern="0" dirty="0" smtClean="0"/>
              <a:t>Portability of computation kernels often a challenge, coupled with need to maintain designers productivity</a:t>
            </a:r>
          </a:p>
          <a:p>
            <a:pPr marL="344487" lvl="1" indent="0">
              <a:buNone/>
            </a:pPr>
            <a:endParaRPr lang="en-US" sz="1600" kern="0" dirty="0" smtClean="0"/>
          </a:p>
          <a:p>
            <a:pPr lvl="3"/>
            <a:endParaRPr lang="en-US" sz="1600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4608" y="2177671"/>
            <a:ext cx="8648700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/>
              <a:t>Image processing applications </a:t>
            </a:r>
            <a:r>
              <a:rPr lang="en-US" sz="2000" dirty="0" smtClean="0"/>
              <a:t>largely compute-intensive</a:t>
            </a:r>
          </a:p>
          <a:p>
            <a:pPr lvl="1"/>
            <a:r>
              <a:rPr lang="en-US" sz="1800" dirty="0" smtClean="0"/>
              <a:t>Naturally </a:t>
            </a:r>
            <a:r>
              <a:rPr lang="en-US" sz="1800" dirty="0"/>
              <a:t>lend themselves to parallel </a:t>
            </a:r>
            <a:r>
              <a:rPr lang="en-US" sz="1800" dirty="0" smtClean="0"/>
              <a:t>computation due to their inherent data-parallel nature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roduce vital results that are used to extract information and valuable for decision making</a:t>
            </a:r>
            <a:endParaRPr lang="en-US" sz="1800" dirty="0"/>
          </a:p>
          <a:p>
            <a:endParaRPr lang="en-US" sz="22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4608" y="3701671"/>
            <a:ext cx="8648700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/>
              <a:t>OpenCL </a:t>
            </a:r>
            <a:r>
              <a:rPr lang="en-US" sz="2000" dirty="0" smtClean="0"/>
              <a:t>framework enables architecture-independent programming while improving portability, performance and productivity</a:t>
            </a:r>
          </a:p>
          <a:p>
            <a:pPr lvl="1"/>
            <a:r>
              <a:rPr lang="en-US" sz="1800" dirty="0" smtClean="0"/>
              <a:t>Studies have shown trade-offs depending on application and architecture</a:t>
            </a:r>
          </a:p>
          <a:p>
            <a:pPr lvl="1"/>
            <a:r>
              <a:rPr lang="en-US" sz="1800" dirty="0" smtClean="0"/>
              <a:t>This study will comprise of a comparison and analysis of performance for several image processing dwarfs</a:t>
            </a:r>
          </a:p>
          <a:p>
            <a:pPr lvl="2"/>
            <a:r>
              <a:rPr lang="en-US" sz="1600" dirty="0" smtClean="0"/>
              <a:t>Study two main architectures: reconfigurable-logic device and fixed-logic device</a:t>
            </a:r>
          </a:p>
          <a:p>
            <a:pPr lvl="2"/>
            <a:r>
              <a:rPr lang="en-US" sz="1600" dirty="0" smtClean="0"/>
              <a:t>Implementations in both OpenCL and native device language (Verilog/VHDL and C/C++) will be compared based on </a:t>
            </a:r>
            <a:r>
              <a:rPr lang="en-US" sz="1600" dirty="0" smtClean="0">
                <a:solidFill>
                  <a:schemeClr val="accent6"/>
                </a:solidFill>
              </a:rPr>
              <a:t>real-time</a:t>
            </a:r>
            <a:r>
              <a:rPr lang="en-US" sz="1600" dirty="0" smtClean="0"/>
              <a:t> performance and </a:t>
            </a:r>
            <a:r>
              <a:rPr lang="en-US" sz="1600" dirty="0" smtClean="0">
                <a:solidFill>
                  <a:schemeClr val="accent6"/>
                </a:solidFill>
              </a:rPr>
              <a:t>power </a:t>
            </a:r>
            <a:r>
              <a:rPr lang="en-US" sz="1600" dirty="0" smtClean="0">
                <a:solidFill>
                  <a:srgbClr val="1E3BB0"/>
                </a:solidFill>
              </a:rPr>
              <a:t>trade-offs</a:t>
            </a:r>
          </a:p>
          <a:p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331674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Approach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4608" y="982534"/>
            <a:ext cx="4459792" cy="33608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 smtClean="0"/>
              <a:t>Kernel investigation</a:t>
            </a:r>
          </a:p>
          <a:p>
            <a:pPr lvl="1"/>
            <a:r>
              <a:rPr lang="en-US" sz="1800" dirty="0" smtClean="0"/>
              <a:t>Research </a:t>
            </a:r>
            <a:r>
              <a:rPr lang="en-US" sz="1800" dirty="0"/>
              <a:t>image processing kernels and algorithm </a:t>
            </a:r>
            <a:endParaRPr lang="en-US" sz="1800" dirty="0" smtClean="0"/>
          </a:p>
          <a:p>
            <a:pPr lvl="2"/>
            <a:r>
              <a:rPr lang="en-US" sz="1600" dirty="0" smtClean="0"/>
              <a:t>Determine amenability to </a:t>
            </a:r>
            <a:r>
              <a:rPr lang="en-US" sz="1600" dirty="0" err="1" smtClean="0"/>
              <a:t>OpenCL</a:t>
            </a:r>
            <a:r>
              <a:rPr lang="en-US" sz="1600" dirty="0" smtClean="0"/>
              <a:t>-based parallelization</a:t>
            </a:r>
          </a:p>
          <a:p>
            <a:r>
              <a:rPr lang="en-US" sz="2200" dirty="0" smtClean="0"/>
              <a:t>Architecture study</a:t>
            </a:r>
          </a:p>
          <a:p>
            <a:pPr lvl="1"/>
            <a:r>
              <a:rPr lang="en-US" sz="1800" dirty="0" smtClean="0"/>
              <a:t>Altera Stratix-5 FPGA</a:t>
            </a:r>
          </a:p>
          <a:p>
            <a:pPr lvl="2"/>
            <a:r>
              <a:rPr lang="en-US" sz="1600" dirty="0" smtClean="0"/>
              <a:t>Study new device architecture</a:t>
            </a:r>
          </a:p>
          <a:p>
            <a:pPr lvl="1"/>
            <a:r>
              <a:rPr lang="en-US" sz="1800" dirty="0" smtClean="0"/>
              <a:t>Intel Xeon Phi Many-Core CPU</a:t>
            </a:r>
          </a:p>
          <a:p>
            <a:pPr lvl="2"/>
            <a:r>
              <a:rPr lang="en-US" sz="1600" dirty="0"/>
              <a:t>Leverage previous experience from architectural capabilities of device</a:t>
            </a:r>
          </a:p>
          <a:p>
            <a:pPr lvl="3"/>
            <a:endParaRPr lang="en-US" sz="16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4049046"/>
            <a:ext cx="4495800" cy="17526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 smtClean="0"/>
              <a:t>OpenCL kernel benchmarking</a:t>
            </a:r>
          </a:p>
          <a:p>
            <a:pPr lvl="1"/>
            <a:r>
              <a:rPr lang="en-US" sz="1800" dirty="0" smtClean="0"/>
              <a:t>Functional portability</a:t>
            </a:r>
          </a:p>
          <a:p>
            <a:pPr lvl="2"/>
            <a:r>
              <a:rPr lang="en-US" sz="1600" dirty="0" smtClean="0"/>
              <a:t>Performance compared to architecture’s native implementation</a:t>
            </a:r>
          </a:p>
          <a:p>
            <a:pPr lvl="1"/>
            <a:r>
              <a:rPr lang="en-US" sz="1800" dirty="0" smtClean="0"/>
              <a:t>Performance portability</a:t>
            </a:r>
          </a:p>
          <a:p>
            <a:pPr lvl="2"/>
            <a:r>
              <a:rPr lang="en-US" sz="1600" dirty="0" smtClean="0"/>
              <a:t>Performance across different hardware architectures</a:t>
            </a:r>
          </a:p>
          <a:p>
            <a:pPr lvl="1"/>
            <a:endParaRPr lang="en-US" sz="1600" dirty="0" smtClean="0"/>
          </a:p>
          <a:p>
            <a:pPr lvl="3"/>
            <a:endParaRPr lang="en-US" sz="1600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90128" y="1372254"/>
            <a:ext cx="4335743" cy="1169544"/>
            <a:chOff x="4343400" y="229323"/>
            <a:chExt cx="4640644" cy="1340125"/>
          </a:xfrm>
        </p:grpSpPr>
        <p:pic>
          <p:nvPicPr>
            <p:cNvPr id="1046" name="Picture 22" descr="http://www.songho.ca/dsp/convolution/files/conv2d_matrix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81000"/>
              <a:ext cx="1440939" cy="11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rd11.web.cern.ch/RD11/rkb/AN16pp/img185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66"/>
            <a:stretch/>
          </p:blipFill>
          <p:spPr bwMode="auto">
            <a:xfrm>
              <a:off x="6034728" y="229323"/>
              <a:ext cx="2949316" cy="83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X_k\ \stackrel{\text{def}}{=}\ \sum_{n=0}^{N-1} x_n \cdot e^{-i 2 \pi k n / N},  \quad k\in\mathbb{Z}\,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833" y="1111424"/>
              <a:ext cx="2201767" cy="44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18522" y="371724"/>
            <a:ext cx="4336046" cy="944312"/>
            <a:chOff x="4705350" y="1964953"/>
            <a:chExt cx="4336046" cy="944312"/>
          </a:xfrm>
        </p:grpSpPr>
        <p:pic>
          <p:nvPicPr>
            <p:cNvPr id="1026" name="Picture 2" descr="http://cdn.dice.com/wp-content/uploads/2013/05/amd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928" y="2467663"/>
              <a:ext cx="1056985" cy="409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rejinpaul.info/wp-content/uploads/2014/02/ibm-logo-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340" y="2435558"/>
              <a:ext cx="667683" cy="47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www.aepona.com/wp-content/uploads/2013/04/intel_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340" y="1964953"/>
              <a:ext cx="612626" cy="46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www.tonymacx86.com/attachments/graphics/69472d1381330268-nvidia-updates-web-drivers-10-8-5-supplemental-update-313-01-03f02-nvidia-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674" y="2017443"/>
              <a:ext cx="387535" cy="38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the-digital-reader.com/wp-content/uploads/2014/03/Apple-logo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2094798"/>
              <a:ext cx="471859" cy="55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://images.anandtech.com/doci/7161/KhronosLogo_678x45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57" y="2463899"/>
              <a:ext cx="625539" cy="41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upload.wikimedia.org/wikipedia/en/5/57/OpenCL_Log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836" y="2017443"/>
              <a:ext cx="415583" cy="41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assets.sdncentral.com/13917994680.73026000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363" y="2119055"/>
              <a:ext cx="949224" cy="1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://zikkir.com/brands/wp-content/themes/directorypress/thumbs/Altera-logo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243" y="2384153"/>
              <a:ext cx="766507" cy="51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55000" t="47656" r="3125" b="34375"/>
          <a:stretch/>
        </p:blipFill>
        <p:spPr>
          <a:xfrm>
            <a:off x="4850832" y="2665947"/>
            <a:ext cx="3859097" cy="662382"/>
          </a:xfrm>
          <a:prstGeom prst="rect">
            <a:avLst/>
          </a:prstGeom>
        </p:spPr>
      </p:pic>
      <p:pic>
        <p:nvPicPr>
          <p:cNvPr id="1056" name="Picture 32" descr="http://imyme.chicappa.jp/ET2008/guidebook/data_web/087-00/087-00_web_photo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0" y="2818089"/>
            <a:ext cx="70543" cy="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images.anandtech.com/doci/6265/Intel_Xeon_Phi_PCIe_Card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15884" r="10740" b="21669"/>
          <a:stretch/>
        </p:blipFill>
        <p:spPr bwMode="auto">
          <a:xfrm>
            <a:off x="7076125" y="3459125"/>
            <a:ext cx="941745" cy="5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uk.farnell.com/productimages/farnell/standard/1605844-4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25">
            <a:off x="6088982" y="3393058"/>
            <a:ext cx="761445" cy="6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6091000" y="3384115"/>
            <a:ext cx="728900" cy="674899"/>
          </a:xfrm>
          <a:prstGeom prst="rect">
            <a:avLst/>
          </a:prstGeom>
          <a:noFill/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104700" y="3395159"/>
            <a:ext cx="896300" cy="663856"/>
          </a:xfrm>
          <a:prstGeom prst="rect">
            <a:avLst/>
          </a:prstGeom>
          <a:noFill/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264607" y="4076524"/>
            <a:ext cx="4825773" cy="18774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sz="1600" dirty="0"/>
          </a:p>
          <a:p>
            <a:r>
              <a:rPr lang="en-US" sz="2000" dirty="0" smtClean="0"/>
              <a:t>Kernel portability</a:t>
            </a:r>
          </a:p>
          <a:p>
            <a:pPr lvl="1"/>
            <a:r>
              <a:rPr lang="en-US" sz="1800" dirty="0" smtClean="0"/>
              <a:t>Map kernels to hardware </a:t>
            </a:r>
          </a:p>
          <a:p>
            <a:pPr lvl="2"/>
            <a:r>
              <a:rPr lang="en-US" sz="1600" dirty="0" smtClean="0"/>
              <a:t>Apply architecture-dependent optimizations</a:t>
            </a:r>
          </a:p>
          <a:p>
            <a:pPr lvl="2"/>
            <a:r>
              <a:rPr lang="en-US" sz="1600" kern="0" dirty="0" smtClean="0"/>
              <a:t>Gather insights from kernel-architecture optimizations</a:t>
            </a:r>
          </a:p>
          <a:p>
            <a:pPr lvl="3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28968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Research Outline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62225" y="1533525"/>
            <a:ext cx="1647825" cy="323165"/>
          </a:xfrm>
          <a:prstGeom prst="rect">
            <a:avLst/>
          </a:prstGeom>
          <a:solidFill>
            <a:srgbClr val="00B0F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Kernel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2225" y="2248521"/>
            <a:ext cx="1647825" cy="553998"/>
          </a:xfrm>
          <a:prstGeom prst="rect">
            <a:avLst/>
          </a:prstGeom>
          <a:solidFill>
            <a:srgbClr val="00B0F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C</a:t>
            </a:r>
            <a:r>
              <a:rPr lang="en-US" sz="1500" dirty="0">
                <a:solidFill>
                  <a:schemeClr val="bg1"/>
                </a:solidFill>
              </a:rPr>
              <a:t>++ Implementation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2225" y="3175300"/>
            <a:ext cx="1647825" cy="553998"/>
          </a:xfrm>
          <a:prstGeom prst="rect">
            <a:avLst/>
          </a:prstGeom>
          <a:solidFill>
            <a:srgbClr val="00B0F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OpenCL Implementation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7300" y="4204000"/>
            <a:ext cx="2049528" cy="553998"/>
          </a:xfrm>
          <a:prstGeom prst="rect">
            <a:avLst/>
          </a:prstGeom>
          <a:solidFill>
            <a:srgbClr val="00B0F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Reconfigurable-Logic Device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204000"/>
            <a:ext cx="1971675" cy="553998"/>
          </a:xfrm>
          <a:prstGeom prst="rect">
            <a:avLst/>
          </a:prstGeom>
          <a:solidFill>
            <a:srgbClr val="00B0F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Fixed-Logic Device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>
            <a:off x="3386138" y="1856690"/>
            <a:ext cx="0" cy="391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3386138" y="2802519"/>
            <a:ext cx="0" cy="3727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29213" y="3990974"/>
            <a:ext cx="0" cy="2225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7300" y="3981449"/>
            <a:ext cx="43719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9200" y="2041064"/>
            <a:ext cx="7877175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90625" y="3841903"/>
            <a:ext cx="7877175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0625" y="2972282"/>
            <a:ext cx="7877175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32624" y="1189079"/>
            <a:ext cx="329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Kernel Exploration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Research image </a:t>
            </a:r>
            <a:r>
              <a:rPr lang="en-US" sz="1200" dirty="0">
                <a:solidFill>
                  <a:srgbClr val="FF4A00"/>
                </a:solidFill>
              </a:rPr>
              <a:t>processing </a:t>
            </a:r>
            <a:r>
              <a:rPr lang="en-US" sz="1200" dirty="0" smtClean="0">
                <a:solidFill>
                  <a:srgbClr val="FF4A00"/>
                </a:solidFill>
              </a:rPr>
              <a:t>kernels and algorithm </a:t>
            </a:r>
            <a:r>
              <a:rPr lang="en-US" sz="1200" dirty="0">
                <a:solidFill>
                  <a:srgbClr val="FF4A00"/>
                </a:solidFill>
              </a:rPr>
              <a:t>that are </a:t>
            </a:r>
            <a:r>
              <a:rPr lang="en-US" sz="1200" dirty="0" smtClean="0">
                <a:solidFill>
                  <a:srgbClr val="FF4A00"/>
                </a:solidFill>
              </a:rPr>
              <a:t>highly amenable </a:t>
            </a:r>
            <a:r>
              <a:rPr lang="en-US" sz="1200" dirty="0">
                <a:solidFill>
                  <a:srgbClr val="FF4A00"/>
                </a:solidFill>
              </a:rPr>
              <a:t>to </a:t>
            </a:r>
            <a:r>
              <a:rPr lang="en-US" sz="1200" dirty="0" smtClean="0">
                <a:solidFill>
                  <a:srgbClr val="FF4A00"/>
                </a:solidFill>
              </a:rPr>
              <a:t>parallelization</a:t>
            </a:r>
            <a:endParaRPr lang="en-US" sz="1200" dirty="0">
              <a:solidFill>
                <a:srgbClr val="FF4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4914" y="2120098"/>
            <a:ext cx="3111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Serial Implementation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4A00"/>
                </a:solidFill>
              </a:rPr>
              <a:t>Leverage existing </a:t>
            </a:r>
            <a:r>
              <a:rPr lang="en-US" sz="1200" dirty="0" smtClean="0">
                <a:solidFill>
                  <a:srgbClr val="FF4A00"/>
                </a:solidFill>
              </a:rPr>
              <a:t>kernels and recast, or </a:t>
            </a:r>
            <a:r>
              <a:rPr lang="en-US" sz="1200" dirty="0">
                <a:solidFill>
                  <a:srgbClr val="FF4A00"/>
                </a:solidFill>
              </a:rPr>
              <a:t>build from </a:t>
            </a:r>
            <a:r>
              <a:rPr lang="en-US" sz="1200" dirty="0" smtClean="0">
                <a:solidFill>
                  <a:srgbClr val="FF4A00"/>
                </a:solidFill>
              </a:rPr>
              <a:t>scratch</a:t>
            </a:r>
            <a:endParaRPr lang="en-US" sz="1200" dirty="0">
              <a:solidFill>
                <a:srgbClr val="FF4A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4A00"/>
                </a:solidFill>
              </a:rPr>
              <a:t>Test and </a:t>
            </a:r>
            <a:r>
              <a:rPr lang="en-US" sz="1200" dirty="0" smtClean="0">
                <a:solidFill>
                  <a:srgbClr val="FF4A00"/>
                </a:solidFill>
              </a:rPr>
              <a:t>validate</a:t>
            </a:r>
            <a:endParaRPr lang="en-US" sz="1200" dirty="0">
              <a:solidFill>
                <a:srgbClr val="FF4A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0194" y="2999664"/>
            <a:ext cx="309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OpenCL Implementation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4A00"/>
                </a:solidFill>
              </a:rPr>
              <a:t>Convert code to </a:t>
            </a:r>
            <a:r>
              <a:rPr lang="en-US" sz="1200" dirty="0" smtClean="0">
                <a:solidFill>
                  <a:srgbClr val="FF4A00"/>
                </a:solidFill>
              </a:rPr>
              <a:t>OpenCL</a:t>
            </a:r>
            <a:endParaRPr lang="en-US" sz="1200" dirty="0">
              <a:solidFill>
                <a:srgbClr val="FF4A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Leverage OpenCL kernels: Vendors, Open-source (</a:t>
            </a:r>
            <a:r>
              <a:rPr lang="en-US" sz="1200" dirty="0" err="1" smtClean="0">
                <a:solidFill>
                  <a:srgbClr val="FF4A00"/>
                </a:solidFill>
              </a:rPr>
              <a:t>OpenDwarfs</a:t>
            </a:r>
            <a:r>
              <a:rPr lang="en-US" sz="1200" dirty="0" smtClean="0">
                <a:solidFill>
                  <a:srgbClr val="FF4A00"/>
                </a:solidFill>
              </a:rPr>
              <a:t>, et. al)</a:t>
            </a:r>
            <a:endParaRPr lang="en-US" sz="1200" dirty="0">
              <a:solidFill>
                <a:srgbClr val="FF4A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4914" y="4203130"/>
            <a:ext cx="309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Device Porting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Kernel mapping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Device-specific optimizations</a:t>
            </a:r>
            <a:endParaRPr lang="en-US" sz="1200" dirty="0">
              <a:solidFill>
                <a:srgbClr val="FF4A00"/>
              </a:solidFill>
            </a:endParaRPr>
          </a:p>
        </p:txBody>
      </p:sp>
      <p:pic>
        <p:nvPicPr>
          <p:cNvPr id="21" name="Picture 2" descr="http://www.unocero.com/wp-content/uploads/2012/08/openc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51" y="5061325"/>
            <a:ext cx="682005" cy="6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1190625" y="4876800"/>
            <a:ext cx="7877175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2624" y="4958264"/>
            <a:ext cx="313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Insights and Conclusion</a:t>
            </a:r>
            <a:endParaRPr lang="en-US" sz="12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Experience accumulated from all levels</a:t>
            </a:r>
            <a:endParaRPr lang="en-US" sz="1200" dirty="0">
              <a:solidFill>
                <a:srgbClr val="FF4A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FF4A00"/>
                </a:solidFill>
              </a:rPr>
              <a:t>Performance and productivity evaluation; others, e.g. power</a:t>
            </a:r>
            <a:endParaRPr lang="en-US" sz="1200" dirty="0">
              <a:solidFill>
                <a:srgbClr val="FF4A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90625" y="5791200"/>
            <a:ext cx="7877175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19263" y="3990974"/>
            <a:ext cx="0" cy="2225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80047" y="1316882"/>
            <a:ext cx="0" cy="4540686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2"/>
          </p:cNvCxnSpPr>
          <p:nvPr/>
        </p:nvCxnSpPr>
        <p:spPr>
          <a:xfrm>
            <a:off x="3386138" y="3729298"/>
            <a:ext cx="0" cy="252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594" y="1533525"/>
            <a:ext cx="863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Kernel Layer</a:t>
            </a:r>
            <a:endParaRPr lang="en-US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-18289" y="2686664"/>
            <a:ext cx="1166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Implementation</a:t>
            </a:r>
          </a:p>
          <a:p>
            <a:r>
              <a:rPr lang="en-US" sz="1100" dirty="0" smtClean="0"/>
              <a:t>Layer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-3679" y="4102249"/>
            <a:ext cx="863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Device Layer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-9297" y="5237407"/>
            <a:ext cx="115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Benchmarking</a:t>
            </a:r>
            <a:endParaRPr lang="en-US" sz="1100" dirty="0"/>
          </a:p>
        </p:txBody>
      </p:sp>
      <p:sp>
        <p:nvSpPr>
          <p:cNvPr id="32" name="Left Brace 31"/>
          <p:cNvSpPr/>
          <p:nvPr/>
        </p:nvSpPr>
        <p:spPr>
          <a:xfrm>
            <a:off x="1020403" y="2108361"/>
            <a:ext cx="161925" cy="1639987"/>
          </a:xfrm>
          <a:prstGeom prst="leftBrac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3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/>
      <p:bldP spid="17" grpId="0"/>
      <p:bldP spid="18" grpId="0"/>
      <p:bldP spid="19" grpId="0"/>
      <p:bldP spid="23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System Architecture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80099" t="64060" r="6092" b="17971"/>
          <a:stretch/>
        </p:blipFill>
        <p:spPr>
          <a:xfrm>
            <a:off x="3225923" y="3306096"/>
            <a:ext cx="2584941" cy="1356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8125" t="30467" r="7811" b="46096"/>
          <a:stretch/>
        </p:blipFill>
        <p:spPr>
          <a:xfrm>
            <a:off x="191728" y="957416"/>
            <a:ext cx="5334000" cy="207818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334000" y="1873483"/>
            <a:ext cx="3815697" cy="21360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Disparate FPGA and Many-Core architecture</a:t>
            </a:r>
          </a:p>
          <a:p>
            <a:pPr lvl="1"/>
            <a:r>
              <a:rPr lang="en-US" sz="1800" kern="0" dirty="0" smtClean="0"/>
              <a:t>Will leverage RC Middleware</a:t>
            </a:r>
          </a:p>
          <a:p>
            <a:pPr lvl="1"/>
            <a:r>
              <a:rPr lang="en-US" sz="1800" kern="0" dirty="0" smtClean="0"/>
              <a:t>Possibly, RDMA for Many-Core</a:t>
            </a:r>
          </a:p>
          <a:p>
            <a:pPr lvl="3"/>
            <a:endParaRPr lang="en-US" kern="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3700" y="5029200"/>
            <a:ext cx="8667135" cy="1180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Currently not </a:t>
            </a:r>
            <a:r>
              <a:rPr lang="en-US" sz="1800" dirty="0"/>
              <a:t>truly heterogeneous – kernels not running </a:t>
            </a:r>
            <a:r>
              <a:rPr lang="en-US" sz="1800" dirty="0" smtClean="0"/>
              <a:t>concurrently</a:t>
            </a:r>
          </a:p>
          <a:p>
            <a:pPr lvl="1"/>
            <a:r>
              <a:rPr lang="en-US" sz="1400" dirty="0" smtClean="0"/>
              <a:t>Mix and match kernel/architecture can be complex </a:t>
            </a:r>
          </a:p>
          <a:p>
            <a:pPr lvl="2"/>
            <a:r>
              <a:rPr lang="en-US" sz="1200" kern="0" dirty="0"/>
              <a:t>A</a:t>
            </a:r>
            <a:r>
              <a:rPr lang="en-US" sz="1200" kern="0" dirty="0" smtClean="0"/>
              <a:t>ll possibilities of cross-product of performance metrics with bandwidth required</a:t>
            </a:r>
          </a:p>
          <a:p>
            <a:pPr lvl="3"/>
            <a:r>
              <a:rPr lang="en-US" sz="1000" b="1" i="1" kern="0" dirty="0" smtClean="0"/>
              <a:t>{Glops/s, … } x {L2, DRAM, </a:t>
            </a:r>
            <a:r>
              <a:rPr lang="en-US" sz="1000" b="1" i="1" kern="0" dirty="0" err="1" smtClean="0"/>
              <a:t>PCIe</a:t>
            </a:r>
            <a:r>
              <a:rPr lang="en-US" sz="1000" b="1" i="1" kern="0" dirty="0" smtClean="0"/>
              <a:t>, Network }   </a:t>
            </a:r>
            <a:r>
              <a:rPr lang="en-US" sz="1000" b="1" i="1" kern="0" dirty="0" smtClean="0">
                <a:sym typeface="Wingdings" panose="05000000000000000000" pitchFamily="2" charset="2"/>
              </a:rPr>
              <a:t>  </a:t>
            </a:r>
            <a:r>
              <a:rPr lang="en-US" sz="1000" i="1" kern="0" dirty="0" smtClean="0">
                <a:sym typeface="Wingdings" panose="05000000000000000000" pitchFamily="2" charset="2"/>
              </a:rPr>
              <a:t>Requires comprehensive benchmarking</a:t>
            </a:r>
            <a:endParaRPr lang="en-US" sz="1000" i="1" kern="0" dirty="0" smtClean="0"/>
          </a:p>
          <a:p>
            <a:pPr marL="344487" lvl="1" indent="0">
              <a:buNone/>
            </a:pPr>
            <a:endParaRPr lang="en-US" sz="1400" kern="0" dirty="0" smtClean="0"/>
          </a:p>
          <a:p>
            <a:pPr lvl="3"/>
            <a:endParaRPr lang="en-US" sz="1400" kern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2345" t="64060" r="23517" b="17971"/>
          <a:stretch/>
        </p:blipFill>
        <p:spPr>
          <a:xfrm>
            <a:off x="545655" y="3306097"/>
            <a:ext cx="2618139" cy="136266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791200" y="3483655"/>
            <a:ext cx="3657600" cy="10253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2 divergent architectures </a:t>
            </a:r>
          </a:p>
          <a:p>
            <a:pPr lvl="1"/>
            <a:r>
              <a:rPr lang="en-US" sz="1400" kern="0" dirty="0" smtClean="0"/>
              <a:t>Reconfigurable-Logic: </a:t>
            </a:r>
            <a:r>
              <a:rPr lang="en-US" sz="1200" kern="0" dirty="0" err="1" smtClean="0">
                <a:solidFill>
                  <a:srgbClr val="9BBB59"/>
                </a:solidFill>
              </a:rPr>
              <a:t>Stratix</a:t>
            </a:r>
            <a:r>
              <a:rPr lang="en-US" sz="1200" kern="0" dirty="0" smtClean="0">
                <a:solidFill>
                  <a:srgbClr val="9BBB59"/>
                </a:solidFill>
              </a:rPr>
              <a:t> 5</a:t>
            </a:r>
          </a:p>
          <a:p>
            <a:pPr lvl="1"/>
            <a:r>
              <a:rPr lang="en-US" sz="1400" kern="0" dirty="0" smtClean="0"/>
              <a:t>Fixed-Logic: </a:t>
            </a:r>
            <a:r>
              <a:rPr lang="en-US" sz="1200" kern="0" dirty="0" smtClean="0">
                <a:solidFill>
                  <a:srgbClr val="F79646"/>
                </a:solidFill>
              </a:rPr>
              <a:t>Xeon Phi</a:t>
            </a:r>
          </a:p>
          <a:p>
            <a:pPr marL="344487" lvl="1" indent="0">
              <a:buNone/>
            </a:pPr>
            <a:endParaRPr lang="en-US" sz="1400" kern="0" dirty="0" smtClean="0"/>
          </a:p>
          <a:p>
            <a:pPr lvl="3"/>
            <a:endParaRPr lang="en-US" sz="1400" kern="0" dirty="0"/>
          </a:p>
        </p:txBody>
      </p:sp>
      <p:pic>
        <p:nvPicPr>
          <p:cNvPr id="22" name="Picture 34" descr="http://images.anandtech.com/doci/6265/Intel_Xeon_Phi_PCIe_Car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15884" r="10740" b="21669"/>
          <a:stretch/>
        </p:blipFill>
        <p:spPr bwMode="auto">
          <a:xfrm>
            <a:off x="7543800" y="4508873"/>
            <a:ext cx="941745" cy="5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http://uk.farnell.com/productimages/farnell/standard/1605844-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25">
            <a:off x="8810907" y="7813808"/>
            <a:ext cx="761445" cy="6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 bwMode="auto">
          <a:xfrm>
            <a:off x="6558675" y="4433863"/>
            <a:ext cx="728900" cy="674899"/>
          </a:xfrm>
          <a:prstGeom prst="rect">
            <a:avLst/>
          </a:prstGeom>
          <a:noFill/>
          <a:ln w="6350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572375" y="4444907"/>
            <a:ext cx="896300" cy="663856"/>
          </a:xfrm>
          <a:prstGeom prst="rect">
            <a:avLst/>
          </a:prstGeom>
          <a:noFill/>
          <a:ln w="635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cnx.org/content/m32159/1.4/matrixMultipl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75" y="5493626"/>
            <a:ext cx="1617964" cy="5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ltera.com/products/devkits/altera/images/SV_GS_diagra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29255" r="25646" b="27412"/>
          <a:stretch/>
        </p:blipFill>
        <p:spPr bwMode="auto">
          <a:xfrm>
            <a:off x="6608505" y="4484972"/>
            <a:ext cx="629239" cy="58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810432" y="888226"/>
            <a:ext cx="4333568" cy="10953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Heterogeneous Architecture</a:t>
            </a:r>
            <a:endParaRPr lang="en-US" sz="1400" kern="0" dirty="0" smtClean="0"/>
          </a:p>
          <a:p>
            <a:pPr lvl="1"/>
            <a:r>
              <a:rPr lang="en-US" sz="1800" kern="0" dirty="0" smtClean="0"/>
              <a:t>Compute-intensive tasks can be offloaded to accelerators</a:t>
            </a:r>
          </a:p>
        </p:txBody>
      </p:sp>
    </p:spTree>
    <p:extLst>
      <p:ext uri="{BB962C8B-B14F-4D97-AF65-F5344CB8AC3E}">
        <p14:creationId xmlns:p14="http://schemas.microsoft.com/office/powerpoint/2010/main" val="16574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z="4000" dirty="0" smtClean="0"/>
              <a:t>Application Case Study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31840" y="990600"/>
            <a:ext cx="4365520" cy="20795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Edge Detection</a:t>
            </a:r>
          </a:p>
          <a:p>
            <a:pPr lvl="1"/>
            <a:r>
              <a:rPr lang="en-US" sz="1800" kern="0" dirty="0" smtClean="0"/>
              <a:t>Set of mathematical operations that collectively aim to determine points in a digital image</a:t>
            </a:r>
          </a:p>
          <a:p>
            <a:pPr lvl="1"/>
            <a:r>
              <a:rPr lang="en-US" sz="1800" kern="0" dirty="0" smtClean="0"/>
              <a:t>Vital algorithm in image processing and machine vision</a:t>
            </a:r>
          </a:p>
          <a:p>
            <a:pPr lvl="2"/>
            <a:r>
              <a:rPr lang="en-US" sz="1600" kern="0" dirty="0" smtClean="0"/>
              <a:t>Feature detection &amp; tracking</a:t>
            </a:r>
            <a:endParaRPr lang="en-US" sz="1400" kern="0" dirty="0" smtClean="0"/>
          </a:p>
          <a:p>
            <a:pPr lvl="3"/>
            <a:endParaRPr lang="en-US" sz="1600" kern="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31840" y="4869426"/>
            <a:ext cx="4481051" cy="15338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Benchmarking</a:t>
            </a:r>
            <a:endParaRPr lang="en-US" sz="1600" kern="0" dirty="0" smtClean="0"/>
          </a:p>
          <a:p>
            <a:pPr lvl="1"/>
            <a:r>
              <a:rPr lang="en-US" sz="1800" kern="0" dirty="0" err="1" smtClean="0"/>
              <a:t>OpenCL</a:t>
            </a:r>
            <a:r>
              <a:rPr lang="en-US" sz="1800" kern="0" dirty="0" smtClean="0"/>
              <a:t>-based kernel benchmarks </a:t>
            </a:r>
          </a:p>
          <a:p>
            <a:pPr lvl="2"/>
            <a:r>
              <a:rPr lang="en-US" sz="1600" kern="0" dirty="0" smtClean="0"/>
              <a:t>Spatial domain: 2-D Convolution </a:t>
            </a:r>
          </a:p>
          <a:p>
            <a:pPr lvl="2"/>
            <a:r>
              <a:rPr lang="en-US" sz="1600" kern="0" dirty="0" smtClean="0"/>
              <a:t>Frequency domain: 2-D FFT</a:t>
            </a:r>
            <a:endParaRPr lang="en-US" sz="1600" kern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31840" y="3197943"/>
            <a:ext cx="4365520" cy="17206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Algorithm</a:t>
            </a:r>
            <a:endParaRPr lang="en-US" sz="2200" kern="0" dirty="0" smtClean="0"/>
          </a:p>
          <a:p>
            <a:pPr lvl="1"/>
            <a:r>
              <a:rPr lang="en-US" sz="1800" kern="0" dirty="0" err="1" smtClean="0"/>
              <a:t>Sobel</a:t>
            </a:r>
            <a:r>
              <a:rPr lang="en-US" sz="1800" kern="0" dirty="0" smtClean="0"/>
              <a:t> Filter</a:t>
            </a:r>
          </a:p>
          <a:p>
            <a:pPr lvl="2"/>
            <a:r>
              <a:rPr lang="en-US" sz="1600" kern="0" dirty="0" smtClean="0"/>
              <a:t>Commonly used algorithm for edge detection apps</a:t>
            </a:r>
          </a:p>
          <a:p>
            <a:pPr lvl="2"/>
            <a:r>
              <a:rPr lang="en-US" sz="1600" kern="0" dirty="0" smtClean="0"/>
              <a:t>Others: Canny, </a:t>
            </a:r>
            <a:r>
              <a:rPr lang="en-US" sz="1600" kern="0" dirty="0" err="1" smtClean="0"/>
              <a:t>Kayyali</a:t>
            </a:r>
            <a:endParaRPr lang="en-US" sz="1600" kern="0" dirty="0" smtClean="0"/>
          </a:p>
          <a:p>
            <a:pPr lvl="2"/>
            <a:endParaRPr lang="en-US" sz="1400" kern="0" dirty="0" smtClean="0"/>
          </a:p>
          <a:p>
            <a:pPr lvl="3"/>
            <a:endParaRPr lang="en-US" sz="1600" kern="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66931" y="6401841"/>
            <a:ext cx="0" cy="191217"/>
          </a:xfrm>
          <a:prstGeom prst="straightConnector1">
            <a:avLst/>
          </a:prstGeom>
          <a:ln w="3175" cmpd="sng">
            <a:solidFill>
              <a:srgbClr val="CC330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57600" y="6383179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Dependency</a:t>
            </a:r>
            <a:endParaRPr lang="en-US" sz="1000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63437" t="28906" r="6875" b="32813"/>
          <a:stretch/>
        </p:blipFill>
        <p:spPr>
          <a:xfrm>
            <a:off x="4782886" y="3989849"/>
            <a:ext cx="3733800" cy="19258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59375" t="18750" r="10937" b="32032"/>
          <a:stretch/>
        </p:blipFill>
        <p:spPr>
          <a:xfrm>
            <a:off x="4648200" y="960285"/>
            <a:ext cx="4325686" cy="29177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45532" y="3690088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Fig. 1</a:t>
            </a:r>
            <a:r>
              <a:rPr lang="en-US" sz="1000" b="1" i="1" dirty="0"/>
              <a:t>:</a:t>
            </a:r>
            <a:r>
              <a:rPr lang="en-US" sz="1000" b="1" i="1" dirty="0" smtClean="0"/>
              <a:t> </a:t>
            </a:r>
            <a:r>
              <a:rPr lang="en-US" sz="1000" i="1" dirty="0" smtClean="0"/>
              <a:t>Application Structure </a:t>
            </a:r>
            <a:endParaRPr lang="en-US" sz="10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9748" y="5875799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Fig. 2: </a:t>
            </a:r>
            <a:r>
              <a:rPr lang="en-US" sz="1000" i="1" dirty="0" smtClean="0"/>
              <a:t>Design Strategy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6195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Method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379" t="29687" r="2813" b="30469"/>
          <a:stretch/>
        </p:blipFill>
        <p:spPr>
          <a:xfrm>
            <a:off x="535093" y="1352490"/>
            <a:ext cx="8001000" cy="3200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6408020"/>
            <a:ext cx="1357313" cy="240490"/>
          </a:xfrm>
          <a:prstGeom prst="roundRect">
            <a:avLst/>
          </a:prstGeom>
          <a:ln w="12700">
            <a:solidFill>
              <a:srgbClr val="4BACC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dirty="0" smtClean="0"/>
              <a:t>Real-time performance metric</a:t>
            </a:r>
            <a:endParaRPr lang="en-US" sz="600" dirty="0"/>
          </a:p>
        </p:txBody>
      </p:sp>
      <p:sp>
        <p:nvSpPr>
          <p:cNvPr id="6" name="TextBox 5"/>
          <p:cNvSpPr txBox="1"/>
          <p:nvPr/>
        </p:nvSpPr>
        <p:spPr>
          <a:xfrm>
            <a:off x="657658" y="4552890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Human perception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SNR 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672750" y="4552890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Functional </a:t>
            </a:r>
            <a:r>
              <a:rPr lang="en-US" sz="1000" dirty="0"/>
              <a:t>portability</a:t>
            </a:r>
            <a:endParaRPr lang="en-US" sz="10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Performance portability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632597" y="4552890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Improvement over native lang.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Roofline Model or others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652898" y="4552890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FPGA resource utilization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 smtClean="0"/>
              <a:t>Realizable </a:t>
            </a:r>
            <a:r>
              <a:rPr lang="en-US" sz="1000" dirty="0"/>
              <a:t>U</a:t>
            </a:r>
            <a:r>
              <a:rPr lang="en-US" sz="1000" dirty="0" smtClean="0"/>
              <a:t>tilization </a:t>
            </a:r>
            <a:endParaRPr lang="en-US" sz="1000" dirty="0"/>
          </a:p>
        </p:txBody>
      </p:sp>
      <p:sp>
        <p:nvSpPr>
          <p:cNvPr id="11" name="Rounded Rectangle 10"/>
          <p:cNvSpPr/>
          <p:nvPr/>
        </p:nvSpPr>
        <p:spPr>
          <a:xfrm>
            <a:off x="6019800" y="6388910"/>
            <a:ext cx="1143000" cy="240490"/>
          </a:xfrm>
          <a:prstGeom prst="roundRect">
            <a:avLst/>
          </a:prstGeom>
          <a:ln w="12700">
            <a:solidFill>
              <a:srgbClr val="BD464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dirty="0" smtClean="0"/>
              <a:t>Power metric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2391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Current Milestones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979031"/>
            <a:ext cx="5867400" cy="19793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Verification and Validation</a:t>
            </a:r>
          </a:p>
          <a:p>
            <a:pPr lvl="1"/>
            <a:r>
              <a:rPr lang="en-US" sz="1600" kern="0" dirty="0" smtClean="0"/>
              <a:t>Two MATLAB-based models for validation of data from edge detection app </a:t>
            </a:r>
          </a:p>
          <a:p>
            <a:pPr lvl="2"/>
            <a:r>
              <a:rPr lang="en-US" sz="1400" kern="0" dirty="0" smtClean="0"/>
              <a:t>Model A: Spatial Domain</a:t>
            </a:r>
          </a:p>
          <a:p>
            <a:pPr lvl="3"/>
            <a:r>
              <a:rPr lang="en-US" sz="1200" kern="0" dirty="0" smtClean="0"/>
              <a:t>Sliding Window/direct pixel manipulation via convolution</a:t>
            </a:r>
          </a:p>
          <a:p>
            <a:pPr lvl="2"/>
            <a:r>
              <a:rPr lang="en-US" sz="1400" kern="0" dirty="0" smtClean="0">
                <a:solidFill>
                  <a:srgbClr val="0021A5"/>
                </a:solidFill>
              </a:rPr>
              <a:t>Model B: Frequency Domain </a:t>
            </a:r>
          </a:p>
          <a:p>
            <a:pPr lvl="3"/>
            <a:r>
              <a:rPr lang="en-US" sz="1200" kern="0" dirty="0" smtClean="0">
                <a:solidFill>
                  <a:srgbClr val="000000"/>
                </a:solidFill>
              </a:rPr>
              <a:t>Based on FFT, Dot-Product Multiply and Inverse FFT operations</a:t>
            </a:r>
            <a:endParaRPr lang="en-US" sz="1200" kern="0" dirty="0" smtClean="0"/>
          </a:p>
        </p:txBody>
      </p:sp>
      <p:pic>
        <p:nvPicPr>
          <p:cNvPr id="6" name="Picture 5" descr="C:\Users\Dave\Dropbox\__Parallel Computer Architecture\PCA Project\_SOFTWARE\MATALB\Sobel Filter Edge Detection\Screenshot 2014-03-04 20.02.2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 r="49740" b="38272"/>
          <a:stretch/>
        </p:blipFill>
        <p:spPr bwMode="auto">
          <a:xfrm>
            <a:off x="6734175" y="457200"/>
            <a:ext cx="1981200" cy="942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52625" y="628854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[1] Cooley-</a:t>
            </a:r>
            <a:r>
              <a:rPr lang="en-US" sz="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Tukey</a:t>
            </a:r>
            <a:r>
              <a:rPr lang="en-US" sz="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FFT on the Connection Machine (1991)</a:t>
            </a:r>
            <a:endParaRPr lang="en-US" sz="800" i="1" dirty="0"/>
          </a:p>
        </p:txBody>
      </p:sp>
      <p:pic>
        <p:nvPicPr>
          <p:cNvPr id="8" name="Picture 7" descr="C:\Users\Dave\Dropbox\__Parallel Computer Architecture\PCA Project\_SOFTWARE\MATALB\Sobel Filter Edge Detection\Screenshot 2014-03-04 20.02.2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 t="15432" r="-520" b="38272"/>
          <a:stretch/>
        </p:blipFill>
        <p:spPr bwMode="auto">
          <a:xfrm>
            <a:off x="6734175" y="1696382"/>
            <a:ext cx="2019300" cy="942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10375" y="1370975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Source</a:t>
            </a:r>
            <a:endParaRPr lang="en-US" sz="9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583077" y="1385263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After edge detection</a:t>
            </a:r>
            <a:endParaRPr lang="en-US" sz="9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77025" y="2617718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After normalization</a:t>
            </a:r>
            <a:endParaRPr lang="en-US" sz="9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43825" y="2617718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1bit monochrome</a:t>
            </a:r>
            <a:endParaRPr lang="en-US" sz="900" i="1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6553200" y="304800"/>
            <a:ext cx="2362200" cy="2590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59400" y="2995444"/>
            <a:ext cx="3657600" cy="33291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2-D FFT OpenCL</a:t>
            </a:r>
          </a:p>
          <a:p>
            <a:pPr lvl="1"/>
            <a:r>
              <a:rPr lang="en-US" sz="1600" kern="0" dirty="0" smtClean="0"/>
              <a:t>Initial run for single-precision 1024x1024 complex numbers</a:t>
            </a:r>
          </a:p>
          <a:p>
            <a:pPr lvl="2"/>
            <a:r>
              <a:rPr lang="en-US" sz="1400" i="1" kern="0" dirty="0" smtClean="0"/>
              <a:t>Offline</a:t>
            </a:r>
            <a:r>
              <a:rPr lang="en-US" sz="1400" kern="0" dirty="0" smtClean="0"/>
              <a:t> </a:t>
            </a:r>
            <a:r>
              <a:rPr lang="en-US" sz="1400" i="1" kern="0" dirty="0" smtClean="0"/>
              <a:t>compilation</a:t>
            </a:r>
            <a:r>
              <a:rPr lang="en-US" sz="1400" kern="0" dirty="0" smtClean="0"/>
              <a:t> of kernel for Altera FPGA</a:t>
            </a:r>
          </a:p>
          <a:p>
            <a:pPr lvl="3"/>
            <a:r>
              <a:rPr lang="en-US" sz="1200" kern="0" dirty="0" smtClean="0">
                <a:solidFill>
                  <a:srgbClr val="FF0000"/>
                </a:solidFill>
              </a:rPr>
              <a:t>Takes a very large amount of time </a:t>
            </a:r>
            <a:r>
              <a:rPr lang="en-US" sz="1200" kern="0" dirty="0" smtClean="0"/>
              <a:t>as with traditional compilation methods</a:t>
            </a:r>
          </a:p>
          <a:p>
            <a:pPr lvl="2"/>
            <a:r>
              <a:rPr lang="en-US" sz="1400" kern="0" dirty="0"/>
              <a:t>R</a:t>
            </a:r>
            <a:r>
              <a:rPr lang="en-US" sz="1400" kern="0" dirty="0" smtClean="0"/>
              <a:t>untime API programming  </a:t>
            </a:r>
          </a:p>
          <a:p>
            <a:pPr lvl="3"/>
            <a:r>
              <a:rPr lang="en-US" sz="1050" i="1" kern="0" dirty="0" smtClean="0"/>
              <a:t>However, Online</a:t>
            </a:r>
            <a:r>
              <a:rPr lang="en-US" sz="1050" kern="0" dirty="0" smtClean="0"/>
              <a:t> </a:t>
            </a:r>
            <a:r>
              <a:rPr lang="en-US" sz="1050" i="1" kern="0" dirty="0" smtClean="0"/>
              <a:t>programming</a:t>
            </a:r>
            <a:r>
              <a:rPr lang="en-US" sz="1050" kern="0" dirty="0" smtClean="0"/>
              <a:t> of FPGA with kernel binary fairly seamless</a:t>
            </a:r>
          </a:p>
          <a:p>
            <a:pPr lvl="3"/>
            <a:r>
              <a:rPr lang="en-US" sz="1050" kern="0" dirty="0" smtClean="0"/>
              <a:t>Estimated resource </a:t>
            </a:r>
            <a:r>
              <a:rPr lang="en-US" sz="1050" kern="0" dirty="0"/>
              <a:t>u</a:t>
            </a:r>
            <a:r>
              <a:rPr lang="en-US" sz="1050" kern="0" dirty="0" smtClean="0"/>
              <a:t>tilization    from tool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t="9302" r="74561" b="53489"/>
          <a:stretch/>
        </p:blipFill>
        <p:spPr>
          <a:xfrm>
            <a:off x="4866399" y="327353"/>
            <a:ext cx="1458201" cy="97213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2828886"/>
            <a:ext cx="5334000" cy="5229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Serial 2-D FFT C++ implementation</a:t>
            </a:r>
          </a:p>
          <a:p>
            <a:pPr lvl="1"/>
            <a:r>
              <a:rPr lang="en-US" sz="1600" dirty="0" smtClean="0"/>
              <a:t>Based </a:t>
            </a:r>
            <a:r>
              <a:rPr lang="en-US" sz="1600" dirty="0"/>
              <a:t>on Cooley-</a:t>
            </a:r>
            <a:r>
              <a:rPr lang="en-US" sz="1600" dirty="0" err="1"/>
              <a:t>Tukey</a:t>
            </a:r>
            <a:r>
              <a:rPr lang="en-US" sz="1600" dirty="0"/>
              <a:t> </a:t>
            </a:r>
            <a:r>
              <a:rPr lang="en-US" sz="1600" dirty="0" smtClean="0"/>
              <a:t>algorithm: O(</a:t>
            </a:r>
            <a:r>
              <a:rPr lang="en-US" sz="1600" dirty="0" err="1" smtClean="0"/>
              <a:t>nlogn</a:t>
            </a:r>
            <a:r>
              <a:rPr lang="en-US" sz="1600" dirty="0"/>
              <a:t>)</a:t>
            </a:r>
            <a:r>
              <a:rPr lang="en-US" sz="1600" dirty="0" smtClean="0"/>
              <a:t> (</a:t>
            </a:r>
            <a:r>
              <a:rPr lang="en-US" sz="1600" dirty="0"/>
              <a:t>Radix </a:t>
            </a:r>
            <a:r>
              <a:rPr lang="en-US" sz="1600" dirty="0" smtClean="0"/>
              <a:t>2, </a:t>
            </a:r>
            <a:r>
              <a:rPr lang="en-US" sz="1600" dirty="0"/>
              <a:t>for N = 2</a:t>
            </a:r>
            <a:r>
              <a:rPr lang="en-US" sz="1600" baseline="30000" dirty="0"/>
              <a:t>k</a:t>
            </a:r>
            <a:r>
              <a:rPr lang="en-US" sz="1600" dirty="0" smtClean="0"/>
              <a:t>)</a:t>
            </a:r>
          </a:p>
          <a:p>
            <a:pPr lvl="2"/>
            <a:r>
              <a:rPr lang="en-US" sz="1400" dirty="0" smtClean="0"/>
              <a:t>More general purpose and gives better scheduling </a:t>
            </a:r>
            <a:r>
              <a:rPr lang="en-US" sz="900" dirty="0" smtClean="0"/>
              <a:t>[1]</a:t>
            </a:r>
            <a:endParaRPr lang="en-US" sz="1100" dirty="0" smtClean="0"/>
          </a:p>
          <a:p>
            <a:pPr lvl="1"/>
            <a:r>
              <a:rPr lang="en-US" sz="1600" dirty="0" smtClean="0"/>
              <a:t>Implementation provided insights on algorithm and understanding of its parallelization technique</a:t>
            </a:r>
          </a:p>
          <a:p>
            <a:pPr lvl="1"/>
            <a:r>
              <a:rPr lang="en-US" sz="1600" kern="0" dirty="0" smtClean="0"/>
              <a:t>Served as foundation for subsequent </a:t>
            </a:r>
            <a:r>
              <a:rPr lang="en-US" sz="1600" kern="0" dirty="0" err="1" smtClean="0"/>
              <a:t>OpenCL</a:t>
            </a:r>
            <a:r>
              <a:rPr lang="en-US" sz="1600" kern="0" dirty="0" smtClean="0"/>
              <a:t>-based implementation</a:t>
            </a:r>
          </a:p>
          <a:p>
            <a:pPr lvl="1"/>
            <a:r>
              <a:rPr lang="en-US" sz="1600" kern="0" dirty="0" smtClean="0"/>
              <a:t>Why its so important:</a:t>
            </a:r>
          </a:p>
          <a:p>
            <a:pPr lvl="2"/>
            <a:r>
              <a:rPr lang="en-US" sz="1400" kern="0" dirty="0" smtClean="0"/>
              <a:t>Employed in a large body of image, signal and  video processing </a:t>
            </a:r>
          </a:p>
          <a:p>
            <a:pPr lvl="3"/>
            <a:r>
              <a:rPr lang="en-US" sz="1100" kern="0" dirty="0" smtClean="0"/>
              <a:t>More investigation attached to appendix </a:t>
            </a:r>
            <a:r>
              <a:rPr lang="en-US" sz="800" kern="0" dirty="0" smtClean="0"/>
              <a:t>(</a:t>
            </a:r>
            <a:r>
              <a:rPr lang="en-US" sz="800" i="1" kern="0" dirty="0" smtClean="0"/>
              <a:t>appendixA.pdf)</a:t>
            </a:r>
            <a:endParaRPr lang="en-US" sz="800" kern="0" dirty="0"/>
          </a:p>
        </p:txBody>
      </p:sp>
    </p:spTree>
    <p:extLst>
      <p:ext uri="{BB962C8B-B14F-4D97-AF65-F5344CB8AC3E}">
        <p14:creationId xmlns:p14="http://schemas.microsoft.com/office/powerpoint/2010/main" val="335313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4" grpId="0" animBg="1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241" t="21911" r="2680" b="15084"/>
          <a:stretch/>
        </p:blipFill>
        <p:spPr>
          <a:xfrm>
            <a:off x="838200" y="990600"/>
            <a:ext cx="7569416" cy="51447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sz="4000" dirty="0" smtClean="0"/>
              <a:t>Future Work 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74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531788"/>
            <a:ext cx="822960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4500" dirty="0" smtClean="0">
                <a:latin typeface="Calibri" pitchFamily="34" charset="0"/>
                <a:cs typeface="Calibri" pitchFamily="34" charset="0"/>
              </a:rPr>
              <a:t>  Three people were under an umbrella but never got wet!</a:t>
            </a:r>
          </a:p>
          <a:p>
            <a:pPr>
              <a:buFont typeface="Wingdings" pitchFamily="2" charset="2"/>
              <a:buNone/>
            </a:pPr>
            <a:endParaRPr lang="en-US" sz="4500" i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4500" i="1" dirty="0" smtClean="0">
                <a:latin typeface="Calibri" pitchFamily="34" charset="0"/>
                <a:cs typeface="Calibri" pitchFamily="34" charset="0"/>
              </a:rPr>
              <a:t>                           How did they do it? </a:t>
            </a:r>
          </a:p>
          <a:p>
            <a:endParaRPr lang="en-US" sz="4500" dirty="0" smtClean="0">
              <a:latin typeface="Calibri" pitchFamily="34" charset="0"/>
              <a:cs typeface="Calibri" pitchFamily="34" charset="0"/>
            </a:endParaRPr>
          </a:p>
          <a:p>
            <a:pPr marL="0" indent="0" algn="r">
              <a:buNone/>
            </a:pPr>
            <a:endParaRPr lang="en-US" sz="45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ttp://www.awesomebackgrounds.com/templates/powerpoint-tim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5036820"/>
            <a:ext cx="1386840" cy="10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0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8AE75-B836-4FF8-8DCE-4A5DDA8711A2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sz="4000" dirty="0" smtClean="0"/>
              <a:t>Future Work II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0313" t="23437" r="2812" b="15300"/>
          <a:stretch/>
        </p:blipFill>
        <p:spPr>
          <a:xfrm>
            <a:off x="685800" y="1066800"/>
            <a:ext cx="756805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Fast &amp; flexible high-level synthesis from </a:t>
            </a:r>
            <a:r>
              <a:rPr lang="en-US" sz="3200" dirty="0" err="1" smtClean="0"/>
              <a:t>opencl</a:t>
            </a:r>
            <a:r>
              <a:rPr lang="en-US" sz="3200" dirty="0" smtClean="0"/>
              <a:t> using reconfiguration contexts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Part III: Guest Paper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C8789-6D68-439F-9594-9BDF1193AD9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RC?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75" y="2209800"/>
            <a:ext cx="8153400" cy="5140325"/>
          </a:xfrm>
        </p:spPr>
        <p:txBody>
          <a:bodyPr/>
          <a:lstStyle/>
          <a:p>
            <a:r>
              <a:rPr lang="en-US" dirty="0" smtClean="0"/>
              <a:t>We all know the gist! </a:t>
            </a: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5" y="3235325"/>
            <a:ext cx="3030583" cy="184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541284"/>
            <a:ext cx="2209800" cy="1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4911725"/>
          </a:xfrm>
        </p:spPr>
        <p:txBody>
          <a:bodyPr/>
          <a:lstStyle/>
          <a:p>
            <a:r>
              <a:rPr lang="en-US" sz="2200" dirty="0"/>
              <a:t>Reconfigurable computing promising but design tools </a:t>
            </a:r>
            <a:r>
              <a:rPr lang="en-US" sz="2200" dirty="0" smtClean="0"/>
              <a:t>pose challenge to designers</a:t>
            </a:r>
          </a:p>
          <a:p>
            <a:pPr lvl="0"/>
            <a:r>
              <a:rPr lang="en-US" sz="2200" dirty="0" smtClean="0"/>
              <a:t>Huge compilation time: synthesis 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2200" dirty="0" smtClean="0"/>
              <a:t>P&amp;R 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2200" dirty="0" smtClean="0"/>
              <a:t> mapping</a:t>
            </a:r>
          </a:p>
          <a:p>
            <a:pPr lvl="1"/>
            <a:r>
              <a:rPr lang="en-US" sz="2000" dirty="0" smtClean="0"/>
              <a:t>Design iteration difficult and productivity limited</a:t>
            </a:r>
          </a:p>
          <a:p>
            <a:pPr lvl="1"/>
            <a:r>
              <a:rPr lang="en-US" sz="2000" dirty="0" smtClean="0"/>
              <a:t>Runtime compilation difficult; contributes to niche FPGA usage</a:t>
            </a:r>
          </a:p>
          <a:p>
            <a:r>
              <a:rPr lang="en-US" sz="2200" dirty="0" err="1" smtClean="0"/>
              <a:t>OpenCL</a:t>
            </a:r>
            <a:r>
              <a:rPr lang="en-US" sz="2200" dirty="0" smtClean="0"/>
              <a:t> </a:t>
            </a:r>
            <a:r>
              <a:rPr lang="en-US" sz="2200" dirty="0"/>
              <a:t>enables high-level </a:t>
            </a:r>
            <a:r>
              <a:rPr lang="en-US" sz="2200" dirty="0" smtClean="0"/>
              <a:t>synthesis of FPGA</a:t>
            </a:r>
            <a:endParaRPr lang="en-US" sz="2200" dirty="0"/>
          </a:p>
          <a:p>
            <a:pPr lvl="1"/>
            <a:r>
              <a:rPr lang="en-US" sz="2000" dirty="0" smtClean="0"/>
              <a:t>Vendors </a:t>
            </a:r>
            <a:r>
              <a:rPr lang="en-US" sz="2000" dirty="0"/>
              <a:t>adopting standard to alleviate steep learning curve associated with native language </a:t>
            </a:r>
            <a:r>
              <a:rPr lang="en-US" sz="2000" dirty="0" smtClean="0"/>
              <a:t>(VHDL</a:t>
            </a:r>
            <a:r>
              <a:rPr lang="en-US" sz="2000" dirty="0"/>
              <a:t>/</a:t>
            </a:r>
            <a:r>
              <a:rPr lang="en-US" sz="2000" dirty="0" smtClean="0"/>
              <a:t>Verilog)</a:t>
            </a:r>
            <a:endParaRPr lang="en-US" sz="2000" dirty="0"/>
          </a:p>
          <a:p>
            <a:pPr lvl="2"/>
            <a:r>
              <a:rPr lang="en-US" sz="1800" dirty="0" smtClean="0"/>
              <a:t>Can be likened to Assembly </a:t>
            </a:r>
            <a:r>
              <a:rPr lang="en-US" sz="1800" dirty="0" err="1"/>
              <a:t>vs</a:t>
            </a:r>
            <a:r>
              <a:rPr lang="en-US" sz="1800" dirty="0"/>
              <a:t> C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only a small penalty in </a:t>
            </a:r>
            <a:r>
              <a:rPr lang="en-US" sz="1800" dirty="0" smtClean="0"/>
              <a:t>performance</a:t>
            </a:r>
            <a:endParaRPr lang="en-US" sz="1400" dirty="0" smtClean="0"/>
          </a:p>
          <a:p>
            <a:pPr lvl="2"/>
            <a:r>
              <a:rPr lang="en-US" sz="1800" dirty="0" smtClean="0"/>
              <a:t>Altera</a:t>
            </a:r>
            <a:r>
              <a:rPr lang="en-US" sz="1800" dirty="0"/>
              <a:t>, Xilinx. But other </a:t>
            </a:r>
            <a:r>
              <a:rPr lang="en-US" sz="1800" dirty="0" smtClean="0"/>
              <a:t>vendors </a:t>
            </a:r>
            <a:r>
              <a:rPr lang="en-US" sz="1800" dirty="0"/>
              <a:t>with </a:t>
            </a:r>
            <a:r>
              <a:rPr lang="en-US" sz="1800" dirty="0" smtClean="0"/>
              <a:t>proprietary HLS</a:t>
            </a:r>
            <a:r>
              <a:rPr lang="en-US" sz="1800" dirty="0"/>
              <a:t>: Xilinx, </a:t>
            </a:r>
            <a:r>
              <a:rPr lang="en-US" sz="1800" dirty="0" smtClean="0"/>
              <a:t>Convey</a:t>
            </a:r>
          </a:p>
          <a:p>
            <a:pPr lvl="1"/>
            <a:r>
              <a:rPr lang="en-US" sz="2000" dirty="0" smtClean="0"/>
              <a:t>Presents </a:t>
            </a:r>
            <a:r>
              <a:rPr lang="en-US" sz="2000" dirty="0"/>
              <a:t>significant </a:t>
            </a:r>
            <a:r>
              <a:rPr lang="en-US" sz="2000" dirty="0" smtClean="0"/>
              <a:t>potential:</a:t>
            </a:r>
          </a:p>
          <a:p>
            <a:pPr lvl="2">
              <a:spcBef>
                <a:spcPts val="0"/>
              </a:spcBef>
            </a:pPr>
            <a:r>
              <a:rPr lang="en-US" sz="1800" dirty="0" smtClean="0"/>
              <a:t>Portability</a:t>
            </a:r>
          </a:p>
          <a:p>
            <a:pPr lvl="2">
              <a:spcBef>
                <a:spcPts val="0"/>
              </a:spcBef>
            </a:pPr>
            <a:r>
              <a:rPr lang="en-US" sz="1800" dirty="0" smtClean="0"/>
              <a:t>Productivity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P</a:t>
            </a:r>
            <a:r>
              <a:rPr lang="en-US" sz="1800" dirty="0" smtClean="0"/>
              <a:t>erformance </a:t>
            </a:r>
            <a:endParaRPr lang="en-US" sz="18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123940"/>
            <a:ext cx="990362" cy="99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893" t="30484" r="9447" b="31585"/>
          <a:stretch/>
        </p:blipFill>
        <p:spPr>
          <a:xfrm>
            <a:off x="6208691" y="5372103"/>
            <a:ext cx="1716109" cy="6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OpenCL</a:t>
            </a:r>
            <a:r>
              <a:rPr lang="en-US" dirty="0" smtClean="0"/>
              <a:t>-Based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4648200" cy="2133600"/>
          </a:xfrm>
        </p:spPr>
        <p:txBody>
          <a:bodyPr/>
          <a:lstStyle/>
          <a:p>
            <a:r>
              <a:rPr lang="en-US" sz="2200" dirty="0"/>
              <a:t>On CPU and GPU, “online” compilation possible</a:t>
            </a:r>
          </a:p>
          <a:p>
            <a:pPr lvl="0"/>
            <a:r>
              <a:rPr lang="en-US" sz="2200" dirty="0"/>
              <a:t>When kernel changes, host simply loads a different kernel on accelerator: </a:t>
            </a:r>
            <a:r>
              <a:rPr lang="en-US" sz="2200" dirty="0" smtClean="0"/>
              <a:t>in </a:t>
            </a:r>
            <a:r>
              <a:rPr lang="en-US" sz="2200" dirty="0" err="1" smtClean="0"/>
              <a:t>ms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562600" y="13716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/>
              <a:t>“</a:t>
            </a:r>
            <a:r>
              <a:rPr lang="en-US" sz="1200" i="1" dirty="0" err="1" smtClean="0"/>
              <a:t>OpenCL</a:t>
            </a:r>
            <a:r>
              <a:rPr lang="en-US" sz="1200" i="1" dirty="0" smtClean="0"/>
              <a:t> </a:t>
            </a:r>
            <a:r>
              <a:rPr lang="en-US" sz="1200" i="1" dirty="0" smtClean="0"/>
              <a:t>mainly used to program </a:t>
            </a:r>
            <a:r>
              <a:rPr lang="en-US" sz="1200" i="1" dirty="0" smtClean="0"/>
              <a:t>accelerators“</a:t>
            </a:r>
            <a:endParaRPr lang="en-US" sz="1200" i="1" dirty="0" smtClean="0"/>
          </a:p>
          <a:p>
            <a:pPr algn="ctr"/>
            <a:endParaRPr lang="en-US" sz="1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125" t="31905" r="7811" b="46096"/>
          <a:stretch/>
        </p:blipFill>
        <p:spPr>
          <a:xfrm>
            <a:off x="5029200" y="1647636"/>
            <a:ext cx="3886200" cy="142114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3089275"/>
            <a:ext cx="6400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dirty="0" smtClean="0"/>
              <a:t>However, the case is different for FPGAs</a:t>
            </a:r>
          </a:p>
          <a:p>
            <a:pPr lvl="1"/>
            <a:r>
              <a:rPr lang="en-US" sz="2000" dirty="0" smtClean="0"/>
              <a:t>Kernel has to be re-compiled every time system changes</a:t>
            </a:r>
          </a:p>
          <a:p>
            <a:pPr lvl="1"/>
            <a:r>
              <a:rPr lang="en-US" sz="2000" dirty="0" smtClean="0"/>
              <a:t>Takes a huge amount of time: </a:t>
            </a:r>
            <a:r>
              <a:rPr lang="en-US" sz="2000" i="1" dirty="0" smtClean="0"/>
              <a:t>8 hours to days</a:t>
            </a:r>
            <a:endParaRPr lang="en-US" sz="1600" dirty="0" smtClean="0"/>
          </a:p>
          <a:p>
            <a:pPr lvl="2"/>
            <a:r>
              <a:rPr lang="en-US" sz="1800" i="1" dirty="0" smtClean="0"/>
              <a:t>Not a good idea for dynamic hardware, or even for a fixed instance of hardware!</a:t>
            </a:r>
            <a:endParaRPr lang="en-US" sz="1400" dirty="0" smtClean="0"/>
          </a:p>
          <a:p>
            <a:pPr lvl="1"/>
            <a:r>
              <a:rPr lang="en-US" sz="2000" dirty="0" smtClean="0"/>
              <a:t>“Online” compilation not typically done</a:t>
            </a:r>
            <a:endParaRPr lang="en-US" sz="1600" dirty="0" smtClean="0"/>
          </a:p>
          <a:p>
            <a:pPr lvl="2"/>
            <a:r>
              <a:rPr lang="en-US" sz="1800" dirty="0" smtClean="0"/>
              <a:t>Kernel </a:t>
            </a:r>
            <a:r>
              <a:rPr lang="en-US" sz="1800" dirty="0" smtClean="0"/>
              <a:t>pre</a:t>
            </a:r>
            <a:r>
              <a:rPr lang="en-US" sz="1800" dirty="0" smtClean="0"/>
              <a:t>-compiled “offline” into binaries and loaded </a:t>
            </a:r>
            <a:r>
              <a:rPr lang="en-US" sz="1800" dirty="0" smtClean="0"/>
              <a:t>as needed </a:t>
            </a:r>
            <a:endParaRPr lang="en-US" sz="1400" dirty="0" smtClean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t="9302" r="74561" b="53489"/>
          <a:stretch/>
        </p:blipFill>
        <p:spPr>
          <a:xfrm>
            <a:off x="6644640" y="4038600"/>
            <a:ext cx="234696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5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Limitations of </a:t>
            </a:r>
            <a:r>
              <a:rPr lang="en-US" sz="4000" dirty="0" err="1" smtClean="0"/>
              <a:t>OpenCL</a:t>
            </a:r>
            <a:r>
              <a:rPr lang="en-US" sz="4000" dirty="0" smtClean="0"/>
              <a:t> Approach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Current </a:t>
            </a:r>
            <a:r>
              <a:rPr lang="en-US" sz="2200" dirty="0" smtClean="0"/>
              <a:t>HLS </a:t>
            </a:r>
            <a:r>
              <a:rPr lang="en-US" sz="2200" dirty="0"/>
              <a:t>approach conflict with mainstream </a:t>
            </a:r>
            <a:r>
              <a:rPr lang="en-US" sz="2200" dirty="0" err="1" smtClean="0"/>
              <a:t>OpenCL</a:t>
            </a:r>
            <a:endParaRPr lang="en-US" sz="2200" dirty="0"/>
          </a:p>
          <a:p>
            <a:pPr lvl="0"/>
            <a:r>
              <a:rPr lang="en-US" sz="2200" dirty="0"/>
              <a:t>Orders of magnitude FPGA compilation time</a:t>
            </a:r>
          </a:p>
          <a:p>
            <a:pPr lvl="0"/>
            <a:r>
              <a:rPr lang="en-US" sz="2200" dirty="0"/>
              <a:t>Limited support for changing/adding kernels after compilation </a:t>
            </a:r>
          </a:p>
          <a:p>
            <a:pPr lvl="1"/>
            <a:r>
              <a:rPr lang="en-US" sz="2000" dirty="0"/>
              <a:t>Can PR in some way?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</a:t>
            </a:r>
            <a:r>
              <a:rPr lang="en-US" sz="2000" i="1" dirty="0">
                <a:solidFill>
                  <a:srgbClr val="0021A5"/>
                </a:solidFill>
              </a:rPr>
              <a:t>reconfiguration </a:t>
            </a:r>
            <a:r>
              <a:rPr lang="en-US" sz="2000" i="1" dirty="0" smtClean="0">
                <a:solidFill>
                  <a:srgbClr val="0021A5"/>
                </a:solidFill>
              </a:rPr>
              <a:t>contexts</a:t>
            </a:r>
            <a:endParaRPr lang="en-US" sz="1800" i="1" dirty="0">
              <a:solidFill>
                <a:srgbClr val="0021A5"/>
              </a:solidFill>
            </a:endParaRPr>
          </a:p>
          <a:p>
            <a:r>
              <a:rPr lang="en-US" sz="2200" b="1" dirty="0"/>
              <a:t>Reconfiguration </a:t>
            </a:r>
            <a:r>
              <a:rPr lang="en-US" sz="2200" b="1" dirty="0" smtClean="0"/>
              <a:t>Contexts</a:t>
            </a:r>
            <a:endParaRPr lang="en-US" sz="2200" b="1" dirty="0"/>
          </a:p>
          <a:p>
            <a:r>
              <a:rPr lang="en-US" sz="2200" dirty="0"/>
              <a:t>Key features </a:t>
            </a:r>
          </a:p>
          <a:p>
            <a:pPr lvl="1"/>
            <a:r>
              <a:rPr lang="en-US" sz="2000" dirty="0" smtClean="0"/>
              <a:t>Coarse</a:t>
            </a:r>
            <a:r>
              <a:rPr lang="en-US" sz="2000" dirty="0"/>
              <a:t>-</a:t>
            </a:r>
            <a:r>
              <a:rPr lang="en-US" sz="2000" dirty="0" smtClean="0"/>
              <a:t>grain units instead of finer-grained LUTS</a:t>
            </a:r>
            <a:endParaRPr lang="en-US" sz="2000" dirty="0"/>
          </a:p>
          <a:p>
            <a:pPr lvl="1"/>
            <a:r>
              <a:rPr lang="en-US" sz="2000" dirty="0" smtClean="0"/>
              <a:t>Backend synthesis</a:t>
            </a:r>
            <a:endParaRPr lang="en-US" sz="2000" dirty="0"/>
          </a:p>
          <a:p>
            <a:pPr lvl="2"/>
            <a:r>
              <a:rPr lang="en-US" sz="1800" dirty="0" smtClean="0"/>
              <a:t>Thus, allowing use of (virtually) any </a:t>
            </a:r>
            <a:r>
              <a:rPr lang="en-US" sz="1800" dirty="0" err="1" smtClean="0"/>
              <a:t>OpenCL</a:t>
            </a:r>
            <a:r>
              <a:rPr lang="en-US" sz="1800" dirty="0" smtClean="0"/>
              <a:t> tool </a:t>
            </a:r>
            <a:r>
              <a:rPr lang="en-US" sz="1800" dirty="0"/>
              <a:t>on the frontend</a:t>
            </a:r>
          </a:p>
          <a:p>
            <a:r>
              <a:rPr lang="en-US" sz="2200" dirty="0"/>
              <a:t>Advantages</a:t>
            </a:r>
          </a:p>
          <a:p>
            <a:pPr lvl="1"/>
            <a:r>
              <a:rPr lang="en-US" sz="2000" dirty="0"/>
              <a:t>Compile kernel faster</a:t>
            </a:r>
          </a:p>
          <a:p>
            <a:pPr lvl="1"/>
            <a:r>
              <a:rPr lang="en-US" sz="2000" dirty="0"/>
              <a:t>Change kernel online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3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 Synthesis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4874"/>
            <a:ext cx="8610600" cy="4911725"/>
          </a:xfrm>
        </p:spPr>
        <p:txBody>
          <a:bodyPr/>
          <a:lstStyle/>
          <a:p>
            <a:r>
              <a:rPr lang="en-US" sz="2200" dirty="0"/>
              <a:t>Intermediate </a:t>
            </a:r>
            <a:r>
              <a:rPr lang="en-US" sz="2200" dirty="0" smtClean="0"/>
              <a:t>Fabrics </a:t>
            </a:r>
            <a:r>
              <a:rPr lang="en-US" sz="2200" dirty="0"/>
              <a:t>(IF) – Leverages Dr. </a:t>
            </a:r>
            <a:r>
              <a:rPr lang="en-US" sz="2200" dirty="0" err="1" smtClean="0"/>
              <a:t>Stitt’s</a:t>
            </a:r>
            <a:r>
              <a:rPr lang="en-US" sz="2200" dirty="0" smtClean="0"/>
              <a:t> previous work</a:t>
            </a:r>
          </a:p>
          <a:p>
            <a:pPr lvl="1"/>
            <a:r>
              <a:rPr lang="en-US" sz="1800" dirty="0" smtClean="0"/>
              <a:t>See video online </a:t>
            </a:r>
            <a:r>
              <a:rPr lang="en-US" sz="1800" dirty="0" smtClean="0">
                <a:sym typeface="Wingdings"/>
              </a:rPr>
              <a:t></a:t>
            </a:r>
            <a:endParaRPr lang="en-US" sz="1800" dirty="0"/>
          </a:p>
          <a:p>
            <a:r>
              <a:rPr lang="en-US" sz="2200" dirty="0" smtClean="0"/>
              <a:t>Summary</a:t>
            </a:r>
            <a:endParaRPr lang="en-US" sz="2200" dirty="0"/>
          </a:p>
          <a:p>
            <a:pPr lvl="1"/>
            <a:r>
              <a:rPr lang="en-US" sz="2000" dirty="0"/>
              <a:t>1000X faster place &amp; route compared to device </a:t>
            </a:r>
            <a:r>
              <a:rPr lang="en-US" sz="2000" dirty="0" smtClean="0"/>
              <a:t>vendors' </a:t>
            </a:r>
            <a:r>
              <a:rPr lang="en-US" sz="2000" dirty="0"/>
              <a:t>tool</a:t>
            </a:r>
          </a:p>
          <a:p>
            <a:pPr lvl="1"/>
            <a:r>
              <a:rPr lang="en-US" sz="2000" dirty="0"/>
              <a:t>21% increased FPGA resource utilization (drive logic)</a:t>
            </a:r>
          </a:p>
          <a:p>
            <a:pPr lvl="1"/>
            <a:r>
              <a:rPr lang="en-US" sz="2000" dirty="0"/>
              <a:t>Uses coarse-grained resources implemented atop FPGA</a:t>
            </a:r>
          </a:p>
          <a:p>
            <a:pPr lvl="2"/>
            <a:r>
              <a:rPr lang="en-US" sz="1800" dirty="0"/>
              <a:t>Avoids decomposing of circuits into finer grain LUTS</a:t>
            </a:r>
          </a:p>
          <a:p>
            <a:pPr lvl="2"/>
            <a:r>
              <a:rPr lang="en-US" sz="1800" dirty="0"/>
              <a:t>Maps circuit unto app-specialized resources (FP, FFT</a:t>
            </a:r>
            <a:r>
              <a:rPr lang="en-US" sz="1800" dirty="0" smtClean="0"/>
              <a:t>)</a:t>
            </a:r>
          </a:p>
          <a:p>
            <a:pPr lvl="0"/>
            <a:r>
              <a:rPr lang="en-US" sz="2200" dirty="0"/>
              <a:t>Specializes IF for </a:t>
            </a:r>
            <a:r>
              <a:rPr lang="en-US" sz="2200" dirty="0" err="1"/>
              <a:t>OpenCL</a:t>
            </a:r>
            <a:endParaRPr lang="en-US" sz="2200" dirty="0"/>
          </a:p>
          <a:p>
            <a:pPr lvl="1"/>
            <a:r>
              <a:rPr lang="en-US" sz="2000" dirty="0"/>
              <a:t>Compliments existing </a:t>
            </a:r>
            <a:r>
              <a:rPr lang="en-US" sz="2000" dirty="0" err="1"/>
              <a:t>OpenCL</a:t>
            </a:r>
            <a:r>
              <a:rPr lang="en-US" sz="2000" dirty="0"/>
              <a:t> synthesis approach</a:t>
            </a:r>
          </a:p>
          <a:p>
            <a:pPr lvl="2"/>
            <a:r>
              <a:rPr lang="en-US" sz="1800" dirty="0"/>
              <a:t>Enable fast compilation: compiling any kernel </a:t>
            </a:r>
          </a:p>
          <a:p>
            <a:pPr lvl="2"/>
            <a:r>
              <a:rPr lang="en-US" sz="1800" dirty="0"/>
              <a:t>Enable fast reconfiguration: adding and changing kernels </a:t>
            </a:r>
          </a:p>
          <a:p>
            <a:pPr lvl="1"/>
            <a:r>
              <a:rPr lang="en-US" sz="2000" dirty="0"/>
              <a:t>Automatically determines effective </a:t>
            </a:r>
            <a:r>
              <a:rPr lang="en-US" sz="2000" dirty="0">
                <a:solidFill>
                  <a:schemeClr val="tx2"/>
                </a:solidFill>
              </a:rPr>
              <a:t>fabric architecture </a:t>
            </a:r>
            <a:r>
              <a:rPr lang="en-US" sz="2000" dirty="0"/>
              <a:t>for given </a:t>
            </a:r>
            <a:r>
              <a:rPr lang="en-US" sz="2000" dirty="0" smtClean="0"/>
              <a:t>application </a:t>
            </a:r>
            <a:r>
              <a:rPr lang="en-US" sz="1600" dirty="0" smtClean="0"/>
              <a:t>(previous </a:t>
            </a:r>
            <a:r>
              <a:rPr lang="en-US" sz="1600" dirty="0"/>
              <a:t>IF were manually </a:t>
            </a:r>
            <a:r>
              <a:rPr lang="en-US" sz="1600" dirty="0" smtClean="0"/>
              <a:t>designed)</a:t>
            </a:r>
            <a:endParaRPr lang="en-US" sz="1100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7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Fabric Optimality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867400" cy="4911725"/>
          </a:xfrm>
        </p:spPr>
        <p:txBody>
          <a:bodyPr/>
          <a:lstStyle/>
          <a:p>
            <a:pPr lvl="0"/>
            <a:r>
              <a:rPr lang="en-US" sz="2200" dirty="0"/>
              <a:t>Impossible to create optimal fabric for all combinations of kernels</a:t>
            </a:r>
          </a:p>
          <a:p>
            <a:pPr lvl="1"/>
            <a:r>
              <a:rPr lang="en-US" sz="2000" dirty="0"/>
              <a:t>Context-design heuristics finds optimal IF</a:t>
            </a:r>
          </a:p>
          <a:p>
            <a:pPr lvl="0"/>
            <a:r>
              <a:rPr lang="en-US" sz="2200" dirty="0" smtClean="0"/>
              <a:t>Intermediate Fabric </a:t>
            </a:r>
          </a:p>
          <a:p>
            <a:pPr lvl="1"/>
            <a:r>
              <a:rPr lang="en-US" sz="2000" dirty="0" smtClean="0"/>
              <a:t>1. </a:t>
            </a:r>
            <a:r>
              <a:rPr lang="en-US" sz="2000" dirty="0"/>
              <a:t>A</a:t>
            </a:r>
            <a:r>
              <a:rPr lang="en-US" sz="2000" dirty="0" smtClean="0"/>
              <a:t>nalyzes </a:t>
            </a:r>
            <a:r>
              <a:rPr lang="en-US" sz="2000" dirty="0"/>
              <a:t>kernel requirements from </a:t>
            </a:r>
            <a:r>
              <a:rPr lang="en-US" sz="2000" dirty="0" smtClean="0"/>
              <a:t>application </a:t>
            </a:r>
            <a:r>
              <a:rPr lang="en-US" sz="2000" dirty="0"/>
              <a:t>or </a:t>
            </a:r>
            <a:r>
              <a:rPr lang="en-US" sz="2000" dirty="0" smtClean="0"/>
              <a:t>domain</a:t>
            </a:r>
          </a:p>
          <a:p>
            <a:pPr lvl="1"/>
            <a:r>
              <a:rPr lang="en-US" sz="2000" dirty="0" smtClean="0"/>
              <a:t>2. Cluster </a:t>
            </a:r>
            <a:r>
              <a:rPr lang="en-US" sz="2000" dirty="0"/>
              <a:t>kernels based on similarity into set of </a:t>
            </a:r>
            <a:r>
              <a:rPr lang="en-US" sz="2000" dirty="0" smtClean="0"/>
              <a:t>fabrics</a:t>
            </a:r>
            <a:r>
              <a:rPr lang="en-US" sz="2000" dirty="0"/>
              <a:t> </a:t>
            </a:r>
            <a:r>
              <a:rPr lang="en-US" sz="2000" dirty="0" smtClean="0"/>
              <a:t>called </a:t>
            </a:r>
            <a:r>
              <a:rPr lang="en-US" sz="2000" dirty="0"/>
              <a:t>reconfiguration </a:t>
            </a:r>
            <a:r>
              <a:rPr lang="en-US" sz="2000" dirty="0" smtClean="0"/>
              <a:t>contexts</a:t>
            </a:r>
          </a:p>
          <a:p>
            <a:pPr lvl="0"/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6028"/>
            <a:ext cx="4264954" cy="1596379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598"/>
          <a:stretch/>
        </p:blipFill>
        <p:spPr>
          <a:xfrm>
            <a:off x="6310184" y="2590799"/>
            <a:ext cx="2300416" cy="3486251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2638"/>
            <a:ext cx="1981200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941387"/>
          </a:xfrm>
        </p:spPr>
        <p:txBody>
          <a:bodyPr/>
          <a:lstStyle/>
          <a:p>
            <a:r>
              <a:rPr lang="en-US" sz="4400" dirty="0"/>
              <a:t>Reconfiguration Context (w/o IF)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4800600" cy="3657600"/>
          </a:xfrm>
        </p:spPr>
        <p:txBody>
          <a:bodyPr/>
          <a:lstStyle/>
          <a:p>
            <a:r>
              <a:rPr lang="en-US" sz="2000" dirty="0"/>
              <a:t>Kernel-Specific accelerators (existing approach)</a:t>
            </a:r>
          </a:p>
          <a:p>
            <a:pPr lvl="1"/>
            <a:r>
              <a:rPr lang="en-US" sz="2000" dirty="0"/>
              <a:t>Provides no support for kernels not known at system generation</a:t>
            </a:r>
          </a:p>
          <a:p>
            <a:pPr lvl="2"/>
            <a:r>
              <a:rPr lang="en-US" sz="1800" dirty="0"/>
              <a:t>Limitation of existing </a:t>
            </a:r>
            <a:r>
              <a:rPr lang="en-US" sz="1800" dirty="0" err="1"/>
              <a:t>OpenCL</a:t>
            </a:r>
            <a:r>
              <a:rPr lang="en-US" sz="1800" dirty="0"/>
              <a:t> synthesis</a:t>
            </a:r>
          </a:p>
          <a:p>
            <a:pPr lvl="1"/>
            <a:r>
              <a:rPr lang="en-US" sz="2000" dirty="0" smtClean="0"/>
              <a:t>Example: context </a:t>
            </a:r>
            <a:r>
              <a:rPr lang="en-US" sz="2000" dirty="0"/>
              <a:t>tasked with supporting three kernels </a:t>
            </a:r>
          </a:p>
          <a:p>
            <a:pPr lvl="2"/>
            <a:r>
              <a:rPr lang="en-US" sz="1800" dirty="0"/>
              <a:t>I</a:t>
            </a:r>
            <a:r>
              <a:rPr lang="en-US" sz="1800" dirty="0" smtClean="0"/>
              <a:t>mplements </a:t>
            </a:r>
            <a:r>
              <a:rPr lang="en-US" sz="1800" dirty="0"/>
              <a:t>three kernel</a:t>
            </a:r>
            <a:r>
              <a:rPr lang="en-US" sz="1800" dirty="0" smtClean="0"/>
              <a:t>-specific </a:t>
            </a:r>
            <a:r>
              <a:rPr lang="en-US" sz="1800" dirty="0"/>
              <a:t>accelerators</a:t>
            </a:r>
          </a:p>
          <a:p>
            <a:pPr lvl="2"/>
            <a:r>
              <a:rPr lang="en-US" sz="1800" dirty="0" smtClean="0"/>
              <a:t>Although, </a:t>
            </a:r>
            <a:r>
              <a:rPr lang="en-US" sz="1800" dirty="0"/>
              <a:t>possibly more efficient than </a:t>
            </a:r>
            <a:r>
              <a:rPr lang="en-US" sz="1800" dirty="0" smtClean="0"/>
              <a:t>IF</a:t>
            </a:r>
            <a:r>
              <a:rPr lang="en-US" sz="1800" dirty="0"/>
              <a:t> </a:t>
            </a:r>
            <a:r>
              <a:rPr lang="en-US" sz="1800" dirty="0" smtClean="0"/>
              <a:t>(as </a:t>
            </a:r>
            <a:r>
              <a:rPr lang="en-US" sz="1800" dirty="0"/>
              <a:t>seen in </a:t>
            </a:r>
            <a:r>
              <a:rPr lang="en-US" sz="1800" dirty="0" smtClean="0"/>
              <a:t>pipelined </a:t>
            </a:r>
            <a:r>
              <a:rPr lang="en-US" sz="1800" dirty="0" err="1" smtClean="0"/>
              <a:t>archi</a:t>
            </a:r>
            <a:r>
              <a:rPr lang="en-US" sz="1800" dirty="0" smtClean="0"/>
              <a:t>.)</a:t>
            </a:r>
            <a:endParaRPr lang="en-US" sz="1800" dirty="0"/>
          </a:p>
          <a:p>
            <a:pPr lvl="1"/>
            <a:r>
              <a:rPr lang="en-US" sz="2000" dirty="0"/>
              <a:t>Limited scalability due to lack of resource sharing across kernels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219200"/>
            <a:ext cx="3810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915400" cy="941387"/>
          </a:xfrm>
        </p:spPr>
        <p:txBody>
          <a:bodyPr/>
          <a:lstStyle/>
          <a:p>
            <a:r>
              <a:rPr lang="en-US" sz="4400" dirty="0"/>
              <a:t>Reconfiguration Context (with IF)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219200"/>
            <a:ext cx="4724400" cy="4911725"/>
          </a:xfrm>
        </p:spPr>
        <p:txBody>
          <a:bodyPr/>
          <a:lstStyle/>
          <a:p>
            <a:r>
              <a:rPr lang="en-US" sz="2200" dirty="0"/>
              <a:t>IF-Based Context </a:t>
            </a:r>
          </a:p>
          <a:p>
            <a:pPr lvl="1"/>
            <a:r>
              <a:rPr lang="en-US" sz="2000" dirty="0"/>
              <a:t>Only common computational resources fixed during system generation</a:t>
            </a:r>
          </a:p>
          <a:p>
            <a:pPr lvl="2"/>
            <a:r>
              <a:rPr lang="en-US" sz="1800" dirty="0"/>
              <a:t>Fixed resources: FFT, </a:t>
            </a:r>
            <a:r>
              <a:rPr lang="en-US" sz="1800" dirty="0" err="1"/>
              <a:t>Mult</a:t>
            </a:r>
            <a:r>
              <a:rPr lang="en-US" sz="1800" dirty="0"/>
              <a:t>, </a:t>
            </a:r>
            <a:r>
              <a:rPr lang="en-US" sz="1800" dirty="0" err="1"/>
              <a:t>Accum</a:t>
            </a:r>
            <a:r>
              <a:rPr lang="en-US" sz="1800" dirty="0"/>
              <a:t>, </a:t>
            </a:r>
            <a:r>
              <a:rPr lang="en-US" sz="1800" dirty="0" err="1"/>
              <a:t>Sqrt</a:t>
            </a:r>
            <a:endParaRPr lang="en-US" sz="1800" dirty="0"/>
          </a:p>
          <a:p>
            <a:pPr lvl="2"/>
            <a:r>
              <a:rPr lang="en-US" sz="1800" dirty="0"/>
              <a:t>Reconfigurable interconnection</a:t>
            </a:r>
          </a:p>
          <a:p>
            <a:pPr lvl="1"/>
            <a:r>
              <a:rPr lang="en-US" sz="2000" dirty="0"/>
              <a:t>Provide flexibility to support kernels similar to one for which context was originally designed</a:t>
            </a:r>
          </a:p>
          <a:p>
            <a:pPr lvl="2"/>
            <a:r>
              <a:rPr lang="en-US" sz="1800" dirty="0"/>
              <a:t>Important for iterative design development </a:t>
            </a:r>
          </a:p>
          <a:p>
            <a:pPr lvl="2"/>
            <a:r>
              <a:rPr lang="en-US" sz="1800" dirty="0"/>
              <a:t>Versatile for changing system system requirements and workloads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2117"/>
            <a:ext cx="3657600" cy="4858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72117"/>
            <a:ext cx="914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1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2514600" y="2743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500" dirty="0" smtClean="0">
                <a:latin typeface="Calibri" pitchFamily="34" charset="0"/>
                <a:cs typeface="Calibri" pitchFamily="34" charset="0"/>
              </a:rPr>
              <a:t>It never rained! ;)</a:t>
            </a:r>
            <a:endParaRPr lang="en-US" sz="45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4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941387"/>
          </a:xfrm>
        </p:spPr>
        <p:txBody>
          <a:bodyPr/>
          <a:lstStyle/>
          <a:p>
            <a:r>
              <a:rPr lang="en-US" sz="4000" dirty="0"/>
              <a:t>Reconfiguration Context </a:t>
            </a:r>
            <a:r>
              <a:rPr lang="en-US" sz="4000" dirty="0" smtClean="0"/>
              <a:t>in Operation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4724400" cy="4114799"/>
          </a:xfrm>
        </p:spPr>
        <p:txBody>
          <a:bodyPr/>
          <a:lstStyle/>
          <a:p>
            <a:r>
              <a:rPr lang="en-US" sz="2200" dirty="0" err="1"/>
              <a:t>OpenCL</a:t>
            </a:r>
            <a:r>
              <a:rPr lang="en-US" sz="2200" dirty="0"/>
              <a:t> Front-end</a:t>
            </a:r>
          </a:p>
          <a:p>
            <a:pPr marL="914400" lvl="1" indent="-457200">
              <a:buAutoNum type="arabicPeriod"/>
            </a:pPr>
            <a:r>
              <a:rPr lang="en-US" sz="2000" dirty="0"/>
              <a:t>Read source kernels</a:t>
            </a:r>
          </a:p>
          <a:p>
            <a:pPr marL="914400" lvl="1" indent="-457200">
              <a:buFont typeface="Arial"/>
              <a:buAutoNum type="arabicPeriod"/>
            </a:pPr>
            <a:r>
              <a:rPr lang="en-US" sz="2000" dirty="0"/>
              <a:t>Synthesize kernel into </a:t>
            </a:r>
            <a:r>
              <a:rPr lang="en-US" sz="2000" dirty="0" err="1"/>
              <a:t>netlists</a:t>
            </a:r>
            <a:r>
              <a:rPr lang="en-US" sz="2000" dirty="0"/>
              <a:t>  </a:t>
            </a:r>
            <a:r>
              <a:rPr lang="en-US" sz="1800" dirty="0"/>
              <a:t>(coarse-grained cores </a:t>
            </a:r>
            <a:r>
              <a:rPr lang="en-US" sz="1800" dirty="0" smtClean="0"/>
              <a:t>&amp; controls</a:t>
            </a:r>
            <a:r>
              <a:rPr lang="en-US" sz="1800" dirty="0"/>
              <a:t>)</a:t>
            </a:r>
          </a:p>
          <a:p>
            <a:r>
              <a:rPr lang="en-US" sz="2200" dirty="0"/>
              <a:t>IF Backend</a:t>
            </a:r>
          </a:p>
          <a:p>
            <a:pPr lvl="1"/>
            <a:r>
              <a:rPr lang="en-US" sz="2000" dirty="0"/>
              <a:t>Read generated </a:t>
            </a:r>
            <a:r>
              <a:rPr lang="en-US" sz="2000" dirty="0" err="1"/>
              <a:t>netlist</a:t>
            </a:r>
            <a:endParaRPr lang="en-US" sz="2000" dirty="0"/>
          </a:p>
          <a:p>
            <a:pPr lvl="1"/>
            <a:r>
              <a:rPr lang="en-US" sz="2000" dirty="0"/>
              <a:t>Apply context-based heuristics </a:t>
            </a:r>
            <a:r>
              <a:rPr lang="en-US" sz="1800" dirty="0"/>
              <a:t>(based on </a:t>
            </a:r>
            <a:r>
              <a:rPr lang="en-US" sz="1800" dirty="0" err="1"/>
              <a:t>netlist</a:t>
            </a:r>
            <a:r>
              <a:rPr lang="en-US" sz="1800" dirty="0"/>
              <a:t> clustering) </a:t>
            </a:r>
          </a:p>
          <a:p>
            <a:pPr lvl="2"/>
            <a:r>
              <a:rPr lang="en-US" sz="1800" dirty="0"/>
              <a:t>Group </a:t>
            </a:r>
            <a:r>
              <a:rPr lang="en-US" sz="1800" dirty="0" err="1"/>
              <a:t>netlist</a:t>
            </a:r>
            <a:r>
              <a:rPr lang="en-US" sz="1800" dirty="0"/>
              <a:t> into sets of similar of resource </a:t>
            </a:r>
            <a:r>
              <a:rPr lang="en-US" sz="1800" dirty="0" smtClean="0"/>
              <a:t>requirements</a:t>
            </a:r>
            <a:endParaRPr lang="en-US" sz="1800" dirty="0"/>
          </a:p>
          <a:p>
            <a:pPr lvl="2"/>
            <a:r>
              <a:rPr lang="en-US" sz="1800" dirty="0"/>
              <a:t>Design IF-based context for each set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i="1" dirty="0">
                <a:sym typeface="Wingdings"/>
              </a:rPr>
              <a:t>reconfiguration context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31" t="1905"/>
          <a:stretch/>
        </p:blipFill>
        <p:spPr>
          <a:xfrm>
            <a:off x="4953000" y="980619"/>
            <a:ext cx="4114800" cy="473438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4975884"/>
            <a:ext cx="8305800" cy="153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dirty="0" smtClean="0">
                <a:sym typeface="Wingdings"/>
              </a:rPr>
              <a:t>FPGA Front-End</a:t>
            </a:r>
          </a:p>
          <a:p>
            <a:pPr lvl="1"/>
            <a:r>
              <a:rPr lang="en-US" sz="2000" dirty="0" smtClean="0">
                <a:sym typeface="Wingdings"/>
              </a:rPr>
              <a:t>Place and Routing</a:t>
            </a:r>
          </a:p>
          <a:p>
            <a:pPr lvl="2"/>
            <a:r>
              <a:rPr lang="en-US" sz="1600" i="1" dirty="0" smtClean="0">
                <a:sym typeface="Wingdings"/>
              </a:rPr>
              <a:t>Reconfiguration Context</a:t>
            </a:r>
            <a:r>
              <a:rPr lang="en-US" sz="1600" dirty="0" smtClean="0">
                <a:sym typeface="Wingdings"/>
              </a:rPr>
              <a:t> compiled into </a:t>
            </a:r>
            <a:r>
              <a:rPr lang="en-US" sz="1600" dirty="0" err="1" smtClean="0">
                <a:sym typeface="Wingdings"/>
              </a:rPr>
              <a:t>bitstreams</a:t>
            </a:r>
            <a:r>
              <a:rPr lang="en-US" sz="1600" dirty="0" smtClean="0">
                <a:sym typeface="Wingdings"/>
              </a:rPr>
              <a:t> using device-vendor tools </a:t>
            </a:r>
            <a:endParaRPr lang="en-US" sz="1600" dirty="0" smtClean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953000" y="1633047"/>
            <a:ext cx="4114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4953000" y="2993255"/>
            <a:ext cx="4114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4953000" y="5126855"/>
            <a:ext cx="4114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02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839200" cy="941387"/>
          </a:xfrm>
        </p:spPr>
        <p:txBody>
          <a:bodyPr/>
          <a:lstStyle/>
          <a:p>
            <a:r>
              <a:rPr lang="en-US" sz="4000" dirty="0"/>
              <a:t>Reconfiguration Context in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570"/>
            <a:ext cx="4648200" cy="4911725"/>
          </a:xfrm>
        </p:spPr>
        <p:txBody>
          <a:bodyPr/>
          <a:lstStyle/>
          <a:p>
            <a:r>
              <a:rPr lang="en-US" sz="2200" dirty="0"/>
              <a:t>Dynamic Operation</a:t>
            </a:r>
          </a:p>
          <a:p>
            <a:pPr lvl="1"/>
            <a:r>
              <a:rPr lang="en-US" sz="2000" dirty="0"/>
              <a:t>While a context is loaded to </a:t>
            </a:r>
            <a:r>
              <a:rPr lang="en-US" sz="2000" dirty="0" smtClean="0"/>
              <a:t>FPGA</a:t>
            </a:r>
          </a:p>
          <a:p>
            <a:pPr lvl="1"/>
            <a:r>
              <a:rPr lang="en-US" sz="2000" dirty="0" smtClean="0"/>
              <a:t>Rapidly </a:t>
            </a:r>
            <a:r>
              <a:rPr lang="en-US" sz="2000" dirty="0"/>
              <a:t>configure context to support different member kernels (kA, </a:t>
            </a:r>
            <a:r>
              <a:rPr lang="en-US" sz="2000" dirty="0" err="1"/>
              <a:t>kB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Required </a:t>
            </a:r>
            <a:r>
              <a:rPr lang="en-US" sz="2000" dirty="0"/>
              <a:t>kernel not in </a:t>
            </a:r>
            <a:r>
              <a:rPr lang="en-US" sz="2000" dirty="0" smtClean="0"/>
              <a:t>context:</a:t>
            </a:r>
          </a:p>
          <a:p>
            <a:pPr lvl="2"/>
            <a:r>
              <a:rPr lang="en-US" sz="1800" dirty="0" smtClean="0"/>
              <a:t>reconfigure </a:t>
            </a:r>
            <a:r>
              <a:rPr lang="en-US" sz="1800" dirty="0"/>
              <a:t>FPGA with new </a:t>
            </a:r>
            <a:r>
              <a:rPr lang="en-US" sz="1800" dirty="0" smtClean="0"/>
              <a:t>context</a:t>
            </a:r>
          </a:p>
          <a:p>
            <a:pPr lvl="1"/>
            <a:r>
              <a:rPr lang="en-US" sz="2000" dirty="0" smtClean="0"/>
              <a:t>A </a:t>
            </a:r>
            <a:r>
              <a:rPr lang="en-US" sz="2000" dirty="0"/>
              <a:t>new kernel added to system: </a:t>
            </a:r>
            <a:endParaRPr lang="en-US" sz="2000" dirty="0" smtClean="0"/>
          </a:p>
          <a:p>
            <a:pPr lvl="2"/>
            <a:r>
              <a:rPr lang="en-US" sz="1800" dirty="0" smtClean="0"/>
              <a:t>Front</a:t>
            </a:r>
            <a:r>
              <a:rPr lang="en-US" sz="1800" dirty="0"/>
              <a:t>-end tool: synthesize </a:t>
            </a:r>
            <a:r>
              <a:rPr lang="en-US" sz="1800" dirty="0" smtClean="0"/>
              <a:t>kernel</a:t>
            </a:r>
          </a:p>
          <a:p>
            <a:pPr lvl="2"/>
            <a:r>
              <a:rPr lang="en-US" sz="1800" dirty="0" smtClean="0"/>
              <a:t>Backend</a:t>
            </a:r>
            <a:r>
              <a:rPr lang="en-US" sz="1800" dirty="0"/>
              <a:t>: Cluster kernel into existing an </a:t>
            </a:r>
            <a:r>
              <a:rPr lang="en-US" sz="1800" dirty="0" smtClean="0"/>
              <a:t>context</a:t>
            </a:r>
          </a:p>
          <a:p>
            <a:pPr lvl="3"/>
            <a:r>
              <a:rPr lang="en-US" sz="1600" dirty="0" smtClean="0"/>
              <a:t>Performs </a:t>
            </a:r>
            <a:r>
              <a:rPr lang="en-US" sz="1600" dirty="0"/>
              <a:t>context PAR to create </a:t>
            </a:r>
            <a:r>
              <a:rPr lang="en-US" sz="1600" dirty="0" err="1" smtClean="0"/>
              <a:t>bitfile</a:t>
            </a:r>
            <a:r>
              <a:rPr lang="en-US" sz="1600" dirty="0" smtClean="0"/>
              <a:t> </a:t>
            </a:r>
            <a:r>
              <a:rPr lang="en-US" sz="1600" dirty="0"/>
              <a:t>for kernel</a:t>
            </a:r>
          </a:p>
          <a:p>
            <a:pPr marL="1314450" lvl="2" indent="-457200">
              <a:buAutoNum type="arabicPeriod"/>
            </a:pPr>
            <a:endParaRPr lang="en-US" sz="1600" dirty="0"/>
          </a:p>
          <a:p>
            <a:pPr marL="1314450" lvl="2" indent="-457200">
              <a:buAutoNum type="arabicPeriod"/>
            </a:pPr>
            <a:endParaRPr lang="en-US" sz="1600" dirty="0"/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31" t="1905"/>
          <a:stretch/>
        </p:blipFill>
        <p:spPr>
          <a:xfrm>
            <a:off x="4953000" y="980619"/>
            <a:ext cx="4114800" cy="47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2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Context-Design </a:t>
            </a:r>
            <a:r>
              <a:rPr lang="en-US" sz="4400" dirty="0"/>
              <a:t>Heuristics</a:t>
            </a:r>
            <a:r>
              <a:rPr lang="en-US" sz="4400" dirty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4911725"/>
          </a:xfrm>
        </p:spPr>
        <p:txBody>
          <a:bodyPr/>
          <a:lstStyle/>
          <a:p>
            <a:r>
              <a:rPr lang="en-US" sz="2200" dirty="0"/>
              <a:t>Designing appropriate contexts most critical part of tool flow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Main challenges of context-based design are:</a:t>
            </a:r>
          </a:p>
          <a:p>
            <a:pPr lvl="2"/>
            <a:r>
              <a:rPr lang="en-US" sz="1800" dirty="0"/>
              <a:t>How many contexts to be created to support all the </a:t>
            </a:r>
            <a:r>
              <a:rPr lang="en-US" sz="1800" i="1" dirty="0"/>
              <a:t>known</a:t>
            </a:r>
            <a:r>
              <a:rPr lang="en-US" sz="1800" dirty="0"/>
              <a:t> kernels</a:t>
            </a:r>
          </a:p>
          <a:p>
            <a:pPr lvl="2"/>
            <a:r>
              <a:rPr lang="en-US" sz="1800" dirty="0" smtClean="0"/>
              <a:t>What </a:t>
            </a:r>
            <a:r>
              <a:rPr lang="en-US" sz="1800" dirty="0"/>
              <a:t>functionality/resources to include in the context: DSP, FFT, </a:t>
            </a:r>
            <a:r>
              <a:rPr lang="en-US" sz="1800" dirty="0" smtClean="0"/>
              <a:t>etc.</a:t>
            </a:r>
            <a:endParaRPr lang="en-US" sz="1800" dirty="0"/>
          </a:p>
          <a:p>
            <a:pPr lvl="2"/>
            <a:r>
              <a:rPr lang="en-US" sz="1800" dirty="0"/>
              <a:t>How to assign kernels to contexts</a:t>
            </a:r>
          </a:p>
          <a:p>
            <a:pPr lvl="1"/>
            <a:r>
              <a:rPr lang="en-US" sz="2000" dirty="0"/>
              <a:t>Clearly an optimization problem!</a:t>
            </a:r>
          </a:p>
          <a:p>
            <a:pPr lvl="2"/>
            <a:r>
              <a:rPr lang="en-US" sz="1800" dirty="0"/>
              <a:t>Maximize reuse of resources across kernels in a context</a:t>
            </a:r>
          </a:p>
          <a:p>
            <a:pPr lvl="2"/>
            <a:r>
              <a:rPr lang="en-US" sz="1800" dirty="0"/>
              <a:t>Minimizing area of individual context</a:t>
            </a:r>
          </a:p>
          <a:p>
            <a:r>
              <a:rPr lang="en-US" sz="2200" dirty="0"/>
              <a:t>A well designed context seeks to:</a:t>
            </a:r>
          </a:p>
          <a:p>
            <a:pPr lvl="1"/>
            <a:r>
              <a:rPr lang="en-US" sz="2000" dirty="0"/>
              <a:t>Minimize individual context area by minimizing number of resources reused across kernels in a context</a:t>
            </a:r>
          </a:p>
          <a:p>
            <a:pPr lvl="1"/>
            <a:r>
              <a:rPr lang="en-US" sz="2000" dirty="0"/>
              <a:t>Helps design fit under area constraints</a:t>
            </a:r>
          </a:p>
          <a:p>
            <a:pPr lvl="2"/>
            <a:r>
              <a:rPr lang="en-US" sz="1800" dirty="0"/>
              <a:t>Useful for scaling each context to increase flexibility and support similar kernels other than those known at compile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Heuristics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6248400" cy="4911725"/>
          </a:xfrm>
        </p:spPr>
        <p:txBody>
          <a:bodyPr/>
          <a:lstStyle/>
          <a:p>
            <a:r>
              <a:rPr lang="en-US" sz="2200" dirty="0"/>
              <a:t>Groups of kernels often exhibit similarity in their mixture of operation</a:t>
            </a:r>
          </a:p>
          <a:p>
            <a:pPr lvl="1"/>
            <a:r>
              <a:rPr lang="en-US" sz="2000" dirty="0"/>
              <a:t>Example as seen in application-specialized processors in many domains</a:t>
            </a:r>
          </a:p>
          <a:p>
            <a:r>
              <a:rPr lang="en-US" sz="2200" dirty="0"/>
              <a:t>While computational resources are fixed, interconnection remains flexible </a:t>
            </a:r>
          </a:p>
          <a:p>
            <a:pPr lvl="1"/>
            <a:r>
              <a:rPr lang="en-US" sz="2000" dirty="0"/>
              <a:t>Key enabler for IF-based context</a:t>
            </a:r>
          </a:p>
          <a:p>
            <a:pPr lvl="1"/>
            <a:r>
              <a:rPr lang="en-US" sz="2000" dirty="0"/>
              <a:t>H</a:t>
            </a:r>
            <a:r>
              <a:rPr lang="en-US" sz="2000" dirty="0" smtClean="0"/>
              <a:t>euristic </a:t>
            </a:r>
            <a:r>
              <a:rPr lang="en-US" sz="2000" dirty="0"/>
              <a:t>considers functional similarity over any structural similarity</a:t>
            </a:r>
          </a:p>
          <a:p>
            <a:pPr lvl="1"/>
            <a:r>
              <a:rPr lang="en-US" sz="2000" dirty="0"/>
              <a:t>Exploit of structural similarity between kernel (</a:t>
            </a:r>
            <a:r>
              <a:rPr lang="en-US" sz="2000" dirty="0" err="1"/>
              <a:t>e.g</a:t>
            </a:r>
            <a:r>
              <a:rPr lang="en-US" sz="2000" dirty="0"/>
              <a:t> to reduce interconnection area) an alternative clustering method</a:t>
            </a:r>
          </a:p>
          <a:p>
            <a:pPr lvl="2"/>
            <a:r>
              <a:rPr lang="en-US" sz="1600" dirty="0" smtClean="0"/>
              <a:t>Functional </a:t>
            </a:r>
            <a:r>
              <a:rPr lang="en-US" sz="1600" dirty="0"/>
              <a:t>grouping still useful when cost of functional resources expected to be high than cost of interconnect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301" t="19688" r="13368" b="10602"/>
          <a:stretch/>
        </p:blipFill>
        <p:spPr>
          <a:xfrm>
            <a:off x="6096000" y="1143000"/>
            <a:ext cx="2971800" cy="40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Heuristics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Ignores functional timing differences</a:t>
            </a:r>
          </a:p>
          <a:p>
            <a:pPr lvl="1"/>
            <a:r>
              <a:rPr lang="en-US" sz="2000" dirty="0"/>
              <a:t>Assumes that differences are minimized through pipelining [2]</a:t>
            </a:r>
          </a:p>
          <a:p>
            <a:pPr lvl="2"/>
            <a:r>
              <a:rPr lang="en-US" sz="1800" dirty="0"/>
              <a:t>Timing can be considered during grouping when timing pipelining isn't sufficient </a:t>
            </a:r>
          </a:p>
          <a:p>
            <a:pPr lvl="3"/>
            <a:r>
              <a:rPr lang="en-US" sz="1600" dirty="0"/>
              <a:t>Using additional </a:t>
            </a:r>
            <a:r>
              <a:rPr lang="en-US" sz="1600" i="1" dirty="0" err="1"/>
              <a:t>fmax</a:t>
            </a:r>
            <a:r>
              <a:rPr lang="en-US" sz="1600" i="1" dirty="0"/>
              <a:t> </a:t>
            </a:r>
            <a:r>
              <a:rPr lang="en-US" sz="1600" dirty="0"/>
              <a:t>dimension in a clustering heuristics</a:t>
            </a:r>
          </a:p>
          <a:p>
            <a:r>
              <a:rPr lang="en-US" sz="2200" dirty="0"/>
              <a:t>Contexts that minimally support one member of a group should support other members of the group </a:t>
            </a:r>
          </a:p>
          <a:p>
            <a:pPr lvl="1"/>
            <a:r>
              <a:rPr lang="en-US" sz="2000" dirty="0"/>
              <a:t>Although each member might require different number of resources, or addition of other resources </a:t>
            </a:r>
          </a:p>
          <a:p>
            <a:pPr lvl="1"/>
            <a:r>
              <a:rPr lang="en-US" sz="2000" dirty="0"/>
              <a:t>Identifying these groups is vital for </a:t>
            </a:r>
            <a:r>
              <a:rPr lang="en-US" sz="2000" dirty="0" smtClean="0"/>
              <a:t>designing </a:t>
            </a:r>
            <a:r>
              <a:rPr lang="en-US" sz="2000" dirty="0"/>
              <a:t>contexts that are compatible with kernels similar to the kernels inside each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301" t="19688" r="13368" b="10602"/>
          <a:stretch/>
        </p:blipFill>
        <p:spPr>
          <a:xfrm>
            <a:off x="7772400" y="381001"/>
            <a:ext cx="1066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Heuristics </a:t>
            </a:r>
            <a:r>
              <a:rPr lang="en-US" sz="4400" dirty="0" smtClean="0"/>
              <a:t>Mechanism (IF)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sz="2200" dirty="0"/>
              <a:t>Features identified using clustering heuristics in an n-dimensional feature space</a:t>
            </a:r>
          </a:p>
          <a:p>
            <a:pPr lvl="1"/>
            <a:r>
              <a:rPr lang="en-US" sz="2000" dirty="0"/>
              <a:t>Feature space defined by functional compositions of system’s kernel </a:t>
            </a:r>
            <a:r>
              <a:rPr lang="en-US" sz="2000" dirty="0" err="1"/>
              <a:t>netlist</a:t>
            </a:r>
            <a:endParaRPr lang="en-US" sz="2000" dirty="0"/>
          </a:p>
          <a:p>
            <a:pPr lvl="1"/>
            <a:r>
              <a:rPr lang="en-US" sz="2000" dirty="0" smtClean="0"/>
              <a:t>Example</a:t>
            </a:r>
            <a:r>
              <a:rPr lang="en-US" sz="2000" dirty="0"/>
              <a:t>: given an application containing </a:t>
            </a:r>
            <a:r>
              <a:rPr lang="en-US" sz="2000" dirty="0" smtClean="0"/>
              <a:t>2kernels </a:t>
            </a:r>
            <a:r>
              <a:rPr lang="en-US" sz="2000" dirty="0"/>
              <a:t>– FIR and SAD</a:t>
            </a:r>
          </a:p>
          <a:p>
            <a:pPr lvl="2"/>
            <a:r>
              <a:rPr lang="en-US" sz="1800" dirty="0"/>
              <a:t>Clustering would operate on SAD = &lt;0.3, 0.0, 0.7&gt; and FIR = &lt;0.5, 0.5, 0.0&gt; in the space &lt;</a:t>
            </a:r>
            <a:r>
              <a:rPr lang="en-US" sz="1800" i="1" dirty="0" err="1"/>
              <a:t>f_add</a:t>
            </a:r>
            <a:r>
              <a:rPr lang="en-US" sz="1800" i="1" dirty="0"/>
              <a:t>, </a:t>
            </a:r>
            <a:r>
              <a:rPr lang="en-US" sz="1800" i="1" dirty="0" err="1"/>
              <a:t>f_mul</a:t>
            </a:r>
            <a:r>
              <a:rPr lang="en-US" sz="1800" i="1" dirty="0"/>
              <a:t>, </a:t>
            </a:r>
            <a:r>
              <a:rPr lang="en-US" sz="1800" i="1" dirty="0" err="1"/>
              <a:t>f_cmp</a:t>
            </a:r>
            <a:r>
              <a:rPr lang="en-US" sz="1800" i="1" dirty="0"/>
              <a:t>/sub</a:t>
            </a:r>
            <a:r>
              <a:rPr lang="en-US" sz="1800" dirty="0"/>
              <a:t>&gt;</a:t>
            </a:r>
          </a:p>
          <a:p>
            <a:r>
              <a:rPr lang="en-US" sz="2200" dirty="0"/>
              <a:t>K-means clustering used to group </a:t>
            </a:r>
            <a:r>
              <a:rPr lang="en-US" sz="2200" dirty="0" err="1"/>
              <a:t>netlists</a:t>
            </a:r>
            <a:r>
              <a:rPr lang="en-US" sz="2200" dirty="0"/>
              <a:t> in space</a:t>
            </a:r>
          </a:p>
          <a:p>
            <a:pPr lvl="2"/>
            <a:r>
              <a:rPr lang="en-US" dirty="0"/>
              <a:t>Results to up to K sets of </a:t>
            </a:r>
            <a:r>
              <a:rPr lang="en-US" dirty="0" err="1"/>
              <a:t>netlists</a:t>
            </a:r>
            <a:r>
              <a:rPr lang="en-US" dirty="0"/>
              <a:t> for which individual contexts will be designed</a:t>
            </a:r>
          </a:p>
          <a:p>
            <a:pPr lvl="2"/>
            <a:r>
              <a:rPr lang="en-US" dirty="0"/>
              <a:t>Heuristic can use resources requirement of core to estimate area required by each cluster</a:t>
            </a:r>
          </a:p>
          <a:p>
            <a:pPr lvl="3"/>
            <a:r>
              <a:rPr lang="en-US" dirty="0"/>
              <a:t>K</a:t>
            </a:r>
            <a:r>
              <a:rPr lang="en-US" dirty="0" smtClean="0"/>
              <a:t> </a:t>
            </a:r>
            <a:r>
              <a:rPr lang="en-US" dirty="0"/>
              <a:t>to be selected subject to </a:t>
            </a:r>
            <a:r>
              <a:rPr lang="en-US" dirty="0" smtClean="0"/>
              <a:t>user or system</a:t>
            </a:r>
            <a:r>
              <a:rPr lang="en-US" dirty="0"/>
              <a:t>-imposed area </a:t>
            </a:r>
            <a:r>
              <a:rPr lang="en-US" dirty="0" smtClean="0"/>
              <a:t>constrains</a:t>
            </a:r>
            <a:endParaRPr lang="en-US" dirty="0"/>
          </a:p>
          <a:p>
            <a:pPr lvl="2"/>
            <a:r>
              <a:rPr lang="en-US" sz="1900" dirty="0"/>
              <a:t>User may set select value for k so satisfy systems goals for flexibility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46" y="586298"/>
            <a:ext cx="1597954" cy="598117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267347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OpenCL</a:t>
            </a:r>
            <a:r>
              <a:rPr lang="en-US" sz="4400" dirty="0"/>
              <a:t>-IF Compiler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sz="2200" dirty="0"/>
              <a:t>A custom tool based on Low-Level Virtual Machine (LLVM) and C frontend </a:t>
            </a:r>
          </a:p>
          <a:p>
            <a:r>
              <a:rPr lang="en-US" sz="2200" dirty="0"/>
              <a:t>F</a:t>
            </a:r>
            <a:r>
              <a:rPr lang="en-US" sz="2200" dirty="0" smtClean="0"/>
              <a:t>irst </a:t>
            </a:r>
            <a:r>
              <a:rPr lang="en-US" sz="2200" dirty="0"/>
              <a:t>compiles kernel </a:t>
            </a:r>
            <a:r>
              <a:rPr lang="en-US" sz="2200" dirty="0" smtClean="0"/>
              <a:t>into LLVM’s </a:t>
            </a:r>
            <a:r>
              <a:rPr lang="en-US" sz="2200" dirty="0"/>
              <a:t>intermediate representation</a:t>
            </a:r>
          </a:p>
          <a:p>
            <a:pPr lvl="1"/>
            <a:r>
              <a:rPr lang="en-US" sz="2000" dirty="0"/>
              <a:t>Substitutes custom </a:t>
            </a:r>
            <a:r>
              <a:rPr lang="en-US" sz="2000" dirty="0" err="1"/>
              <a:t>intrinsics</a:t>
            </a:r>
            <a:r>
              <a:rPr lang="en-US" sz="2000" dirty="0"/>
              <a:t> for system system functions (</a:t>
            </a:r>
            <a:r>
              <a:rPr lang="en-US" sz="2000" dirty="0" err="1"/>
              <a:t>e.g</a:t>
            </a:r>
            <a:r>
              <a:rPr lang="en-US" sz="2000" dirty="0"/>
              <a:t> </a:t>
            </a:r>
            <a:r>
              <a:rPr lang="en-US" sz="2000" i="1" dirty="0" err="1"/>
              <a:t>get_global_id</a:t>
            </a:r>
            <a:r>
              <a:rPr lang="en-US" sz="2000" i="1" dirty="0"/>
              <a:t>)</a:t>
            </a:r>
          </a:p>
          <a:p>
            <a:r>
              <a:rPr lang="en-US" sz="2200" dirty="0"/>
              <a:t>Uses LLVM’s standard optimization parses</a:t>
            </a:r>
          </a:p>
          <a:p>
            <a:pPr lvl="2"/>
            <a:r>
              <a:rPr lang="en-US" dirty="0" err="1"/>
              <a:t>Inlining</a:t>
            </a:r>
            <a:r>
              <a:rPr lang="en-US" dirty="0"/>
              <a:t> </a:t>
            </a:r>
            <a:r>
              <a:rPr lang="en-US" dirty="0" smtClean="0"/>
              <a:t>auxiliary </a:t>
            </a:r>
            <a:r>
              <a:rPr lang="en-US" dirty="0"/>
              <a:t>functions</a:t>
            </a:r>
          </a:p>
          <a:p>
            <a:pPr lvl="2"/>
            <a:r>
              <a:rPr lang="en-US" dirty="0"/>
              <a:t>Loop unrolling </a:t>
            </a:r>
          </a:p>
          <a:p>
            <a:pPr lvl="2"/>
            <a:r>
              <a:rPr lang="en-US" dirty="0"/>
              <a:t>Some common hardware-specific optimizations</a:t>
            </a:r>
          </a:p>
          <a:p>
            <a:r>
              <a:rPr lang="en-US" sz="2200" dirty="0"/>
              <a:t>Creates a control data flow graph (CDFG)</a:t>
            </a:r>
          </a:p>
          <a:p>
            <a:pPr lvl="2"/>
            <a:r>
              <a:rPr lang="en-US" sz="1900" dirty="0"/>
              <a:t>Simultaneously </a:t>
            </a:r>
            <a:r>
              <a:rPr lang="en-US" sz="1900" dirty="0" smtClean="0"/>
              <a:t>maps LLVM </a:t>
            </a:r>
            <a:r>
              <a:rPr lang="en-US" sz="1900" dirty="0"/>
              <a:t>instructions to compatible cores (specified in user-specified library</a:t>
            </a:r>
            <a:r>
              <a:rPr lang="en-US" sz="1900" dirty="0" smtClean="0"/>
              <a:t>)</a:t>
            </a:r>
          </a:p>
          <a:p>
            <a:pPr lvl="2"/>
            <a:r>
              <a:rPr lang="en-US" sz="1900" dirty="0" smtClean="0"/>
              <a:t>Cores </a:t>
            </a:r>
            <a:r>
              <a:rPr lang="en-US" sz="1900" dirty="0"/>
              <a:t>may be added to library to enable limited application</a:t>
            </a:r>
            <a:r>
              <a:rPr lang="en-US" sz="1900" dirty="0" smtClean="0"/>
              <a:t>- and </a:t>
            </a:r>
            <a:r>
              <a:rPr lang="en-US" sz="1900" dirty="0"/>
              <a:t>target-specific optimizations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2823345"/>
            <a:ext cx="2590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OpenCL</a:t>
            </a:r>
            <a:r>
              <a:rPr lang="en-US" sz="4400" dirty="0"/>
              <a:t>-IF Compiler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DFGs </a:t>
            </a:r>
            <a:r>
              <a:rPr lang="en-US" sz="2200" dirty="0" smtClean="0"/>
              <a:t>independently </a:t>
            </a:r>
            <a:r>
              <a:rPr lang="en-US" sz="2200" dirty="0"/>
              <a:t>scheduled and bound to final resources provided by the context using other </a:t>
            </a:r>
            <a:r>
              <a:rPr lang="en-US" sz="2200" dirty="0" smtClean="0"/>
              <a:t>approaches </a:t>
            </a:r>
            <a:r>
              <a:rPr lang="en-US" sz="1600" dirty="0" smtClean="0"/>
              <a:t>[</a:t>
            </a:r>
            <a:r>
              <a:rPr lang="en-US" sz="1600" dirty="0"/>
              <a:t>2]</a:t>
            </a:r>
          </a:p>
          <a:p>
            <a:r>
              <a:rPr lang="en-US" sz="2000" dirty="0"/>
              <a:t>Resulting kernel </a:t>
            </a:r>
            <a:r>
              <a:rPr lang="en-US" sz="2000" dirty="0" err="1"/>
              <a:t>netlist</a:t>
            </a:r>
            <a:r>
              <a:rPr lang="en-US" sz="2000" dirty="0"/>
              <a:t> implemented on context through place &amp; route</a:t>
            </a:r>
          </a:p>
          <a:p>
            <a:pPr lvl="1"/>
            <a:r>
              <a:rPr lang="en-US" sz="2000" dirty="0"/>
              <a:t>Yields a context context </a:t>
            </a:r>
            <a:r>
              <a:rPr lang="en-US" sz="2000" dirty="0" err="1"/>
              <a:t>bitsream</a:t>
            </a:r>
            <a:r>
              <a:rPr lang="en-US" sz="2000" dirty="0"/>
              <a:t> for each kernel </a:t>
            </a:r>
          </a:p>
          <a:p>
            <a:r>
              <a:rPr lang="en-US" sz="2200" dirty="0"/>
              <a:t>At runtime, kernel executed after configuring its context with corresponding </a:t>
            </a:r>
            <a:r>
              <a:rPr lang="en-US" sz="2200" dirty="0" err="1" smtClean="0"/>
              <a:t>bitstream</a:t>
            </a:r>
            <a:endParaRPr lang="en-US" sz="2200" dirty="0"/>
          </a:p>
          <a:p>
            <a:pPr lvl="1"/>
            <a:r>
              <a:rPr lang="en-US" sz="2000" dirty="0" smtClean="0"/>
              <a:t>Execution </a:t>
            </a:r>
            <a:r>
              <a:rPr lang="en-US" sz="2000" dirty="0"/>
              <a:t>mutually exclusive per context</a:t>
            </a:r>
          </a:p>
          <a:p>
            <a:r>
              <a:rPr lang="en-US" sz="2200" dirty="0"/>
              <a:t>A unique feature of </a:t>
            </a:r>
            <a:r>
              <a:rPr lang="en-US" sz="2200" dirty="0" err="1"/>
              <a:t>OpenCL</a:t>
            </a:r>
            <a:r>
              <a:rPr lang="en-US" sz="2200" dirty="0"/>
              <a:t>-IF is support for efficient data streaming from external memories </a:t>
            </a:r>
          </a:p>
          <a:p>
            <a:pPr lvl="1"/>
            <a:r>
              <a:rPr lang="en-US" sz="2000" dirty="0"/>
              <a:t>Previous approaches implement kernel accelerators that comprise multiple </a:t>
            </a:r>
            <a:r>
              <a:rPr lang="en-US" sz="2000" dirty="0" smtClean="0"/>
              <a:t>pipelines </a:t>
            </a:r>
            <a:r>
              <a:rPr lang="en-US" sz="2000" dirty="0"/>
              <a:t>competing for global memory through bus arbitration </a:t>
            </a:r>
            <a:r>
              <a:rPr lang="en-US" sz="1400" dirty="0"/>
              <a:t>	</a:t>
            </a:r>
          </a:p>
          <a:p>
            <a:pPr lvl="2"/>
            <a:r>
              <a:rPr lang="en-US" sz="1800" dirty="0" smtClean="0"/>
              <a:t>However </a:t>
            </a:r>
            <a:r>
              <a:rPr lang="en-US" sz="1800" dirty="0"/>
              <a:t>some study </a:t>
            </a:r>
            <a:r>
              <a:rPr lang="en-US" sz="1800" dirty="0" smtClean="0"/>
              <a:t>addressed </a:t>
            </a:r>
            <a:r>
              <a:rPr lang="en-US" sz="1800" dirty="0"/>
              <a:t>this </a:t>
            </a:r>
            <a:r>
              <a:rPr lang="en-US" sz="1800" dirty="0" smtClean="0"/>
              <a:t>memory </a:t>
            </a:r>
            <a:r>
              <a:rPr lang="en-US" sz="1800" dirty="0"/>
              <a:t>bottleneck by </a:t>
            </a:r>
            <a:r>
              <a:rPr lang="en-US" sz="1800" dirty="0" smtClean="0"/>
              <a:t>using </a:t>
            </a:r>
            <a:r>
              <a:rPr lang="en-US" sz="1800" dirty="0"/>
              <a:t>specialized buffers</a:t>
            </a:r>
          </a:p>
          <a:p>
            <a:pPr lvl="1"/>
            <a:endParaRPr lang="en-US" sz="1400" dirty="0"/>
          </a:p>
          <a:p>
            <a:pPr lvl="1"/>
            <a:endParaRPr lang="en-US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867400" cy="4911725"/>
          </a:xfrm>
        </p:spPr>
        <p:txBody>
          <a:bodyPr/>
          <a:lstStyle/>
          <a:p>
            <a:pPr marL="587375" indent="-457200">
              <a:buFont typeface="Wingdings" charset="2"/>
              <a:buChar char="§"/>
            </a:pPr>
            <a:r>
              <a:rPr lang="en-US" sz="2200" dirty="0"/>
              <a:t>Evaluation of context-design heuristics </a:t>
            </a:r>
            <a:endParaRPr lang="en-US" sz="2200" dirty="0" smtClean="0"/>
          </a:p>
          <a:p>
            <a:pPr marL="914400" lvl="1" indent="-457200">
              <a:buFont typeface="Wingdings" charset="2"/>
              <a:buChar char="§"/>
            </a:pPr>
            <a:r>
              <a:rPr lang="en-US" sz="2000" dirty="0"/>
              <a:t>S</a:t>
            </a:r>
            <a:r>
              <a:rPr lang="en-US" sz="2000" dirty="0" smtClean="0"/>
              <a:t>etup </a:t>
            </a:r>
            <a:r>
              <a:rPr lang="en-US" sz="2000" dirty="0"/>
              <a:t>provides minimal guidance by using only framework’s </a:t>
            </a:r>
            <a:r>
              <a:rPr lang="en-US" sz="2000" i="1" dirty="0"/>
              <a:t>known</a:t>
            </a:r>
            <a:r>
              <a:rPr lang="en-US" sz="2000" dirty="0"/>
              <a:t> </a:t>
            </a:r>
            <a:r>
              <a:rPr lang="en-US" sz="2000" dirty="0" smtClean="0"/>
              <a:t>kernels</a:t>
            </a:r>
          </a:p>
          <a:p>
            <a:pPr marL="914400" lvl="1" indent="-457200">
              <a:buFont typeface="Wingdings" charset="2"/>
              <a:buChar char="§"/>
            </a:pPr>
            <a:r>
              <a:rPr lang="en-US" sz="2000" dirty="0" smtClean="0"/>
              <a:t>Single </a:t>
            </a:r>
            <a:r>
              <a:rPr lang="en-US" sz="2000" dirty="0"/>
              <a:t>framework for computer vision applications</a:t>
            </a:r>
          </a:p>
          <a:p>
            <a:pPr lvl="2"/>
            <a:r>
              <a:rPr lang="en-US" sz="1800" dirty="0"/>
              <a:t>Multiple image-processing kernels executing in different combinations at different times</a:t>
            </a:r>
          </a:p>
          <a:p>
            <a:pPr lvl="3"/>
            <a:r>
              <a:rPr lang="en-US" sz="1600" dirty="0"/>
              <a:t>Representative of stages in larger processing pipelines </a:t>
            </a:r>
          </a:p>
          <a:p>
            <a:pPr lvl="1"/>
            <a:r>
              <a:rPr lang="en-US" sz="2000" dirty="0"/>
              <a:t>Evaluation Metrics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Compilation time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Area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Clock frequency </a:t>
            </a:r>
          </a:p>
          <a:p>
            <a:pPr marL="587375" indent="-457200">
              <a:buFont typeface="Arial Unicode MS"/>
              <a:buChar char="￭"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7367" y="2137096"/>
            <a:ext cx="2163234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FIR</a:t>
            </a:r>
          </a:p>
          <a:p>
            <a:r>
              <a:rPr lang="en-US" dirty="0" smtClean="0"/>
              <a:t>Gaussian</a:t>
            </a:r>
          </a:p>
          <a:p>
            <a:r>
              <a:rPr lang="en-US" dirty="0" err="1" smtClean="0"/>
              <a:t>Sobel</a:t>
            </a:r>
            <a:endParaRPr lang="en-US" dirty="0" smtClean="0"/>
          </a:p>
          <a:p>
            <a:r>
              <a:rPr lang="en-US" dirty="0" smtClean="0"/>
              <a:t>Bilinear</a:t>
            </a:r>
          </a:p>
          <a:p>
            <a:r>
              <a:rPr lang="en-US" dirty="0" smtClean="0"/>
              <a:t>Threshold</a:t>
            </a:r>
          </a:p>
          <a:p>
            <a:r>
              <a:rPr lang="en-US" dirty="0" smtClean="0"/>
              <a:t>Mean</a:t>
            </a:r>
          </a:p>
          <a:p>
            <a:r>
              <a:rPr lang="en-US" dirty="0" smtClean="0"/>
              <a:t>Max </a:t>
            </a:r>
          </a:p>
          <a:p>
            <a:r>
              <a:rPr lang="en-US" dirty="0" smtClean="0"/>
              <a:t>Min</a:t>
            </a:r>
          </a:p>
          <a:p>
            <a:r>
              <a:rPr lang="en-US" dirty="0" smtClean="0"/>
              <a:t>Normalize</a:t>
            </a:r>
          </a:p>
          <a:p>
            <a:r>
              <a:rPr lang="en-US" dirty="0" smtClean="0"/>
              <a:t>SAD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28167" y="5342692"/>
            <a:ext cx="35348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1400" b="1" dirty="0" smtClean="0"/>
              <a:t>10 </a:t>
            </a:r>
            <a:r>
              <a:rPr lang="en-US" sz="1400" b="1" dirty="0" err="1" smtClean="0"/>
              <a:t>OpenCL</a:t>
            </a:r>
            <a:r>
              <a:rPr lang="en-US" sz="1400" b="1" dirty="0" smtClean="0"/>
              <a:t> kernels </a:t>
            </a:r>
          </a:p>
          <a:p>
            <a:pPr lvl="2" algn="ctr"/>
            <a:r>
              <a:rPr lang="en-US" sz="1200" i="1" dirty="0" smtClean="0"/>
              <a:t>Fixed-point and single-precision floating-points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5334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419600"/>
            <a:ext cx="13716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7089"/>
            <a:ext cx="5105400" cy="3468711"/>
          </a:xfrm>
        </p:spPr>
        <p:txBody>
          <a:bodyPr/>
          <a:lstStyle/>
          <a:p>
            <a:r>
              <a:rPr lang="en-US" sz="2200" dirty="0"/>
              <a:t>Using 5 clusters provides significant 60% decrease in cluster size</a:t>
            </a:r>
          </a:p>
          <a:p>
            <a:pPr lvl="1"/>
            <a:r>
              <a:rPr lang="en-US" sz="2000" dirty="0"/>
              <a:t>Flexibility in allowing implementation of different kernels under area constraints (by implementing context minimally)</a:t>
            </a:r>
          </a:p>
          <a:p>
            <a:r>
              <a:rPr lang="en-US" sz="2200" dirty="0"/>
              <a:t>Cluster size can increase (up to fabric capacity, or area constraint) if further flexibility is desired</a:t>
            </a:r>
          </a:p>
          <a:p>
            <a:pPr lvl="1"/>
            <a:r>
              <a:rPr lang="en-US" sz="1800" dirty="0"/>
              <a:t>Provides better matching for underlying kernels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72" b="33488"/>
          <a:stretch/>
        </p:blipFill>
        <p:spPr>
          <a:xfrm>
            <a:off x="5257800" y="838200"/>
            <a:ext cx="4030568" cy="31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83" t="66512" b="11084"/>
          <a:stretch/>
        </p:blipFill>
        <p:spPr>
          <a:xfrm>
            <a:off x="5257800" y="4648200"/>
            <a:ext cx="4038600" cy="1044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661" t="88102"/>
          <a:stretch/>
        </p:blipFill>
        <p:spPr>
          <a:xfrm>
            <a:off x="5257800" y="4100340"/>
            <a:ext cx="3878168" cy="55489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9436" y="4905556"/>
            <a:ext cx="5515564" cy="16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dirty="0" smtClean="0"/>
              <a:t>Different k values introduce trade-offs</a:t>
            </a:r>
          </a:p>
          <a:p>
            <a:pPr lvl="1"/>
            <a:r>
              <a:rPr lang="en-US" sz="2000" dirty="0" smtClean="0"/>
              <a:t>Can be beneficial in order applications depending on designer intent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9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Reconfigurable Processing in </a:t>
            </a:r>
            <a:br>
              <a:rPr lang="en-US" sz="2800" dirty="0"/>
            </a:br>
            <a:r>
              <a:rPr lang="en-US" sz="2800" dirty="0"/>
              <a:t>Low-Power Programmable DSP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Part I: Background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C8789-6D68-439F-9594-9BDF1193AD9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731"/>
            <a:ext cx="9144000" cy="5362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883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Comparison </a:t>
            </a:r>
            <a:r>
              <a:rPr lang="en-US" sz="1200" b="1" i="1" dirty="0"/>
              <a:t>of </a:t>
            </a:r>
            <a:r>
              <a:rPr lang="en-US" sz="1200" b="1" i="1" dirty="0">
                <a:solidFill>
                  <a:schemeClr val="tx2"/>
                </a:solidFill>
              </a:rPr>
              <a:t>compilation time</a:t>
            </a:r>
            <a:r>
              <a:rPr lang="en-US" sz="1200" i="1" dirty="0"/>
              <a:t>, </a:t>
            </a:r>
            <a:r>
              <a:rPr lang="en-US" sz="1200" b="1" i="1" dirty="0">
                <a:solidFill>
                  <a:srgbClr val="006633"/>
                </a:solidFill>
              </a:rPr>
              <a:t>area</a:t>
            </a:r>
            <a:r>
              <a:rPr lang="en-US" sz="1200" i="1" dirty="0">
                <a:solidFill>
                  <a:srgbClr val="006633"/>
                </a:solidFill>
              </a:rPr>
              <a:t>,</a:t>
            </a:r>
            <a:r>
              <a:rPr lang="en-US" sz="1200" i="1" dirty="0"/>
              <a:t> and </a:t>
            </a:r>
            <a:r>
              <a:rPr lang="en-US" sz="1200" b="1" i="1" dirty="0">
                <a:solidFill>
                  <a:srgbClr val="006633"/>
                </a:solidFill>
              </a:rPr>
              <a:t>clock frequency</a:t>
            </a:r>
            <a:r>
              <a:rPr lang="en-US" sz="1200" b="1" i="1" dirty="0"/>
              <a:t> </a:t>
            </a:r>
            <a:r>
              <a:rPr lang="en-US" sz="1200" i="1" dirty="0"/>
              <a:t>for </a:t>
            </a:r>
            <a:r>
              <a:rPr lang="en-US" sz="1200" b="1" i="1" dirty="0" err="1">
                <a:solidFill>
                  <a:srgbClr val="FF0000"/>
                </a:solidFill>
              </a:rPr>
              <a:t>OpenCL</a:t>
            </a:r>
            <a:r>
              <a:rPr lang="en-US" sz="1200" b="1" i="1" dirty="0">
                <a:solidFill>
                  <a:srgbClr val="FF0000"/>
                </a:solidFill>
              </a:rPr>
              <a:t>-IF reconfiguration context</a:t>
            </a:r>
            <a:r>
              <a:rPr lang="en-US" sz="1200" i="1" dirty="0">
                <a:solidFill>
                  <a:srgbClr val="FF0000"/>
                </a:solidFill>
              </a:rPr>
              <a:t>s </a:t>
            </a:r>
            <a:r>
              <a:rPr lang="en-US" sz="1200" i="1" dirty="0"/>
              <a:t>and </a:t>
            </a:r>
            <a:r>
              <a:rPr lang="en-US" sz="1200" b="1" i="1" dirty="0">
                <a:solidFill>
                  <a:srgbClr val="FF0000"/>
                </a:solidFill>
              </a:rPr>
              <a:t>direct FPGA implementations</a:t>
            </a:r>
            <a:r>
              <a:rPr lang="en-US" sz="1200" i="1" dirty="0"/>
              <a:t> for a computer-vision application with k=5. Floating-point kernels are shown with an FLT </a:t>
            </a:r>
            <a:r>
              <a:rPr lang="en-US" sz="1200" i="1" dirty="0" smtClean="0"/>
              <a:t>suffix</a:t>
            </a:r>
            <a:endParaRPr lang="en-US" sz="1200" i="1" dirty="0"/>
          </a:p>
          <a:p>
            <a:pPr algn="ctr"/>
            <a:endParaRPr lang="en-US" sz="1200" i="1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387192" y="798731"/>
            <a:ext cx="0" cy="53321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1023008" y="829177"/>
            <a:ext cx="0" cy="5332194"/>
          </a:xfrm>
          <a:prstGeom prst="line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 bwMode="auto">
          <a:xfrm>
            <a:off x="4452880" y="990600"/>
            <a:ext cx="4604408" cy="5140325"/>
          </a:xfrm>
          <a:prstGeom prst="rect">
            <a:avLst/>
          </a:prstGeom>
          <a:solidFill>
            <a:schemeClr val="accent1">
              <a:lumMod val="40000"/>
              <a:lumOff val="60000"/>
              <a:alpha val="1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2844" y="990600"/>
            <a:ext cx="9057288" cy="0"/>
          </a:xfrm>
          <a:prstGeom prst="line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86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4911725"/>
          </a:xfrm>
        </p:spPr>
        <p:txBody>
          <a:bodyPr/>
          <a:lstStyle/>
          <a:p>
            <a:r>
              <a:rPr lang="en-US" sz="2200" dirty="0"/>
              <a:t>After context generation, reconfiguration context enabled compilation of entire system of kernels in 6.3s</a:t>
            </a:r>
          </a:p>
          <a:p>
            <a:pPr lvl="1"/>
            <a:r>
              <a:rPr lang="en-US" sz="1800" dirty="0"/>
              <a:t>4211x faster than 7.5 hours required via ISE direct compilation to FPGA</a:t>
            </a:r>
          </a:p>
          <a:p>
            <a:r>
              <a:rPr lang="en-US" sz="2200" dirty="0"/>
              <a:t>Floating point kernels experience greater compilation speedup (6970x </a:t>
            </a:r>
            <a:r>
              <a:rPr lang="en-US" sz="2200" dirty="0" err="1"/>
              <a:t>vs</a:t>
            </a:r>
            <a:r>
              <a:rPr lang="en-US" sz="2200" dirty="0"/>
              <a:t> 1760x)</a:t>
            </a:r>
          </a:p>
          <a:p>
            <a:pPr lvl="1"/>
            <a:r>
              <a:rPr lang="en-US" sz="1800" dirty="0"/>
              <a:t>More fine grained resources hidden by their context</a:t>
            </a:r>
          </a:p>
          <a:p>
            <a:r>
              <a:rPr lang="en-US" sz="2200" dirty="0"/>
              <a:t>Each kernel compiled at an average of 0.32 seconds </a:t>
            </a:r>
          </a:p>
          <a:p>
            <a:pPr lvl="1"/>
            <a:r>
              <a:rPr lang="en-US" sz="1800" dirty="0"/>
              <a:t>Provides an estimate of the compilation time a new, context-compatible kernel </a:t>
            </a:r>
          </a:p>
          <a:p>
            <a:r>
              <a:rPr lang="en-US" sz="2200" dirty="0"/>
              <a:t>Clock overhead negligible on average</a:t>
            </a:r>
          </a:p>
          <a:p>
            <a:pPr lvl="1"/>
            <a:r>
              <a:rPr lang="en-US" sz="1800" dirty="0"/>
              <a:t>Additional pipelining in fabric’s interconnect benefit some circuits </a:t>
            </a:r>
          </a:p>
          <a:p>
            <a:r>
              <a:rPr lang="en-US" sz="2200" dirty="0"/>
              <a:t>System require 1.8X additional area compared to implementing </a:t>
            </a:r>
            <a:r>
              <a:rPr lang="en-US" sz="2200" dirty="0" smtClean="0"/>
              <a:t>kernel directly</a:t>
            </a:r>
            <a:endParaRPr lang="en-US" sz="2200" dirty="0"/>
          </a:p>
          <a:p>
            <a:pPr lvl="1"/>
            <a:r>
              <a:rPr lang="en-US" sz="1800" dirty="0"/>
              <a:t>Not necessarily an overhead due to significant added flexibility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533400"/>
            <a:ext cx="1021524" cy="10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Configuration Time and </a:t>
            </a:r>
            <a:r>
              <a:rPr lang="en-US" sz="3600" dirty="0" err="1" smtClean="0"/>
              <a:t>Bitstream</a:t>
            </a:r>
            <a:r>
              <a:rPr lang="en-US" sz="3600" dirty="0" smtClean="0"/>
              <a:t> </a:t>
            </a:r>
            <a:r>
              <a:rPr lang="en-US" sz="3600" dirty="0"/>
              <a:t>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546475"/>
            <a:ext cx="8534400" cy="2930525"/>
          </a:xfrm>
        </p:spPr>
        <p:txBody>
          <a:bodyPr/>
          <a:lstStyle/>
          <a:p>
            <a:r>
              <a:rPr lang="en-US" sz="2200" dirty="0" smtClean="0"/>
              <a:t>Context </a:t>
            </a:r>
            <a:r>
              <a:rPr lang="en-US" sz="2200" dirty="0"/>
              <a:t>can be reconfigured with new kernel in 29.4 us</a:t>
            </a:r>
          </a:p>
          <a:p>
            <a:pPr lvl="1"/>
            <a:r>
              <a:rPr lang="en-US" sz="2000" dirty="0"/>
              <a:t>On average, 144x faster than FPGA reconfiguration</a:t>
            </a:r>
          </a:p>
          <a:p>
            <a:pPr lvl="1"/>
            <a:r>
              <a:rPr lang="en-US" sz="2000" dirty="0"/>
              <a:t>Enables efficient time-multiplexing of multiple kernels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72" y="1273611"/>
            <a:ext cx="7736728" cy="2079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772837"/>
            <a:ext cx="1407841" cy="1254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734615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Introduced a backend approach to complement existing </a:t>
            </a:r>
            <a:r>
              <a:rPr lang="en-US" sz="2200" dirty="0" err="1"/>
              <a:t>OpenCL</a:t>
            </a:r>
            <a:r>
              <a:rPr lang="en-US" sz="2200" dirty="0"/>
              <a:t> synthesis using coarse-grained reconfiguration contexts</a:t>
            </a:r>
          </a:p>
          <a:p>
            <a:pPr lvl="1"/>
            <a:r>
              <a:rPr lang="en-US" sz="2000" dirty="0"/>
              <a:t>Enabled 4211x faster FPGA configuration compared to device-vendor tools</a:t>
            </a:r>
          </a:p>
          <a:p>
            <a:pPr lvl="1"/>
            <a:r>
              <a:rPr lang="en-US" sz="2000" dirty="0"/>
              <a:t>Cost overhead of 1.8x area overhead</a:t>
            </a:r>
          </a:p>
          <a:p>
            <a:r>
              <a:rPr lang="en-US" sz="2200" dirty="0"/>
              <a:t>Reconfiguration context context can be reconfigured in less than 29us to support multiple kernels</a:t>
            </a:r>
          </a:p>
          <a:p>
            <a:pPr lvl="1"/>
            <a:r>
              <a:rPr lang="en-US" sz="2000" dirty="0"/>
              <a:t>While using slower FPGA reconfiguration context to load new contexts to support significantly different kernels</a:t>
            </a:r>
          </a:p>
          <a:p>
            <a:r>
              <a:rPr lang="en-US" sz="2200" dirty="0"/>
              <a:t>Clustering heuristics introduced to create effective contexts that group kernels into functional similarity</a:t>
            </a:r>
          </a:p>
          <a:p>
            <a:pPr lvl="1"/>
            <a:r>
              <a:rPr lang="en-US" sz="2000" dirty="0"/>
              <a:t>Leverage previous work on intermediate Fabrics (IF) that supports requirements of each group 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0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Evaluating other architectures for reconfiguration contexts</a:t>
            </a:r>
          </a:p>
          <a:p>
            <a:pPr lvl="1"/>
            <a:r>
              <a:rPr lang="en-US" sz="2000" dirty="0"/>
              <a:t>Including more specialized (and less flexible) interconnects</a:t>
            </a:r>
          </a:p>
          <a:p>
            <a:r>
              <a:rPr lang="en-US" sz="2200" dirty="0"/>
              <a:t>Strategies for managing multiple context through partial reconfiguration and optimization enabled through runtime kernel synthesis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863601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en-US" sz="2000" dirty="0" err="1" smtClean="0">
                <a:latin typeface="OCR A Std" pitchFamily="49" charset="0"/>
                <a:cs typeface="Andalus" pitchFamily="18" charset="-78"/>
              </a:rPr>
              <a:t>Xie-Xie</a:t>
            </a:r>
            <a:r>
              <a:rPr lang="en-US" sz="2000" dirty="0" smtClean="0">
                <a:latin typeface="OCR A Std" pitchFamily="49" charset="0"/>
                <a:cs typeface="Andalus" pitchFamily="18" charset="-78"/>
              </a:rPr>
              <a:t>, Gracias, Namaste, </a:t>
            </a:r>
            <a:r>
              <a:rPr lang="en-US" sz="2000" dirty="0" err="1" smtClean="0">
                <a:latin typeface="OCR A Std" pitchFamily="49" charset="0"/>
                <a:cs typeface="Andalus" pitchFamily="18" charset="-78"/>
              </a:rPr>
              <a:t>Dalu</a:t>
            </a:r>
            <a:r>
              <a:rPr lang="en-US" sz="2000" dirty="0" smtClean="0">
                <a:latin typeface="OCR A Std" pitchFamily="49" charset="0"/>
                <a:cs typeface="Andalus" pitchFamily="18" charset="-78"/>
              </a:rPr>
              <a:t>, Thank you …</a:t>
            </a:r>
            <a:endParaRPr lang="en-US" sz="2000" dirty="0">
              <a:latin typeface="OCR A Std" pitchFamily="49" charset="0"/>
              <a:cs typeface="Andalus" pitchFamily="18" charset="-78"/>
            </a:endParaRPr>
          </a:p>
        </p:txBody>
      </p:sp>
      <p:sp>
        <p:nvSpPr>
          <p:cNvPr id="8" name="Line Callout 3 7"/>
          <p:cNvSpPr/>
          <p:nvPr/>
        </p:nvSpPr>
        <p:spPr>
          <a:xfrm>
            <a:off x="533400" y="939801"/>
            <a:ext cx="8305800" cy="381000"/>
          </a:xfrm>
          <a:prstGeom prst="borderCallout3">
            <a:avLst>
              <a:gd name="adj1" fmla="val 18750"/>
              <a:gd name="adj2" fmla="val -1967"/>
              <a:gd name="adj3" fmla="val 3233"/>
              <a:gd name="adj4" fmla="val -4294"/>
              <a:gd name="adj5" fmla="val 187931"/>
              <a:gd name="adj6" fmla="val -4294"/>
              <a:gd name="adj7" fmla="val 368481"/>
              <a:gd name="adj8" fmla="val 39396"/>
            </a:avLst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C:\OS\Documents and Settings\Dropsy\My Documents\MASTERS CLASSES\Winter2012\EE 547A\Term Paper\Presentation\mo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368801"/>
            <a:ext cx="1371600" cy="1350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514600" y="5715000"/>
            <a:ext cx="49530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M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s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i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n   A c c o m p l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s h e d ?!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3400" y="152400"/>
            <a:ext cx="8229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FirstDanceSal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57600" y="2880263"/>
            <a:ext cx="28194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 descr="C:\OS\Documents and Settings\Dropsy\My Documents\MASTERS CLASSES\Winter2012\EE 547A\Term Paper\Presentation\rob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762125"/>
            <a:ext cx="1771650" cy="2581275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724400" y="3835401"/>
            <a:ext cx="19812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500" i="1" dirty="0" err="1" smtClean="0">
                <a:solidFill>
                  <a:schemeClr val="accent1">
                    <a:lumMod val="75000"/>
                  </a:schemeClr>
                </a:solidFill>
              </a:rPr>
              <a:t>RoboComp</a:t>
            </a:r>
            <a:r>
              <a:rPr lang="en-US" sz="1500" i="1" dirty="0" smtClean="0">
                <a:solidFill>
                  <a:schemeClr val="accent1">
                    <a:lumMod val="75000"/>
                  </a:schemeClr>
                </a:solidFill>
              </a:rPr>
              <a:t>-X</a:t>
            </a:r>
            <a:endParaRPr lang="en-US" sz="15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1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8751"/>
                            </p:stCondLst>
                            <p:childTnLst>
                              <p:par>
                                <p:cTn id="24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5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 animBg="1"/>
      <p:bldP spid="10" grpId="0"/>
      <p:bldP spid="11" grpId="0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People-Problem </a:t>
            </a:r>
            <a:r>
              <a:rPr lang="en-US" sz="1800" i="1" dirty="0" smtClean="0"/>
              <a:t>(Notional)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A computer named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Robocomp</a:t>
            </a:r>
            <a:endParaRPr lang="en-US" b="1" i="1" dirty="0" smtClean="0"/>
          </a:p>
          <a:p>
            <a:pPr lvl="1"/>
            <a:r>
              <a:rPr lang="en-US" dirty="0" smtClean="0"/>
              <a:t>To be launched to the moon</a:t>
            </a:r>
          </a:p>
          <a:p>
            <a:pPr lvl="1"/>
            <a:r>
              <a:rPr lang="en-US" dirty="0" smtClean="0"/>
              <a:t>Mission I:  Acquire lunar samples: </a:t>
            </a:r>
          </a:p>
          <a:p>
            <a:pPr lvl="2"/>
            <a:r>
              <a:rPr lang="en-US" i="1" dirty="0" smtClean="0"/>
              <a:t>acoustics</a:t>
            </a:r>
            <a:r>
              <a:rPr lang="en-US" dirty="0" smtClean="0"/>
              <a:t> – </a:t>
            </a:r>
            <a:r>
              <a:rPr lang="en-US" i="1" dirty="0" smtClean="0"/>
              <a:t>analog</a:t>
            </a:r>
            <a:r>
              <a:rPr lang="en-US" dirty="0" smtClean="0"/>
              <a:t> </a:t>
            </a:r>
            <a:r>
              <a:rPr lang="en-US" i="1" dirty="0" smtClean="0"/>
              <a:t>signal  </a:t>
            </a:r>
          </a:p>
          <a:p>
            <a:pPr lvl="2"/>
            <a:r>
              <a:rPr lang="en-US" dirty="0" smtClean="0"/>
              <a:t>oxygen and  hydrological</a:t>
            </a:r>
          </a:p>
          <a:p>
            <a:pPr lvl="2"/>
            <a:r>
              <a:rPr lang="en-US" dirty="0" smtClean="0"/>
              <a:t>soil samples,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Mission II: Process data on-the-fly</a:t>
            </a:r>
          </a:p>
          <a:p>
            <a:pPr lvl="1"/>
            <a:endParaRPr lang="en-US" dirty="0"/>
          </a:p>
        </p:txBody>
      </p:sp>
      <p:sp>
        <p:nvSpPr>
          <p:cNvPr id="6" name="Flowchart: Magnetic Disk 7"/>
          <p:cNvSpPr/>
          <p:nvPr/>
        </p:nvSpPr>
        <p:spPr>
          <a:xfrm>
            <a:off x="4329004" y="4979778"/>
            <a:ext cx="219075" cy="357188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Or 8"/>
          <p:cNvSpPr/>
          <p:nvPr/>
        </p:nvSpPr>
        <p:spPr>
          <a:xfrm>
            <a:off x="5716479" y="5122653"/>
            <a:ext cx="292100" cy="357188"/>
          </a:xfrm>
          <a:prstGeom prst="flowChar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767154" y="5122653"/>
            <a:ext cx="730250" cy="642938"/>
            <a:chOff x="6400800" y="5181600"/>
            <a:chExt cx="914400" cy="762000"/>
          </a:xfrm>
        </p:grpSpPr>
        <p:sp>
          <p:nvSpPr>
            <p:cNvPr id="9" name="Minus 8"/>
            <p:cNvSpPr/>
            <p:nvPr/>
          </p:nvSpPr>
          <p:spPr>
            <a:xfrm>
              <a:off x="6781800" y="5486400"/>
              <a:ext cx="228600" cy="228600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6934200" y="5715000"/>
              <a:ext cx="2286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vision 10"/>
            <p:cNvSpPr/>
            <p:nvPr/>
          </p:nvSpPr>
          <p:spPr>
            <a:xfrm>
              <a:off x="6477000" y="5257800"/>
              <a:ext cx="228600" cy="228600"/>
            </a:xfrm>
            <a:prstGeom prst="mathDivid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qual 11"/>
            <p:cNvSpPr/>
            <p:nvPr/>
          </p:nvSpPr>
          <p:spPr>
            <a:xfrm>
              <a:off x="6477000" y="5715000"/>
              <a:ext cx="228600" cy="228600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Not Equal 12"/>
            <p:cNvSpPr/>
            <p:nvPr/>
          </p:nvSpPr>
          <p:spPr>
            <a:xfrm>
              <a:off x="6934200" y="5257800"/>
              <a:ext cx="381000" cy="228600"/>
            </a:xfrm>
            <a:prstGeom prst="mathNot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00800" y="5181600"/>
              <a:ext cx="914400" cy="762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Decision 18"/>
          <p:cNvSpPr/>
          <p:nvPr/>
        </p:nvSpPr>
        <p:spPr>
          <a:xfrm>
            <a:off x="5497404" y="5694153"/>
            <a:ext cx="511175" cy="357188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ata 19"/>
          <p:cNvSpPr/>
          <p:nvPr/>
        </p:nvSpPr>
        <p:spPr>
          <a:xfrm>
            <a:off x="4255979" y="5765591"/>
            <a:ext cx="365125" cy="214313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ard 20"/>
          <p:cNvSpPr/>
          <p:nvPr/>
        </p:nvSpPr>
        <p:spPr>
          <a:xfrm>
            <a:off x="4913204" y="5908466"/>
            <a:ext cx="438150" cy="214313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951179" y="3836778"/>
            <a:ext cx="2971800" cy="1371600"/>
            <a:chOff x="3733800" y="4038600"/>
            <a:chExt cx="2971800" cy="1371600"/>
          </a:xfrm>
        </p:grpSpPr>
        <p:sp>
          <p:nvSpPr>
            <p:cNvPr id="19" name="Striped Right Arrow 18"/>
            <p:cNvSpPr/>
            <p:nvPr/>
          </p:nvSpPr>
          <p:spPr>
            <a:xfrm>
              <a:off x="3733800" y="4038600"/>
              <a:ext cx="2971800" cy="1371600"/>
            </a:xfrm>
            <a:prstGeom prst="stripedRightArrow">
              <a:avLst>
                <a:gd name="adj1" fmla="val 28508"/>
                <a:gd name="adj2" fmla="val 43732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09676" y="4572000"/>
              <a:ext cx="4719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i="1" dirty="0" smtClean="0">
                  <a:solidFill>
                    <a:schemeClr val="bg1"/>
                  </a:solidFill>
                </a:rPr>
                <a:t>ACS</a:t>
              </a:r>
              <a:endParaRPr lang="en-US" sz="15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846779" y="5296246"/>
            <a:ext cx="174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800000"/>
                </a:solidFill>
              </a:rPr>
              <a:t>Robocomp</a:t>
            </a:r>
            <a:r>
              <a:rPr lang="en-US" i="1" dirty="0" smtClean="0">
                <a:solidFill>
                  <a:srgbClr val="800000"/>
                </a:solidFill>
              </a:rPr>
              <a:t>-X</a:t>
            </a:r>
            <a:endParaRPr lang="en-US" i="1" dirty="0">
              <a:solidFill>
                <a:srgbClr val="800000"/>
              </a:solidFill>
            </a:endParaRPr>
          </a:p>
        </p:txBody>
      </p:sp>
      <p:pic>
        <p:nvPicPr>
          <p:cNvPr id="22" name="Picture 5" descr="C:\OS\Documents and Settings\Dropsy\My Documents\MASTERS CLASSES\Winter2012\EE 545\Term Paper\Images\lap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979" y="1954594"/>
            <a:ext cx="1304925" cy="1076379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160979" y="299857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Robocomp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" descr="C:\OS\Documents and Settings\Dropsy\My Documents\MASTERS CLASSES\Winter2012\EE 547A\Term Paper\Presentation\ro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179" y="3699023"/>
            <a:ext cx="1143000" cy="166533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969979" y="520837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Robocomp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4034" y="6465013"/>
            <a:ext cx="19415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ACS: Adaptive Computing System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13520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44166 0.322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16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21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Signal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1" name="Picture 2" descr="C:\OS\Documents and Settings\Dropsy\My Documents\MASTERS CLASSES\Winter2012\EE 547A\Term Paper\Presentation\mp3Demo_light_blu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197" y="1337274"/>
            <a:ext cx="7874000" cy="2362200"/>
          </a:xfrm>
          <a:prstGeom prst="rect">
            <a:avLst/>
          </a:prstGeom>
          <a:noFill/>
        </p:spPr>
      </p:pic>
      <p:pic>
        <p:nvPicPr>
          <p:cNvPr id="22" name="Picture 3" descr="C:\OS\Documents and Settings\Dropsy\My Documents\MASTERS CLASSES\Winter2012\EE 547A\Term Paper\Presentation\insideDSP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1959" y="4442424"/>
            <a:ext cx="4191000" cy="1619250"/>
          </a:xfrm>
          <a:prstGeom prst="rect">
            <a:avLst/>
          </a:prstGeom>
          <a:ln w="28575" cap="sq">
            <a:solidFill>
              <a:srgbClr val="0F41B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 rot="5400000">
            <a:off x="2465059" y="2670774"/>
            <a:ext cx="31242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4370060" y="2670774"/>
            <a:ext cx="3124200" cy="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6884660" y="2670774"/>
            <a:ext cx="3124200" cy="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-811542" y="2670774"/>
            <a:ext cx="3124200" cy="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26759" y="3851874"/>
            <a:ext cx="3124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103359" y="3851874"/>
            <a:ext cx="1752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08359" y="3851874"/>
            <a:ext cx="2362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wn Arrow 29"/>
          <p:cNvSpPr/>
          <p:nvPr/>
        </p:nvSpPr>
        <p:spPr>
          <a:xfrm>
            <a:off x="6313159" y="3242274"/>
            <a:ext cx="304800" cy="1143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35490" y="3833509"/>
            <a:ext cx="8181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Analog</a:t>
            </a:r>
            <a:endParaRPr lang="en-US" sz="15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46559" y="3851874"/>
            <a:ext cx="7825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Digital</a:t>
            </a:r>
            <a:endParaRPr lang="en-US" sz="15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484359" y="3833509"/>
            <a:ext cx="9653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/>
              <a:t>Conversion</a:t>
            </a:r>
            <a:endParaRPr lang="en-US" sz="15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521958" y="4385274"/>
            <a:ext cx="313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Acoustics Subsystem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609600" y="4743444"/>
            <a:ext cx="36054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- Multi-standard </a:t>
            </a:r>
            <a:r>
              <a:rPr lang="en-US" sz="1500" dirty="0"/>
              <a:t>codec: MP3, AAC, </a:t>
            </a:r>
            <a:r>
              <a:rPr lang="en-US" sz="1500" dirty="0" smtClean="0"/>
              <a:t>WAV</a:t>
            </a:r>
          </a:p>
          <a:p>
            <a:r>
              <a:rPr lang="en-US" sz="1500" dirty="0" smtClean="0"/>
              <a:t>- Fast sampling</a:t>
            </a:r>
          </a:p>
          <a:p>
            <a:pPr>
              <a:buFontTx/>
              <a:buChar char="-"/>
            </a:pPr>
            <a:r>
              <a:rPr lang="en-US" sz="1500" b="1" dirty="0" smtClean="0"/>
              <a:t> </a:t>
            </a:r>
            <a:r>
              <a:rPr lang="en-US" sz="1500" dirty="0" smtClean="0">
                <a:solidFill>
                  <a:schemeClr val="accent2"/>
                </a:solidFill>
              </a:rPr>
              <a:t>Real-time</a:t>
            </a:r>
            <a:r>
              <a:rPr lang="en-US" sz="1500" dirty="0" smtClean="0"/>
              <a:t> playback</a:t>
            </a:r>
          </a:p>
          <a:p>
            <a:pPr>
              <a:buFontTx/>
              <a:buChar char="-"/>
            </a:pPr>
            <a:r>
              <a:rPr lang="en-US" sz="1500" b="1" dirty="0" smtClean="0"/>
              <a:t> </a:t>
            </a:r>
            <a:r>
              <a:rPr lang="en-US" sz="1500" dirty="0" smtClean="0">
                <a:solidFill>
                  <a:schemeClr val="accent2"/>
                </a:solidFill>
              </a:rPr>
              <a:t>Low-Power</a:t>
            </a:r>
            <a:r>
              <a:rPr lang="en-US" sz="1500" dirty="0" smtClean="0"/>
              <a:t>!!!</a:t>
            </a:r>
          </a:p>
          <a:p>
            <a:endParaRPr lang="en-US" sz="1500" dirty="0"/>
          </a:p>
        </p:txBody>
      </p:sp>
      <p:pic>
        <p:nvPicPr>
          <p:cNvPr id="3" name="FirstDanceSal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2515149">
            <a:off x="1440311" y="1697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5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75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Minute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Solutions to Low-Power Processing</a:t>
            </a:r>
          </a:p>
          <a:p>
            <a:r>
              <a:rPr lang="en-US" sz="2400" dirty="0"/>
              <a:t>Granularity of Programming Model</a:t>
            </a:r>
          </a:p>
          <a:p>
            <a:r>
              <a:rPr lang="en-US" sz="2400" dirty="0"/>
              <a:t>Granularity Models</a:t>
            </a:r>
          </a:p>
          <a:p>
            <a:r>
              <a:rPr lang="en-US" sz="2400" dirty="0"/>
              <a:t>Power Reduction Techniques</a:t>
            </a:r>
          </a:p>
          <a:p>
            <a:r>
              <a:rPr lang="en-US" sz="2400" dirty="0"/>
              <a:t>Multi-Granularity Architecture</a:t>
            </a:r>
          </a:p>
          <a:p>
            <a:pPr lvl="1"/>
            <a:r>
              <a:rPr lang="en-US" sz="2000" dirty="0"/>
              <a:t>Multi-Granularity and Energy-Flexibility Gap</a:t>
            </a:r>
          </a:p>
          <a:p>
            <a:pPr lvl="1"/>
            <a:r>
              <a:rPr lang="en-US" sz="2000" dirty="0"/>
              <a:t>Multi-Granularity Architecture Template</a:t>
            </a:r>
          </a:p>
          <a:p>
            <a:r>
              <a:rPr lang="en-US" sz="2400" dirty="0"/>
              <a:t>Experimental Examples</a:t>
            </a:r>
          </a:p>
          <a:p>
            <a:r>
              <a:rPr lang="en-US" sz="2400" dirty="0"/>
              <a:t>Conclusion &amp; Future Work</a:t>
            </a: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Mission Success? 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9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to Low-Power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/>
              <a:t>Previous Approaches</a:t>
            </a:r>
          </a:p>
          <a:p>
            <a:pPr lvl="1"/>
            <a:r>
              <a:rPr lang="en-US" sz="2200" dirty="0" smtClean="0"/>
              <a:t>General Purpose (GP) processors with extend instruction set</a:t>
            </a:r>
          </a:p>
          <a:p>
            <a:pPr lvl="1"/>
            <a:r>
              <a:rPr lang="en-US" sz="2200" dirty="0" smtClean="0"/>
              <a:t>GP – Co-Processor structures</a:t>
            </a:r>
          </a:p>
          <a:p>
            <a:pPr lvl="1"/>
            <a:r>
              <a:rPr lang="en-US" sz="2200" dirty="0" smtClean="0"/>
              <a:t>Application Specific processors (ASIC)</a:t>
            </a:r>
          </a:p>
          <a:p>
            <a:pPr lvl="1"/>
            <a:r>
              <a:rPr lang="en-US" sz="2200" dirty="0" smtClean="0"/>
              <a:t>Processors with power-scalable performance</a:t>
            </a:r>
          </a:p>
          <a:p>
            <a:endParaRPr lang="en-US" sz="1700" dirty="0" smtClean="0"/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A Reconfigurable Architecture Solution</a:t>
            </a:r>
          </a:p>
          <a:p>
            <a:pPr lvl="1"/>
            <a:r>
              <a:rPr lang="en-US" sz="2200" dirty="0" smtClean="0"/>
              <a:t>Dynamic reconfiguration of hardware modules</a:t>
            </a:r>
          </a:p>
          <a:p>
            <a:pPr lvl="1"/>
            <a:r>
              <a:rPr lang="en-US" sz="2200" dirty="0" smtClean="0"/>
              <a:t>Match reconfiguration level (or architecture) with task</a:t>
            </a:r>
          </a:p>
          <a:p>
            <a:pPr lvl="1"/>
            <a:r>
              <a:rPr lang="en-US" sz="2200" dirty="0" smtClean="0"/>
              <a:t>A good matching ensures that only necessary computation fabrics are enabled and using up power</a:t>
            </a:r>
          </a:p>
          <a:p>
            <a:pPr lvl="2"/>
            <a:r>
              <a:rPr lang="en-US" dirty="0" smtClean="0">
                <a:solidFill>
                  <a:srgbClr val="0021A5"/>
                </a:solidFill>
              </a:rPr>
              <a:t>How to define a good model for matching??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26636</TotalTime>
  <Words>3687</Words>
  <Application>Microsoft Macintosh PowerPoint</Application>
  <PresentationFormat>On-screen Show (4:3)</PresentationFormat>
  <Paragraphs>645</Paragraphs>
  <Slides>55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1_Edge</vt:lpstr>
      <vt:lpstr>Reconfigurable Computing</vt:lpstr>
      <vt:lpstr>What to Expect</vt:lpstr>
      <vt:lpstr> </vt:lpstr>
      <vt:lpstr> </vt:lpstr>
      <vt:lpstr>Reconfigurable Processing in  Low-Power Programmable DSP</vt:lpstr>
      <vt:lpstr>The People-Problem (Notional)</vt:lpstr>
      <vt:lpstr>Digital Signal Processing</vt:lpstr>
      <vt:lpstr>10 Minute Outline</vt:lpstr>
      <vt:lpstr>Solutions to Low-Power Processing</vt:lpstr>
      <vt:lpstr>Granularity of Programming Model</vt:lpstr>
      <vt:lpstr>Granularity of Models</vt:lpstr>
      <vt:lpstr>Granularity of Models (cont.)</vt:lpstr>
      <vt:lpstr>Power Reduction Techniques</vt:lpstr>
      <vt:lpstr>Multi-Granularity Architecture</vt:lpstr>
      <vt:lpstr>Multi-Granularity &amp; Energy-Flexibility Gap</vt:lpstr>
      <vt:lpstr>Multi-Granularity Architecture Template</vt:lpstr>
      <vt:lpstr>Experimental Example</vt:lpstr>
      <vt:lpstr>Experimental Results</vt:lpstr>
      <vt:lpstr>Experimental Example II</vt:lpstr>
      <vt:lpstr>Conclusion</vt:lpstr>
      <vt:lpstr>OpenCL Benchmarking of Image Processing Applications on FPGA</vt:lpstr>
      <vt:lpstr>Introduction</vt:lpstr>
      <vt:lpstr>Approach</vt:lpstr>
      <vt:lpstr>Research Outline</vt:lpstr>
      <vt:lpstr>System Architecture</vt:lpstr>
      <vt:lpstr>Application Case Study</vt:lpstr>
      <vt:lpstr>Evaluation Method</vt:lpstr>
      <vt:lpstr>Current Milestones</vt:lpstr>
      <vt:lpstr>Future Work I</vt:lpstr>
      <vt:lpstr>Future Work II</vt:lpstr>
      <vt:lpstr>Fast &amp; flexible high-level synthesis from opencl using reconfiguration contexts</vt:lpstr>
      <vt:lpstr>What is RC?</vt:lpstr>
      <vt:lpstr>RC is Challenging</vt:lpstr>
      <vt:lpstr>OpenCL-Based Approach</vt:lpstr>
      <vt:lpstr>Limitations of OpenCL Approach</vt:lpstr>
      <vt:lpstr>Backend Synthesis </vt:lpstr>
      <vt:lpstr>Intermediate Fabric Optimality </vt:lpstr>
      <vt:lpstr>Reconfiguration Context (w/o IF)</vt:lpstr>
      <vt:lpstr>Reconfiguration Context (with IF)</vt:lpstr>
      <vt:lpstr>Reconfiguration Context in Operation</vt:lpstr>
      <vt:lpstr>Reconfiguration Context in Operation</vt:lpstr>
      <vt:lpstr>Context-Design Heuristics </vt:lpstr>
      <vt:lpstr>Heuristics Mechanism</vt:lpstr>
      <vt:lpstr>Heuristics Mechanism</vt:lpstr>
      <vt:lpstr>Heuristics Mechanism (IF)</vt:lpstr>
      <vt:lpstr>OpenCL-IF Compiler</vt:lpstr>
      <vt:lpstr>OpenCL-IF Compiler</vt:lpstr>
      <vt:lpstr>Experimental Setup</vt:lpstr>
      <vt:lpstr>Results</vt:lpstr>
      <vt:lpstr>PowerPoint Presentation</vt:lpstr>
      <vt:lpstr>More Results</vt:lpstr>
      <vt:lpstr>Configuration Time and Bitstream size</vt:lpstr>
      <vt:lpstr>Conclusions</vt:lpstr>
      <vt:lpstr>Future Work</vt:lpstr>
      <vt:lpstr> 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F5-13 CWM</dc:title>
  <dc:creator>Justin Richardson</dc:creator>
  <cp:lastModifiedBy>David Ojika</cp:lastModifiedBy>
  <cp:revision>2175</cp:revision>
  <dcterms:created xsi:type="dcterms:W3CDTF">2003-07-12T15:21:27Z</dcterms:created>
  <dcterms:modified xsi:type="dcterms:W3CDTF">2014-03-27T14:10:04Z</dcterms:modified>
</cp:coreProperties>
</file>