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98" r:id="rId2"/>
    <p:sldId id="303" r:id="rId3"/>
    <p:sldId id="307" r:id="rId4"/>
    <p:sldId id="308" r:id="rId5"/>
    <p:sldId id="309" r:id="rId6"/>
    <p:sldId id="300" r:id="rId7"/>
    <p:sldId id="301" r:id="rId8"/>
    <p:sldId id="306" r:id="rId9"/>
    <p:sldId id="304" r:id="rId10"/>
    <p:sldId id="310" r:id="rId11"/>
    <p:sldId id="311" r:id="rId12"/>
    <p:sldId id="312" r:id="rId13"/>
    <p:sldId id="313" r:id="rId14"/>
    <p:sldId id="314" r:id="rId15"/>
    <p:sldId id="318" r:id="rId16"/>
    <p:sldId id="315" r:id="rId17"/>
    <p:sldId id="316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216" y="-19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0E18C0-4AF2-F44C-BEBB-40B80CC3A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96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C46CD8-6CB3-E144-A082-EC5EE4E4D0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14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ChangeArrowheads="1"/>
          </p:cNvSpPr>
          <p:nvPr/>
        </p:nvSpPr>
        <p:spPr bwMode="auto">
          <a:xfrm>
            <a:off x="228600" y="1295400"/>
            <a:ext cx="8686800" cy="152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35"/>
          <p:cNvSpPr>
            <a:spLocks noChangeArrowheads="1"/>
          </p:cNvSpPr>
          <p:nvPr/>
        </p:nvSpPr>
        <p:spPr bwMode="auto">
          <a:xfrm>
            <a:off x="228600" y="6096000"/>
            <a:ext cx="8686800" cy="76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3162B0D-4D5C-2647-8095-9C7020F33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93701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7BB74-08AB-804F-BF68-B889C34B8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14687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F97EC-B4C9-DD48-8C58-40C87E775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69454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7C26C-152B-054D-B1C0-46B6723BF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98646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B0AFE-F0A1-D946-AE37-C509EFE21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57912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D61D6-0A5E-334E-B8AD-EAB62F63C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29107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64562-5331-164A-ACBD-01ADBEA33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72291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A4BF8-492A-9941-85E4-27816B089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01476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F3334-F2BB-574A-83D3-4EE9E7E93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1619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DF823-C051-BC49-98F4-5C70D7AA1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64988"/>
      </p:ext>
    </p:extLst>
  </p:cSld>
  <p:clrMapOvr>
    <a:masterClrMapping/>
  </p:clrMapOvr>
  <p:transition xmlns:p14="http://schemas.microsoft.com/office/powerpoint/2010/main" spd="slow" advClick="0" advTm="1865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03141-0052-6542-8DBD-A5E0FAFF2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66968"/>
      </p:ext>
    </p:extLst>
  </p:cSld>
  <p:clrMapOvr>
    <a:masterClrMapping/>
  </p:clrMapOvr>
  <p:transition xmlns:p14="http://schemas.microsoft.com/office/powerpoint/2010/main" spd="slow" advClick="0" advTm="18651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6038" rIns="0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382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914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BA803EEE-3107-DF44-8830-8653F5F21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22"/>
          <p:cNvSpPr>
            <a:spLocks noChangeArrowheads="1"/>
          </p:cNvSpPr>
          <p:nvPr/>
        </p:nvSpPr>
        <p:spPr bwMode="auto">
          <a:xfrm>
            <a:off x="228600" y="1295400"/>
            <a:ext cx="8686800" cy="152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81000" y="6172200"/>
            <a:ext cx="25908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endParaRPr lang="en-US" sz="1400" smtClean="0"/>
          </a:p>
        </p:txBody>
      </p:sp>
      <p:sp>
        <p:nvSpPr>
          <p:cNvPr id="1031" name="Rectangle 31"/>
          <p:cNvSpPr>
            <a:spLocks noChangeArrowheads="1"/>
          </p:cNvSpPr>
          <p:nvPr/>
        </p:nvSpPr>
        <p:spPr bwMode="auto">
          <a:xfrm>
            <a:off x="228600" y="6096000"/>
            <a:ext cx="8686800" cy="76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xmlns:p14="http://schemas.microsoft.com/office/powerpoint/2010/main" spd="slow" advClick="0" advTm="18651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2"/>
          <p:cNvSpPr>
            <a:spLocks noGrp="1" noChangeArrowheads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25B8538-9214-984F-BBB7-317C53E72DBE}" type="slidenum">
              <a:rPr lang="en-US" sz="1400">
                <a:solidFill>
                  <a:srgbClr val="FFFFFF"/>
                </a:solidFill>
              </a:rPr>
              <a:pPr/>
              <a:t>1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  <a:solidFill>
            <a:srgbClr val="FFFFFF"/>
          </a:solidFill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EEL 6935: Embedded Systems Seminar</a:t>
            </a:r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E6F4C7C-6E52-D248-BB89-83420406C189}" type="slidenum">
              <a:rPr lang="en-US" sz="1400"/>
              <a:pPr/>
              <a:t>10</a:t>
            </a:fld>
            <a:endParaRPr 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Class Presentation Topics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Must choose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different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topics: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1 - Sensor Networks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2 - Communications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3 - Aero-space Applications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4 - Real-time Systems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5 -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Reconfiguable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Computing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6 - Hardware-Software Partitioning and Co-Design Principles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7 - Memory/Cache Optimization Techniques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8 - General Low Power/Energy Optimization Techniques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9 - Architectural Optimizations</a:t>
            </a:r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Paper Selection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Search top embedded system conferences….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CASES, CODE+ISSS, ISPLED, SOCC, LCTES, DAC, FCCM, DATE, ICCAD, etc.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Consider tier 1 vs tier 2 vs tier 3 conferences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Search top embedded systems journals…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IEEE TVLSI, IEEE TCAD, ACM Transactions on Computers, IEEE Transactions on Computers, DAES, TACO, etc.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Not just IEEE or ACM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Google Scholar and Citeseer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A1799F-01C9-D046-B061-CA5313816D21}" type="slidenum">
              <a:rPr lang="en-US" sz="1400"/>
              <a:pPr/>
              <a:t>11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Presentation Preparation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Cover enough background so that viewers can understand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Cover details of the papers’ implementations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Results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Last slide by identify questions/shortfalls/disadvantages/future directions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Number slides X of Y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14C1A4-3E9A-3B4E-B904-463993968D26}" type="slidenum">
              <a:rPr lang="en-US" sz="1400"/>
              <a:pPr/>
              <a:t>12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Presentation Preparation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Submit PPT to me via email by 8PM the night before your presentation so I can post it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Each person must submit 4 potential test 	questions with answers via email by 8PM the night before your presentation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PRACTICE, PRACTICE, PRACTICE!!!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776E7F-FF3A-5640-9B7A-ADA55AA28A9C}" type="slidenum">
              <a:rPr lang="en-US" sz="1400"/>
              <a:pPr/>
              <a:t>13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Presentation Deliverables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Papers submitted for approval 2 weeks before presentation date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Presentation and questions (each person submits their own questions) by 8 PM the day before your talk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CFDE62-E278-9F49-9F6B-AE8B660F2657}" type="slidenum">
              <a:rPr lang="en-US" sz="1400"/>
              <a:pPr/>
              <a:t>14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Presentation Timeline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495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9 topics, roughly 12 presentation weeks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Topic choice gives you a rough idea of when your talk will be, I will assign the date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Midterm dates will be added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Special topics/guests may be added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Talks begin Jan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28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If you choose topic 1, you might present Jan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28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86A7E7-611C-6D46-ACBE-3BB4B75B54C9}" type="slidenum">
              <a:rPr lang="en-US" sz="1400"/>
              <a:pPr/>
              <a:t>15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Grading Criteria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495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Timing –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20/40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minutes 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Preparation – slides are presentable and understandable with good formatting and use of visual aids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Submitting papers/slides/questions on time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Presentation clarity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Ability to answer audience questions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Identification of questions/shortfalls/disadvantages/future directions</a:t>
            </a:r>
          </a:p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If groups, each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student talks for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½ of time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92492B6-3DF9-FC4F-837E-1CDE8B22142B}" type="slidenum">
              <a:rPr lang="en-US" sz="1400"/>
              <a:pPr/>
              <a:t>16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Class Participation 15% of Grade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Presenter feedback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During each presentation, audience will note strengths/weaknesses for each presenter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Anonymous, just leave the notes at the front of the class for the speakers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Honor system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Question participation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Ask questions after talk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I will record, and keep track of each question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AA1392C-7B10-9E48-8DF4-FC3785E54ED9}" type="slidenum">
              <a:rPr lang="en-US" sz="1400"/>
              <a:pPr/>
              <a:t>17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37414F3-FA6F-E145-9C8D-4753BC11B998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General Information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Instructor: Ann Gordon-Ross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Office: Benton 319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Email: ann@ece.ufl.edu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Office Hours – By appointment only on TR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Web page: linked from http://www.ann.ece.ufl.edu/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Nothing on E-learning or Sakai.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Communication: When sending email, include [EEL6935] in the subject line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Everything will be linked off of the course schedule!  That will be the most important page for you!</a:t>
            </a:r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How this Class is Different!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Seminar style course geared for those with prior embedded systems background and interested in more in depth knowledge</a:t>
            </a:r>
          </a:p>
          <a:p>
            <a:pPr>
              <a:defRPr/>
            </a:pPr>
            <a:r>
              <a:rPr lang="en-US" dirty="0" smtClean="0"/>
              <a:t>No required textbook</a:t>
            </a:r>
          </a:p>
          <a:p>
            <a:pPr>
              <a:defRPr/>
            </a:pPr>
            <a:r>
              <a:rPr lang="en-US" dirty="0" smtClean="0"/>
              <a:t>No class projects</a:t>
            </a:r>
          </a:p>
          <a:p>
            <a:pPr>
              <a:defRPr/>
            </a:pPr>
            <a:r>
              <a:rPr lang="en-US" dirty="0" smtClean="0"/>
              <a:t>Required readings include conference and journal publications – state-of-the-art, cutting edge research</a:t>
            </a:r>
          </a:p>
          <a:p>
            <a:pPr>
              <a:defRPr/>
            </a:pPr>
            <a:r>
              <a:rPr lang="en-US" dirty="0" smtClean="0"/>
              <a:t>Class presentations over the material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C2ECEA6-1011-C44B-97C2-8184EA7950A5}" type="slidenum">
              <a:rPr lang="en-US" sz="1400"/>
              <a:pPr/>
              <a:t>3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How this Class is Different!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you will learn:</a:t>
            </a:r>
          </a:p>
          <a:p>
            <a:pPr lvl="1">
              <a:defRPr/>
            </a:pPr>
            <a:r>
              <a:rPr lang="en-US" dirty="0" smtClean="0"/>
              <a:t>How to identify current, quality research</a:t>
            </a:r>
          </a:p>
          <a:p>
            <a:pPr lvl="2">
              <a:defRPr/>
            </a:pPr>
            <a:r>
              <a:rPr lang="en-US" dirty="0" smtClean="0"/>
              <a:t>Conference and journal quality</a:t>
            </a:r>
          </a:p>
          <a:p>
            <a:pPr lvl="2">
              <a:defRPr/>
            </a:pPr>
            <a:r>
              <a:rPr lang="en-US" dirty="0" smtClean="0"/>
              <a:t>Different for computer science vs. engineering</a:t>
            </a:r>
          </a:p>
          <a:p>
            <a:pPr lvl="1">
              <a:defRPr/>
            </a:pPr>
            <a:r>
              <a:rPr lang="en-US" dirty="0" smtClean="0"/>
              <a:t>How to read research papers</a:t>
            </a:r>
          </a:p>
          <a:p>
            <a:pPr lvl="2">
              <a:defRPr/>
            </a:pPr>
            <a:r>
              <a:rPr lang="en-US" dirty="0" smtClean="0"/>
              <a:t>Difficult to learn the process, MUST practice to get better</a:t>
            </a:r>
          </a:p>
          <a:p>
            <a:pPr lvl="1">
              <a:defRPr/>
            </a:pPr>
            <a:r>
              <a:rPr lang="en-US" dirty="0" smtClean="0"/>
              <a:t>Learn what research really is, how to evaluate it</a:t>
            </a:r>
          </a:p>
          <a:p>
            <a:pPr lvl="2">
              <a:defRPr/>
            </a:pPr>
            <a:r>
              <a:rPr lang="en-US" dirty="0" smtClean="0"/>
              <a:t>Is a PhD for you?</a:t>
            </a:r>
          </a:p>
          <a:p>
            <a:pPr lvl="1">
              <a:defRPr/>
            </a:pPr>
            <a:r>
              <a:rPr lang="en-US" dirty="0" smtClean="0"/>
              <a:t>Gain presentation skills</a:t>
            </a:r>
          </a:p>
          <a:p>
            <a:pPr lvl="2">
              <a:defRPr/>
            </a:pPr>
            <a:r>
              <a:rPr lang="en-US" dirty="0" smtClean="0"/>
              <a:t>Excellent for job interviews</a:t>
            </a:r>
          </a:p>
          <a:p>
            <a:pPr lvl="2">
              <a:defRPr/>
            </a:pPr>
            <a:r>
              <a:rPr lang="en-US" dirty="0" smtClean="0"/>
              <a:t>Progressive feedback from peers and myself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31FCDD-5CD3-DD40-85A3-B4FF6E156B30}" type="slidenum">
              <a:rPr lang="en-US" sz="1400"/>
              <a:pPr/>
              <a:t>4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How this Class is Different!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495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What you will learn: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Wide knowledge of embedded system design aspects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In depth knowledge of your chosen topics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 love this class!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Always learn new things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Review of 60 papers, but only read approximately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6</a:t>
            </a:r>
          </a:p>
          <a:p>
            <a:pPr lvl="1"/>
            <a:r>
              <a:rPr lang="en-US" dirty="0" smtClean="0">
                <a:latin typeface="Times New Roman" charset="0"/>
                <a:ea typeface="ＭＳ Ｐゴシック" charset="0"/>
              </a:rPr>
              <a:t>No </a:t>
            </a:r>
            <a:r>
              <a:rPr lang="en-US" dirty="0">
                <a:latin typeface="Times New Roman" charset="0"/>
                <a:ea typeface="ＭＳ Ｐゴシック" charset="0"/>
              </a:rPr>
              <a:t>project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Group work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Public speaking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F035294-C55B-2548-9354-95A35DCFE05A}" type="slidenum">
              <a:rPr lang="en-US" sz="1400"/>
              <a:pPr/>
              <a:t>5</a:t>
            </a:fld>
            <a:endParaRPr lang="en-US" sz="1400"/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33F6C7-44C9-894B-A5AF-ECF56453A5A6}" type="slidenum">
              <a:rPr lang="en-US" sz="1400"/>
              <a:pPr/>
              <a:t>6</a:t>
            </a:fld>
            <a:endParaRPr lang="en-US" sz="140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Course Information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Prerequisites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CDA 5636: Embedded Systems 1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Computer architecture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Digital logic design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Programming experience with C and/or C++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Assembly languages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Basic UNIX/LINUX OS and compiler knowledge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Reading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No textbook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Research papers as assigned, linked off of course schedule</a:t>
            </a:r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CA9B03D-34AE-F54D-B239-8DD1FB364710}" type="slidenum">
              <a:rPr lang="en-US" sz="1400"/>
              <a:pPr/>
              <a:t>7</a:t>
            </a:fld>
            <a:endParaRPr lang="en-US" sz="140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Course Components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495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Tests - 45% (not cumulative)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3 Midterms, each 15%</a:t>
            </a:r>
          </a:p>
          <a:p>
            <a:pPr lvl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Questions covering presentations and related papers</a:t>
            </a:r>
          </a:p>
          <a:p>
            <a:pPr lvl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Midterm 3 will be the last day of class – Tues April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22</a:t>
            </a:r>
            <a:endParaRPr lang="en-US" dirty="0" smtClean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Class Presentation – 40%</a:t>
            </a:r>
          </a:p>
          <a:p>
            <a:pPr lvl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Number of presentation TBD</a:t>
            </a:r>
          </a:p>
          <a:p>
            <a:pPr lvl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Long – 40 minutes over 2 related papers</a:t>
            </a:r>
          </a:p>
          <a:p>
            <a:pPr lvl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Short – 20 minutes over 1 paper</a:t>
            </a:r>
            <a:endParaRPr lang="en-US" dirty="0" smtClean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Class Participation – 15%</a:t>
            </a:r>
          </a:p>
          <a:p>
            <a:pPr marL="0" indent="0">
              <a:buFontTx/>
              <a:buNone/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386C2A4-9275-3840-B0DD-A733BCEE9DF4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Groups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strike="sngStrike" dirty="0">
                <a:latin typeface="Times New Roman" charset="0"/>
                <a:ea typeface="ＭＳ Ｐゴシック" charset="0"/>
                <a:cs typeface="ＭＳ Ｐゴシック" charset="0"/>
              </a:rPr>
              <a:t>You will be required to work in groups</a:t>
            </a:r>
          </a:p>
          <a:p>
            <a:pPr lvl="1">
              <a:lnSpc>
                <a:spcPct val="90000"/>
              </a:lnSpc>
            </a:pPr>
            <a:r>
              <a:rPr lang="en-US" strike="sngStrike" dirty="0">
                <a:latin typeface="Times New Roman" charset="0"/>
                <a:ea typeface="ＭＳ Ｐゴシック" charset="0"/>
              </a:rPr>
              <a:t>Each group will be exactly 2 members</a:t>
            </a:r>
          </a:p>
          <a:p>
            <a:pPr lvl="1">
              <a:lnSpc>
                <a:spcPct val="90000"/>
              </a:lnSpc>
            </a:pPr>
            <a:r>
              <a:rPr lang="en-US" strike="sngStrike" dirty="0">
                <a:latin typeface="Times New Roman" charset="0"/>
                <a:ea typeface="ＭＳ Ｐゴシック" charset="0"/>
              </a:rPr>
              <a:t>If odd enrollment, there will be 1 group of 3 or a single person may work alone</a:t>
            </a:r>
          </a:p>
          <a:p>
            <a:pPr lvl="2">
              <a:lnSpc>
                <a:spcPct val="90000"/>
              </a:lnSpc>
            </a:pPr>
            <a:r>
              <a:rPr lang="en-US" strike="sngStrike" dirty="0">
                <a:latin typeface="Times New Roman" charset="0"/>
                <a:ea typeface="ＭＳ Ｐゴシック" charset="0"/>
              </a:rPr>
              <a:t>First request will get consideration</a:t>
            </a:r>
          </a:p>
          <a:p>
            <a:pPr lvl="2">
              <a:lnSpc>
                <a:spcPct val="90000"/>
              </a:lnSpc>
            </a:pPr>
            <a:r>
              <a:rPr lang="en-US" strike="sngStrike" dirty="0">
                <a:latin typeface="Times New Roman" charset="0"/>
                <a:ea typeface="ＭＳ Ｐゴシック" charset="0"/>
              </a:rPr>
              <a:t>Approved/denied after add drop deadline Jan 11 @ 11:59pm</a:t>
            </a:r>
          </a:p>
          <a:p>
            <a:pPr lvl="1">
              <a:lnSpc>
                <a:spcPct val="90000"/>
              </a:lnSpc>
            </a:pPr>
            <a:r>
              <a:rPr lang="en-US" strike="sngStrike" dirty="0">
                <a:latin typeface="Times New Roman" charset="0"/>
                <a:ea typeface="ＭＳ Ｐゴシック" charset="0"/>
              </a:rPr>
              <a:t>Must submit group requests via email to me (</a:t>
            </a:r>
            <a:r>
              <a:rPr lang="en-US" strike="sngStrike" dirty="0" err="1">
                <a:latin typeface="Times New Roman" charset="0"/>
                <a:ea typeface="ＭＳ Ｐゴシック" charset="0"/>
              </a:rPr>
              <a:t>ann@ece.ufl.edu</a:t>
            </a:r>
            <a:r>
              <a:rPr lang="en-US" strike="sngStrike" dirty="0">
                <a:latin typeface="Times New Roman" charset="0"/>
                <a:ea typeface="ＭＳ Ｐゴシック" charset="0"/>
              </a:rPr>
              <a:t>) by Sun Jan 13 @ </a:t>
            </a:r>
            <a:r>
              <a:rPr lang="en-US" strike="sngStrike" dirty="0" smtClean="0">
                <a:latin typeface="Times New Roman" charset="0"/>
                <a:ea typeface="ＭＳ Ｐゴシック" charset="0"/>
              </a:rPr>
              <a:t>8pm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</a:rPr>
              <a:t>All individual this semester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en-US" sz="2000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B73C97D-9A8F-0940-9799-3FDE7306AB2C}" type="slidenum">
              <a:rPr lang="en-US" sz="1400"/>
              <a:pPr/>
              <a:t>9</a:t>
            </a:fld>
            <a:endParaRPr 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Class Presentations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Each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group/individual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will give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several short/long presentations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5-10 minutes for questions/answers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Each presentation will cover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1/2 papers (short/long, respectively)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2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apers for long presentations must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be related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You will choose them and I will approve them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Must submit papers via email to me for approval at least 2 weeks prior to presentation day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Each presentation will cover a different topic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Select topics via email by Sun Jan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12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@ 8pm </a:t>
            </a:r>
            <a:endParaRPr lang="en-US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Limited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slots per topic, first come first serve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Presentation date will be assigned, but will roughly follow topic list… 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 advClick="0" advTm="18651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">
  <a:themeElements>
    <a:clrScheme name="Contemporary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Designs\Contemporary.pot</Template>
  <TotalTime>1581</TotalTime>
  <Words>912</Words>
  <Application>Microsoft Macintosh PowerPoint</Application>
  <PresentationFormat>On-screen Show (4:3)</PresentationFormat>
  <Paragraphs>147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Contemporary</vt:lpstr>
      <vt:lpstr>EEL 6935: Embedded Systems Seminar</vt:lpstr>
      <vt:lpstr>General Information</vt:lpstr>
      <vt:lpstr>How this Class is Different!</vt:lpstr>
      <vt:lpstr>How this Class is Different!</vt:lpstr>
      <vt:lpstr>How this Class is Different!</vt:lpstr>
      <vt:lpstr>Course Information</vt:lpstr>
      <vt:lpstr>Course Components</vt:lpstr>
      <vt:lpstr>Groups</vt:lpstr>
      <vt:lpstr>Class Presentations</vt:lpstr>
      <vt:lpstr>Class Presentation Topics</vt:lpstr>
      <vt:lpstr>Paper Selection</vt:lpstr>
      <vt:lpstr>Presentation Preparation</vt:lpstr>
      <vt:lpstr>Presentation Preparation</vt:lpstr>
      <vt:lpstr>Presentation Deliverables</vt:lpstr>
      <vt:lpstr>Presentation Timeline</vt:lpstr>
      <vt:lpstr>Grading Criteria</vt:lpstr>
      <vt:lpstr>Class Participation 15% of Grade</vt:lpstr>
    </vt:vector>
  </TitlesOfParts>
  <Company>University of California, Riverside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“short list” of embedded systems</dc:title>
  <dc:creator>vahid</dc:creator>
  <cp:lastModifiedBy>Ann Gordon-Ross</cp:lastModifiedBy>
  <cp:revision>210</cp:revision>
  <dcterms:created xsi:type="dcterms:W3CDTF">2009-01-09T14:35:57Z</dcterms:created>
  <dcterms:modified xsi:type="dcterms:W3CDTF">2014-01-09T17:17:26Z</dcterms:modified>
</cp:coreProperties>
</file>