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handoutMasterIdLst>
    <p:handoutMasterId r:id="rId25"/>
  </p:handoutMasterIdLst>
  <p:sldIdLst>
    <p:sldId id="544" r:id="rId2"/>
    <p:sldId id="578" r:id="rId3"/>
    <p:sldId id="579" r:id="rId4"/>
    <p:sldId id="580" r:id="rId5"/>
    <p:sldId id="581" r:id="rId6"/>
    <p:sldId id="582" r:id="rId7"/>
    <p:sldId id="584" r:id="rId8"/>
    <p:sldId id="590" r:id="rId9"/>
    <p:sldId id="586" r:id="rId10"/>
    <p:sldId id="587" r:id="rId11"/>
    <p:sldId id="588" r:id="rId12"/>
    <p:sldId id="592" r:id="rId13"/>
    <p:sldId id="595" r:id="rId14"/>
    <p:sldId id="593" r:id="rId15"/>
    <p:sldId id="630" r:id="rId16"/>
    <p:sldId id="652" r:id="rId17"/>
    <p:sldId id="653" r:id="rId18"/>
    <p:sldId id="654" r:id="rId19"/>
    <p:sldId id="655" r:id="rId20"/>
    <p:sldId id="656" r:id="rId21"/>
    <p:sldId id="657" r:id="rId22"/>
    <p:sldId id="658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A5"/>
    <a:srgbClr val="DDA7A7"/>
    <a:srgbClr val="C46868"/>
    <a:srgbClr val="9DCB95"/>
    <a:srgbClr val="2C3B7A"/>
    <a:srgbClr val="FFDC79"/>
    <a:srgbClr val="000000"/>
    <a:srgbClr val="ABBDD1"/>
    <a:srgbClr val="FFF2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 autoAdjust="0"/>
    <p:restoredTop sz="98613" autoAdjust="0"/>
  </p:normalViewPr>
  <p:slideViewPr>
    <p:cSldViewPr snapToGrid="0">
      <p:cViewPr varScale="1">
        <p:scale>
          <a:sx n="103" d="100"/>
          <a:sy n="103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30781-6AD8-4BAE-8E8F-4781B7DB316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BEB5C-3D4A-442C-8C4E-E8AD8B0F92BF}">
      <dgm:prSet phldrT="[Text]" custT="1"/>
      <dgm:spPr>
        <a:solidFill>
          <a:srgbClr val="CC3300"/>
        </a:solidFill>
      </dgm:spPr>
      <dgm:t>
        <a:bodyPr/>
        <a:lstStyle/>
        <a:p>
          <a:r>
            <a:rPr lang="en-US" sz="2000" dirty="0" smtClean="0"/>
            <a:t>DAPR++ Tool Suite</a:t>
          </a:r>
          <a:endParaRPr lang="en-US" sz="2000" dirty="0"/>
        </a:p>
      </dgm:t>
    </dgm:pt>
    <dgm:pt modelId="{0F4B30E3-137C-4BD2-A595-BCF1FB09153F}" type="parTrans" cxnId="{41525198-BCA3-433B-A7B4-76CA9CDB2CCC}">
      <dgm:prSet/>
      <dgm:spPr/>
      <dgm:t>
        <a:bodyPr/>
        <a:lstStyle/>
        <a:p>
          <a:endParaRPr lang="en-US"/>
        </a:p>
      </dgm:t>
    </dgm:pt>
    <dgm:pt modelId="{7662B4B8-3B65-40D2-B76B-A00BC0DA2512}" type="sibTrans" cxnId="{41525198-BCA3-433B-A7B4-76CA9CDB2CCC}">
      <dgm:prSet/>
      <dgm:spPr/>
      <dgm:t>
        <a:bodyPr/>
        <a:lstStyle/>
        <a:p>
          <a:endParaRPr lang="en-US"/>
        </a:p>
      </dgm:t>
    </dgm:pt>
    <dgm:pt modelId="{5446E8D4-371E-48D4-BFBD-24B0B947371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PR Architecture Generator</a:t>
          </a:r>
          <a:endParaRPr lang="en-US" dirty="0"/>
        </a:p>
      </dgm:t>
    </dgm:pt>
    <dgm:pt modelId="{172716BF-55D4-4CD1-A8B1-31E66A990615}" type="parTrans" cxnId="{A9A369E1-C1E5-4FC3-8F08-5348D608A859}">
      <dgm:prSet/>
      <dgm:spPr/>
      <dgm:t>
        <a:bodyPr/>
        <a:lstStyle/>
        <a:p>
          <a:endParaRPr lang="en-US"/>
        </a:p>
      </dgm:t>
    </dgm:pt>
    <dgm:pt modelId="{9954C8A9-1F93-4A37-ADD9-5BAF0911DB7F}" type="sibTrans" cxnId="{A9A369E1-C1E5-4FC3-8F08-5348D608A859}">
      <dgm:prSet/>
      <dgm:spPr/>
      <dgm:t>
        <a:bodyPr/>
        <a:lstStyle/>
        <a:p>
          <a:endParaRPr lang="en-US"/>
        </a:p>
      </dgm:t>
    </dgm:pt>
    <dgm:pt modelId="{7079C27F-33B3-45EE-AB9E-9A7F4D45C086}">
      <dgm:prSet phldrT="[Text]"/>
      <dgm:spPr/>
      <dgm:t>
        <a:bodyPr/>
        <a:lstStyle/>
        <a:p>
          <a:r>
            <a:rPr lang="en-US" dirty="0" smtClean="0"/>
            <a:t>Network Generator</a:t>
          </a:r>
          <a:endParaRPr lang="en-US" dirty="0"/>
        </a:p>
      </dgm:t>
    </dgm:pt>
    <dgm:pt modelId="{AD9A2617-515C-4FA0-A172-455D0F5F7B82}" type="parTrans" cxnId="{F4E9CB77-4A6F-40F8-A161-0332D60D42BF}">
      <dgm:prSet/>
      <dgm:spPr/>
      <dgm:t>
        <a:bodyPr/>
        <a:lstStyle/>
        <a:p>
          <a:endParaRPr lang="en-US"/>
        </a:p>
      </dgm:t>
    </dgm:pt>
    <dgm:pt modelId="{582769E2-7B90-43E5-B300-C97149D5C668}" type="sibTrans" cxnId="{F4E9CB77-4A6F-40F8-A161-0332D60D42BF}">
      <dgm:prSet/>
      <dgm:spPr/>
      <dgm:t>
        <a:bodyPr/>
        <a:lstStyle/>
        <a:p>
          <a:endParaRPr lang="en-US"/>
        </a:p>
      </dgm:t>
    </dgm:pt>
    <dgm:pt modelId="{DB1FFB54-A324-4CEA-97F6-E473DBA1F9A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PR Task Manager</a:t>
          </a:r>
          <a:endParaRPr lang="en-US" dirty="0"/>
        </a:p>
      </dgm:t>
    </dgm:pt>
    <dgm:pt modelId="{83C926C9-AF0A-465F-B7FE-4B70FCCFBCC7}" type="parTrans" cxnId="{77D98F37-BDE8-45A6-81CB-94CA1A7FE006}">
      <dgm:prSet/>
      <dgm:spPr/>
      <dgm:t>
        <a:bodyPr/>
        <a:lstStyle/>
        <a:p>
          <a:endParaRPr lang="en-US"/>
        </a:p>
      </dgm:t>
    </dgm:pt>
    <dgm:pt modelId="{D8665A66-732A-4131-9281-A494B8623FDD}" type="sibTrans" cxnId="{77D98F37-BDE8-45A6-81CB-94CA1A7FE006}">
      <dgm:prSet/>
      <dgm:spPr/>
      <dgm:t>
        <a:bodyPr/>
        <a:lstStyle/>
        <a:p>
          <a:endParaRPr lang="en-US"/>
        </a:p>
      </dgm:t>
    </dgm:pt>
    <dgm:pt modelId="{BF2D8556-E2ED-47B9-AE7B-07F55FAAF862}">
      <dgm:prSet phldrT="[Text]"/>
      <dgm:spPr>
        <a:solidFill>
          <a:srgbClr val="157391"/>
        </a:solidFill>
      </dgm:spPr>
      <dgm:t>
        <a:bodyPr/>
        <a:lstStyle/>
        <a:p>
          <a:r>
            <a:rPr lang="en-US" dirty="0" smtClean="0"/>
            <a:t>Throughput Profiler</a:t>
          </a:r>
          <a:endParaRPr lang="en-US" dirty="0"/>
        </a:p>
      </dgm:t>
    </dgm:pt>
    <dgm:pt modelId="{E5777E78-F220-40A0-BEF3-9346021D14BB}" type="parTrans" cxnId="{0999C49E-1BB8-484D-8372-DEC2FEE40E17}">
      <dgm:prSet/>
      <dgm:spPr/>
      <dgm:t>
        <a:bodyPr/>
        <a:lstStyle/>
        <a:p>
          <a:endParaRPr lang="en-US"/>
        </a:p>
      </dgm:t>
    </dgm:pt>
    <dgm:pt modelId="{ECEE5D2A-84B0-45AF-92EA-ACE239F34982}" type="sibTrans" cxnId="{0999C49E-1BB8-484D-8372-DEC2FEE40E17}">
      <dgm:prSet/>
      <dgm:spPr/>
      <dgm:t>
        <a:bodyPr/>
        <a:lstStyle/>
        <a:p>
          <a:endParaRPr lang="en-US"/>
        </a:p>
      </dgm:t>
    </dgm:pt>
    <dgm:pt modelId="{17B60E55-5F19-4197-9275-0DD5DCE02AFF}">
      <dgm:prSet phldrT="[Text]"/>
      <dgm:spPr>
        <a:solidFill>
          <a:srgbClr val="FF7700"/>
        </a:solidFill>
      </dgm:spPr>
      <dgm:t>
        <a:bodyPr/>
        <a:lstStyle/>
        <a:p>
          <a:r>
            <a:rPr lang="en-US" dirty="0" smtClean="0"/>
            <a:t>Bitstream Manager</a:t>
          </a:r>
          <a:endParaRPr lang="en-US" dirty="0"/>
        </a:p>
      </dgm:t>
    </dgm:pt>
    <dgm:pt modelId="{1F6BE408-5098-4772-9A4F-64C0178264F0}" type="parTrans" cxnId="{33BDC549-E9CA-4F74-A818-34D3BB503084}">
      <dgm:prSet/>
      <dgm:spPr/>
      <dgm:t>
        <a:bodyPr/>
        <a:lstStyle/>
        <a:p>
          <a:endParaRPr lang="en-US"/>
        </a:p>
      </dgm:t>
    </dgm:pt>
    <dgm:pt modelId="{15BA150C-0B84-4717-B5BD-46A4B2F442D9}" type="sibTrans" cxnId="{33BDC549-E9CA-4F74-A818-34D3BB503084}">
      <dgm:prSet/>
      <dgm:spPr/>
      <dgm:t>
        <a:bodyPr/>
        <a:lstStyle/>
        <a:p>
          <a:endParaRPr lang="en-US"/>
        </a:p>
      </dgm:t>
    </dgm:pt>
    <dgm:pt modelId="{DADAA00B-0E9C-4D29-9319-C82C788FD3FB}">
      <dgm:prSet phldrT="[Text]" custT="1"/>
      <dgm:spPr>
        <a:solidFill>
          <a:srgbClr val="00B050"/>
        </a:solidFill>
      </dgm:spPr>
      <dgm:t>
        <a:bodyPr lIns="0" rIns="0"/>
        <a:lstStyle/>
        <a:p>
          <a:r>
            <a:rPr lang="en-US" sz="1200" dirty="0" smtClean="0"/>
            <a:t>PRR</a:t>
          </a:r>
          <a:br>
            <a:rPr lang="en-US" sz="1200" dirty="0" smtClean="0"/>
          </a:br>
          <a:r>
            <a:rPr lang="en-US" sz="1200" dirty="0" smtClean="0"/>
            <a:t>Floorplanner</a:t>
          </a:r>
          <a:endParaRPr lang="en-US" sz="1200" dirty="0"/>
        </a:p>
      </dgm:t>
    </dgm:pt>
    <dgm:pt modelId="{5E3255FB-8976-477F-8818-4715D409DAD6}" type="sibTrans" cxnId="{6CC40AE3-B83E-44CA-A368-F88B3FBA0A2E}">
      <dgm:prSet/>
      <dgm:spPr/>
      <dgm:t>
        <a:bodyPr/>
        <a:lstStyle/>
        <a:p>
          <a:endParaRPr lang="en-US"/>
        </a:p>
      </dgm:t>
    </dgm:pt>
    <dgm:pt modelId="{413424F7-483C-4A2D-B706-5EFF110121FE}" type="parTrans" cxnId="{6CC40AE3-B83E-44CA-A368-F88B3FBA0A2E}">
      <dgm:prSet/>
      <dgm:spPr/>
      <dgm:t>
        <a:bodyPr/>
        <a:lstStyle/>
        <a:p>
          <a:endParaRPr lang="en-US"/>
        </a:p>
      </dgm:t>
    </dgm:pt>
    <dgm:pt modelId="{AF6E896C-FB2E-451F-9882-81140E4A781B}" type="pres">
      <dgm:prSet presAssocID="{BC430781-6AD8-4BAE-8E8F-4781B7DB31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761D2-4F2B-4130-8EC4-F3222375D7D7}" type="pres">
      <dgm:prSet presAssocID="{E1EBEB5C-3D4A-442C-8C4E-E8AD8B0F92BF}" presName="centerShape" presStyleLbl="node0" presStyleIdx="0" presStyleCnt="1" custLinFactNeighborX="827" custLinFactNeighborY="-4389"/>
      <dgm:spPr/>
      <dgm:t>
        <a:bodyPr/>
        <a:lstStyle/>
        <a:p>
          <a:endParaRPr lang="en-US"/>
        </a:p>
      </dgm:t>
    </dgm:pt>
    <dgm:pt modelId="{B023DBB9-E1B5-40F3-B2F0-DF93A4F3FA27}" type="pres">
      <dgm:prSet presAssocID="{5446E8D4-371E-48D4-BFBD-24B0B947371B}" presName="node" presStyleLbl="node1" presStyleIdx="0" presStyleCnt="6" custScaleX="113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B2FA7-8C0E-46BF-9B94-98B07F0665AC}" type="pres">
      <dgm:prSet presAssocID="{5446E8D4-371E-48D4-BFBD-24B0B947371B}" presName="dummy" presStyleCnt="0"/>
      <dgm:spPr/>
    </dgm:pt>
    <dgm:pt modelId="{A81CE733-9ECD-41BE-9775-6684704B9EFA}" type="pres">
      <dgm:prSet presAssocID="{9954C8A9-1F93-4A37-ADD9-5BAF0911DB7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1850566-D7CE-422D-97C7-459747AFB214}" type="pres">
      <dgm:prSet presAssocID="{7079C27F-33B3-45EE-AB9E-9A7F4D45C086}" presName="node" presStyleLbl="node1" presStyleIdx="1" presStyleCnt="6" custScaleX="98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45E95-02D5-443B-B628-680984948438}" type="pres">
      <dgm:prSet presAssocID="{7079C27F-33B3-45EE-AB9E-9A7F4D45C086}" presName="dummy" presStyleCnt="0"/>
      <dgm:spPr/>
    </dgm:pt>
    <dgm:pt modelId="{0C76006E-9C90-4B52-AFDA-4A744B2302CA}" type="pres">
      <dgm:prSet presAssocID="{582769E2-7B90-43E5-B300-C97149D5C66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0610CFD-A8F8-4E35-9957-02BD82DA3F30}" type="pres">
      <dgm:prSet presAssocID="{DB1FFB54-A324-4CEA-97F6-E473DBA1F9AB}" presName="node" presStyleLbl="node1" presStyleIdx="2" presStyleCnt="6" custScaleX="11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80CBE-9454-42C2-9DFC-017B05F383F5}" type="pres">
      <dgm:prSet presAssocID="{DB1FFB54-A324-4CEA-97F6-E473DBA1F9AB}" presName="dummy" presStyleCnt="0"/>
      <dgm:spPr/>
    </dgm:pt>
    <dgm:pt modelId="{114256E3-04CA-42AE-AD4C-9EF4FC3B8E03}" type="pres">
      <dgm:prSet presAssocID="{D8665A66-732A-4131-9281-A494B8623FD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BEA3F4A-8EA2-4AAE-A60F-D268A3B50195}" type="pres">
      <dgm:prSet presAssocID="{BF2D8556-E2ED-47B9-AE7B-07F55FAAF862}" presName="node" presStyleLbl="node1" presStyleIdx="3" presStyleCnt="6" custScaleX="10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64C30-6165-413B-AC6D-B219F840F2B2}" type="pres">
      <dgm:prSet presAssocID="{BF2D8556-E2ED-47B9-AE7B-07F55FAAF862}" presName="dummy" presStyleCnt="0"/>
      <dgm:spPr/>
    </dgm:pt>
    <dgm:pt modelId="{C6AA5779-99A7-482A-9B04-E9AF52A413AC}" type="pres">
      <dgm:prSet presAssocID="{ECEE5D2A-84B0-45AF-92EA-ACE239F3498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3AD7A9A-5B4D-41A2-8593-4033D75C1807}" type="pres">
      <dgm:prSet presAssocID="{17B60E55-5F19-4197-9275-0DD5DCE02AFF}" presName="node" presStyleLbl="node1" presStyleIdx="4" presStyleCnt="6" custScaleX="118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9A1AF-4601-4E76-99C3-D980CF9B8F4E}" type="pres">
      <dgm:prSet presAssocID="{17B60E55-5F19-4197-9275-0DD5DCE02AFF}" presName="dummy" presStyleCnt="0"/>
      <dgm:spPr/>
    </dgm:pt>
    <dgm:pt modelId="{95B100DC-7012-478C-8C59-C6C995268EB0}" type="pres">
      <dgm:prSet presAssocID="{15BA150C-0B84-4717-B5BD-46A4B2F442D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7D3F5A1-006A-4143-B901-054C42CC60E3}" type="pres">
      <dgm:prSet presAssocID="{DADAA00B-0E9C-4D29-9319-C82C788FD3FB}" presName="node" presStyleLbl="node1" presStyleIdx="5" presStyleCnt="6" custScaleX="117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BB01D-4614-4E27-8C2F-4D055B7B648C}" type="pres">
      <dgm:prSet presAssocID="{DADAA00B-0E9C-4D29-9319-C82C788FD3FB}" presName="dummy" presStyleCnt="0"/>
      <dgm:spPr/>
    </dgm:pt>
    <dgm:pt modelId="{C1A61912-C4AB-437D-B0EC-3FD67C0D69A1}" type="pres">
      <dgm:prSet presAssocID="{5E3255FB-8976-477F-8818-4715D409DAD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9A369E1-C1E5-4FC3-8F08-5348D608A859}" srcId="{E1EBEB5C-3D4A-442C-8C4E-E8AD8B0F92BF}" destId="{5446E8D4-371E-48D4-BFBD-24B0B947371B}" srcOrd="0" destOrd="0" parTransId="{172716BF-55D4-4CD1-A8B1-31E66A990615}" sibTransId="{9954C8A9-1F93-4A37-ADD9-5BAF0911DB7F}"/>
    <dgm:cxn modelId="{0999C49E-1BB8-484D-8372-DEC2FEE40E17}" srcId="{E1EBEB5C-3D4A-442C-8C4E-E8AD8B0F92BF}" destId="{BF2D8556-E2ED-47B9-AE7B-07F55FAAF862}" srcOrd="3" destOrd="0" parTransId="{E5777E78-F220-40A0-BEF3-9346021D14BB}" sibTransId="{ECEE5D2A-84B0-45AF-92EA-ACE239F34982}"/>
    <dgm:cxn modelId="{29362771-0818-46E8-A6E5-9BEBC355BAA1}" type="presOf" srcId="{15BA150C-0B84-4717-B5BD-46A4B2F442D9}" destId="{95B100DC-7012-478C-8C59-C6C995268EB0}" srcOrd="0" destOrd="0" presId="urn:microsoft.com/office/officeart/2005/8/layout/radial6"/>
    <dgm:cxn modelId="{34C348DD-D26A-437C-814B-5ECD7A5E85CC}" type="presOf" srcId="{DADAA00B-0E9C-4D29-9319-C82C788FD3FB}" destId="{97D3F5A1-006A-4143-B901-054C42CC60E3}" srcOrd="0" destOrd="0" presId="urn:microsoft.com/office/officeart/2005/8/layout/radial6"/>
    <dgm:cxn modelId="{1D177223-E249-4154-9998-6E00512C34E1}" type="presOf" srcId="{DB1FFB54-A324-4CEA-97F6-E473DBA1F9AB}" destId="{00610CFD-A8F8-4E35-9957-02BD82DA3F30}" srcOrd="0" destOrd="0" presId="urn:microsoft.com/office/officeart/2005/8/layout/radial6"/>
    <dgm:cxn modelId="{EFA6B4F4-F934-490B-871D-FCEB8C1F378D}" type="presOf" srcId="{ECEE5D2A-84B0-45AF-92EA-ACE239F34982}" destId="{C6AA5779-99A7-482A-9B04-E9AF52A413AC}" srcOrd="0" destOrd="0" presId="urn:microsoft.com/office/officeart/2005/8/layout/radial6"/>
    <dgm:cxn modelId="{41525198-BCA3-433B-A7B4-76CA9CDB2CCC}" srcId="{BC430781-6AD8-4BAE-8E8F-4781B7DB316B}" destId="{E1EBEB5C-3D4A-442C-8C4E-E8AD8B0F92BF}" srcOrd="0" destOrd="0" parTransId="{0F4B30E3-137C-4BD2-A595-BCF1FB09153F}" sibTransId="{7662B4B8-3B65-40D2-B76B-A00BC0DA2512}"/>
    <dgm:cxn modelId="{78C10635-F3E0-4A3C-AFC4-7DAB74C55089}" type="presOf" srcId="{7079C27F-33B3-45EE-AB9E-9A7F4D45C086}" destId="{D1850566-D7CE-422D-97C7-459747AFB214}" srcOrd="0" destOrd="0" presId="urn:microsoft.com/office/officeart/2005/8/layout/radial6"/>
    <dgm:cxn modelId="{F4E9CB77-4A6F-40F8-A161-0332D60D42BF}" srcId="{E1EBEB5C-3D4A-442C-8C4E-E8AD8B0F92BF}" destId="{7079C27F-33B3-45EE-AB9E-9A7F4D45C086}" srcOrd="1" destOrd="0" parTransId="{AD9A2617-515C-4FA0-A172-455D0F5F7B82}" sibTransId="{582769E2-7B90-43E5-B300-C97149D5C668}"/>
    <dgm:cxn modelId="{33BDC549-E9CA-4F74-A818-34D3BB503084}" srcId="{E1EBEB5C-3D4A-442C-8C4E-E8AD8B0F92BF}" destId="{17B60E55-5F19-4197-9275-0DD5DCE02AFF}" srcOrd="4" destOrd="0" parTransId="{1F6BE408-5098-4772-9A4F-64C0178264F0}" sibTransId="{15BA150C-0B84-4717-B5BD-46A4B2F442D9}"/>
    <dgm:cxn modelId="{4962E750-AA32-425C-B898-769B7B59052D}" type="presOf" srcId="{D8665A66-732A-4131-9281-A494B8623FDD}" destId="{114256E3-04CA-42AE-AD4C-9EF4FC3B8E03}" srcOrd="0" destOrd="0" presId="urn:microsoft.com/office/officeart/2005/8/layout/radial6"/>
    <dgm:cxn modelId="{77D98F37-BDE8-45A6-81CB-94CA1A7FE006}" srcId="{E1EBEB5C-3D4A-442C-8C4E-E8AD8B0F92BF}" destId="{DB1FFB54-A324-4CEA-97F6-E473DBA1F9AB}" srcOrd="2" destOrd="0" parTransId="{83C926C9-AF0A-465F-B7FE-4B70FCCFBCC7}" sibTransId="{D8665A66-732A-4131-9281-A494B8623FDD}"/>
    <dgm:cxn modelId="{943F1841-06A0-42CB-9394-3A4DD430D718}" type="presOf" srcId="{BF2D8556-E2ED-47B9-AE7B-07F55FAAF862}" destId="{6BEA3F4A-8EA2-4AAE-A60F-D268A3B50195}" srcOrd="0" destOrd="0" presId="urn:microsoft.com/office/officeart/2005/8/layout/radial6"/>
    <dgm:cxn modelId="{912A407C-3EC9-4531-8151-E609801D0E7B}" type="presOf" srcId="{E1EBEB5C-3D4A-442C-8C4E-E8AD8B0F92BF}" destId="{C88761D2-4F2B-4130-8EC4-F3222375D7D7}" srcOrd="0" destOrd="0" presId="urn:microsoft.com/office/officeart/2005/8/layout/radial6"/>
    <dgm:cxn modelId="{26CA54D9-8323-4C5B-A0D3-EC8F1B3427F8}" type="presOf" srcId="{17B60E55-5F19-4197-9275-0DD5DCE02AFF}" destId="{23AD7A9A-5B4D-41A2-8593-4033D75C1807}" srcOrd="0" destOrd="0" presId="urn:microsoft.com/office/officeart/2005/8/layout/radial6"/>
    <dgm:cxn modelId="{3631A833-F78F-40A5-9E7A-E5DE1E8B0C6C}" type="presOf" srcId="{582769E2-7B90-43E5-B300-C97149D5C668}" destId="{0C76006E-9C90-4B52-AFDA-4A744B2302CA}" srcOrd="0" destOrd="0" presId="urn:microsoft.com/office/officeart/2005/8/layout/radial6"/>
    <dgm:cxn modelId="{B0E65285-3449-42C7-9F74-01BC02C2382A}" type="presOf" srcId="{5446E8D4-371E-48D4-BFBD-24B0B947371B}" destId="{B023DBB9-E1B5-40F3-B2F0-DF93A4F3FA27}" srcOrd="0" destOrd="0" presId="urn:microsoft.com/office/officeart/2005/8/layout/radial6"/>
    <dgm:cxn modelId="{24CE7CB6-3B82-4521-9128-447FA7E503D4}" type="presOf" srcId="{BC430781-6AD8-4BAE-8E8F-4781B7DB316B}" destId="{AF6E896C-FB2E-451F-9882-81140E4A781B}" srcOrd="0" destOrd="0" presId="urn:microsoft.com/office/officeart/2005/8/layout/radial6"/>
    <dgm:cxn modelId="{6CC40AE3-B83E-44CA-A368-F88B3FBA0A2E}" srcId="{E1EBEB5C-3D4A-442C-8C4E-E8AD8B0F92BF}" destId="{DADAA00B-0E9C-4D29-9319-C82C788FD3FB}" srcOrd="5" destOrd="0" parTransId="{413424F7-483C-4A2D-B706-5EFF110121FE}" sibTransId="{5E3255FB-8976-477F-8818-4715D409DAD6}"/>
    <dgm:cxn modelId="{ED2410EA-B669-4D4E-90BB-68ED3BD822FF}" type="presOf" srcId="{5E3255FB-8976-477F-8818-4715D409DAD6}" destId="{C1A61912-C4AB-437D-B0EC-3FD67C0D69A1}" srcOrd="0" destOrd="0" presId="urn:microsoft.com/office/officeart/2005/8/layout/radial6"/>
    <dgm:cxn modelId="{EF91CC94-6EC7-4399-B308-1EED8E2D618F}" type="presOf" srcId="{9954C8A9-1F93-4A37-ADD9-5BAF0911DB7F}" destId="{A81CE733-9ECD-41BE-9775-6684704B9EFA}" srcOrd="0" destOrd="0" presId="urn:microsoft.com/office/officeart/2005/8/layout/radial6"/>
    <dgm:cxn modelId="{02C8385A-A12D-4888-B23B-D08D67FBA104}" type="presParOf" srcId="{AF6E896C-FB2E-451F-9882-81140E4A781B}" destId="{C88761D2-4F2B-4130-8EC4-F3222375D7D7}" srcOrd="0" destOrd="0" presId="urn:microsoft.com/office/officeart/2005/8/layout/radial6"/>
    <dgm:cxn modelId="{A566E470-9ACF-4582-BA88-621F06CF7705}" type="presParOf" srcId="{AF6E896C-FB2E-451F-9882-81140E4A781B}" destId="{B023DBB9-E1B5-40F3-B2F0-DF93A4F3FA27}" srcOrd="1" destOrd="0" presId="urn:microsoft.com/office/officeart/2005/8/layout/radial6"/>
    <dgm:cxn modelId="{7811FC80-F15B-4D2B-8244-9E7CA33E4470}" type="presParOf" srcId="{AF6E896C-FB2E-451F-9882-81140E4A781B}" destId="{D89B2FA7-8C0E-46BF-9B94-98B07F0665AC}" srcOrd="2" destOrd="0" presId="urn:microsoft.com/office/officeart/2005/8/layout/radial6"/>
    <dgm:cxn modelId="{A02F312C-2227-4F52-91DF-00E4E53244FE}" type="presParOf" srcId="{AF6E896C-FB2E-451F-9882-81140E4A781B}" destId="{A81CE733-9ECD-41BE-9775-6684704B9EFA}" srcOrd="3" destOrd="0" presId="urn:microsoft.com/office/officeart/2005/8/layout/radial6"/>
    <dgm:cxn modelId="{CB6EE00A-39B4-4799-B5C5-1C0B0EA032B6}" type="presParOf" srcId="{AF6E896C-FB2E-451F-9882-81140E4A781B}" destId="{D1850566-D7CE-422D-97C7-459747AFB214}" srcOrd="4" destOrd="0" presId="urn:microsoft.com/office/officeart/2005/8/layout/radial6"/>
    <dgm:cxn modelId="{B906840B-B2B4-41C6-B3E9-9C70FE853894}" type="presParOf" srcId="{AF6E896C-FB2E-451F-9882-81140E4A781B}" destId="{0C045E95-02D5-443B-B628-680984948438}" srcOrd="5" destOrd="0" presId="urn:microsoft.com/office/officeart/2005/8/layout/radial6"/>
    <dgm:cxn modelId="{98EC7C86-BE24-4004-BD78-2C15D3227D2D}" type="presParOf" srcId="{AF6E896C-FB2E-451F-9882-81140E4A781B}" destId="{0C76006E-9C90-4B52-AFDA-4A744B2302CA}" srcOrd="6" destOrd="0" presId="urn:microsoft.com/office/officeart/2005/8/layout/radial6"/>
    <dgm:cxn modelId="{65BF5637-6A25-402A-BBBC-F5289D2D7777}" type="presParOf" srcId="{AF6E896C-FB2E-451F-9882-81140E4A781B}" destId="{00610CFD-A8F8-4E35-9957-02BD82DA3F30}" srcOrd="7" destOrd="0" presId="urn:microsoft.com/office/officeart/2005/8/layout/radial6"/>
    <dgm:cxn modelId="{0F1FF195-E30A-4CF1-BB1A-849FF80B3EF8}" type="presParOf" srcId="{AF6E896C-FB2E-451F-9882-81140E4A781B}" destId="{F4680CBE-9454-42C2-9DFC-017B05F383F5}" srcOrd="8" destOrd="0" presId="urn:microsoft.com/office/officeart/2005/8/layout/radial6"/>
    <dgm:cxn modelId="{511C3F32-627C-4CC3-8BF2-AD002716EF03}" type="presParOf" srcId="{AF6E896C-FB2E-451F-9882-81140E4A781B}" destId="{114256E3-04CA-42AE-AD4C-9EF4FC3B8E03}" srcOrd="9" destOrd="0" presId="urn:microsoft.com/office/officeart/2005/8/layout/radial6"/>
    <dgm:cxn modelId="{E84162C8-7CCE-4EE3-BF41-315ACC2FEBA1}" type="presParOf" srcId="{AF6E896C-FB2E-451F-9882-81140E4A781B}" destId="{6BEA3F4A-8EA2-4AAE-A60F-D268A3B50195}" srcOrd="10" destOrd="0" presId="urn:microsoft.com/office/officeart/2005/8/layout/radial6"/>
    <dgm:cxn modelId="{6A9A7E81-FA46-4E13-81EE-1EE79B21F939}" type="presParOf" srcId="{AF6E896C-FB2E-451F-9882-81140E4A781B}" destId="{CD464C30-6165-413B-AC6D-B219F840F2B2}" srcOrd="11" destOrd="0" presId="urn:microsoft.com/office/officeart/2005/8/layout/radial6"/>
    <dgm:cxn modelId="{CEA41255-2872-4ED0-9ACB-19187825570F}" type="presParOf" srcId="{AF6E896C-FB2E-451F-9882-81140E4A781B}" destId="{C6AA5779-99A7-482A-9B04-E9AF52A413AC}" srcOrd="12" destOrd="0" presId="urn:microsoft.com/office/officeart/2005/8/layout/radial6"/>
    <dgm:cxn modelId="{04D7D945-5283-4ACD-858C-3924EA3ECE6B}" type="presParOf" srcId="{AF6E896C-FB2E-451F-9882-81140E4A781B}" destId="{23AD7A9A-5B4D-41A2-8593-4033D75C1807}" srcOrd="13" destOrd="0" presId="urn:microsoft.com/office/officeart/2005/8/layout/radial6"/>
    <dgm:cxn modelId="{CB401C03-C5A2-481D-B7D4-B599D86252AF}" type="presParOf" srcId="{AF6E896C-FB2E-451F-9882-81140E4A781B}" destId="{FC99A1AF-4601-4E76-99C3-D980CF9B8F4E}" srcOrd="14" destOrd="0" presId="urn:microsoft.com/office/officeart/2005/8/layout/radial6"/>
    <dgm:cxn modelId="{62F34B04-B4AB-4B78-AB03-D263C9ED71D5}" type="presParOf" srcId="{AF6E896C-FB2E-451F-9882-81140E4A781B}" destId="{95B100DC-7012-478C-8C59-C6C995268EB0}" srcOrd="15" destOrd="0" presId="urn:microsoft.com/office/officeart/2005/8/layout/radial6"/>
    <dgm:cxn modelId="{8915260F-646A-4265-B762-5D22518D0F5F}" type="presParOf" srcId="{AF6E896C-FB2E-451F-9882-81140E4A781B}" destId="{97D3F5A1-006A-4143-B901-054C42CC60E3}" srcOrd="16" destOrd="0" presId="urn:microsoft.com/office/officeart/2005/8/layout/radial6"/>
    <dgm:cxn modelId="{70281E91-6C23-419A-BB7C-4258B2CC904C}" type="presParOf" srcId="{AF6E896C-FB2E-451F-9882-81140E4A781B}" destId="{A21BB01D-4614-4E27-8C2F-4D055B7B648C}" srcOrd="17" destOrd="0" presId="urn:microsoft.com/office/officeart/2005/8/layout/radial6"/>
    <dgm:cxn modelId="{38376922-DE16-411D-9ED0-EA458E7506F1}" type="presParOf" srcId="{AF6E896C-FB2E-451F-9882-81140E4A781B}" destId="{C1A61912-C4AB-437D-B0EC-3FD67C0D69A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1912-C4AB-437D-B0EC-3FD67C0D69A1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100DC-7012-478C-8C59-C6C995268EB0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A5779-99A7-482A-9B04-E9AF52A413AC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256E3-04CA-42AE-AD4C-9EF4FC3B8E03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6006E-9C90-4B52-AFDA-4A744B2302CA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E733-9ECD-41BE-9775-6684704B9EFA}">
      <dsp:nvSpPr>
        <dsp:cNvPr id="0" name=""/>
        <dsp:cNvSpPr/>
      </dsp:nvSpPr>
      <dsp:spPr>
        <a:xfrm>
          <a:off x="1669949" y="504094"/>
          <a:ext cx="3447825" cy="3447825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761D2-4F2B-4130-8EC4-F3222375D7D7}">
      <dsp:nvSpPr>
        <dsp:cNvPr id="0" name=""/>
        <dsp:cNvSpPr/>
      </dsp:nvSpPr>
      <dsp:spPr>
        <a:xfrm>
          <a:off x="2648417" y="1306790"/>
          <a:ext cx="1546626" cy="1546626"/>
        </a:xfrm>
        <a:prstGeom prst="ellipse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DAPR++ Tool Suite</a:t>
          </a:r>
          <a:endParaRPr lang="en-US" sz="2000" kern="1200" dirty="0"/>
        </a:p>
      </dsp:txBody>
      <dsp:txXfrm>
        <a:off x="2874915" y="1533288"/>
        <a:ext cx="1093630" cy="1093630"/>
      </dsp:txXfrm>
    </dsp:sp>
    <dsp:sp modelId="{B023DBB9-E1B5-40F3-B2F0-DF93A4F3FA27}">
      <dsp:nvSpPr>
        <dsp:cNvPr id="0" name=""/>
        <dsp:cNvSpPr/>
      </dsp:nvSpPr>
      <dsp:spPr>
        <a:xfrm>
          <a:off x="2778376" y="1750"/>
          <a:ext cx="1230970" cy="108263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 Architecture Generator</a:t>
          </a:r>
          <a:endParaRPr lang="en-US" sz="1200" kern="1200" dirty="0"/>
        </a:p>
      </dsp:txBody>
      <dsp:txXfrm>
        <a:off x="2958647" y="160299"/>
        <a:ext cx="870428" cy="765540"/>
      </dsp:txXfrm>
    </dsp:sp>
    <dsp:sp modelId="{D1850566-D7CE-422D-97C7-459747AFB214}">
      <dsp:nvSpPr>
        <dsp:cNvPr id="0" name=""/>
        <dsp:cNvSpPr/>
      </dsp:nvSpPr>
      <dsp:spPr>
        <a:xfrm>
          <a:off x="4318941" y="844218"/>
          <a:ext cx="1068239" cy="1082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Network Generator</a:t>
          </a:r>
          <a:endParaRPr lang="en-US" sz="1200" kern="1200" dirty="0"/>
        </a:p>
      </dsp:txBody>
      <dsp:txXfrm>
        <a:off x="4475381" y="1002767"/>
        <a:ext cx="755359" cy="765540"/>
      </dsp:txXfrm>
    </dsp:sp>
    <dsp:sp modelId="{00610CFD-A8F8-4E35-9957-02BD82DA3F30}">
      <dsp:nvSpPr>
        <dsp:cNvPr id="0" name=""/>
        <dsp:cNvSpPr/>
      </dsp:nvSpPr>
      <dsp:spPr>
        <a:xfrm>
          <a:off x="4240125" y="2529156"/>
          <a:ext cx="1225871" cy="108263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 Task Manager</a:t>
          </a:r>
          <a:endParaRPr lang="en-US" sz="1200" kern="1200" dirty="0"/>
        </a:p>
      </dsp:txBody>
      <dsp:txXfrm>
        <a:off x="4419650" y="2687705"/>
        <a:ext cx="866821" cy="765540"/>
      </dsp:txXfrm>
    </dsp:sp>
    <dsp:sp modelId="{6BEA3F4A-8EA2-4AAE-A60F-D268A3B50195}">
      <dsp:nvSpPr>
        <dsp:cNvPr id="0" name=""/>
        <dsp:cNvSpPr/>
      </dsp:nvSpPr>
      <dsp:spPr>
        <a:xfrm>
          <a:off x="2806579" y="3371625"/>
          <a:ext cx="1174565" cy="1082638"/>
        </a:xfrm>
        <a:prstGeom prst="ellipse">
          <a:avLst/>
        </a:prstGeom>
        <a:solidFill>
          <a:srgbClr val="1573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Throughput Profiler</a:t>
          </a:r>
          <a:endParaRPr lang="en-US" sz="1200" kern="1200" dirty="0"/>
        </a:p>
      </dsp:txBody>
      <dsp:txXfrm>
        <a:off x="2978590" y="3530174"/>
        <a:ext cx="830543" cy="765540"/>
      </dsp:txXfrm>
    </dsp:sp>
    <dsp:sp modelId="{23AD7A9A-5B4D-41A2-8593-4033D75C1807}">
      <dsp:nvSpPr>
        <dsp:cNvPr id="0" name=""/>
        <dsp:cNvSpPr/>
      </dsp:nvSpPr>
      <dsp:spPr>
        <a:xfrm>
          <a:off x="1294921" y="2529156"/>
          <a:ext cx="1279483" cy="1082638"/>
        </a:xfrm>
        <a:prstGeom prst="ellipse">
          <a:avLst/>
        </a:prstGeom>
        <a:solidFill>
          <a:srgbClr val="FF7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Bitstream Manager</a:t>
          </a:r>
          <a:endParaRPr lang="en-US" sz="1200" kern="1200" dirty="0"/>
        </a:p>
      </dsp:txBody>
      <dsp:txXfrm>
        <a:off x="1482297" y="2687705"/>
        <a:ext cx="904731" cy="765540"/>
      </dsp:txXfrm>
    </dsp:sp>
    <dsp:sp modelId="{97D3F5A1-006A-4143-B901-054C42CC60E3}">
      <dsp:nvSpPr>
        <dsp:cNvPr id="0" name=""/>
        <dsp:cNvSpPr/>
      </dsp:nvSpPr>
      <dsp:spPr>
        <a:xfrm>
          <a:off x="1296323" y="844218"/>
          <a:ext cx="1276679" cy="108263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PRR</a:t>
          </a:r>
          <a:br>
            <a:rPr lang="en-US" sz="1200" kern="1200" dirty="0" smtClean="0"/>
          </a:br>
          <a:r>
            <a:rPr lang="en-US" sz="1200" kern="1200" dirty="0" smtClean="0"/>
            <a:t>Floorplanner</a:t>
          </a:r>
          <a:endParaRPr lang="en-US" sz="1200" kern="1200" dirty="0"/>
        </a:p>
      </dsp:txBody>
      <dsp:txXfrm>
        <a:off x="1483288" y="1002767"/>
        <a:ext cx="902749" cy="765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0BCCDD-71AF-41E4-B971-6C977434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B2237-48FB-4553-871B-54F40626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2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1 (start of slide):</a:t>
            </a:r>
          </a:p>
          <a:p>
            <a:endParaRPr lang="en-US" dirty="0" smtClean="0"/>
          </a:p>
          <a:p>
            <a:r>
              <a:rPr lang="en-US" dirty="0" smtClean="0"/>
              <a:t>We know PR design is a complex to design process, so in order to alleviate this complicated design process, we introduce the DAPR++ tool suite.</a:t>
            </a:r>
          </a:p>
          <a:p>
            <a:endParaRPr lang="en-US" dirty="0" smtClean="0"/>
          </a:p>
          <a:p>
            <a:r>
              <a:rPr lang="en-US" dirty="0" smtClean="0"/>
              <a:t>Click 2:</a:t>
            </a:r>
          </a:p>
          <a:p>
            <a:endParaRPr lang="en-US" dirty="0" smtClean="0"/>
          </a:p>
          <a:p>
            <a:r>
              <a:rPr lang="en-US" dirty="0" smtClean="0"/>
              <a:t>The DAPR++ tool suite alleviates PR design by automation. DAPR++ tool suite aids PR system generation for an application using 6 useful tools: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3:</a:t>
            </a:r>
          </a:p>
          <a:p>
            <a:endParaRPr lang="en-US" dirty="0" smtClean="0"/>
          </a:p>
          <a:p>
            <a:r>
              <a:rPr lang="en-US" dirty="0" smtClean="0"/>
              <a:t>A PR architecture generator that helps generate a PR architecture template and VHDL </a:t>
            </a:r>
            <a:r>
              <a:rPr lang="en-US" dirty="0" err="1" smtClean="0"/>
              <a:t>blackboxes</a:t>
            </a:r>
            <a:r>
              <a:rPr lang="en-US" dirty="0" smtClean="0"/>
              <a:t> for the PR application.</a:t>
            </a:r>
          </a:p>
          <a:p>
            <a:endParaRPr lang="en-US" dirty="0" smtClean="0"/>
          </a:p>
          <a:p>
            <a:r>
              <a:rPr lang="en-US" dirty="0" smtClean="0"/>
              <a:t>Click 4:</a:t>
            </a:r>
          </a:p>
          <a:p>
            <a:r>
              <a:rPr lang="en-US" dirty="0" smtClean="0"/>
              <a:t> A PRR </a:t>
            </a:r>
            <a:r>
              <a:rPr lang="en-US" dirty="0" err="1" smtClean="0"/>
              <a:t>floorplanner</a:t>
            </a:r>
            <a:r>
              <a:rPr lang="en-US" dirty="0" smtClean="0"/>
              <a:t> that automatically generates the target architecture resource map and heuristically </a:t>
            </a:r>
            <a:r>
              <a:rPr lang="en-US" dirty="0" err="1" smtClean="0"/>
              <a:t>floorplans</a:t>
            </a:r>
            <a:r>
              <a:rPr lang="en-US" dirty="0" smtClean="0"/>
              <a:t> the application's PRRs.</a:t>
            </a:r>
          </a:p>
          <a:p>
            <a:endParaRPr lang="en-US" dirty="0" smtClean="0"/>
          </a:p>
          <a:p>
            <a:r>
              <a:rPr lang="en-US" dirty="0" smtClean="0"/>
              <a:t>Click 5:</a:t>
            </a:r>
          </a:p>
          <a:p>
            <a:endParaRPr lang="en-US" dirty="0" smtClean="0"/>
          </a:p>
          <a:p>
            <a:r>
              <a:rPr lang="en-US" dirty="0" smtClean="0"/>
              <a:t>A manager API that helps modify and manage </a:t>
            </a:r>
            <a:r>
              <a:rPr lang="en-US" dirty="0" err="1" smtClean="0"/>
              <a:t>bitstreams</a:t>
            </a:r>
            <a:r>
              <a:rPr lang="en-US" dirty="0" smtClean="0"/>
              <a:t> using context save and context restore hardware management tools</a:t>
            </a:r>
          </a:p>
          <a:p>
            <a:endParaRPr lang="en-US" dirty="0" smtClean="0"/>
          </a:p>
          <a:p>
            <a:r>
              <a:rPr lang="en-US" dirty="0" smtClean="0"/>
              <a:t>Click 6:</a:t>
            </a:r>
          </a:p>
          <a:p>
            <a:endParaRPr lang="en-US" dirty="0" smtClean="0"/>
          </a:p>
          <a:p>
            <a:r>
              <a:rPr lang="en-US" dirty="0" smtClean="0"/>
              <a:t>A network generator that generates data transfer protocols an Ethernet interfaces for the Architecture</a:t>
            </a:r>
          </a:p>
          <a:p>
            <a:endParaRPr lang="en-US" dirty="0" smtClean="0"/>
          </a:p>
          <a:p>
            <a:r>
              <a:rPr lang="en-US" dirty="0" smtClean="0"/>
              <a:t>Click 7:</a:t>
            </a:r>
          </a:p>
          <a:p>
            <a:endParaRPr lang="en-US" dirty="0" smtClean="0"/>
          </a:p>
          <a:p>
            <a:r>
              <a:rPr lang="en-US" dirty="0" smtClean="0"/>
              <a:t>A PR task manager creates task schedules that prioritize reducing reconfiguration delay in order to speedup overall application execution</a:t>
            </a:r>
          </a:p>
          <a:p>
            <a:endParaRPr lang="en-US" dirty="0" smtClean="0"/>
          </a:p>
          <a:p>
            <a:r>
              <a:rPr lang="en-US" dirty="0" smtClean="0"/>
              <a:t>Click 8: </a:t>
            </a:r>
          </a:p>
          <a:p>
            <a:endParaRPr lang="en-US" dirty="0" smtClean="0"/>
          </a:p>
          <a:p>
            <a:r>
              <a:rPr lang="en-US" dirty="0" smtClean="0"/>
              <a:t>A throughput profiler that records the application's throughput and reports this throughput data to PRML for architectural improvements.</a:t>
            </a:r>
          </a:p>
          <a:p>
            <a:endParaRPr lang="en-US" dirty="0" smtClean="0"/>
          </a:p>
          <a:p>
            <a:r>
              <a:rPr lang="en-US" dirty="0" smtClean="0"/>
              <a:t>Click 9:</a:t>
            </a:r>
          </a:p>
          <a:p>
            <a:endParaRPr lang="en-US" dirty="0" smtClean="0"/>
          </a:p>
          <a:p>
            <a:r>
              <a:rPr lang="en-US" dirty="0" smtClean="0"/>
              <a:t>For CMW 13, we developed the PR task manager tool and also enhanced the PRR </a:t>
            </a:r>
            <a:r>
              <a:rPr lang="en-US" dirty="0" err="1" smtClean="0"/>
              <a:t>floorplanner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3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animations!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/>
          <a:srcRect r="22423" b="51347"/>
          <a:stretch>
            <a:fillRect/>
          </a:stretch>
        </p:blipFill>
        <p:spPr bwMode="auto">
          <a:xfrm>
            <a:off x="3032" y="4883724"/>
            <a:ext cx="3291840" cy="8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944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3606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>Computer Architecture</a:t>
            </a: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>(EEL4713, Fall 2013)</a:t>
            </a:r>
            <a:endParaRPr lang="en-US" sz="14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Jan 10,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617B-6170-4CCF-981E-20EA6652B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9A1D-D00E-447C-84A2-DB6ABAFBA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F353-FD55-428E-B01A-4D627D592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7E1E-45E2-4C94-A7A9-C89EA3CD5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EFD7-86FF-40A3-8128-DF572283F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6C18-7599-48DF-88DC-7FC12F412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8CB8-BF77-4DDC-AB4C-52277A9C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5734-DAE0-4F78-918B-B473EB9A0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062F-E9CD-4D2F-B511-67E27EE2C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651E-1697-4264-8C01-6BE32BEC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3E3D2FAA-B207-4F49-BF9B-B6E0C841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3813"/>
            <a:ext cx="6407224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u="sng" dirty="0" smtClean="0"/>
              <a:t>Partial Reconfiguration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0" dirty="0" smtClean="0"/>
              <a:t>Not just a half baked job of reconfiguring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/>
              <a:t>Dr. </a:t>
            </a:r>
            <a:r>
              <a:rPr lang="en-US" b="1" u="sng" dirty="0" smtClean="0"/>
              <a:t>Ann Gordon-Ross</a:t>
            </a:r>
            <a:endParaRPr lang="en-US" b="1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</a:t>
            </a:r>
            <a:r>
              <a:rPr lang="en-US" sz="1200" dirty="0" smtClean="0">
                <a:solidFill>
                  <a:srgbClr val="FF4A00"/>
                </a:solidFill>
              </a:rPr>
              <a:t>Associate </a:t>
            </a: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  <p:pic>
        <p:nvPicPr>
          <p:cNvPr id="8" name="Picture 7" descr="wheeeeeeeeeee--55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683" y="1392864"/>
            <a:ext cx="1548218" cy="23710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/>
          <a:lstStyle/>
          <a:p>
            <a:r>
              <a:rPr lang="en-US" dirty="0" smtClean="0"/>
              <a:t>First, we make partitions</a:t>
            </a:r>
          </a:p>
          <a:p>
            <a:pPr lvl="1"/>
            <a:r>
              <a:rPr lang="en-US" dirty="0" smtClean="0"/>
              <a:t>Partitions are like </a:t>
            </a:r>
            <a:r>
              <a:rPr lang="en-US" b="1" dirty="0" smtClean="0"/>
              <a:t>black boxes</a:t>
            </a:r>
          </a:p>
          <a:p>
            <a:pPr lvl="2"/>
            <a:r>
              <a:rPr lang="en-US" dirty="0" smtClean="0"/>
              <a:t>They start out empty</a:t>
            </a:r>
          </a:p>
          <a:p>
            <a:pPr lvl="2"/>
            <a:r>
              <a:rPr lang="en-US" dirty="0" smtClean="0"/>
              <a:t>Then we load modules</a:t>
            </a:r>
          </a:p>
          <a:p>
            <a:pPr lvl="1"/>
            <a:r>
              <a:rPr lang="en-US" dirty="0" smtClean="0"/>
              <a:t>Modules run tasks</a:t>
            </a:r>
          </a:p>
          <a:p>
            <a:pPr lvl="1"/>
            <a:r>
              <a:rPr lang="en-US" dirty="0" smtClean="0"/>
              <a:t>To change tasks</a:t>
            </a:r>
          </a:p>
          <a:p>
            <a:pPr lvl="2"/>
            <a:r>
              <a:rPr lang="en-US" dirty="0" smtClean="0"/>
              <a:t>Load a new module</a:t>
            </a:r>
          </a:p>
          <a:p>
            <a:pPr lvl="2"/>
            <a:r>
              <a:rPr lang="en-US" dirty="0" smtClean="0"/>
              <a:t>Old one is overwritten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809874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07794" y="30257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1432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94201" y="3433207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419600" y="3829049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867025" y="2552700"/>
            <a:ext cx="1684338" cy="2985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08073" y="1812926"/>
            <a:ext cx="1758951" cy="2571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6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0695 -4.8148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95 -4.81481E-6 L -0.46007 0.002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Modules have to fit like puzzle pieces</a:t>
            </a:r>
          </a:p>
          <a:p>
            <a:pPr lvl="1"/>
            <a:r>
              <a:rPr lang="en-US" dirty="0" smtClean="0"/>
              <a:t>Black boxes have a defined interface</a:t>
            </a:r>
          </a:p>
          <a:p>
            <a:pPr lvl="1"/>
            <a:r>
              <a:rPr lang="en-US" dirty="0" smtClean="0"/>
              <a:t>All modules must fit that interface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the ports are matters as well</a:t>
            </a:r>
          </a:p>
          <a:p>
            <a:pPr lvl="1"/>
            <a:r>
              <a:rPr lang="en-US" dirty="0" smtClean="0"/>
              <a:t>Ports must be in the same place for every module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Partition pins</a:t>
            </a:r>
            <a:r>
              <a:rPr lang="en-US" dirty="0" smtClean="0"/>
              <a:t>” are port location definitions</a:t>
            </a:r>
          </a:p>
          <a:p>
            <a:pPr lvl="1"/>
            <a:r>
              <a:rPr lang="en-US" dirty="0" smtClean="0"/>
              <a:t>They ensure connections are not broken during PR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09874" y="3025775"/>
            <a:ext cx="446706" cy="369332"/>
            <a:chOff x="2809874" y="3025775"/>
            <a:chExt cx="446706" cy="369332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809874" y="3242707"/>
              <a:ext cx="21907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007794" y="3025775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4289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43400" y="3433207"/>
            <a:ext cx="666751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343400" y="3829049"/>
            <a:ext cx="69215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954356" y="321250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954356" y="361757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709863" y="3027839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58" y="3102746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06" y="3493271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9" y="2922032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1944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3.05556E-6 -0.0541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282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0.19445 L 3.05556E-6 -0.10972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-0.05602 L 0.00174 0.24954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2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0.2824 L 2.77778E-6 -0.03473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05556E-6 -0.10972 L 3.05556E-6 0.0069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7 0.24815 L 0.0007 -0.0018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7778E-6 -0.03473 L 2.77778E-6 -0.0013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40" grpId="0" animBg="1"/>
      <p:bldP spid="40" grpId="1" animBg="1"/>
      <p:bldP spid="40" grpId="2" animBg="1"/>
      <p:bldP spid="40" grpId="3" animBg="1"/>
      <p:bldP spid="4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67" y="1254125"/>
            <a:ext cx="2414736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340373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320800"/>
            <a:ext cx="8301467" cy="4924425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Quit sugar-coating it, sirs, I</a:t>
            </a:r>
            <a:br>
              <a:rPr lang="en-US" dirty="0" smtClean="0"/>
            </a:br>
            <a:r>
              <a:rPr lang="en-US" dirty="0" smtClean="0"/>
              <a:t>am not a child you know.</a:t>
            </a:r>
          </a:p>
          <a:p>
            <a:endParaRPr lang="en-US" sz="2000" dirty="0" smtClean="0"/>
          </a:p>
          <a:p>
            <a:r>
              <a:rPr lang="en-US" dirty="0" smtClean="0"/>
              <a:t>Oh, fine.  This is what you’re </a:t>
            </a:r>
            <a:br>
              <a:rPr lang="en-US" dirty="0" smtClean="0"/>
            </a:br>
            <a:r>
              <a:rPr lang="en-US" dirty="0" smtClean="0"/>
              <a:t>going to learn today: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Logically partitioning your application into modules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Preparing your partitioned design in ISE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Floor-planning the layout of your device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Implementing your design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Finding your inner child through meditation </a:t>
            </a:r>
            <a:r>
              <a:rPr lang="en-US" sz="1400" dirty="0" smtClean="0"/>
              <a:t>(time permitting)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27" y="2350420"/>
            <a:ext cx="8085055" cy="3333943"/>
          </a:xfrm>
        </p:spPr>
        <p:txBody>
          <a:bodyPr/>
          <a:lstStyle/>
          <a:p>
            <a:r>
              <a:rPr lang="en-US" sz="2400" dirty="0" smtClean="0"/>
              <a:t>Easy there buddy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Two components are mutually exclusive if </a:t>
            </a:r>
          </a:p>
          <a:p>
            <a:pPr lvl="1"/>
            <a:r>
              <a:rPr lang="en-US" sz="1600" dirty="0" smtClean="0"/>
              <a:t>Only one is used at a time</a:t>
            </a:r>
          </a:p>
          <a:p>
            <a:pPr lvl="1"/>
            <a:r>
              <a:rPr lang="en-US" sz="1600" dirty="0" smtClean="0"/>
              <a:t>One’s inputs don’t directly depend on the other’s outputs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Only mutually exclusive components share a partition</a:t>
            </a:r>
          </a:p>
          <a:p>
            <a:pPr lvl="1"/>
            <a:r>
              <a:rPr lang="en-US" sz="1600" dirty="0" smtClean="0"/>
              <a:t>So, before you can make your design…</a:t>
            </a:r>
          </a:p>
          <a:p>
            <a:pPr lvl="1"/>
            <a:r>
              <a:rPr lang="en-US" sz="1600" dirty="0" smtClean="0"/>
              <a:t>You must find as many of these as you can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940" y="1282049"/>
            <a:ext cx="6777870" cy="914401"/>
          </a:xfrm>
          <a:prstGeom prst="roundRect">
            <a:avLst/>
          </a:prstGeom>
          <a:solidFill>
            <a:srgbClr val="FFF2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Bookman Old Style" pitchFamily="18" charset="0"/>
              </a:rPr>
              <a:t>The first step to make a PR design is breaking the application into </a:t>
            </a:r>
            <a:r>
              <a:rPr lang="en-US" b="1" dirty="0" smtClean="0">
                <a:latin typeface="Bookman Old Style" pitchFamily="18" charset="0"/>
              </a:rPr>
              <a:t>sets of mutually exclusive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38376"/>
            <a:ext cx="4191000" cy="990600"/>
          </a:xfrm>
        </p:spPr>
        <p:txBody>
          <a:bodyPr/>
          <a:lstStyle/>
          <a:p>
            <a:r>
              <a:rPr lang="en-US" sz="2400" dirty="0" smtClean="0"/>
              <a:t>Okay, lets do an example</a:t>
            </a:r>
          </a:p>
          <a:p>
            <a:r>
              <a:rPr lang="en-US" sz="2400" dirty="0" smtClean="0"/>
              <a:t>This is an up/down counter 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3533775" y="3200400"/>
            <a:ext cx="5305426" cy="29305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add and the subtract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mutually exclusive</a:t>
            </a:r>
          </a:p>
          <a:p>
            <a:pPr lvl="1"/>
            <a:r>
              <a:rPr lang="en-US" dirty="0" smtClean="0"/>
              <a:t>Only one is used</a:t>
            </a:r>
          </a:p>
          <a:p>
            <a:pPr lvl="1"/>
            <a:r>
              <a:rPr lang="en-US" dirty="0" smtClean="0"/>
              <a:t>They do not depend on each other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store and the add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not mutually exclusive</a:t>
            </a:r>
          </a:p>
          <a:p>
            <a:pPr lvl="1"/>
            <a:r>
              <a:rPr lang="en-US" dirty="0" smtClean="0"/>
              <a:t>The store depends on the </a:t>
            </a:r>
            <a:r>
              <a:rPr lang="en-US" dirty="0" err="1" smtClean="0"/>
              <a:t>add’s</a:t>
            </a:r>
            <a:r>
              <a:rPr lang="en-US" dirty="0" smtClean="0"/>
              <a:t> output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add and subtract can share a </a:t>
            </a:r>
            <a:r>
              <a:rPr lang="en-US" b="1" dirty="0" smtClean="0"/>
              <a:t>partition</a:t>
            </a:r>
          </a:p>
          <a:p>
            <a:pPr lvl="1"/>
            <a:r>
              <a:rPr lang="en-US" dirty="0" smtClean="0"/>
              <a:t>The add forms one </a:t>
            </a:r>
            <a:r>
              <a:rPr lang="en-US" b="1" dirty="0" smtClean="0"/>
              <a:t>reconfigurable module</a:t>
            </a:r>
          </a:p>
          <a:p>
            <a:pPr lvl="1"/>
            <a:r>
              <a:rPr lang="en-US" dirty="0" smtClean="0"/>
              <a:t>The subtract forms another </a:t>
            </a:r>
            <a:r>
              <a:rPr lang="en-US" b="1" dirty="0" smtClean="0"/>
              <a:t>reconfigurable module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545178" y="1489439"/>
            <a:ext cx="609765" cy="5938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722" y="1494669"/>
            <a:ext cx="6060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He’s still not reassured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Flowchart: Decision 42"/>
          <p:cNvSpPr/>
          <p:nvPr/>
        </p:nvSpPr>
        <p:spPr bwMode="auto">
          <a:xfrm>
            <a:off x="942974" y="4381501"/>
            <a:ext cx="1409701" cy="380999"/>
          </a:xfrm>
          <a:prstGeom prst="flowChartDecision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Direction?</a:t>
            </a: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1504950" y="3171825"/>
            <a:ext cx="304800" cy="266700"/>
          </a:xfrm>
          <a:prstGeom prst="flowChartConnector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050" b="1" smtClean="0"/>
          </a:p>
        </p:txBody>
      </p:sp>
      <p:sp>
        <p:nvSpPr>
          <p:cNvPr id="46" name="Flowchart: Process 45"/>
          <p:cNvSpPr/>
          <p:nvPr/>
        </p:nvSpPr>
        <p:spPr bwMode="auto">
          <a:xfrm>
            <a:off x="1114425" y="3648075"/>
            <a:ext cx="1076325" cy="3143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Direction = up</a:t>
            </a:r>
          </a:p>
          <a:p>
            <a:pPr algn="ctr"/>
            <a:r>
              <a:rPr lang="en-US" sz="1050" b="1" dirty="0" smtClean="0"/>
              <a:t>Result = 0</a:t>
            </a:r>
          </a:p>
        </p:txBody>
      </p:sp>
      <p:sp>
        <p:nvSpPr>
          <p:cNvPr id="47" name="Flowchart: Process 46"/>
          <p:cNvSpPr/>
          <p:nvPr/>
        </p:nvSpPr>
        <p:spPr bwMode="auto">
          <a:xfrm>
            <a:off x="114300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++</a:t>
            </a:r>
          </a:p>
        </p:txBody>
      </p:sp>
      <p:sp>
        <p:nvSpPr>
          <p:cNvPr id="48" name="Flowchart: Process 47"/>
          <p:cNvSpPr/>
          <p:nvPr/>
        </p:nvSpPr>
        <p:spPr bwMode="auto">
          <a:xfrm>
            <a:off x="2105025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--</a:t>
            </a:r>
          </a:p>
        </p:txBody>
      </p:sp>
      <p:sp>
        <p:nvSpPr>
          <p:cNvPr id="49" name="Flowchart: Data 48"/>
          <p:cNvSpPr/>
          <p:nvPr/>
        </p:nvSpPr>
        <p:spPr bwMode="auto">
          <a:xfrm>
            <a:off x="923924" y="5467350"/>
            <a:ext cx="1514475" cy="333375"/>
          </a:xfrm>
          <a:prstGeom prst="flowChartInputOutput">
            <a:avLst/>
          </a:prstGeom>
          <a:solidFill>
            <a:srgbClr val="DDA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Store Result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Get Direction</a:t>
            </a:r>
          </a:p>
        </p:txBody>
      </p:sp>
      <p:cxnSp>
        <p:nvCxnSpPr>
          <p:cNvPr id="51" name="Straight Arrow Connector 50"/>
          <p:cNvCxnSpPr>
            <a:stCxn id="45" idx="4"/>
            <a:endCxn id="46" idx="0"/>
          </p:cNvCxnSpPr>
          <p:nvPr/>
        </p:nvCxnSpPr>
        <p:spPr bwMode="auto">
          <a:xfrm rot="5400000">
            <a:off x="1550194" y="3540919"/>
            <a:ext cx="209550" cy="4762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46" idx="2"/>
            <a:endCxn id="43" idx="0"/>
          </p:cNvCxnSpPr>
          <p:nvPr/>
        </p:nvCxnSpPr>
        <p:spPr bwMode="auto">
          <a:xfrm rot="5400000">
            <a:off x="1440657" y="4169569"/>
            <a:ext cx="419101" cy="4763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hape 54"/>
          <p:cNvCxnSpPr>
            <a:stCxn id="43" idx="1"/>
            <a:endCxn id="47" idx="0"/>
          </p:cNvCxnSpPr>
          <p:nvPr/>
        </p:nvCxnSpPr>
        <p:spPr bwMode="auto">
          <a:xfrm rot="10800000" flipV="1">
            <a:off x="652464" y="4572000"/>
            <a:ext cx="290511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hape 56"/>
          <p:cNvCxnSpPr>
            <a:stCxn id="43" idx="3"/>
            <a:endCxn id="48" idx="0"/>
          </p:cNvCxnSpPr>
          <p:nvPr/>
        </p:nvCxnSpPr>
        <p:spPr bwMode="auto">
          <a:xfrm>
            <a:off x="2352675" y="4572001"/>
            <a:ext cx="290513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hape 58"/>
          <p:cNvCxnSpPr>
            <a:stCxn id="47" idx="2"/>
            <a:endCxn id="49" idx="2"/>
          </p:cNvCxnSpPr>
          <p:nvPr/>
        </p:nvCxnSpPr>
        <p:spPr bwMode="auto">
          <a:xfrm rot="16200000" flipH="1">
            <a:off x="642461" y="5201126"/>
            <a:ext cx="442913" cy="42290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hape 60"/>
          <p:cNvCxnSpPr>
            <a:stCxn id="48" idx="2"/>
            <a:endCxn id="49" idx="5"/>
          </p:cNvCxnSpPr>
          <p:nvPr/>
        </p:nvCxnSpPr>
        <p:spPr bwMode="auto">
          <a:xfrm rot="5400000">
            <a:off x="2243614" y="5234463"/>
            <a:ext cx="442913" cy="356236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hape 62"/>
          <p:cNvCxnSpPr>
            <a:stCxn id="49" idx="4"/>
            <a:endCxn id="43" idx="0"/>
          </p:cNvCxnSpPr>
          <p:nvPr/>
        </p:nvCxnSpPr>
        <p:spPr bwMode="auto">
          <a:xfrm rot="5400000" flipH="1">
            <a:off x="954882" y="5074445"/>
            <a:ext cx="1419224" cy="33337"/>
          </a:xfrm>
          <a:prstGeom prst="bentConnector5">
            <a:avLst>
              <a:gd name="adj1" fmla="val -16107"/>
              <a:gd name="adj2" fmla="val -4928651"/>
              <a:gd name="adj3" fmla="val 116107"/>
            </a:avLst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42925" y="4248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71700" y="428625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 bwMode="auto">
          <a:xfrm>
            <a:off x="0" y="4724400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962150" y="4752975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57224" y="5324475"/>
            <a:ext cx="2009775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C:\Documents and Settings\Rohit\Local Settings\Temporary Internet Files\Content.IE5\2E527TD3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1200149" cy="1200149"/>
          </a:xfrm>
          <a:prstGeom prst="rect">
            <a:avLst/>
          </a:prstGeom>
          <a:noFill/>
        </p:spPr>
      </p:pic>
      <p:pic>
        <p:nvPicPr>
          <p:cNvPr id="1027" name="Picture 3" descr="C:\Documents and Settings\Rohit\Local Settings\Temporary Internet Files\Content.IE5\3HXT5Q52\MC90043253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279" y="4676774"/>
            <a:ext cx="803171" cy="803171"/>
          </a:xfrm>
          <a:prstGeom prst="rect">
            <a:avLst/>
          </a:prstGeom>
          <a:noFill/>
        </p:spPr>
      </p:pic>
      <p:grpSp>
        <p:nvGrpSpPr>
          <p:cNvPr id="120" name="Group 119"/>
          <p:cNvGrpSpPr/>
          <p:nvPr/>
        </p:nvGrpSpPr>
        <p:grpSpPr>
          <a:xfrm>
            <a:off x="0" y="3114675"/>
            <a:ext cx="3543300" cy="2971800"/>
            <a:chOff x="0" y="3114675"/>
            <a:chExt cx="3543300" cy="29718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0" y="3114675"/>
              <a:ext cx="3543300" cy="2971800"/>
              <a:chOff x="0" y="3114675"/>
              <a:chExt cx="3543300" cy="2971800"/>
            </a:xfrm>
          </p:grpSpPr>
          <p:sp>
            <p:nvSpPr>
              <p:cNvPr id="83" name="Flowchart: Process 82"/>
              <p:cNvSpPr/>
              <p:nvPr/>
            </p:nvSpPr>
            <p:spPr bwMode="auto">
              <a:xfrm>
                <a:off x="0" y="3114675"/>
                <a:ext cx="3543300" cy="2971800"/>
              </a:xfrm>
              <a:prstGeom prst="flowChartProces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1" name="Straight Arrow Connector 90"/>
              <p:cNvCxnSpPr>
                <a:stCxn id="86" idx="2"/>
              </p:cNvCxnSpPr>
              <p:nvPr/>
            </p:nvCxnSpPr>
            <p:spPr bwMode="auto">
              <a:xfrm rot="5400000">
                <a:off x="1535907" y="4369593"/>
                <a:ext cx="523875" cy="14288"/>
              </a:xfrm>
              <a:prstGeom prst="straightConnector1">
                <a:avLst/>
              </a:prstGeom>
              <a:noFill/>
              <a:ln w="47625" cap="flat" cmpd="sng" algn="ctr">
                <a:solidFill>
                  <a:srgbClr val="2C3B7A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15" name="Group 114"/>
              <p:cNvGrpSpPr/>
              <p:nvPr/>
            </p:nvGrpSpPr>
            <p:grpSpPr>
              <a:xfrm>
                <a:off x="0" y="3324225"/>
                <a:ext cx="2590799" cy="2628901"/>
                <a:chOff x="0" y="3324225"/>
                <a:chExt cx="2590799" cy="2628901"/>
              </a:xfrm>
            </p:grpSpPr>
            <p:sp>
              <p:nvSpPr>
                <p:cNvPr id="85" name="Flowchart: Connector 84"/>
                <p:cNvSpPr/>
                <p:nvPr/>
              </p:nvSpPr>
              <p:spPr bwMode="auto">
                <a:xfrm>
                  <a:off x="1657350" y="3324225"/>
                  <a:ext cx="304800" cy="266700"/>
                </a:xfrm>
                <a:prstGeom prst="flowChartConnector">
                  <a:avLst/>
                </a:prstGeom>
                <a:solidFill>
                  <a:srgbClr val="FFDC7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050" b="1" smtClean="0"/>
                </a:p>
              </p:txBody>
            </p:sp>
            <p:sp>
              <p:nvSpPr>
                <p:cNvPr id="86" name="Flowchart: Process 85"/>
                <p:cNvSpPr/>
                <p:nvPr/>
              </p:nvSpPr>
              <p:spPr bwMode="auto">
                <a:xfrm>
                  <a:off x="1266825" y="3800475"/>
                  <a:ext cx="1076325" cy="3143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Direction = up</a:t>
                  </a:r>
                </a:p>
                <a:p>
                  <a:pPr algn="ctr"/>
                  <a:r>
                    <a:rPr lang="en-US" sz="1050" b="1" dirty="0" smtClean="0"/>
                    <a:t>Result = 0</a:t>
                  </a:r>
                </a:p>
              </p:txBody>
            </p:sp>
            <p:sp>
              <p:nvSpPr>
                <p:cNvPr id="87" name="Flowchart: Process 86"/>
                <p:cNvSpPr/>
                <p:nvPr/>
              </p:nvSpPr>
              <p:spPr bwMode="auto">
                <a:xfrm>
                  <a:off x="0" y="461010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sp>
              <p:nvSpPr>
                <p:cNvPr id="88" name="Flowchart: Process 87"/>
                <p:cNvSpPr/>
                <p:nvPr/>
              </p:nvSpPr>
              <p:spPr bwMode="auto">
                <a:xfrm>
                  <a:off x="1333500" y="4676776"/>
                  <a:ext cx="1076325" cy="666750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60325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count</a:t>
                  </a:r>
                </a:p>
              </p:txBody>
            </p:sp>
            <p:sp>
              <p:nvSpPr>
                <p:cNvPr id="89" name="Flowchart: Data 88"/>
                <p:cNvSpPr/>
                <p:nvPr/>
              </p:nvSpPr>
              <p:spPr bwMode="auto">
                <a:xfrm>
                  <a:off x="1076324" y="5619750"/>
                  <a:ext cx="1514475" cy="333375"/>
                </a:xfrm>
                <a:prstGeom prst="flowChartInputOutput">
                  <a:avLst/>
                </a:prstGeom>
                <a:solidFill>
                  <a:srgbClr val="DDA7A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Store Result</a:t>
                  </a:r>
                </a:p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Get Direction</a:t>
                  </a:r>
                </a:p>
              </p:txBody>
            </p:sp>
            <p:cxnSp>
              <p:nvCxnSpPr>
                <p:cNvPr id="90" name="Straight Arrow Connector 89"/>
                <p:cNvCxnSpPr>
                  <a:stCxn id="85" idx="4"/>
                  <a:endCxn id="86" idx="0"/>
                </p:cNvCxnSpPr>
                <p:nvPr/>
              </p:nvCxnSpPr>
              <p:spPr bwMode="auto">
                <a:xfrm rot="5400000">
                  <a:off x="1702594" y="3693319"/>
                  <a:ext cx="209550" cy="4762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6" name="Shape 95"/>
                <p:cNvCxnSpPr>
                  <a:stCxn id="89" idx="4"/>
                </p:cNvCxnSpPr>
                <p:nvPr/>
              </p:nvCxnSpPr>
              <p:spPr bwMode="auto">
                <a:xfrm rot="5400000" flipH="1">
                  <a:off x="1150144" y="5269707"/>
                  <a:ext cx="1333500" cy="33337"/>
                </a:xfrm>
                <a:prstGeom prst="bentConnector5">
                  <a:avLst>
                    <a:gd name="adj1" fmla="val -8572"/>
                    <a:gd name="adj2" fmla="val -2985764"/>
                    <a:gd name="adj3" fmla="val 123214"/>
                  </a:avLst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03" name="Flowchart: Process 102"/>
                <p:cNvSpPr/>
                <p:nvPr/>
              </p:nvSpPr>
              <p:spPr bwMode="auto">
                <a:xfrm>
                  <a:off x="0" y="523875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1081090" y="4705350"/>
                  <a:ext cx="490535" cy="200025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6" name="Straight Arrow Connector 105"/>
                <p:cNvCxnSpPr>
                  <a:stCxn id="103" idx="3"/>
                </p:cNvCxnSpPr>
                <p:nvPr/>
              </p:nvCxnSpPr>
              <p:spPr bwMode="auto">
                <a:xfrm flipV="1">
                  <a:off x="1076325" y="5095875"/>
                  <a:ext cx="495300" cy="261938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9" name="Straight Arrow Connector 118"/>
            <p:cNvCxnSpPr/>
            <p:nvPr/>
          </p:nvCxnSpPr>
          <p:spPr bwMode="auto">
            <a:xfrm rot="5400000">
              <a:off x="1702594" y="5493544"/>
              <a:ext cx="209550" cy="4762"/>
            </a:xfrm>
            <a:prstGeom prst="straightConnector1">
              <a:avLst/>
            </a:prstGeom>
            <a:noFill/>
            <a:ln w="47625" cap="flat" cmpd="sng" algn="ctr">
              <a:solidFill>
                <a:srgbClr val="2C3B7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571500" y="3571875"/>
            <a:ext cx="2276475" cy="2276475"/>
            <a:chOff x="904875" y="4333875"/>
            <a:chExt cx="1504949" cy="1504949"/>
          </a:xfrm>
        </p:grpSpPr>
        <p:pic>
          <p:nvPicPr>
            <p:cNvPr id="1028" name="Picture 4" descr="C:\Documents and Settings\Rohit\Local Settings\Temporary Internet Files\Content.IE5\2E527TD3\MC900441388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875" y="4333875"/>
              <a:ext cx="1504949" cy="1504949"/>
            </a:xfrm>
            <a:prstGeom prst="rect">
              <a:avLst/>
            </a:prstGeom>
            <a:noFill/>
          </p:spPr>
        </p:pic>
        <p:sp>
          <p:nvSpPr>
            <p:cNvPr id="78" name="TextBox 77"/>
            <p:cNvSpPr txBox="1"/>
            <p:nvPr/>
          </p:nvSpPr>
          <p:spPr>
            <a:xfrm>
              <a:off x="1181100" y="4648200"/>
              <a:ext cx="1011190" cy="87490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latin typeface="Impact" pitchFamily="34" charset="0"/>
                </a:rPr>
                <a:t>PR!</a:t>
              </a:r>
              <a:endParaRPr lang="en-US" sz="8000" dirty="0"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2" animBg="1"/>
      <p:bldP spid="72" grpId="3" animBg="1"/>
      <p:bldP spid="73" grpId="0" animBg="1"/>
      <p:bldP spid="73" grpId="1" animBg="1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23268"/>
            <a:ext cx="8229600" cy="1447077"/>
          </a:xfrm>
        </p:spPr>
        <p:txBody>
          <a:bodyPr/>
          <a:lstStyle/>
          <a:p>
            <a:pPr algn="ctr"/>
            <a:r>
              <a:rPr lang="en-US" dirty="0" smtClean="0"/>
              <a:t>Now some cool stuff that our group has been doing in CHREC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 descr="guitar-hero-guitar-hero-nerd-rock-music-demotivational-poster-1256842344.jpg"/>
          <p:cNvPicPr>
            <a:picLocks noChangeAspect="1"/>
          </p:cNvPicPr>
          <p:nvPr/>
        </p:nvPicPr>
        <p:blipFill>
          <a:blip r:embed="rId2"/>
          <a:srcRect l="8927" t="4697" r="9295" b="15758"/>
          <a:stretch>
            <a:fillRect/>
          </a:stretch>
        </p:blipFill>
        <p:spPr>
          <a:xfrm>
            <a:off x="743695" y="1763488"/>
            <a:ext cx="3566160" cy="4216739"/>
          </a:xfrm>
          <a:prstGeom prst="rect">
            <a:avLst/>
          </a:prstGeom>
        </p:spPr>
      </p:pic>
      <p:pic>
        <p:nvPicPr>
          <p:cNvPr id="3074" name="Picture 2" descr="Z:\Dropbox\CHREC\2010-12-09_19-36-46_333.jpg"/>
          <p:cNvPicPr>
            <a:picLocks noChangeAspect="1" noChangeArrowheads="1"/>
          </p:cNvPicPr>
          <p:nvPr/>
        </p:nvPicPr>
        <p:blipFill>
          <a:blip r:embed="rId3" cstate="print"/>
          <a:srcRect l="54524"/>
          <a:stretch>
            <a:fillRect/>
          </a:stretch>
        </p:blipFill>
        <p:spPr bwMode="auto">
          <a:xfrm>
            <a:off x="5207825" y="1813812"/>
            <a:ext cx="2556137" cy="421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3-4, 2013</a:t>
            </a:r>
            <a:endParaRPr lang="en-US" altLang="en-US" dirty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F4-13: </a:t>
            </a:r>
            <a:r>
              <a:rPr lang="en-US" sz="3600" dirty="0"/>
              <a:t>Partially Reconfigurable System Development and </a:t>
            </a:r>
            <a:r>
              <a:rPr lang="en-US" sz="3600" dirty="0" smtClean="0"/>
              <a:t>Management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3657600" y="6100763"/>
            <a:ext cx="4800600" cy="400110"/>
          </a:xfrm>
          <a:prstGeom prst="rect">
            <a:avLst/>
          </a:prstGeom>
          <a:solidFill>
            <a:srgbClr val="FFF2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Number of supporting memberships: </a:t>
            </a:r>
            <a:r>
              <a:rPr lang="en-US" sz="2000" dirty="0" smtClean="0"/>
              <a:t> 1.5</a:t>
            </a:r>
            <a:endParaRPr lang="en-US" sz="20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b="1" u="sng" dirty="0">
                <a:solidFill>
                  <a:srgbClr val="000000"/>
                </a:solidFill>
              </a:rPr>
              <a:t>Dr. Ann Gordon-Ross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</a:t>
            </a:r>
            <a:r>
              <a:rPr lang="en-US" sz="1200" dirty="0" smtClean="0">
                <a:solidFill>
                  <a:srgbClr val="FF4A00"/>
                </a:solidFill>
              </a:rPr>
              <a:t>Associate </a:t>
            </a: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500" dirty="0">
              <a:solidFill>
                <a:srgbClr val="0000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700" u="sng" dirty="0">
              <a:solidFill>
                <a:srgbClr val="0000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1905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u="sng" kern="1200" dirty="0" smtClean="0"/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 smtClean="0"/>
              <a:t>Elizabeth Graham</a:t>
            </a:r>
            <a:endParaRPr lang="en-US" altLang="zh-TW" sz="1800" b="1" dirty="0" smtClean="0"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/>
              <a:t>Aurelio Morales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 smtClean="0"/>
              <a:t>Shaon Yousuf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 smtClean="0"/>
              <a:t>Zack Smaridge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  <a:endParaRPr lang="en-US" altLang="zh-TW" sz="1200" dirty="0" smtClean="0">
              <a:solidFill>
                <a:srgbClr val="FF4A00"/>
              </a:solidFill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313051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F4-13: Goals, Motivations,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1480" y="956846"/>
            <a:ext cx="8671560" cy="663675"/>
            <a:chOff x="381000" y="956846"/>
            <a:chExt cx="8671560" cy="663675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990600" y="960499"/>
              <a:ext cx="8061960" cy="65646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>
              <a:noFill/>
              <a:prstDash val="lgDash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Rounded Rectangle 122"/>
            <p:cNvSpPr/>
            <p:nvPr/>
          </p:nvSpPr>
          <p:spPr bwMode="auto">
            <a:xfrm>
              <a:off x="1219200" y="1315720"/>
              <a:ext cx="4066309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Optimize area, power, and performance</a:t>
              </a: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6400800" y="1315720"/>
              <a:ext cx="2497705" cy="30123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Reduce design time effort</a:t>
              </a: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381000" y="960499"/>
              <a:ext cx="990600" cy="66002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Goal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127760" y="956846"/>
              <a:ext cx="792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Increase 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</a:rPr>
                <a:t>reconfigurable computing (RC) 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system 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cs typeface="Arial"/>
                </a:rPr>
                <a:t>designer </a:t>
              </a:r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productivity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096" y="1840155"/>
            <a:ext cx="8568944" cy="2684220"/>
            <a:chOff x="514096" y="1840155"/>
            <a:chExt cx="8568944" cy="268422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944880" y="3390428"/>
              <a:ext cx="8138160" cy="1133947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 w="19050" cap="rnd" cmpd="sng">
              <a:noFill/>
              <a:prstDash val="lg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1" algn="ctr"/>
              <a:endParaRPr lang="en-US" sz="1600" dirty="0" smtClean="0">
                <a:solidFill>
                  <a:srgbClr val="000000"/>
                </a:solidFill>
              </a:endParaRPr>
            </a:p>
            <a:p>
              <a:pPr lvl="1"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1249680" y="3988674"/>
              <a:ext cx="3657600" cy="52984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Source code’s PR analysis aids</a:t>
              </a:r>
              <a:br>
                <a:rPr lang="en-US" sz="1400" dirty="0" smtClean="0">
                  <a:solidFill>
                    <a:srgbClr val="FFFFFF"/>
                  </a:solidFill>
                </a:rPr>
              </a:br>
              <a:r>
                <a:rPr lang="en-US" sz="1400" dirty="0" smtClean="0">
                  <a:solidFill>
                    <a:srgbClr val="FFFFFF"/>
                  </a:solidFill>
                </a:rPr>
                <a:t>design parameter selection</a:t>
              </a: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1097280" y="1850657"/>
              <a:ext cx="7985760" cy="651530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 w="19050" cap="rnd" cmpd="sng">
              <a:noFill/>
              <a:prstDash val="lg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1278255" y="2195755"/>
              <a:ext cx="3990108" cy="30643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PR isolates reconfiguration to portions of FPGA</a:t>
              </a: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6387214" y="2195755"/>
              <a:ext cx="2558666" cy="31186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Enables resource time-sharing</a:t>
              </a: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1158240" y="2600325"/>
              <a:ext cx="7924800" cy="685800"/>
            </a:xfrm>
            <a:prstGeom prst="roundRect">
              <a:avLst>
                <a:gd name="adj" fmla="val 50000"/>
              </a:avLst>
            </a:prstGeom>
            <a:solidFill>
              <a:srgbClr val="99CCFF"/>
            </a:solidFill>
            <a:ln w="19050" cap="rnd" cmpd="sng">
              <a:noFill/>
              <a:prstDash val="lg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1"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1304290" y="2950766"/>
              <a:ext cx="3352800" cy="33535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Leverage network of PR-capable FPGAs</a:t>
              </a:r>
            </a:p>
          </p:txBody>
        </p:sp>
        <p:sp>
          <p:nvSpPr>
            <p:cNvPr id="132" name="Rounded Rectangle 131"/>
            <p:cNvSpPr/>
            <p:nvPr/>
          </p:nvSpPr>
          <p:spPr bwMode="auto">
            <a:xfrm>
              <a:off x="4678680" y="2950766"/>
              <a:ext cx="4267200" cy="33466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Leverage distributed resource management services</a:t>
              </a:r>
            </a:p>
          </p:txBody>
        </p:sp>
        <p:sp>
          <p:nvSpPr>
            <p:cNvPr id="133" name="Rounded Rectangle 132"/>
            <p:cNvSpPr/>
            <p:nvPr/>
          </p:nvSpPr>
          <p:spPr bwMode="auto">
            <a:xfrm>
              <a:off x="6287502" y="3984932"/>
              <a:ext cx="2429778" cy="52984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Scripts and tools reduce </a:t>
              </a:r>
              <a:br>
                <a:rPr lang="en-US" sz="1400" dirty="0" smtClean="0">
                  <a:solidFill>
                    <a:srgbClr val="FFFFFF"/>
                  </a:solidFill>
                </a:rPr>
              </a:br>
              <a:r>
                <a:rPr lang="en-US" sz="1400" dirty="0" smtClean="0">
                  <a:solidFill>
                    <a:srgbClr val="FFFFFF"/>
                  </a:solidFill>
                </a:rPr>
                <a:t>manual design flow steps</a:t>
              </a:r>
            </a:p>
          </p:txBody>
        </p:sp>
        <p:sp>
          <p:nvSpPr>
            <p:cNvPr id="134" name="Rounded Rectangle 133"/>
            <p:cNvSpPr/>
            <p:nvPr/>
          </p:nvSpPr>
          <p:spPr bwMode="auto">
            <a:xfrm>
              <a:off x="514096" y="1840156"/>
              <a:ext cx="811783" cy="2674617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Motivations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097280" y="1840155"/>
              <a:ext cx="798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Partial reconfiguration (PR) enables area and power savings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135270" y="2600325"/>
              <a:ext cx="79477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600" dirty="0" smtClean="0">
                  <a:solidFill>
                    <a:srgbClr val="000000"/>
                  </a:solidFill>
                </a:rPr>
                <a:t>Distributed computing provides increased system computation capability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304291" y="3408534"/>
              <a:ext cx="357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600" dirty="0" smtClean="0">
                  <a:solidFill>
                    <a:srgbClr val="000000"/>
                  </a:solidFill>
                </a:rPr>
                <a:t>Early design space pruning</a:t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r>
                <a:rPr lang="en-US" sz="1600" dirty="0" smtClean="0">
                  <a:solidFill>
                    <a:srgbClr val="000000"/>
                  </a:solidFill>
                </a:rPr>
                <a:t>reduces design time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073722" y="3408534"/>
              <a:ext cx="27959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sz="1600" dirty="0" smtClean="0">
                  <a:solidFill>
                    <a:srgbClr val="000000"/>
                  </a:solidFill>
                </a:rPr>
                <a:t>Design automation enables </a:t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r>
                <a:rPr lang="en-US" sz="1600" dirty="0" smtClean="0">
                  <a:solidFill>
                    <a:srgbClr val="000000"/>
                  </a:solidFill>
                </a:rPr>
                <a:t>rapid system implementation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163" y="4724400"/>
            <a:ext cx="8967397" cy="1378817"/>
            <a:chOff x="85163" y="4724400"/>
            <a:chExt cx="8967397" cy="1378817"/>
          </a:xfrm>
        </p:grpSpPr>
        <p:sp>
          <p:nvSpPr>
            <p:cNvPr id="135" name="Rounded Rectangle 134"/>
            <p:cNvSpPr/>
            <p:nvPr/>
          </p:nvSpPr>
          <p:spPr bwMode="auto">
            <a:xfrm>
              <a:off x="1228164" y="4724400"/>
              <a:ext cx="7824396" cy="137881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 cap="rnd" cmpd="sng">
              <a:noFill/>
              <a:prstDash val="lgDash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1658294" y="4735336"/>
              <a:ext cx="3066106" cy="56524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PR requires application- and device-specific, low-level knowledge</a:t>
              </a: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626168" y="4737182"/>
              <a:ext cx="3126672" cy="56339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Efficient design space exploration (DSE) for PR-centric system design</a:t>
              </a: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1689515" y="5569817"/>
              <a:ext cx="3590913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Maintaining application data integrity </a:t>
              </a:r>
              <a:br>
                <a:rPr lang="en-US" sz="1400" dirty="0" smtClean="0">
                  <a:solidFill>
                    <a:srgbClr val="FFFFFF"/>
                  </a:solidFill>
                </a:rPr>
              </a:br>
              <a:r>
                <a:rPr lang="en-US" sz="1400" dirty="0" smtClean="0">
                  <a:solidFill>
                    <a:srgbClr val="FFFFFF"/>
                  </a:solidFill>
                </a:rPr>
                <a:t>across PR-centric distributed RC systems</a:t>
              </a: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85163" y="4737182"/>
              <a:ext cx="1723798" cy="1366035"/>
            </a:xfrm>
            <a:prstGeom prst="roundRect">
              <a:avLst>
                <a:gd name="adj" fmla="val 45119"/>
              </a:avLst>
            </a:prstGeom>
            <a:solidFill>
              <a:srgbClr val="CC66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</a:rPr>
                <a:t>Challenges</a:t>
              </a: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6633200" y="5552440"/>
              <a:ext cx="2129799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lvl="2" algn="ctr"/>
              <a:r>
                <a:rPr lang="en-US" sz="1400" dirty="0" smtClean="0">
                  <a:solidFill>
                    <a:srgbClr val="FFFFFF"/>
                  </a:solidFill>
                </a:rPr>
                <a:t>Identifying automatable </a:t>
              </a:r>
              <a:br>
                <a:rPr lang="en-US" sz="1400" dirty="0" smtClean="0">
                  <a:solidFill>
                    <a:srgbClr val="FFFFFF"/>
                  </a:solidFill>
                </a:rPr>
              </a:br>
              <a:r>
                <a:rPr lang="en-US" sz="1400" dirty="0" smtClean="0">
                  <a:solidFill>
                    <a:srgbClr val="FFFFFF"/>
                  </a:solidFill>
                </a:rPr>
                <a:t>design flow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8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6" descr="cognitive_p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66" y="3223260"/>
            <a:ext cx="2647234" cy="6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2400" y="1219200"/>
            <a:ext cx="3048000" cy="2057400"/>
          </a:xfrm>
          <a:prstGeom prst="roundRect">
            <a:avLst/>
          </a:prstGeom>
          <a:noFill/>
          <a:ln w="69850" cap="flat" cmpd="dbl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60020" y="3810000"/>
            <a:ext cx="3048000" cy="2057400"/>
          </a:xfrm>
          <a:prstGeom prst="roundRect">
            <a:avLst/>
          </a:prstGeom>
          <a:noFill/>
          <a:ln w="69850" cap="flat" cmpd="dbl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911528" y="1219200"/>
            <a:ext cx="3127248" cy="4614672"/>
          </a:xfrm>
          <a:prstGeom prst="roundRect">
            <a:avLst>
              <a:gd name="adj" fmla="val 12098"/>
            </a:avLst>
          </a:prstGeom>
          <a:noFill/>
          <a:ln w="69850" cap="flat" cmpd="dbl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28600" y="4861560"/>
            <a:ext cx="2895600" cy="914400"/>
          </a:xfrm>
          <a:prstGeom prst="roundRect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u="sng" dirty="0" smtClean="0">
                <a:solidFill>
                  <a:srgbClr val="000000"/>
                </a:solidFill>
              </a:rPr>
              <a:t>Alleviates tool flow overhead and reduces implementation effort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019800" y="4861560"/>
            <a:ext cx="2895600" cy="914400"/>
          </a:xfrm>
          <a:prstGeom prst="roundRect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u="sng" dirty="0" smtClean="0">
                <a:solidFill>
                  <a:srgbClr val="000000"/>
                </a:solidFill>
              </a:rPr>
              <a:t>Enables load balancing across local </a:t>
            </a:r>
            <a:br>
              <a:rPr lang="en-US" sz="1200" b="1" i="1" u="sng" dirty="0" smtClean="0">
                <a:solidFill>
                  <a:srgbClr val="000000"/>
                </a:solidFill>
              </a:rPr>
            </a:br>
            <a:r>
              <a:rPr lang="en-US" sz="1200" b="1" i="1" u="sng" dirty="0" smtClean="0">
                <a:solidFill>
                  <a:srgbClr val="000000"/>
                </a:solidFill>
              </a:rPr>
              <a:t>and remote VAPRES nodes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019800" y="1336658"/>
            <a:ext cx="2895600" cy="914400"/>
          </a:xfrm>
          <a:prstGeom prst="roundRect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u="sng" dirty="0" smtClean="0">
                <a:solidFill>
                  <a:srgbClr val="000000"/>
                </a:solidFill>
              </a:rPr>
              <a:t>Enables distributed processing and management across VAPRES nodes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336658"/>
            <a:ext cx="2895600" cy="914400"/>
          </a:xfrm>
          <a:prstGeom prst="roundRect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u="sng" dirty="0" smtClean="0">
                <a:solidFill>
                  <a:srgbClr val="000000"/>
                </a:solidFill>
              </a:rPr>
              <a:t>Identifies resource- and performance-optimized PR architectures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r>
              <a:rPr lang="en-US" dirty="0" smtClean="0"/>
              <a:t>F4-13: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-709214" y="285098"/>
            <a:ext cx="6356320" cy="6420500"/>
          </a:xfrm>
          <a:prstGeom prst="blockArc">
            <a:avLst>
              <a:gd name="adj1" fmla="val 18900000"/>
              <a:gd name="adj2" fmla="val 2700000"/>
              <a:gd name="adj3" fmla="val 607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ounded Rectangle 26"/>
          <p:cNvSpPr/>
          <p:nvPr/>
        </p:nvSpPr>
        <p:spPr>
          <a:xfrm>
            <a:off x="5943600" y="1855366"/>
            <a:ext cx="3048000" cy="13605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marL="400050" indent="-171450">
              <a:buFont typeface="Arial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Adapt system-wide version of </a:t>
            </a:r>
            <a:r>
              <a:rPr lang="en-US" sz="1300" dirty="0" smtClean="0">
                <a:solidFill>
                  <a:srgbClr val="FFFFFF"/>
                </a:solidFill>
              </a:rPr>
              <a:t>DDRM for </a:t>
            </a:r>
            <a:r>
              <a:rPr lang="en-US" sz="1300" dirty="0">
                <a:solidFill>
                  <a:srgbClr val="FFFFFF"/>
                </a:solidFill>
              </a:rPr>
              <a:t>server/client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Leverage dynamic hardware task management tools</a:t>
            </a:r>
          </a:p>
          <a:p>
            <a:pPr marL="400050" indent="-17145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Design and </a:t>
            </a:r>
            <a:r>
              <a:rPr lang="en-US" sz="1300" dirty="0">
                <a:solidFill>
                  <a:srgbClr val="FFFFFF"/>
                </a:solidFill>
              </a:rPr>
              <a:t>test </a:t>
            </a:r>
            <a:r>
              <a:rPr lang="en-US" sz="1300" dirty="0" smtClean="0">
                <a:solidFill>
                  <a:srgbClr val="FFFFFF"/>
                </a:solidFill>
              </a:rPr>
              <a:t/>
            </a:r>
            <a:br>
              <a:rPr lang="en-US" sz="1300" dirty="0" smtClean="0">
                <a:solidFill>
                  <a:srgbClr val="FFFFFF"/>
                </a:solidFill>
              </a:rPr>
            </a:br>
            <a:r>
              <a:rPr lang="en-US" sz="1300" dirty="0" smtClean="0">
                <a:solidFill>
                  <a:srgbClr val="FFFFFF"/>
                </a:solidFill>
              </a:rPr>
              <a:t>DDRM application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10232" y="1685292"/>
            <a:ext cx="1683748" cy="170074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Node-Level</a:t>
            </a:r>
          </a:p>
          <a:p>
            <a:pPr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Distributed</a:t>
            </a:r>
            <a:b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Resource</a:t>
            </a:r>
          </a:p>
          <a:p>
            <a:pPr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Management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43600" y="3896647"/>
            <a:ext cx="3095176" cy="13605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marL="400050" indent="-17145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Expand context </a:t>
            </a:r>
            <a:r>
              <a:rPr lang="en-US" sz="1300" dirty="0">
                <a:solidFill>
                  <a:srgbClr val="FFFFFF"/>
                </a:solidFill>
              </a:rPr>
              <a:t>save and restore (CSR)  and hardware task relocation (HTR</a:t>
            </a:r>
            <a:r>
              <a:rPr lang="en-US" sz="1300" dirty="0" smtClean="0">
                <a:solidFill>
                  <a:srgbClr val="FFFFFF"/>
                </a:solidFill>
              </a:rPr>
              <a:t>) features </a:t>
            </a:r>
            <a:endParaRPr lang="en-US" sz="1300" dirty="0">
              <a:solidFill>
                <a:srgbClr val="FFFFFF"/>
              </a:solidFill>
            </a:endParaRPr>
          </a:p>
          <a:p>
            <a:pPr marL="400050" indent="-171450">
              <a:buFont typeface="Arial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Optimize CSR and HTR to maximize </a:t>
            </a:r>
            <a:r>
              <a:rPr lang="en-US" sz="1300" dirty="0" smtClean="0">
                <a:solidFill>
                  <a:srgbClr val="FFFFFF"/>
                </a:solidFill>
              </a:rPr>
              <a:t>task throughput </a:t>
            </a:r>
            <a:br>
              <a:rPr lang="en-US" sz="1300" dirty="0" smtClean="0">
                <a:solidFill>
                  <a:srgbClr val="FFFFFF"/>
                </a:solidFill>
              </a:rPr>
            </a:br>
            <a:r>
              <a:rPr lang="en-US" sz="1300" dirty="0" smtClean="0">
                <a:solidFill>
                  <a:srgbClr val="FFFFFF"/>
                </a:solidFill>
              </a:rPr>
              <a:t>and resource utilization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10232" y="3726573"/>
            <a:ext cx="1683748" cy="170074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Dynamic </a:t>
            </a:r>
            <a:b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Hardware </a:t>
            </a:r>
            <a:b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Task</a:t>
            </a:r>
            <a:b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Management</a:t>
            </a:r>
            <a:endPara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flipH="1">
            <a:off x="3449605" y="285100"/>
            <a:ext cx="6356320" cy="6420500"/>
          </a:xfrm>
          <a:prstGeom prst="blockArc">
            <a:avLst>
              <a:gd name="adj1" fmla="val 18900000"/>
              <a:gd name="adj2" fmla="val 2700000"/>
              <a:gd name="adj3" fmla="val 607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ounded Rectangle 37"/>
          <p:cNvSpPr/>
          <p:nvPr/>
        </p:nvSpPr>
        <p:spPr>
          <a:xfrm flipH="1">
            <a:off x="228600" y="1855368"/>
            <a:ext cx="2947463" cy="136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Leverage PRML to generate PR applications from source code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Leverage high-level synthesis</a:t>
            </a:r>
            <a:br>
              <a:rPr lang="en-US" sz="1300" dirty="0" smtClean="0">
                <a:solidFill>
                  <a:srgbClr val="FFFFFF"/>
                </a:solidFill>
              </a:rPr>
            </a:br>
            <a:r>
              <a:rPr lang="en-US" sz="1300" dirty="0" smtClean="0">
                <a:solidFill>
                  <a:srgbClr val="FFFFFF"/>
                </a:solidFill>
              </a:rPr>
              <a:t>tools to generate VHDL code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Leverage intermediate fabrics</a:t>
            </a:r>
            <a:r>
              <a:rPr lang="en-US" sz="1300" baseline="30000" dirty="0">
                <a:solidFill>
                  <a:srgbClr val="FFFFFF"/>
                </a:solidFill>
              </a:rPr>
              <a:t>1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and </a:t>
            </a:r>
            <a:r>
              <a:rPr lang="en-US" sz="1300" dirty="0" smtClean="0">
                <a:solidFill>
                  <a:srgbClr val="FFFFFF"/>
                </a:solidFill>
              </a:rPr>
              <a:t>DAPR+</a:t>
            </a:r>
            <a:r>
              <a:rPr lang="en-US" sz="1300" baseline="30000" dirty="0">
                <a:solidFill>
                  <a:srgbClr val="FFFFFF"/>
                </a:solidFill>
              </a:rPr>
              <a:t>2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smtClean="0">
                <a:solidFill>
                  <a:srgbClr val="FFFFFF"/>
                </a:solidFill>
              </a:rPr>
              <a:t>for </a:t>
            </a:r>
            <a:r>
              <a:rPr lang="en-US" sz="1300" dirty="0">
                <a:solidFill>
                  <a:srgbClr val="FFFFFF"/>
                </a:solidFill>
              </a:rPr>
              <a:t>fast DSE</a:t>
            </a:r>
          </a:p>
        </p:txBody>
      </p:sp>
      <p:sp>
        <p:nvSpPr>
          <p:cNvPr id="33" name="Oval 32"/>
          <p:cNvSpPr/>
          <p:nvPr/>
        </p:nvSpPr>
        <p:spPr>
          <a:xfrm flipH="1">
            <a:off x="2802747" y="1685292"/>
            <a:ext cx="1683748" cy="1700749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One-click</a:t>
            </a:r>
            <a:b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PR Design Space</a:t>
            </a:r>
            <a:b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Exploration</a:t>
            </a:r>
            <a:endPara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flipH="1">
            <a:off x="228600" y="3896649"/>
            <a:ext cx="2947463" cy="136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tIns="0" bIns="0" anchor="ctr" anchorCtr="0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Design automation tool </a:t>
            </a:r>
            <a:r>
              <a:rPr lang="en-US" sz="1300" dirty="0" smtClean="0">
                <a:solidFill>
                  <a:srgbClr val="FFFFFF"/>
                </a:solidFill>
              </a:rPr>
              <a:t/>
            </a:r>
            <a:br>
              <a:rPr lang="en-US" sz="1300" dirty="0" smtClean="0">
                <a:solidFill>
                  <a:srgbClr val="FFFFFF"/>
                </a:solidFill>
              </a:rPr>
            </a:br>
            <a:r>
              <a:rPr lang="en-US" sz="1300" dirty="0" smtClean="0">
                <a:solidFill>
                  <a:srgbClr val="FFFFFF"/>
                </a:solidFill>
              </a:rPr>
              <a:t>suite (DAPR++) to </a:t>
            </a:r>
            <a:r>
              <a:rPr lang="en-US" sz="1300" dirty="0">
                <a:solidFill>
                  <a:srgbClr val="FFFFFF"/>
                </a:solidFill>
              </a:rPr>
              <a:t>aid </a:t>
            </a:r>
            <a:r>
              <a:rPr lang="en-US" sz="1300" dirty="0" smtClean="0">
                <a:solidFill>
                  <a:srgbClr val="FFFFFF"/>
                </a:solidFill>
              </a:rPr>
              <a:t/>
            </a:r>
            <a:br>
              <a:rPr lang="en-US" sz="1300" dirty="0" smtClean="0">
                <a:solidFill>
                  <a:srgbClr val="FFFFFF"/>
                </a:solidFill>
              </a:rPr>
            </a:br>
            <a:r>
              <a:rPr lang="en-US" sz="1300" dirty="0" smtClean="0">
                <a:solidFill>
                  <a:srgbClr val="FFFFFF"/>
                </a:solidFill>
              </a:rPr>
              <a:t>PR </a:t>
            </a:r>
            <a:r>
              <a:rPr lang="en-US" sz="1300" dirty="0">
                <a:solidFill>
                  <a:srgbClr val="FFFFFF"/>
                </a:solidFill>
              </a:rPr>
              <a:t>system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300" dirty="0">
                <a:solidFill>
                  <a:srgbClr val="FFFFFF"/>
                </a:solidFill>
              </a:rPr>
              <a:t>Generates distributed RC </a:t>
            </a:r>
            <a:br>
              <a:rPr lang="en-US" sz="13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</a:rPr>
              <a:t>system for increased computational </a:t>
            </a:r>
            <a:r>
              <a:rPr lang="en-US" sz="1300" dirty="0" smtClean="0">
                <a:solidFill>
                  <a:srgbClr val="FFFFFF"/>
                </a:solidFill>
              </a:rPr>
              <a:t>capacity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2802753" y="3726573"/>
            <a:ext cx="1683748" cy="170074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Automated </a:t>
            </a:r>
          </a:p>
          <a:p>
            <a:pPr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</a:t>
            </a: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esign </a:t>
            </a:r>
          </a:p>
          <a:p>
            <a:pPr algn="ctr"/>
            <a:r>
              <a:rPr lang="en-US" sz="14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</a:t>
            </a:r>
            <a:r>
              <a:rPr lang="en-US" sz="14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mplementation</a:t>
            </a:r>
            <a:endPara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57600" y="3032760"/>
            <a:ext cx="1817528" cy="102125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PR-centric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RC System </a:t>
            </a:r>
            <a:r>
              <a:rPr lang="en-US" b="1" dirty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evelopment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8" name="Picture 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" r="7707"/>
          <a:stretch>
            <a:fillRect/>
          </a:stretch>
        </p:blipFill>
        <p:spPr bwMode="auto">
          <a:xfrm>
            <a:off x="6080282" y="3215968"/>
            <a:ext cx="2301718" cy="6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 bwMode="auto">
          <a:xfrm>
            <a:off x="381000" y="5737860"/>
            <a:ext cx="2590800" cy="304800"/>
          </a:xfrm>
          <a:prstGeom prst="round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Task </a:t>
            </a:r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81000" y="1051560"/>
            <a:ext cx="2590800" cy="304800"/>
          </a:xfrm>
          <a:prstGeom prst="round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Task A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172200" y="1066800"/>
            <a:ext cx="2590800" cy="304800"/>
          </a:xfrm>
          <a:prstGeom prst="roundRect">
            <a:avLst/>
          </a:prstGeom>
          <a:solidFill>
            <a:srgbClr val="00206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Task </a:t>
            </a:r>
            <a:r>
              <a:rPr lang="en-US" dirty="0" smtClean="0">
                <a:solidFill>
                  <a:srgbClr val="FFFFFF"/>
                </a:solidFill>
              </a:rPr>
              <a:t>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724400" y="6248400"/>
            <a:ext cx="2743200" cy="507831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DAPR+ – Design Automation for PR FPGAs</a:t>
            </a:r>
          </a:p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DDRM – Distributed Dynamic </a:t>
            </a:r>
            <a:r>
              <a:rPr lang="en-US" sz="900" b="1" dirty="0">
                <a:solidFill>
                  <a:srgbClr val="000000"/>
                </a:solidFill>
              </a:rPr>
              <a:t>Resource Manger </a:t>
            </a:r>
            <a:endParaRPr lang="en-US" sz="9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PRML – PR Modeling Language 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905000" y="6227802"/>
            <a:ext cx="2581500" cy="507831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baseline="30000" dirty="0" smtClean="0">
                <a:solidFill>
                  <a:srgbClr val="000000"/>
                </a:solidFill>
              </a:rPr>
              <a:t>1</a:t>
            </a:r>
            <a:r>
              <a:rPr lang="en-US" sz="900" b="1" dirty="0" smtClean="0">
                <a:solidFill>
                  <a:srgbClr val="000000"/>
                </a:solidFill>
              </a:rPr>
              <a:t> Developed by F2-10</a:t>
            </a:r>
          </a:p>
          <a:p>
            <a:pPr>
              <a:spcBef>
                <a:spcPts val="0"/>
              </a:spcBef>
            </a:pPr>
            <a:r>
              <a:rPr lang="en-US" sz="9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</a:rPr>
              <a:t> Developed by F4-11</a:t>
            </a:r>
          </a:p>
          <a:p>
            <a:pPr>
              <a:spcBef>
                <a:spcPts val="0"/>
              </a:spcBef>
            </a:pPr>
            <a:r>
              <a:rPr lang="en-US" sz="900" b="1" dirty="0">
                <a:solidFill>
                  <a:srgbClr val="000000"/>
                </a:solidFill>
              </a:rPr>
              <a:t>DSE – Design Space </a:t>
            </a:r>
            <a:r>
              <a:rPr lang="en-US" sz="900" b="1" dirty="0" smtClean="0">
                <a:solidFill>
                  <a:srgbClr val="000000"/>
                </a:solidFill>
              </a:rPr>
              <a:t>Exploration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39" grpId="0" animBg="1"/>
      <p:bldP spid="26" grpId="0" animBg="1"/>
      <p:bldP spid="23" grpId="0" animBg="1"/>
      <p:bldP spid="21" grpId="0" animBg="1"/>
      <p:bldP spid="5" grpId="0" animBg="1"/>
      <p:bldP spid="27" grpId="0" animBg="1"/>
      <p:bldP spid="22" grpId="0" animBg="1"/>
      <p:bldP spid="25" grpId="0" animBg="1"/>
      <p:bldP spid="24" grpId="0" animBg="1"/>
      <p:bldP spid="38" grpId="0" animBg="1"/>
      <p:bldP spid="33" grpId="0" animBg="1"/>
      <p:bldP spid="36" grpId="0" animBg="1"/>
      <p:bldP spid="35" grpId="0" animBg="1"/>
      <p:bldP spid="47" grpId="0" animBg="1"/>
      <p:bldP spid="29" grpId="0" animBg="1"/>
      <p:bldP spid="28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C:\Users\kuamr\AppData\Local\Microsoft\Windows\Temporary Internet Files\Content.IE5\SM4NVWVP\MC900191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699788" cy="9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:\Users\kuamr\AppData\Local\Microsoft\Windows\Temporary Internet Files\Content.IE5\SM4NVWVP\MC900191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12" y="2895600"/>
            <a:ext cx="1699788" cy="9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 bwMode="auto">
          <a:xfrm rot="20799734" flipH="1">
            <a:off x="2989467" y="4196924"/>
            <a:ext cx="665939" cy="231027"/>
          </a:xfrm>
          <a:prstGeom prst="rightArrow">
            <a:avLst/>
          </a:prstGeom>
          <a:gradFill flip="none" rotWithShape="1">
            <a:gsLst>
              <a:gs pos="0">
                <a:srgbClr val="00CC99"/>
              </a:gs>
              <a:gs pos="7100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863550" flipH="1">
            <a:off x="5671580" y="2976859"/>
            <a:ext cx="1727748" cy="231027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542053">
            <a:off x="1760478" y="2970164"/>
            <a:ext cx="1846452" cy="231027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8600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Streamlined framework for rapid application partitioning, </a:t>
            </a:r>
            <a:b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design space exploration, and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0" name="Picture 6" descr="C:\Users\kuamr\AppData\Local\Microsoft\Windows\Temporary Internet Files\Content.IE5\SM4NVWVP\MC9001918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3340"/>
            <a:ext cx="1699788" cy="9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 bwMode="auto">
          <a:xfrm>
            <a:off x="76200" y="1592236"/>
            <a:ext cx="2971800" cy="1149993"/>
          </a:xfrm>
          <a:prstGeom prst="wedgeEllipseCallout">
            <a:avLst>
              <a:gd name="adj1" fmla="val 29324"/>
              <a:gd name="adj2" fmla="val 59366"/>
            </a:avLst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generates PR application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 high-level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code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6248400" y="1592237"/>
            <a:ext cx="2819400" cy="1149992"/>
          </a:xfrm>
          <a:prstGeom prst="wedgeEllipseCallout">
            <a:avLst>
              <a:gd name="adj1" fmla="val -30542"/>
              <a:gd name="adj2" fmla="val 57664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Alleviates 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complexities in PR design implementation via automated 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flows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38325" y="228600"/>
            <a:ext cx="7239000" cy="484187"/>
          </a:xfrm>
        </p:spPr>
        <p:txBody>
          <a:bodyPr/>
          <a:lstStyle/>
          <a:p>
            <a:r>
              <a:rPr lang="en-US" sz="2600" dirty="0" smtClean="0"/>
              <a:t>Task A: PR Design Space Exploration Framework</a:t>
            </a:r>
            <a:endParaRPr lang="en-US" sz="2600" dirty="0"/>
          </a:p>
        </p:txBody>
      </p:sp>
      <p:pic>
        <p:nvPicPr>
          <p:cNvPr id="18" name="Picture 86" descr="cognitive_pr_log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1447800" cy="3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loud 27"/>
          <p:cNvSpPr/>
          <p:nvPr/>
        </p:nvSpPr>
        <p:spPr bwMode="auto">
          <a:xfrm>
            <a:off x="2090551" y="4876800"/>
            <a:ext cx="4691249" cy="1295400"/>
          </a:xfrm>
          <a:prstGeom prst="cloud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 design space</a:t>
            </a:r>
            <a:r>
              <a:rPr kumimoji="0" lang="en-US" sz="1600" b="1" i="1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exploration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Low-level automated floorplaning and partitioned application’s area/ power/performance evaluation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loud 28"/>
          <p:cNvSpPr/>
          <p:nvPr/>
        </p:nvSpPr>
        <p:spPr bwMode="auto">
          <a:xfrm>
            <a:off x="6400800" y="3601038"/>
            <a:ext cx="2667000" cy="1885362"/>
          </a:xfrm>
          <a:prstGeom prst="cloud">
            <a:avLst/>
          </a:prstGeom>
          <a:solidFill>
            <a:srgbClr val="99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Implementation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Automation and integration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of vendor’s and various third-party tools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1928959" flipH="1">
            <a:off x="5512906" y="4210376"/>
            <a:ext cx="923225" cy="231027"/>
          </a:xfrm>
          <a:prstGeom prst="rightArrow">
            <a:avLst/>
          </a:prstGeom>
          <a:gradFill flip="none" rotWithShape="1">
            <a:gsLst>
              <a:gs pos="0">
                <a:srgbClr val="9966FF"/>
              </a:gs>
              <a:gs pos="7100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6200000" flipH="1">
            <a:off x="4466308" y="4618706"/>
            <a:ext cx="380999" cy="231027"/>
          </a:xfrm>
          <a:prstGeom prst="rightArrow">
            <a:avLst/>
          </a:prstGeom>
          <a:gradFill flip="none" rotWithShape="1">
            <a:gsLst>
              <a:gs pos="0">
                <a:srgbClr val="FF6600"/>
              </a:gs>
              <a:gs pos="81000">
                <a:srgbClr val="0070C0"/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672730" y="2971800"/>
            <a:ext cx="1813670" cy="935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6-Point Star 8"/>
          <p:cNvSpPr/>
          <p:nvPr/>
        </p:nvSpPr>
        <p:spPr bwMode="auto">
          <a:xfrm>
            <a:off x="3352800" y="3399148"/>
            <a:ext cx="2590800" cy="1219200"/>
          </a:xfrm>
          <a:prstGeom prst="star6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Framework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components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16200000" flipH="1">
            <a:off x="4233787" y="2881446"/>
            <a:ext cx="829373" cy="231027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3124200" y="1592237"/>
            <a:ext cx="3048000" cy="1149992"/>
          </a:xfrm>
          <a:prstGeom prst="wedgeEllipseCallout">
            <a:avLst>
              <a:gd name="adj1" fmla="val -359"/>
              <a:gd name="adj2" fmla="val 66680"/>
            </a:avLst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Explores PR design space to find area/power/ performance optimized PR application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76200" y="1600200"/>
            <a:ext cx="2971800" cy="1149993"/>
          </a:xfrm>
          <a:prstGeom prst="wedgeEllipseCallout">
            <a:avLst>
              <a:gd name="adj1" fmla="val -10961"/>
              <a:gd name="adj2" fmla="val 66743"/>
            </a:avLst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generates PR application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 high-level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code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6400800"/>
            <a:ext cx="1828800" cy="246221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 sz="1000" baseline="30000" dirty="0"/>
              <a:t>1</a:t>
            </a:r>
            <a:r>
              <a:rPr lang="en-US" sz="1000" dirty="0"/>
              <a:t> Published in FCCM’13</a:t>
            </a:r>
          </a:p>
        </p:txBody>
      </p:sp>
      <p:sp>
        <p:nvSpPr>
          <p:cNvPr id="22" name="Rectangle 21"/>
          <p:cNvSpPr/>
          <p:nvPr/>
        </p:nvSpPr>
        <p:spPr bwMode="auto">
          <a:xfrm rot="287486">
            <a:off x="168454" y="2711118"/>
            <a:ext cx="1813670" cy="12337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57346" y="3594754"/>
            <a:ext cx="2971800" cy="1891646"/>
          </a:xfrm>
          <a:prstGeom prst="cloud">
            <a:avLst/>
          </a:prstGeom>
          <a:solidFill>
            <a:srgbClr val="00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Partitioning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Automatic modeling and PR partitioning of application’s C source code via PRML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52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4.14758E-6 L 0.39045 -0.002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45 -0.00254 L 0.62379 -0.0025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11" grpId="0" animBg="1"/>
      <p:bldP spid="6" grpId="0" animBg="1"/>
      <p:bldP spid="15" grpId="0" animBg="1"/>
      <p:bldP spid="28" grpId="0" animBg="1"/>
      <p:bldP spid="29" grpId="0" animBg="1"/>
      <p:bldP spid="31" grpId="0" animBg="1"/>
      <p:bldP spid="32" grpId="0" animBg="1"/>
      <p:bldP spid="48" grpId="0" animBg="1"/>
      <p:bldP spid="48" grpId="1" animBg="1"/>
      <p:bldP spid="9" grpId="0" animBg="1"/>
      <p:bldP spid="26" grpId="0" animBg="1"/>
      <p:bldP spid="16" grpId="0" animBg="1"/>
      <p:bldP spid="49" grpId="0" animBg="1"/>
      <p:bldP spid="49" grpId="1" animBg="1"/>
      <p:bldP spid="22" grpId="0" animBg="1"/>
      <p:bldP spid="22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31639" y="1343608"/>
            <a:ext cx="6606075" cy="1449044"/>
            <a:chOff x="1231639" y="2286000"/>
            <a:chExt cx="6606075" cy="1449044"/>
          </a:xfrm>
        </p:grpSpPr>
        <p:pic>
          <p:nvPicPr>
            <p:cNvPr id="5" name="Picture 4" descr="running.png"/>
            <p:cNvPicPr>
              <a:picLocks noChangeAspect="1"/>
            </p:cNvPicPr>
            <p:nvPr/>
          </p:nvPicPr>
          <p:blipFill>
            <a:blip r:embed="rId2"/>
            <a:srcRect l="5510" t="30642" r="69304" b="42219"/>
            <a:stretch>
              <a:fillRect/>
            </a:stretch>
          </p:blipFill>
          <p:spPr>
            <a:xfrm>
              <a:off x="1231639" y="2295330"/>
              <a:ext cx="3340360" cy="1439714"/>
            </a:xfrm>
            <a:prstGeom prst="rect">
              <a:avLst/>
            </a:prstGeom>
          </p:spPr>
        </p:pic>
        <p:pic>
          <p:nvPicPr>
            <p:cNvPr id="6" name="Picture 5" descr="jumping.png"/>
            <p:cNvPicPr>
              <a:picLocks noChangeAspect="1"/>
            </p:cNvPicPr>
            <p:nvPr/>
          </p:nvPicPr>
          <p:blipFill>
            <a:blip r:embed="rId3"/>
            <a:srcRect l="5714" t="30492" r="69082" b="41709"/>
            <a:stretch>
              <a:fillRect/>
            </a:stretch>
          </p:blipFill>
          <p:spPr>
            <a:xfrm>
              <a:off x="4562668" y="2286000"/>
              <a:ext cx="3275046" cy="14448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53748" y="2920482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Changing situations…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2278" y="3722915"/>
            <a:ext cx="7875874" cy="2032317"/>
            <a:chOff x="572278" y="3722915"/>
            <a:chExt cx="7875874" cy="2032317"/>
          </a:xfrm>
        </p:grpSpPr>
        <p:grpSp>
          <p:nvGrpSpPr>
            <p:cNvPr id="11" name="Group 10"/>
            <p:cNvGrpSpPr/>
            <p:nvPr/>
          </p:nvGrpSpPr>
          <p:grpSpPr>
            <a:xfrm>
              <a:off x="1250302" y="3722915"/>
              <a:ext cx="6563910" cy="1455576"/>
              <a:chOff x="1250301" y="3722914"/>
              <a:chExt cx="6620797" cy="1468191"/>
            </a:xfrm>
          </p:grpSpPr>
          <p:pic>
            <p:nvPicPr>
              <p:cNvPr id="7" name="Picture 6" descr="claw1.png"/>
              <p:cNvPicPr>
                <a:picLocks noChangeAspect="1"/>
              </p:cNvPicPr>
              <p:nvPr/>
            </p:nvPicPr>
            <p:blipFill>
              <a:blip r:embed="rId4"/>
              <a:srcRect l="5714" t="30293" r="69184" b="42474"/>
              <a:stretch>
                <a:fillRect/>
              </a:stretch>
            </p:blipFill>
            <p:spPr>
              <a:xfrm>
                <a:off x="1250301" y="3722914"/>
                <a:ext cx="3383280" cy="1468191"/>
              </a:xfrm>
              <a:prstGeom prst="rect">
                <a:avLst/>
              </a:prstGeom>
            </p:spPr>
          </p:pic>
          <p:pic>
            <p:nvPicPr>
              <p:cNvPr id="8" name="Picture 7" descr="clinging.png"/>
              <p:cNvPicPr>
                <a:picLocks noChangeAspect="1"/>
              </p:cNvPicPr>
              <p:nvPr/>
            </p:nvPicPr>
            <p:blipFill>
              <a:blip r:embed="rId5"/>
              <a:srcRect l="5816" t="29975" r="69331" b="42219"/>
              <a:stretch>
                <a:fillRect/>
              </a:stretch>
            </p:blipFill>
            <p:spPr>
              <a:xfrm>
                <a:off x="4618652" y="3732244"/>
                <a:ext cx="3252446" cy="1455576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72278" y="5293567"/>
              <a:ext cx="787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…require part of the system to reconfigure on the fly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12257"/>
            <a:ext cx="897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0"/>
              </a:spcBef>
              <a:spcAft>
                <a:spcPts val="200"/>
              </a:spcAft>
              <a:buClr>
                <a:srgbClr val="CC9900"/>
              </a:buClr>
              <a:buSzPct val="65000"/>
            </a:pPr>
            <a:r>
              <a:rPr lang="en-US" sz="20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DAPR++ tool suite aids designing </a:t>
            </a:r>
            <a:r>
              <a:rPr lang="en-US" sz="20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RC </a:t>
            </a:r>
            <a:r>
              <a:rPr lang="en-US" sz="20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systems using </a:t>
            </a:r>
            <a:r>
              <a:rPr lang="en-US" sz="20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automation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3850"/>
            <a:ext cx="7305675" cy="484187"/>
          </a:xfrm>
        </p:spPr>
        <p:txBody>
          <a:bodyPr/>
          <a:lstStyle/>
          <a:p>
            <a:r>
              <a:rPr lang="en-US" sz="2000" dirty="0" smtClean="0"/>
              <a:t>Task B: PR System </a:t>
            </a:r>
            <a:r>
              <a:rPr lang="en-US" sz="2000" dirty="0"/>
              <a:t>D</a:t>
            </a:r>
            <a:r>
              <a:rPr lang="en-US" sz="2000" dirty="0" smtClean="0"/>
              <a:t>esign </a:t>
            </a:r>
            <a:r>
              <a:rPr lang="en-US" sz="2000" dirty="0"/>
              <a:t>A</a:t>
            </a:r>
            <a:r>
              <a:rPr lang="en-US" sz="2000" dirty="0" smtClean="0"/>
              <a:t>utomation with DAPR++ Tool </a:t>
            </a:r>
            <a:r>
              <a:rPr lang="en-US" sz="2000" dirty="0"/>
              <a:t>S</a:t>
            </a:r>
            <a:r>
              <a:rPr lang="en-US" sz="2000" dirty="0" smtClean="0"/>
              <a:t>uite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400800"/>
            <a:ext cx="1828800" cy="3048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0" name="Picture 86" descr="cognitive_pr_log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323850"/>
            <a:ext cx="1447800" cy="3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ular Callout 23"/>
          <p:cNvSpPr/>
          <p:nvPr/>
        </p:nvSpPr>
        <p:spPr bwMode="auto">
          <a:xfrm>
            <a:off x="145582" y="1503344"/>
            <a:ext cx="2471733" cy="1316056"/>
          </a:xfrm>
          <a:prstGeom prst="wedgeRoundRectCallout">
            <a:avLst>
              <a:gd name="adj1" fmla="val 102385"/>
              <a:gd name="adj2" fmla="val -2522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Creates master and slave FPGA component layout tree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Creates FPGA VHDL black boxes for all components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506366862"/>
              </p:ext>
            </p:extLst>
          </p:nvPr>
        </p:nvGraphicFramePr>
        <p:xfrm>
          <a:off x="1068471" y="1473052"/>
          <a:ext cx="6760918" cy="445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Rounded Rectangular Callout 29"/>
          <p:cNvSpPr/>
          <p:nvPr/>
        </p:nvSpPr>
        <p:spPr bwMode="auto">
          <a:xfrm>
            <a:off x="123396" y="3138458"/>
            <a:ext cx="1975436" cy="1601229"/>
          </a:xfrm>
          <a:prstGeom prst="wedgeRoundRectCallout">
            <a:avLst>
              <a:gd name="adj1" fmla="val 75949"/>
              <a:gd name="adj2" fmla="val -429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Automatically </a:t>
            </a:r>
            <a:r>
              <a:rPr lang="en-US" sz="1400" dirty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enerates target device resource mapping</a:t>
            </a:r>
            <a:endParaRPr lang="en-US" sz="1400" baseline="30000" dirty="0" smtClean="0">
              <a:solidFill>
                <a:srgbClr val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Heuristically floorplans PRRs and partition pins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6200" y="5029200"/>
            <a:ext cx="2399035" cy="1094460"/>
          </a:xfrm>
          <a:prstGeom prst="wedgeRoundRectCallout">
            <a:avLst>
              <a:gd name="adj1" fmla="val 71065"/>
              <a:gd name="adj2" fmla="val -485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Modifies bitstreams and enables task context save (CS) and context restore (CR)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6589499" y="3048000"/>
            <a:ext cx="2289988" cy="756809"/>
          </a:xfrm>
          <a:prstGeom prst="wedgeRoundRectCallout">
            <a:avLst>
              <a:gd name="adj1" fmla="val -61725"/>
              <a:gd name="adj2" fmla="val -327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Creates network protocols for master and slave FPGAs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6698785" y="4173287"/>
            <a:ext cx="2155301" cy="836549"/>
          </a:xfrm>
          <a:prstGeom prst="wedgeRoundRectCallout">
            <a:avLst>
              <a:gd name="adj1" fmla="val -62082"/>
              <a:gd name="adj2" fmla="val 2244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Creates PR </a:t>
            </a:r>
            <a:r>
              <a:rPr lang="en-US" sz="1400" dirty="0" smtClean="0">
                <a:solidFill>
                  <a:srgbClr val="000000"/>
                </a:solidFill>
              </a:rPr>
              <a:t>task </a:t>
            </a:r>
            <a:r>
              <a:rPr lang="en-US" sz="1400" dirty="0">
                <a:solidFill>
                  <a:srgbClr val="000000"/>
                </a:solidFill>
              </a:rPr>
              <a:t>reconfiguration schedules </a:t>
            </a:r>
            <a:r>
              <a:rPr lang="en-US" sz="1400" dirty="0" smtClean="0">
                <a:solidFill>
                  <a:srgbClr val="000000"/>
                </a:solidFill>
              </a:rPr>
              <a:t>to reduce reconfiguration time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5705915" y="5181600"/>
            <a:ext cx="2066485" cy="914400"/>
          </a:xfrm>
          <a:prstGeom prst="wedgeRoundRectCallout">
            <a:avLst>
              <a:gd name="adj1" fmla="val -81562"/>
              <a:gd name="adj2" fmla="val -271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Records data packet transfer rates between master and slave FPGAs</a:t>
            </a:r>
          </a:p>
        </p:txBody>
      </p:sp>
      <p:sp>
        <p:nvSpPr>
          <p:cNvPr id="38" name="7-Point Star 37"/>
          <p:cNvSpPr/>
          <p:nvPr/>
        </p:nvSpPr>
        <p:spPr bwMode="auto">
          <a:xfrm>
            <a:off x="2771063" y="3661971"/>
            <a:ext cx="822960" cy="640080"/>
          </a:xfrm>
          <a:prstGeom prst="star7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CAW13</a:t>
            </a:r>
          </a:p>
        </p:txBody>
      </p:sp>
      <p:sp>
        <p:nvSpPr>
          <p:cNvPr id="39" name="7-Point Star 38"/>
          <p:cNvSpPr/>
          <p:nvPr/>
        </p:nvSpPr>
        <p:spPr bwMode="auto">
          <a:xfrm>
            <a:off x="4278088" y="4503074"/>
            <a:ext cx="822960" cy="640080"/>
          </a:xfrm>
          <a:prstGeom prst="star7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CAW13</a:t>
            </a:r>
          </a:p>
        </p:txBody>
      </p:sp>
      <p:sp>
        <p:nvSpPr>
          <p:cNvPr id="41" name="7-Point Star 40"/>
          <p:cNvSpPr/>
          <p:nvPr/>
        </p:nvSpPr>
        <p:spPr bwMode="auto">
          <a:xfrm>
            <a:off x="5196840" y="3661971"/>
            <a:ext cx="822960" cy="640080"/>
          </a:xfrm>
          <a:prstGeom prst="star7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CMW12</a:t>
            </a:r>
          </a:p>
        </p:txBody>
      </p:sp>
      <p:sp>
        <p:nvSpPr>
          <p:cNvPr id="42" name="7-Point Star 41"/>
          <p:cNvSpPr/>
          <p:nvPr/>
        </p:nvSpPr>
        <p:spPr bwMode="auto">
          <a:xfrm>
            <a:off x="5223164" y="1859280"/>
            <a:ext cx="822960" cy="640080"/>
          </a:xfrm>
          <a:prstGeom prst="star7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CAW13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24600" y="1335806"/>
            <a:ext cx="2752050" cy="1302714"/>
            <a:chOff x="5826604" y="880686"/>
            <a:chExt cx="3278531" cy="167179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826604" y="880686"/>
              <a:ext cx="3278531" cy="167179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bIns="0" anchor="ctr" anchorCtr="1"/>
            <a:lstStyle/>
            <a:p>
              <a:pPr algn="ctr">
                <a:defRPr/>
              </a:pPr>
              <a:endParaRPr lang="en-US" sz="10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7619999" y="1905000"/>
              <a:ext cx="794298" cy="31929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 Switch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895474" y="1064408"/>
              <a:ext cx="949330" cy="109819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Master </a:t>
              </a: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FPGA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" name="Rounded Rectangle 17"/>
            <p:cNvSpPr>
              <a:spLocks noChangeArrowheads="1"/>
            </p:cNvSpPr>
            <p:nvPr/>
          </p:nvSpPr>
          <p:spPr bwMode="auto">
            <a:xfrm>
              <a:off x="6951685" y="990600"/>
              <a:ext cx="820715" cy="8262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t" anchorCtr="1"/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Slave </a:t>
              </a:r>
              <a:r>
                <a:rPr lang="en-US" sz="1200" dirty="0" smtClean="0">
                  <a:solidFill>
                    <a:srgbClr val="000000"/>
                  </a:solidFill>
                </a:rPr>
                <a:t>FPGA 1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5989139" y="1694648"/>
              <a:ext cx="762000" cy="4096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1100" dirty="0" smtClean="0">
                  <a:solidFill>
                    <a:srgbClr val="000000"/>
                  </a:solidFill>
                </a:rPr>
                <a:t>GPP</a:t>
              </a:r>
            </a:p>
          </p:txBody>
        </p:sp>
        <p:cxnSp>
          <p:nvCxnSpPr>
            <p:cNvPr id="21" name="Straight Arrow Connector 6"/>
            <p:cNvCxnSpPr>
              <a:stCxn id="17" idx="2"/>
              <a:endCxn id="16" idx="2"/>
            </p:cNvCxnSpPr>
            <p:nvPr/>
          </p:nvCxnSpPr>
          <p:spPr bwMode="auto">
            <a:xfrm rot="16200000" flipH="1">
              <a:off x="7162794" y="1369944"/>
              <a:ext cx="61698" cy="1647010"/>
            </a:xfrm>
            <a:prstGeom prst="bentConnector3">
              <a:avLst>
                <a:gd name="adj1" fmla="val 482146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5" name="Straight Arrow Connector 6"/>
            <p:cNvCxnSpPr>
              <a:stCxn id="16" idx="1"/>
              <a:endCxn id="18" idx="2"/>
            </p:cNvCxnSpPr>
            <p:nvPr/>
          </p:nvCxnSpPr>
          <p:spPr bwMode="auto">
            <a:xfrm rot="10800000">
              <a:off x="7362042" y="1816861"/>
              <a:ext cx="257957" cy="247788"/>
            </a:xfrm>
            <a:prstGeom prst="bentConnector2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6"/>
            <p:cNvCxnSpPr>
              <a:stCxn id="16" idx="3"/>
              <a:endCxn id="29" idx="2"/>
            </p:cNvCxnSpPr>
            <p:nvPr/>
          </p:nvCxnSpPr>
          <p:spPr bwMode="auto">
            <a:xfrm flipV="1">
              <a:off x="8414297" y="1816861"/>
              <a:ext cx="253652" cy="247788"/>
            </a:xfrm>
            <a:prstGeom prst="bentConnector2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7044878" y="1552469"/>
              <a:ext cx="634329" cy="2241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</a:rPr>
                <a:t>PRRs</a:t>
              </a:r>
            </a:p>
          </p:txBody>
        </p:sp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8257591" y="990600"/>
              <a:ext cx="820715" cy="8262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t" anchorCtr="1"/>
            <a:lstStyle/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Slave </a:t>
              </a:r>
              <a:r>
                <a:rPr lang="en-US" sz="1200" dirty="0" smtClean="0">
                  <a:solidFill>
                    <a:srgbClr val="000000"/>
                  </a:solidFill>
                </a:rPr>
                <a:t>FPGA 2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8368908" y="1555859"/>
              <a:ext cx="634329" cy="2241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</a:rPr>
                <a:t>PRRs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2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27" grpId="0">
        <p:bldAsOne/>
      </p:bldGraphic>
      <p:bldP spid="30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ual Content"/>
          <p:cNvSpPr>
            <a:spLocks noGrp="1"/>
          </p:cNvSpPr>
          <p:nvPr>
            <p:ph idx="1"/>
          </p:nvPr>
        </p:nvSpPr>
        <p:spPr>
          <a:xfrm>
            <a:off x="152400" y="923866"/>
            <a:ext cx="8763000" cy="517213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100" dirty="0" smtClean="0"/>
              <a:t>Node-level DDRM facilitates VAPRES network management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Automatically manages task relocation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Minimizes system delays caused by task relocation latency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Uses custom node communication procedures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Maintains global node execution status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Task relocation circumvents node-level restrictions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Individual nodes have limited resources and power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Network nodes to leverage shared resource pool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Example applications: sensor networks, target tracking</a:t>
            </a:r>
            <a:endParaRPr lang="en-US" sz="1700" dirty="0" smtClean="0"/>
          </a:p>
          <a:p>
            <a:pPr>
              <a:spcBef>
                <a:spcPts val="400"/>
              </a:spcBef>
            </a:pPr>
            <a:r>
              <a:rPr lang="en-US" sz="2100" dirty="0" smtClean="0"/>
              <a:t>Node-level </a:t>
            </a:r>
            <a:r>
              <a:rPr lang="en-US" sz="2100" dirty="0"/>
              <a:t>DDRM </a:t>
            </a:r>
            <a:r>
              <a:rPr lang="en-US" sz="2100" dirty="0" smtClean="0"/>
              <a:t>controls nodes’ task distribution</a:t>
            </a:r>
            <a:endParaRPr lang="en-US" sz="2100" dirty="0"/>
          </a:p>
          <a:p>
            <a:pPr lvl="1">
              <a:spcBef>
                <a:spcPts val="400"/>
              </a:spcBef>
            </a:pPr>
            <a:r>
              <a:rPr lang="en-US" sz="1800" dirty="0" smtClean="0"/>
              <a:t>Node is a client for local tasks, server for remote tasks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Client determines new node and PRR for task execution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Algorithm developed in system-level test version of DDRM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Clients communicate with servers to locate new PRR and transfer PRM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Created automated communication functions to coordinate inter-node transfer of </a:t>
            </a:r>
            <a:r>
              <a:rPr lang="en-US" sz="1600" dirty="0" err="1" smtClean="0"/>
              <a:t>bitstreams</a:t>
            </a:r>
            <a:r>
              <a:rPr lang="en-US" sz="1600" dirty="0" smtClean="0"/>
              <a:t>, context, test results, and node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272145"/>
            <a:ext cx="8229600" cy="642256"/>
          </a:xfrm>
        </p:spPr>
        <p:txBody>
          <a:bodyPr/>
          <a:lstStyle/>
          <a:p>
            <a:r>
              <a:rPr lang="en-US" sz="3000" dirty="0" smtClean="0"/>
              <a:t>Task C.1:  Node-level DDRM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PRR, PRM Acronym Textbox"/>
          <p:cNvSpPr txBox="1">
            <a:spLocks noChangeArrowheads="1"/>
          </p:cNvSpPr>
          <p:nvPr/>
        </p:nvSpPr>
        <p:spPr bwMode="auto">
          <a:xfrm>
            <a:off x="4778828" y="6364356"/>
            <a:ext cx="2438400" cy="369332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PRR – Partially Reconfigurable Region</a:t>
            </a:r>
          </a:p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PRM – Partially Reconfigurable Module</a:t>
            </a:r>
          </a:p>
        </p:txBody>
      </p:sp>
      <p:sp>
        <p:nvSpPr>
          <p:cNvPr id="13" name="PRR, PRM Acronym Textbox"/>
          <p:cNvSpPr txBox="1">
            <a:spLocks noChangeArrowheads="1"/>
          </p:cNvSpPr>
          <p:nvPr/>
        </p:nvSpPr>
        <p:spPr bwMode="auto">
          <a:xfrm>
            <a:off x="2046512" y="6357258"/>
            <a:ext cx="2286000" cy="369332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rgbClr val="000000"/>
                </a:solidFill>
              </a:rPr>
              <a:t>DDRM – Distributed Dynamic Resource  Manager</a:t>
            </a:r>
          </a:p>
        </p:txBody>
      </p:sp>
      <p:grpSp>
        <p:nvGrpSpPr>
          <p:cNvPr id="100" name="Original Graphic"/>
          <p:cNvGrpSpPr/>
          <p:nvPr/>
        </p:nvGrpSpPr>
        <p:grpSpPr>
          <a:xfrm>
            <a:off x="6477000" y="1143000"/>
            <a:ext cx="2590800" cy="3429000"/>
            <a:chOff x="6477000" y="1143000"/>
            <a:chExt cx="2590800" cy="3429000"/>
          </a:xfrm>
        </p:grpSpPr>
        <p:sp>
          <p:nvSpPr>
            <p:cNvPr id="27" name="Network Cloud"/>
            <p:cNvSpPr/>
            <p:nvPr/>
          </p:nvSpPr>
          <p:spPr bwMode="auto">
            <a:xfrm>
              <a:off x="6477000" y="1143000"/>
              <a:ext cx="2590800" cy="3429000"/>
            </a:xfrm>
            <a:prstGeom prst="cloud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4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18288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18288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28956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1"/>
            <p:cNvGrpSpPr/>
            <p:nvPr/>
          </p:nvGrpSpPr>
          <p:grpSpPr>
            <a:xfrm>
              <a:off x="6978804" y="1860396"/>
              <a:ext cx="653844" cy="358560"/>
              <a:chOff x="7499556" y="4213440"/>
              <a:chExt cx="653844" cy="358560"/>
            </a:xfrm>
          </p:grpSpPr>
          <p:sp>
            <p:nvSpPr>
              <p:cNvPr id="29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31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969404" y="1860396"/>
              <a:ext cx="653844" cy="358560"/>
              <a:chOff x="7499556" y="4213440"/>
              <a:chExt cx="653844" cy="358560"/>
            </a:xfrm>
          </p:grpSpPr>
          <p:sp>
            <p:nvSpPr>
              <p:cNvPr id="39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48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436004" y="2927196"/>
              <a:ext cx="653844" cy="358560"/>
              <a:chOff x="7499556" y="4213440"/>
              <a:chExt cx="653844" cy="358560"/>
            </a:xfrm>
          </p:grpSpPr>
          <p:sp>
            <p:nvSpPr>
              <p:cNvPr id="55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61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62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5" name="Original PRM"/>
          <p:cNvSpPr/>
          <p:nvPr/>
        </p:nvSpPr>
        <p:spPr bwMode="auto">
          <a:xfrm>
            <a:off x="7826828" y="3429000"/>
            <a:ext cx="250376" cy="3048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9" name="Circular Arrows"/>
          <p:cNvGrpSpPr/>
          <p:nvPr/>
        </p:nvGrpSpPr>
        <p:grpSpPr>
          <a:xfrm>
            <a:off x="7543800" y="2819400"/>
            <a:ext cx="478972" cy="522514"/>
            <a:chOff x="8512628" y="4278086"/>
            <a:chExt cx="478972" cy="522514"/>
          </a:xfrm>
        </p:grpSpPr>
        <p:sp>
          <p:nvSpPr>
            <p:cNvPr id="66" name="Curved Up Arrow 65"/>
            <p:cNvSpPr/>
            <p:nvPr/>
          </p:nvSpPr>
          <p:spPr bwMode="auto">
            <a:xfrm>
              <a:off x="8534400" y="4572000"/>
              <a:ext cx="457200" cy="228600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8" name="Curved Up Arrow 67"/>
            <p:cNvSpPr/>
            <p:nvPr/>
          </p:nvSpPr>
          <p:spPr bwMode="auto">
            <a:xfrm rot="10800000">
              <a:off x="8512628" y="4278086"/>
              <a:ext cx="457200" cy="228600"/>
            </a:xfrm>
            <a:prstGeom prst="curved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71" name="Straight Arrow Connector 70"/>
          <p:cNvCxnSpPr>
            <a:stCxn id="62" idx="0"/>
            <a:endCxn id="31" idx="2"/>
          </p:cNvCxnSpPr>
          <p:nvPr/>
        </p:nvCxnSpPr>
        <p:spPr bwMode="auto">
          <a:xfrm flipH="1" flipV="1">
            <a:off x="7312050" y="2184387"/>
            <a:ext cx="457200" cy="88392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7021284" y="2286000"/>
            <a:ext cx="250376" cy="304800"/>
          </a:xfrm>
          <a:prstGeom prst="roundRect">
            <a:avLst>
              <a:gd name="adj" fmla="val 0"/>
            </a:avLst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99" name="Cover Graphic"/>
          <p:cNvGrpSpPr/>
          <p:nvPr/>
        </p:nvGrpSpPr>
        <p:grpSpPr>
          <a:xfrm>
            <a:off x="6477002" y="1143000"/>
            <a:ext cx="2590800" cy="3429000"/>
            <a:chOff x="9525000" y="2895600"/>
            <a:chExt cx="2590800" cy="3429000"/>
          </a:xfrm>
        </p:grpSpPr>
        <p:sp>
          <p:nvSpPr>
            <p:cNvPr id="76" name="Cloud 75"/>
            <p:cNvSpPr/>
            <p:nvPr/>
          </p:nvSpPr>
          <p:spPr bwMode="auto">
            <a:xfrm>
              <a:off x="9525000" y="2895600"/>
              <a:ext cx="2590800" cy="3429000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4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82200" y="35814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72800" y="35814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7" name="Group 76"/>
            <p:cNvGrpSpPr/>
            <p:nvPr/>
          </p:nvGrpSpPr>
          <p:grpSpPr>
            <a:xfrm>
              <a:off x="10026804" y="3612996"/>
              <a:ext cx="653844" cy="358560"/>
              <a:chOff x="7499556" y="4213440"/>
              <a:chExt cx="653844" cy="358560"/>
            </a:xfrm>
          </p:grpSpPr>
          <p:sp>
            <p:nvSpPr>
              <p:cNvPr id="78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9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80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1017404" y="3612996"/>
              <a:ext cx="653844" cy="358560"/>
              <a:chOff x="7499556" y="4213440"/>
              <a:chExt cx="653844" cy="358560"/>
            </a:xfrm>
          </p:grpSpPr>
          <p:sp>
            <p:nvSpPr>
              <p:cNvPr id="82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3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84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85" name="Individual Node Figure Node Image" descr="Selection_007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9400" y="4648200"/>
              <a:ext cx="72924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Group 85"/>
            <p:cNvGrpSpPr/>
            <p:nvPr/>
          </p:nvGrpSpPr>
          <p:grpSpPr>
            <a:xfrm>
              <a:off x="10484004" y="4679796"/>
              <a:ext cx="653844" cy="358560"/>
              <a:chOff x="7499556" y="4213440"/>
              <a:chExt cx="653844" cy="358560"/>
            </a:xfrm>
          </p:grpSpPr>
          <p:sp>
            <p:nvSpPr>
              <p:cNvPr id="87" name="Microblaze Rectangle"/>
              <p:cNvSpPr/>
              <p:nvPr/>
            </p:nvSpPr>
            <p:spPr bwMode="auto">
              <a:xfrm>
                <a:off x="7499556" y="4213440"/>
                <a:ext cx="653844" cy="3585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88" name="MicroBlaze logo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" r="2572" b="63385"/>
              <a:stretch>
                <a:fillRect/>
              </a:stretch>
            </p:blipFill>
            <p:spPr>
              <a:xfrm>
                <a:off x="7514305" y="4241491"/>
                <a:ext cx="583887" cy="91440"/>
              </a:xfrm>
              <a:prstGeom prst="rect">
                <a:avLst/>
              </a:prstGeom>
            </p:spPr>
          </p:pic>
          <p:sp>
            <p:nvSpPr>
              <p:cNvPr id="89" name="&quot;DDRM&quot; Rounded Rectangle F4-13"/>
              <p:cNvSpPr/>
              <p:nvPr/>
            </p:nvSpPr>
            <p:spPr bwMode="auto">
              <a:xfrm>
                <a:off x="7566102" y="4354551"/>
                <a:ext cx="533400" cy="182880"/>
              </a:xfrm>
              <a:prstGeom prst="roundRect">
                <a:avLst/>
              </a:prstGeom>
              <a:solidFill>
                <a:srgbClr val="CC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FFFF"/>
                    </a:solidFill>
                  </a:rPr>
                  <a:t>DDRM</a:t>
                </a:r>
                <a:endParaRPr lang="en-US" sz="1600" b="1" dirty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0" name="Rounded Rectangle 89"/>
            <p:cNvSpPr/>
            <p:nvPr/>
          </p:nvSpPr>
          <p:spPr bwMode="auto">
            <a:xfrm>
              <a:off x="10874828" y="5181600"/>
              <a:ext cx="250376" cy="304800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4" name="Straight Arrow Connector 93"/>
            <p:cNvCxnSpPr>
              <a:stCxn id="89" idx="0"/>
              <a:endCxn id="80" idx="2"/>
            </p:cNvCxnSpPr>
            <p:nvPr/>
          </p:nvCxnSpPr>
          <p:spPr bwMode="auto">
            <a:xfrm flipH="1" flipV="1">
              <a:off x="10360050" y="3936987"/>
              <a:ext cx="457200" cy="883920"/>
            </a:xfrm>
            <a:prstGeom prst="straightConnector1">
              <a:avLst/>
            </a:prstGeom>
            <a:noFill/>
            <a:ln w="571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5" name="Rounded Rectangle 94"/>
            <p:cNvSpPr/>
            <p:nvPr/>
          </p:nvSpPr>
          <p:spPr bwMode="auto">
            <a:xfrm>
              <a:off x="10069284" y="4038600"/>
              <a:ext cx="250376" cy="304800"/>
            </a:xfrm>
            <a:prstGeom prst="roundRect">
              <a:avLst>
                <a:gd name="adj" fmla="val 0"/>
              </a:avLst>
            </a:pr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69565E-7 L -0.08629 -0.16651 " pathEditMode="relative" rAng="0" ptsTypes="AA">
                                      <p:cBhvr>
                                        <p:cTn id="8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5" grpId="0" animBg="1"/>
      <p:bldP spid="65" grpId="1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7717"/>
            <a:ext cx="7315200" cy="620484"/>
          </a:xfrm>
        </p:spPr>
        <p:txBody>
          <a:bodyPr/>
          <a:lstStyle/>
          <a:p>
            <a:r>
              <a:rPr lang="en-US" sz="2800" dirty="0" smtClean="0"/>
              <a:t>Task C.2:  Hardware Task Management Tools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PRR, PRM Acronym Textbox"/>
          <p:cNvSpPr txBox="1">
            <a:spLocks noChangeArrowheads="1"/>
          </p:cNvSpPr>
          <p:nvPr/>
        </p:nvSpPr>
        <p:spPr bwMode="auto">
          <a:xfrm>
            <a:off x="5029200" y="6248400"/>
            <a:ext cx="2286000" cy="461665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 smtClean="0">
                <a:solidFill>
                  <a:srgbClr val="000000"/>
                </a:solidFill>
              </a:rPr>
              <a:t>PRM –  Partially Reconfigurable Module</a:t>
            </a:r>
          </a:p>
          <a:p>
            <a:pPr>
              <a:spcBef>
                <a:spcPts val="0"/>
              </a:spcBef>
            </a:pPr>
            <a:r>
              <a:rPr lang="es-PE" sz="800" b="1" dirty="0" smtClean="0">
                <a:solidFill>
                  <a:srgbClr val="000000"/>
                </a:solidFill>
              </a:rPr>
              <a:t>VAPRES – Virtual Architecture for Partially Reconfigurable Embedded Systems</a:t>
            </a:r>
            <a:endParaRPr lang="en-US" sz="800" b="1" dirty="0" smtClean="0">
              <a:solidFill>
                <a:srgbClr val="000000"/>
              </a:solidFill>
            </a:endParaRPr>
          </a:p>
        </p:txBody>
      </p:sp>
      <p:sp>
        <p:nvSpPr>
          <p:cNvPr id="23" name="CLB,DSP,BRAM Acronym Textbox"/>
          <p:cNvSpPr txBox="1">
            <a:spLocks noChangeArrowheads="1"/>
          </p:cNvSpPr>
          <p:nvPr/>
        </p:nvSpPr>
        <p:spPr bwMode="auto">
          <a:xfrm>
            <a:off x="1981200" y="6263565"/>
            <a:ext cx="2133600" cy="442035"/>
          </a:xfrm>
          <a:prstGeom prst="rect">
            <a:avLst/>
          </a:prstGeom>
          <a:gradFill rotWithShape="1">
            <a:gsLst>
              <a:gs pos="0">
                <a:srgbClr val="FFF4E0"/>
              </a:gs>
              <a:gs pos="64999">
                <a:srgbClr val="FFE3B2"/>
              </a:gs>
              <a:gs pos="100000">
                <a:srgbClr val="FFDA90"/>
              </a:gs>
            </a:gsLst>
            <a:lin ang="5400000" scaled="1"/>
          </a:gradFill>
          <a:ln w="19050">
            <a:solidFill>
              <a:srgbClr val="CC98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tIns="36000" b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sz="800" dirty="0" smtClean="0">
                <a:solidFill>
                  <a:srgbClr val="000000"/>
                </a:solidFill>
              </a:rPr>
              <a:t>DSP – Digital Signal Processing</a:t>
            </a:r>
            <a:endParaRPr lang="en-US" sz="8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s-PE" sz="800" dirty="0" smtClean="0">
                <a:solidFill>
                  <a:srgbClr val="000000"/>
                </a:solidFill>
              </a:rPr>
              <a:t>BRAM – Random Access Memory Block</a:t>
            </a:r>
          </a:p>
          <a:p>
            <a:pPr eaLnBrk="1" hangingPunct="1"/>
            <a:r>
              <a:rPr lang="en-US" sz="800" dirty="0">
                <a:solidFill>
                  <a:srgbClr val="000000"/>
                </a:solidFill>
              </a:rPr>
              <a:t>PRR – Partially Reconfigurable </a:t>
            </a:r>
            <a:r>
              <a:rPr lang="en-US" sz="800" dirty="0" smtClean="0">
                <a:solidFill>
                  <a:srgbClr val="000000"/>
                </a:solidFill>
              </a:rPr>
              <a:t>Region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7" name="VAPRES logo"/>
          <p:cNvPicPr>
            <a:picLocks noChangeAspect="1" noChangeArrowheads="1"/>
          </p:cNvPicPr>
          <p:nvPr/>
        </p:nvPicPr>
        <p:blipFill>
          <a:blip r:embed="rId3" cstate="print"/>
          <a:srcRect t="702" r="7707"/>
          <a:stretch>
            <a:fillRect/>
          </a:stretch>
        </p:blipFill>
        <p:spPr bwMode="auto">
          <a:xfrm>
            <a:off x="417119" y="381000"/>
            <a:ext cx="103068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CSR-VAPRES-FPGA"/>
          <p:cNvGrpSpPr/>
          <p:nvPr/>
        </p:nvGrpSpPr>
        <p:grpSpPr>
          <a:xfrm>
            <a:off x="6248400" y="914400"/>
            <a:ext cx="2743200" cy="2286000"/>
            <a:chOff x="6323020" y="1143000"/>
            <a:chExt cx="2743200" cy="22860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323020" y="1219200"/>
              <a:ext cx="2743200" cy="2209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" name="CSR-FPG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1449754"/>
              <a:ext cx="1447800" cy="190304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10400" y="1143000"/>
              <a:ext cx="14736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500" b="1" dirty="0" smtClean="0">
                  <a:solidFill>
                    <a:srgbClr val="000000"/>
                  </a:solidFill>
                </a:rPr>
                <a:t>VAPRES node</a:t>
              </a:r>
              <a:endParaRPr lang="en-US" sz="15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CSR-Camera"/>
          <p:cNvGrpSpPr/>
          <p:nvPr/>
        </p:nvGrpSpPr>
        <p:grpSpPr>
          <a:xfrm>
            <a:off x="6402380" y="2364000"/>
            <a:ext cx="847589" cy="684000"/>
            <a:chOff x="6477000" y="2590800"/>
            <a:chExt cx="847589" cy="684000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6477000" y="2590800"/>
              <a:ext cx="847589" cy="684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0" name="Camera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743200"/>
              <a:ext cx="330608" cy="33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CSR-PRR1"/>
          <p:cNvGrpSpPr/>
          <p:nvPr/>
        </p:nvGrpSpPr>
        <p:grpSpPr>
          <a:xfrm>
            <a:off x="8050580" y="2140200"/>
            <a:ext cx="401072" cy="533400"/>
            <a:chOff x="8125200" y="2368800"/>
            <a:chExt cx="401072" cy="5334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8154000" y="2368800"/>
              <a:ext cx="330609" cy="533400"/>
            </a:xfrm>
            <a:prstGeom prst="rect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9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25200" y="24660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1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CSR-M2"/>
          <p:cNvGrpSpPr/>
          <p:nvPr/>
        </p:nvGrpSpPr>
        <p:grpSpPr>
          <a:xfrm>
            <a:off x="6765380" y="1295400"/>
            <a:ext cx="458780" cy="504000"/>
            <a:chOff x="6840000" y="1524000"/>
            <a:chExt cx="458780" cy="5040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908391" y="1524000"/>
              <a:ext cx="288000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40000" y="160020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M2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PRR1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0" name="CSR-M1"/>
          <p:cNvGrpSpPr/>
          <p:nvPr/>
        </p:nvGrpSpPr>
        <p:grpSpPr>
          <a:xfrm>
            <a:off x="6324600" y="1295400"/>
            <a:ext cx="458780" cy="504000"/>
            <a:chOff x="6372000" y="4077676"/>
            <a:chExt cx="458780" cy="5040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6451191" y="4077676"/>
              <a:ext cx="288000" cy="504000"/>
            </a:xfrm>
            <a:prstGeom prst="rect">
              <a:avLst/>
            </a:prstGeom>
            <a:solidFill>
              <a:srgbClr val="CC9900"/>
            </a:solidFill>
            <a:ln w="317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000" y="41572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M1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PRR1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On-Chip CSR"/>
          <p:cNvSpPr txBox="1"/>
          <p:nvPr/>
        </p:nvSpPr>
        <p:spPr>
          <a:xfrm>
            <a:off x="6781800" y="6212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On-chip CSR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White Rectangle"/>
          <p:cNvSpPr/>
          <p:nvPr/>
        </p:nvSpPr>
        <p:spPr bwMode="auto">
          <a:xfrm>
            <a:off x="6780220" y="685800"/>
            <a:ext cx="167798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7" name="HTR-VAPRES-FPGA"/>
          <p:cNvGrpSpPr/>
          <p:nvPr/>
        </p:nvGrpSpPr>
        <p:grpSpPr>
          <a:xfrm>
            <a:off x="6248400" y="914400"/>
            <a:ext cx="2743200" cy="2286000"/>
            <a:chOff x="6324600" y="3733800"/>
            <a:chExt cx="2743200" cy="22860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324600" y="3810000"/>
              <a:ext cx="2743200" cy="22098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3733800"/>
              <a:ext cx="147360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500" b="1" dirty="0" smtClean="0">
                  <a:solidFill>
                    <a:srgbClr val="000000"/>
                  </a:solidFill>
                </a:rPr>
                <a:t>VAPRES node</a:t>
              </a:r>
              <a:endParaRPr lang="en-US" sz="1500" b="1" dirty="0">
                <a:solidFill>
                  <a:srgbClr val="000000"/>
                </a:solidFill>
              </a:endParaRPr>
            </a:p>
          </p:txBody>
        </p:sp>
        <p:pic>
          <p:nvPicPr>
            <p:cNvPr id="11" name="HTR-FPG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4040554"/>
              <a:ext cx="1447800" cy="1903046"/>
            </a:xfrm>
            <a:prstGeom prst="rect">
              <a:avLst/>
            </a:prstGeom>
          </p:spPr>
        </p:pic>
      </p:grpSp>
      <p:grpSp>
        <p:nvGrpSpPr>
          <p:cNvPr id="52" name="HTR-Camera"/>
          <p:cNvGrpSpPr/>
          <p:nvPr/>
        </p:nvGrpSpPr>
        <p:grpSpPr>
          <a:xfrm>
            <a:off x="6391411" y="2273096"/>
            <a:ext cx="847589" cy="684000"/>
            <a:chOff x="6467611" y="5168696"/>
            <a:chExt cx="847589" cy="6840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6467611" y="5168696"/>
              <a:ext cx="847589" cy="684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Camera" descr="C:\Documents and Settings\Aurelio\Configuración local\Archivos temporales de Internet\Content.IE5\K1S32S8C\MC90043258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334000"/>
              <a:ext cx="330608" cy="33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HTR-PRR2"/>
          <p:cNvGrpSpPr/>
          <p:nvPr/>
        </p:nvGrpSpPr>
        <p:grpSpPr>
          <a:xfrm>
            <a:off x="8001000" y="2299200"/>
            <a:ext cx="450000" cy="540000"/>
            <a:chOff x="8077200" y="5220675"/>
            <a:chExt cx="450000" cy="540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8077200" y="5220675"/>
              <a:ext cx="450000" cy="540000"/>
            </a:xfrm>
            <a:prstGeom prst="rect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00000" y="52920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</a:t>
              </a:r>
            </a:p>
            <a:p>
              <a:pPr algn="ctr"/>
              <a:r>
                <a:rPr lang="es-PE" sz="800" b="1" dirty="0">
                  <a:solidFill>
                    <a:srgbClr val="FFFF00"/>
                  </a:solidFill>
                </a:rPr>
                <a:t>2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HTR-PRR1"/>
          <p:cNvGrpSpPr/>
          <p:nvPr/>
        </p:nvGrpSpPr>
        <p:grpSpPr>
          <a:xfrm>
            <a:off x="7467600" y="1371599"/>
            <a:ext cx="401072" cy="504000"/>
            <a:chOff x="7560000" y="4267199"/>
            <a:chExt cx="401072" cy="504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594191" y="4267199"/>
              <a:ext cx="324000" cy="504000"/>
            </a:xfrm>
            <a:prstGeom prst="rect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60000" y="43560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1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HTR-M3-PRR2"/>
          <p:cNvGrpSpPr/>
          <p:nvPr/>
        </p:nvGrpSpPr>
        <p:grpSpPr>
          <a:xfrm>
            <a:off x="8023800" y="2315400"/>
            <a:ext cx="458780" cy="504000"/>
            <a:chOff x="6858000" y="5410199"/>
            <a:chExt cx="458780" cy="5040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865200" y="5410199"/>
              <a:ext cx="396000" cy="504000"/>
            </a:xfrm>
            <a:prstGeom prst="rect">
              <a:avLst/>
            </a:prstGeom>
            <a:solidFill>
              <a:srgbClr val="0070C0"/>
            </a:solidFill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0" y="5486400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M3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PRR2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3" name="HTR-merged-M1-PRR2"/>
          <p:cNvGrpSpPr/>
          <p:nvPr/>
        </p:nvGrpSpPr>
        <p:grpSpPr>
          <a:xfrm>
            <a:off x="6727800" y="1248600"/>
            <a:ext cx="556564" cy="504000"/>
            <a:chOff x="6753529" y="4077676"/>
            <a:chExt cx="556564" cy="5040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807529" y="4077676"/>
              <a:ext cx="432000" cy="504000"/>
            </a:xfrm>
            <a:prstGeom prst="rect">
              <a:avLst/>
            </a:prstGeom>
            <a:solidFill>
              <a:srgbClr val="99CCFF"/>
            </a:solidFill>
            <a:ln w="31750" cap="flat" cmpd="sng" algn="ctr">
              <a:solidFill>
                <a:srgbClr val="99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53529" y="4085511"/>
              <a:ext cx="5565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s-PE" sz="2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s-PE" sz="800" b="1" dirty="0" smtClean="0">
                  <a:solidFill>
                    <a:srgbClr val="000000"/>
                  </a:solidFill>
                </a:rPr>
                <a:t>merged</a:t>
              </a:r>
            </a:p>
            <a:p>
              <a:pPr algn="ctr"/>
              <a:r>
                <a:rPr lang="es-PE" sz="800" b="1" dirty="0" smtClean="0">
                  <a:solidFill>
                    <a:srgbClr val="000000"/>
                  </a:solidFill>
                </a:rPr>
                <a:t>M1</a:t>
              </a:r>
            </a:p>
            <a:p>
              <a:pPr algn="ctr"/>
              <a:r>
                <a:rPr lang="es-PE" sz="800" b="1" dirty="0" smtClean="0">
                  <a:solidFill>
                    <a:srgbClr val="000000"/>
                  </a:solidFill>
                </a:rPr>
                <a:t>PRR2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HTR-M1-PRR2"/>
          <p:cNvGrpSpPr/>
          <p:nvPr/>
        </p:nvGrpSpPr>
        <p:grpSpPr>
          <a:xfrm>
            <a:off x="6780220" y="1248600"/>
            <a:ext cx="458780" cy="504000"/>
            <a:chOff x="6856420" y="4077676"/>
            <a:chExt cx="458780" cy="5040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858000" y="4077676"/>
              <a:ext cx="432000" cy="50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6420" y="41572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M1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PRR2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HTR-M2-PRR1"/>
          <p:cNvGrpSpPr/>
          <p:nvPr/>
        </p:nvGrpSpPr>
        <p:grpSpPr>
          <a:xfrm>
            <a:off x="7447800" y="1395600"/>
            <a:ext cx="458780" cy="450000"/>
            <a:chOff x="6372000" y="4103527"/>
            <a:chExt cx="458780" cy="484616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444000" y="4103527"/>
              <a:ext cx="288000" cy="484616"/>
            </a:xfrm>
            <a:prstGeom prst="rect">
              <a:avLst/>
            </a:prstGeom>
            <a:solidFill>
              <a:srgbClr val="FF99FF"/>
            </a:solidFill>
            <a:ln w="3175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72000" y="41572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0000"/>
                  </a:solidFill>
                </a:rPr>
                <a:t>M2</a:t>
              </a:r>
            </a:p>
            <a:p>
              <a:pPr algn="ctr"/>
              <a:r>
                <a:rPr lang="es-PE" sz="800" b="1" dirty="0" smtClean="0">
                  <a:solidFill>
                    <a:srgbClr val="FF0000"/>
                  </a:solidFill>
                </a:rPr>
                <a:t>PRR1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HTR-M1-PRR1"/>
          <p:cNvGrpSpPr/>
          <p:nvPr/>
        </p:nvGrpSpPr>
        <p:grpSpPr>
          <a:xfrm>
            <a:off x="6295800" y="1248600"/>
            <a:ext cx="458780" cy="504000"/>
            <a:chOff x="6372000" y="4077676"/>
            <a:chExt cx="458780" cy="504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451191" y="4077676"/>
              <a:ext cx="288000" cy="504000"/>
            </a:xfrm>
            <a:prstGeom prst="rect">
              <a:avLst/>
            </a:prstGeom>
            <a:solidFill>
              <a:srgbClr val="CC9900"/>
            </a:solidFill>
            <a:ln w="3175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PE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72000" y="4157246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M1</a:t>
              </a:r>
            </a:p>
            <a:p>
              <a:pPr algn="ctr"/>
              <a:r>
                <a:rPr lang="es-PE" sz="800" b="1" dirty="0" smtClean="0">
                  <a:solidFill>
                    <a:srgbClr val="FFFF00"/>
                  </a:solidFill>
                </a:rPr>
                <a:t>PRR1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8" name="On-Chip HTR"/>
          <p:cNvSpPr txBox="1"/>
          <p:nvPr/>
        </p:nvSpPr>
        <p:spPr>
          <a:xfrm>
            <a:off x="6786691" y="6212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B050"/>
                </a:solidFill>
              </a:rPr>
              <a:t>On-chip HTR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0" name="Experimental Textbox"/>
          <p:cNvSpPr txBox="1">
            <a:spLocks/>
          </p:cNvSpPr>
          <p:nvPr/>
        </p:nvSpPr>
        <p:spPr bwMode="auto">
          <a:xfrm>
            <a:off x="228600" y="4114800"/>
            <a:ext cx="86868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C9900"/>
              </a:buClr>
            </a:pPr>
            <a:r>
              <a:rPr lang="en-US" sz="3000" dirty="0" smtClean="0">
                <a:solidFill>
                  <a:srgbClr val="000000"/>
                </a:solidFill>
              </a:rPr>
              <a:t>Experimental results on XUPV5 board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rgbClr val="3B812F"/>
              </a:buClr>
            </a:pPr>
            <a:r>
              <a:rPr lang="en-US" sz="2700" dirty="0" smtClean="0"/>
              <a:t>Linear growth rate in CSR execution times w.r.t. number of PRM flip-flops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rgbClr val="3B812F"/>
              </a:buClr>
            </a:pPr>
            <a:r>
              <a:rPr lang="es-PE" sz="2700" dirty="0" smtClean="0"/>
              <a:t>HTR execution times</a:t>
            </a:r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s-PE" sz="2300" dirty="0" smtClean="0"/>
              <a:t>Linear growth rate for context </a:t>
            </a:r>
            <a:r>
              <a:rPr lang="es-PE" sz="2300" dirty="0"/>
              <a:t>save </a:t>
            </a:r>
            <a:r>
              <a:rPr lang="es-PE" sz="2300" dirty="0" smtClean="0"/>
              <a:t>(CS) and </a:t>
            </a:r>
            <a:r>
              <a:rPr lang="es-PE" sz="2300" dirty="0"/>
              <a:t>context restore (CR</a:t>
            </a:r>
            <a:r>
              <a:rPr lang="es-PE" sz="2300" dirty="0" smtClean="0"/>
              <a:t>)</a:t>
            </a:r>
            <a:endParaRPr lang="es-PE" sz="2300" dirty="0"/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s-PE" sz="2300" dirty="0" smtClean="0"/>
              <a:t>Non-linear growth rate for task </a:t>
            </a:r>
            <a:r>
              <a:rPr lang="es-PE" sz="2300" dirty="0"/>
              <a:t>relocation (TR</a:t>
            </a:r>
            <a:r>
              <a:rPr lang="es-PE" sz="23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s-PE" sz="2700" dirty="0" smtClean="0"/>
              <a:t>System </a:t>
            </a:r>
            <a:r>
              <a:rPr lang="es-PE" sz="2700" dirty="0"/>
              <a:t>designers </a:t>
            </a:r>
            <a:r>
              <a:rPr lang="es-PE" sz="2700" dirty="0" smtClean="0"/>
              <a:t>can trade </a:t>
            </a:r>
            <a:r>
              <a:rPr lang="es-PE" sz="2700" dirty="0"/>
              <a:t>off PRR </a:t>
            </a:r>
            <a:r>
              <a:rPr lang="es-PE" sz="2700" dirty="0" smtClean="0"/>
              <a:t>size/granularity </a:t>
            </a:r>
            <a:r>
              <a:rPr lang="es-PE" sz="2700" dirty="0"/>
              <a:t>and </a:t>
            </a:r>
            <a:r>
              <a:rPr lang="es-PE" sz="2700" dirty="0" smtClean="0"/>
              <a:t/>
            </a:r>
            <a:br>
              <a:rPr lang="es-PE" sz="2700" dirty="0" smtClean="0"/>
            </a:br>
            <a:r>
              <a:rPr lang="es-PE" sz="2700" dirty="0" smtClean="0"/>
              <a:t>CSR/HTR </a:t>
            </a:r>
            <a:r>
              <a:rPr lang="es-PE" sz="2700" dirty="0"/>
              <a:t>execution times based on application </a:t>
            </a:r>
            <a:r>
              <a:rPr lang="es-PE" sz="2700" dirty="0" smtClean="0"/>
              <a:t>requirements</a:t>
            </a:r>
            <a:endParaRPr lang="en-US" sz="2700" dirty="0"/>
          </a:p>
        </p:txBody>
      </p:sp>
      <p:sp>
        <p:nvSpPr>
          <p:cNvPr id="56" name="New features Textbox"/>
          <p:cNvSpPr txBox="1">
            <a:spLocks/>
          </p:cNvSpPr>
          <p:nvPr/>
        </p:nvSpPr>
        <p:spPr bwMode="auto">
          <a:xfrm>
            <a:off x="228600" y="3124200"/>
            <a:ext cx="8458200" cy="9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C9900"/>
              </a:buClr>
            </a:pPr>
            <a:r>
              <a:rPr lang="en-US" sz="2700" dirty="0" smtClean="0">
                <a:solidFill>
                  <a:srgbClr val="000000"/>
                </a:solidFill>
              </a:rPr>
              <a:t>New CSR and HTR features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rgbClr val="3B812F"/>
              </a:buClr>
            </a:pPr>
            <a:r>
              <a:rPr lang="en-US" dirty="0" smtClean="0"/>
              <a:t>Supports DSPs/BRAMs/LUTRAMs and </a:t>
            </a:r>
            <a:r>
              <a:rPr lang="es-PE" dirty="0"/>
              <a:t>multiple PRR </a:t>
            </a:r>
            <a:r>
              <a:rPr lang="es-PE" dirty="0" smtClean="0"/>
              <a:t>rows/columns </a:t>
            </a:r>
            <a:endParaRPr lang="es-PE" dirty="0"/>
          </a:p>
          <a:p>
            <a:pPr lvl="1">
              <a:lnSpc>
                <a:spcPct val="110000"/>
              </a:lnSpc>
              <a:spcBef>
                <a:spcPts val="300"/>
              </a:spcBef>
              <a:buClr>
                <a:srgbClr val="3B812F"/>
              </a:buClr>
            </a:pPr>
            <a:r>
              <a:rPr lang="es-PE" dirty="0" smtClean="0"/>
              <a:t>Reduced execution </a:t>
            </a:r>
            <a:r>
              <a:rPr lang="es-PE" dirty="0"/>
              <a:t>times</a:t>
            </a:r>
            <a:endParaRPr lang="en-US" dirty="0"/>
          </a:p>
        </p:txBody>
      </p:sp>
      <p:sp>
        <p:nvSpPr>
          <p:cNvPr id="57" name="First Textbox"/>
          <p:cNvSpPr txBox="1">
            <a:spLocks/>
          </p:cNvSpPr>
          <p:nvPr/>
        </p:nvSpPr>
        <p:spPr bwMode="auto">
          <a:xfrm>
            <a:off x="228600" y="762000"/>
            <a:ext cx="61722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C9900"/>
              </a:buClr>
            </a:pPr>
            <a:r>
              <a:rPr lang="en-US" sz="2100" dirty="0" smtClean="0">
                <a:solidFill>
                  <a:srgbClr val="000000"/>
                </a:solidFill>
              </a:rPr>
              <a:t>Distributed </a:t>
            </a:r>
            <a:r>
              <a:rPr lang="en-US" sz="2100" dirty="0">
                <a:solidFill>
                  <a:srgbClr val="000000"/>
                </a:solidFill>
              </a:rPr>
              <a:t>processing and load balancing </a:t>
            </a:r>
            <a:r>
              <a:rPr lang="en-US" sz="2100" dirty="0" smtClean="0">
                <a:solidFill>
                  <a:srgbClr val="000000"/>
                </a:solidFill>
              </a:rPr>
              <a:t>tools for networked VAPRES </a:t>
            </a:r>
            <a:r>
              <a:rPr lang="en-US" sz="2100" dirty="0">
                <a:solidFill>
                  <a:srgbClr val="000000"/>
                </a:solidFill>
              </a:rPr>
              <a:t>nodes</a:t>
            </a:r>
            <a:endParaRPr lang="en-US" sz="2100" dirty="0" smtClean="0">
              <a:solidFill>
                <a:srgbClr val="000000"/>
              </a:solidFill>
            </a:endParaRPr>
          </a:p>
          <a:p>
            <a:pPr lvl="1">
              <a:spcBef>
                <a:spcPts val="300"/>
              </a:spcBef>
              <a:buClr>
                <a:srgbClr val="3B812F"/>
              </a:buClr>
            </a:pPr>
            <a:r>
              <a:rPr lang="es-PE" sz="1900" b="1" i="1" dirty="0" smtClean="0">
                <a:solidFill>
                  <a:srgbClr val="0021A5"/>
                </a:solidFill>
              </a:rPr>
              <a:t>Portable</a:t>
            </a:r>
            <a:r>
              <a:rPr lang="es-PE" sz="1900" dirty="0" smtClean="0"/>
              <a:t> across different FPGA architectures</a:t>
            </a:r>
            <a:endParaRPr lang="en-US" sz="1900" dirty="0" smtClean="0"/>
          </a:p>
          <a:p>
            <a:pPr lvl="1">
              <a:spcBef>
                <a:spcPts val="300"/>
              </a:spcBef>
              <a:buClr>
                <a:srgbClr val="3B812F"/>
              </a:buClr>
            </a:pPr>
            <a:r>
              <a:rPr lang="en-US" sz="1900" dirty="0" smtClean="0"/>
              <a:t>On-chip context save and </a:t>
            </a:r>
            <a:r>
              <a:rPr lang="en-US" sz="1900" dirty="0"/>
              <a:t>restore (CSR</a:t>
            </a:r>
            <a:r>
              <a:rPr lang="en-US" sz="1900" dirty="0" smtClean="0"/>
              <a:t>) and hardware task relocation (HTR) software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PRM </a:t>
            </a:r>
            <a:r>
              <a:rPr lang="en-US" sz="1600" dirty="0"/>
              <a:t>execution </a:t>
            </a:r>
            <a:r>
              <a:rPr lang="en-US" sz="1600" dirty="0" smtClean="0"/>
              <a:t>state retained on PRM preemption</a:t>
            </a:r>
            <a:endParaRPr lang="en-US" sz="1600" dirty="0"/>
          </a:p>
          <a:p>
            <a:pPr lvl="2">
              <a:spcBef>
                <a:spcPts val="400"/>
              </a:spcBef>
            </a:pPr>
            <a:r>
              <a:rPr lang="en-US" sz="1600" dirty="0" smtClean="0"/>
              <a:t>Enhances </a:t>
            </a:r>
            <a:r>
              <a:rPr lang="en-US" sz="1600" dirty="0"/>
              <a:t>task switching in PR-capable FPGAs</a:t>
            </a:r>
          </a:p>
          <a:p>
            <a:pPr lvl="2">
              <a:spcBef>
                <a:spcPts val="400"/>
              </a:spcBef>
            </a:pPr>
            <a:r>
              <a:rPr lang="en-US" sz="1600" dirty="0" smtClean="0"/>
              <a:t>Suitable </a:t>
            </a:r>
            <a:r>
              <a:rPr lang="en-US" sz="1600" dirty="0"/>
              <a:t>for </a:t>
            </a:r>
            <a:r>
              <a:rPr lang="en-US" sz="1600" dirty="0" smtClean="0"/>
              <a:t>autonomous, </a:t>
            </a:r>
            <a:r>
              <a:rPr lang="en-US" sz="1600" dirty="0"/>
              <a:t>multitasking PR systems</a:t>
            </a:r>
          </a:p>
        </p:txBody>
      </p:sp>
    </p:spTree>
    <p:extLst>
      <p:ext uri="{BB962C8B-B14F-4D97-AF65-F5344CB8AC3E}">
        <p14:creationId xmlns:p14="http://schemas.microsoft.com/office/powerpoint/2010/main" val="2989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0139 0.04722 C 0.00139 0.07615 0.05086 0.1206 0.09201 0.1206 L 0.18472 0.12569 " pathEditMode="relative" rAng="0" ptsTypes="FfFF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2 0.12569 L 0.05017 0.1634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417 L 0.02569 -0.0044 C 0.08038 -0.00255 0.13733 -0.01204 0.13733 0.04652 L 0.1375 0.12546 " pathEditMode="relative" rAng="0" ptsTypes="FfFF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13576 0.0034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0.01702 -0.00069 0.02362 -0.00093 0.05174 -0.00093 C 0.05105 -0.00093 0.05347 -0.00046 0.05347 -0.00023 " pathEditMode="relative" rAng="0" ptsTypes="fff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87 -0.00023 L 0.05295 -0.00023 C 0.10781 -0.00023 0.13385 0.03055 0.13385 0.08401 L 0.13385 0.15899 " pathEditMode="relative" rAng="0" ptsTypes="FfFF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796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45" grpId="0" animBg="1"/>
      <p:bldP spid="58" grpId="0"/>
      <p:bldP spid="60" grpId="0" build="p"/>
      <p:bldP spid="56" grpId="0" build="p"/>
      <p:bldP spid="5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FPGA reconfiguration</a:t>
            </a:r>
            <a:br>
              <a:rPr lang="en-US" dirty="0" smtClean="0"/>
            </a:br>
            <a:r>
              <a:rPr lang="en-US" dirty="0" smtClean="0"/>
              <a:t>is disruptive</a:t>
            </a:r>
          </a:p>
          <a:p>
            <a:pPr lvl="1"/>
            <a:r>
              <a:rPr lang="en-US" dirty="0" smtClean="0"/>
              <a:t>Resets the device</a:t>
            </a:r>
          </a:p>
          <a:p>
            <a:pPr lvl="1"/>
            <a:r>
              <a:rPr lang="en-US" dirty="0" smtClean="0"/>
              <a:t>Lose all data</a:t>
            </a:r>
          </a:p>
          <a:p>
            <a:pPr lvl="1"/>
            <a:r>
              <a:rPr lang="en-US" dirty="0" smtClean="0"/>
              <a:t>Causes downtime</a:t>
            </a:r>
          </a:p>
          <a:p>
            <a:endParaRPr lang="en-US" dirty="0" smtClean="0"/>
          </a:p>
          <a:p>
            <a:r>
              <a:rPr lang="en-US" dirty="0" smtClean="0"/>
              <a:t>Downtime is dangerous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ahn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43" y="1292366"/>
            <a:ext cx="3578520" cy="1964210"/>
          </a:xfrm>
          <a:prstGeom prst="rect">
            <a:avLst/>
          </a:prstGeom>
        </p:spPr>
      </p:pic>
      <p:pic>
        <p:nvPicPr>
          <p:cNvPr id="7" name="Picture 6" descr="asleep-at-the-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19" y="4492256"/>
            <a:ext cx="2347137" cy="15647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029740" y="4912242"/>
            <a:ext cx="1786269" cy="6698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Bad-Driver.jpg"/>
          <p:cNvPicPr>
            <a:picLocks noChangeAspect="1"/>
          </p:cNvPicPr>
          <p:nvPr/>
        </p:nvPicPr>
        <p:blipFill>
          <a:blip r:embed="rId4"/>
          <a:srcRect l="9898" t="8746" r="10496" b="22142"/>
          <a:stretch>
            <a:fillRect/>
          </a:stretch>
        </p:blipFill>
        <p:spPr>
          <a:xfrm>
            <a:off x="5954233" y="4496532"/>
            <a:ext cx="2321364" cy="155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Reconfiguration: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37" y="1762346"/>
            <a:ext cx="2212692" cy="32668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43776" y="1531089"/>
            <a:ext cx="5751908" cy="3500126"/>
            <a:chOff x="2243776" y="1646321"/>
            <a:chExt cx="5305340" cy="3223391"/>
          </a:xfrm>
        </p:grpSpPr>
        <p:sp>
          <p:nvSpPr>
            <p:cNvPr id="8" name="Isosceles Triangle 7"/>
            <p:cNvSpPr/>
            <p:nvPr/>
          </p:nvSpPr>
          <p:spPr bwMode="auto">
            <a:xfrm rot="16818657">
              <a:off x="2361915" y="1528182"/>
              <a:ext cx="2634282" cy="2870560"/>
            </a:xfrm>
            <a:prstGeom prst="triangle">
              <a:avLst>
                <a:gd name="adj" fmla="val 71948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274288" y="1807534"/>
              <a:ext cx="3274828" cy="3062178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22346" y="1032335"/>
            <a:ext cx="3929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FPGA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5331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796" y="2292035"/>
            <a:ext cx="2918195" cy="2293413"/>
          </a:xfrm>
          <a:prstGeom prst="rect">
            <a:avLst/>
          </a:prstGeom>
          <a:noFill/>
        </p:spPr>
      </p:pic>
      <p:grpSp>
        <p:nvGrpSpPr>
          <p:cNvPr id="127" name="Group 126"/>
          <p:cNvGrpSpPr/>
          <p:nvPr/>
        </p:nvGrpSpPr>
        <p:grpSpPr>
          <a:xfrm>
            <a:off x="4899212" y="2347819"/>
            <a:ext cx="2881313" cy="2216150"/>
            <a:chOff x="4899212" y="2321766"/>
            <a:chExt cx="2881313" cy="2216150"/>
          </a:xfrm>
        </p:grpSpPr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4899212" y="2321766"/>
              <a:ext cx="2881313" cy="2216150"/>
              <a:chOff x="1248" y="3199"/>
              <a:chExt cx="1815" cy="1396"/>
            </a:xfrm>
            <a:solidFill>
              <a:srgbClr val="C00000"/>
            </a:solidFill>
          </p:grpSpPr>
          <p:sp>
            <p:nvSpPr>
              <p:cNvPr id="55335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0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8" name="Freeform 52"/>
              <p:cNvSpPr>
                <a:spLocks/>
              </p:cNvSpPr>
              <p:nvPr/>
            </p:nvSpPr>
            <p:spPr bwMode="auto">
              <a:xfrm>
                <a:off x="1445" y="3351"/>
                <a:ext cx="1605" cy="840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2" y="207"/>
                  </a:cxn>
                  <a:cxn ang="0">
                    <a:pos x="190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6" y="458"/>
                  </a:cxn>
                  <a:cxn ang="0">
                    <a:pos x="515" y="512"/>
                  </a:cxn>
                  <a:cxn ang="0">
                    <a:pos x="587" y="560"/>
                  </a:cxn>
                  <a:cxn ang="0">
                    <a:pos x="647" y="600"/>
                  </a:cxn>
                  <a:cxn ang="0">
                    <a:pos x="719" y="644"/>
                  </a:cxn>
                  <a:cxn ang="0">
                    <a:pos x="802" y="689"/>
                  </a:cxn>
                  <a:cxn ang="0">
                    <a:pos x="891" y="728"/>
                  </a:cxn>
                  <a:cxn ang="0">
                    <a:pos x="978" y="758"/>
                  </a:cxn>
                  <a:cxn ang="0">
                    <a:pos x="1089" y="780"/>
                  </a:cxn>
                  <a:cxn ang="0">
                    <a:pos x="1203" y="794"/>
                  </a:cxn>
                  <a:cxn ang="0">
                    <a:pos x="1307" y="798"/>
                  </a:cxn>
                  <a:cxn ang="0">
                    <a:pos x="1392" y="789"/>
                  </a:cxn>
                  <a:cxn ang="0">
                    <a:pos x="1456" y="767"/>
                  </a:cxn>
                  <a:cxn ang="0">
                    <a:pos x="1529" y="715"/>
                  </a:cxn>
                  <a:cxn ang="0">
                    <a:pos x="1550" y="667"/>
                  </a:cxn>
                  <a:cxn ang="0">
                    <a:pos x="1487" y="655"/>
                  </a:cxn>
                  <a:cxn ang="0">
                    <a:pos x="1425" y="644"/>
                  </a:cxn>
                  <a:cxn ang="0">
                    <a:pos x="1335" y="626"/>
                  </a:cxn>
                  <a:cxn ang="0">
                    <a:pos x="1228" y="600"/>
                  </a:cxn>
                  <a:cxn ang="0">
                    <a:pos x="1126" y="569"/>
                  </a:cxn>
                  <a:cxn ang="0">
                    <a:pos x="1026" y="533"/>
                  </a:cxn>
                  <a:cxn ang="0">
                    <a:pos x="927" y="491"/>
                  </a:cxn>
                  <a:cxn ang="0">
                    <a:pos x="823" y="440"/>
                  </a:cxn>
                  <a:cxn ang="0">
                    <a:pos x="715" y="377"/>
                  </a:cxn>
                  <a:cxn ang="0">
                    <a:pos x="605" y="307"/>
                  </a:cxn>
                  <a:cxn ang="0">
                    <a:pos x="500" y="239"/>
                  </a:cxn>
                  <a:cxn ang="0">
                    <a:pos x="407" y="180"/>
                  </a:cxn>
                  <a:cxn ang="0">
                    <a:pos x="334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5" y="303"/>
                  </a:cxn>
                  <a:cxn ang="0">
                    <a:pos x="785" y="376"/>
                  </a:cxn>
                  <a:cxn ang="0">
                    <a:pos x="911" y="443"/>
                  </a:cxn>
                  <a:cxn ang="0">
                    <a:pos x="1018" y="486"/>
                  </a:cxn>
                  <a:cxn ang="0">
                    <a:pos x="1113" y="520"/>
                  </a:cxn>
                  <a:cxn ang="0">
                    <a:pos x="1193" y="546"/>
                  </a:cxn>
                  <a:cxn ang="0">
                    <a:pos x="1249" y="566"/>
                  </a:cxn>
                  <a:cxn ang="0">
                    <a:pos x="1470" y="813"/>
                  </a:cxn>
                  <a:cxn ang="0">
                    <a:pos x="1406" y="829"/>
                  </a:cxn>
                  <a:cxn ang="0">
                    <a:pos x="1314" y="839"/>
                  </a:cxn>
                  <a:cxn ang="0">
                    <a:pos x="1189" y="836"/>
                  </a:cxn>
                  <a:cxn ang="0">
                    <a:pos x="1041" y="812"/>
                  </a:cxn>
                  <a:cxn ang="0">
                    <a:pos x="910" y="776"/>
                  </a:cxn>
                  <a:cxn ang="0">
                    <a:pos x="819" y="741"/>
                  </a:cxn>
                  <a:cxn ang="0">
                    <a:pos x="759" y="713"/>
                  </a:cxn>
                  <a:cxn ang="0">
                    <a:pos x="707" y="689"/>
                  </a:cxn>
                  <a:cxn ang="0">
                    <a:pos x="617" y="629"/>
                  </a:cxn>
                  <a:cxn ang="0">
                    <a:pos x="472" y="527"/>
                  </a:cxn>
                  <a:cxn ang="0">
                    <a:pos x="328" y="421"/>
                  </a:cxn>
                  <a:cxn ang="0">
                    <a:pos x="238" y="358"/>
                  </a:cxn>
                </a:cxnLst>
                <a:rect l="0" t="0" r="r" b="b"/>
                <a:pathLst>
                  <a:path w="1605" h="840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1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3"/>
                    </a:lnTo>
                    <a:lnTo>
                      <a:pt x="43" y="46"/>
                    </a:lnTo>
                    <a:lnTo>
                      <a:pt x="45" y="49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4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3"/>
                    </a:lnTo>
                    <a:lnTo>
                      <a:pt x="136" y="199"/>
                    </a:lnTo>
                    <a:lnTo>
                      <a:pt x="142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7"/>
                    </a:lnTo>
                    <a:lnTo>
                      <a:pt x="154" y="221"/>
                    </a:lnTo>
                    <a:lnTo>
                      <a:pt x="156" y="225"/>
                    </a:lnTo>
                    <a:lnTo>
                      <a:pt x="160" y="228"/>
                    </a:lnTo>
                    <a:lnTo>
                      <a:pt x="163" y="232"/>
                    </a:lnTo>
                    <a:lnTo>
                      <a:pt x="167" y="235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8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90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8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9" y="333"/>
                    </a:lnTo>
                    <a:lnTo>
                      <a:pt x="276" y="337"/>
                    </a:lnTo>
                    <a:lnTo>
                      <a:pt x="281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1"/>
                    </a:lnTo>
                    <a:lnTo>
                      <a:pt x="313" y="367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6"/>
                    </a:lnTo>
                    <a:lnTo>
                      <a:pt x="343" y="391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4" y="406"/>
                    </a:lnTo>
                    <a:lnTo>
                      <a:pt x="368" y="410"/>
                    </a:lnTo>
                    <a:lnTo>
                      <a:pt x="376" y="414"/>
                    </a:lnTo>
                    <a:lnTo>
                      <a:pt x="380" y="419"/>
                    </a:lnTo>
                    <a:lnTo>
                      <a:pt x="388" y="424"/>
                    </a:lnTo>
                    <a:lnTo>
                      <a:pt x="394" y="428"/>
                    </a:lnTo>
                    <a:lnTo>
                      <a:pt x="400" y="432"/>
                    </a:lnTo>
                    <a:lnTo>
                      <a:pt x="406" y="437"/>
                    </a:lnTo>
                    <a:lnTo>
                      <a:pt x="412" y="442"/>
                    </a:lnTo>
                    <a:lnTo>
                      <a:pt x="418" y="445"/>
                    </a:lnTo>
                    <a:lnTo>
                      <a:pt x="424" y="449"/>
                    </a:lnTo>
                    <a:lnTo>
                      <a:pt x="430" y="454"/>
                    </a:lnTo>
                    <a:lnTo>
                      <a:pt x="436" y="458"/>
                    </a:lnTo>
                    <a:lnTo>
                      <a:pt x="442" y="462"/>
                    </a:lnTo>
                    <a:lnTo>
                      <a:pt x="448" y="467"/>
                    </a:lnTo>
                    <a:lnTo>
                      <a:pt x="455" y="470"/>
                    </a:lnTo>
                    <a:lnTo>
                      <a:pt x="461" y="475"/>
                    </a:lnTo>
                    <a:lnTo>
                      <a:pt x="466" y="479"/>
                    </a:lnTo>
                    <a:lnTo>
                      <a:pt x="472" y="482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4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5"/>
                    </a:lnTo>
                    <a:lnTo>
                      <a:pt x="510" y="509"/>
                    </a:lnTo>
                    <a:lnTo>
                      <a:pt x="515" y="512"/>
                    </a:lnTo>
                    <a:lnTo>
                      <a:pt x="521" y="516"/>
                    </a:lnTo>
                    <a:lnTo>
                      <a:pt x="527" y="520"/>
                    </a:lnTo>
                    <a:lnTo>
                      <a:pt x="532" y="523"/>
                    </a:lnTo>
                    <a:lnTo>
                      <a:pt x="536" y="527"/>
                    </a:lnTo>
                    <a:lnTo>
                      <a:pt x="542" y="530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2" y="544"/>
                    </a:lnTo>
                    <a:lnTo>
                      <a:pt x="568" y="547"/>
                    </a:lnTo>
                    <a:lnTo>
                      <a:pt x="571" y="551"/>
                    </a:lnTo>
                    <a:lnTo>
                      <a:pt x="576" y="553"/>
                    </a:lnTo>
                    <a:lnTo>
                      <a:pt x="582" y="557"/>
                    </a:lnTo>
                    <a:lnTo>
                      <a:pt x="587" y="560"/>
                    </a:lnTo>
                    <a:lnTo>
                      <a:pt x="590" y="563"/>
                    </a:lnTo>
                    <a:lnTo>
                      <a:pt x="595" y="566"/>
                    </a:lnTo>
                    <a:lnTo>
                      <a:pt x="599" y="569"/>
                    </a:lnTo>
                    <a:lnTo>
                      <a:pt x="604" y="572"/>
                    </a:lnTo>
                    <a:lnTo>
                      <a:pt x="608" y="575"/>
                    </a:lnTo>
                    <a:lnTo>
                      <a:pt x="612" y="578"/>
                    </a:lnTo>
                    <a:lnTo>
                      <a:pt x="617" y="581"/>
                    </a:lnTo>
                    <a:lnTo>
                      <a:pt x="622" y="584"/>
                    </a:lnTo>
                    <a:lnTo>
                      <a:pt x="625" y="587"/>
                    </a:lnTo>
                    <a:lnTo>
                      <a:pt x="629" y="589"/>
                    </a:lnTo>
                    <a:lnTo>
                      <a:pt x="634" y="592"/>
                    </a:lnTo>
                    <a:lnTo>
                      <a:pt x="638" y="595"/>
                    </a:lnTo>
                    <a:lnTo>
                      <a:pt x="642" y="598"/>
                    </a:lnTo>
                    <a:lnTo>
                      <a:pt x="647" y="600"/>
                    </a:lnTo>
                    <a:lnTo>
                      <a:pt x="652" y="602"/>
                    </a:lnTo>
                    <a:lnTo>
                      <a:pt x="656" y="606"/>
                    </a:lnTo>
                    <a:lnTo>
                      <a:pt x="661" y="608"/>
                    </a:lnTo>
                    <a:lnTo>
                      <a:pt x="666" y="612"/>
                    </a:lnTo>
                    <a:lnTo>
                      <a:pt x="671" y="616"/>
                    </a:lnTo>
                    <a:lnTo>
                      <a:pt x="676" y="619"/>
                    </a:lnTo>
                    <a:lnTo>
                      <a:pt x="682" y="622"/>
                    </a:lnTo>
                    <a:lnTo>
                      <a:pt x="686" y="625"/>
                    </a:lnTo>
                    <a:lnTo>
                      <a:pt x="692" y="628"/>
                    </a:lnTo>
                    <a:lnTo>
                      <a:pt x="697" y="631"/>
                    </a:lnTo>
                    <a:lnTo>
                      <a:pt x="702" y="635"/>
                    </a:lnTo>
                    <a:lnTo>
                      <a:pt x="708" y="638"/>
                    </a:lnTo>
                    <a:lnTo>
                      <a:pt x="714" y="641"/>
                    </a:lnTo>
                    <a:lnTo>
                      <a:pt x="719" y="644"/>
                    </a:lnTo>
                    <a:lnTo>
                      <a:pt x="725" y="648"/>
                    </a:lnTo>
                    <a:lnTo>
                      <a:pt x="730" y="650"/>
                    </a:lnTo>
                    <a:lnTo>
                      <a:pt x="736" y="654"/>
                    </a:lnTo>
                    <a:lnTo>
                      <a:pt x="742" y="658"/>
                    </a:lnTo>
                    <a:lnTo>
                      <a:pt x="748" y="660"/>
                    </a:lnTo>
                    <a:lnTo>
                      <a:pt x="753" y="664"/>
                    </a:lnTo>
                    <a:lnTo>
                      <a:pt x="759" y="666"/>
                    </a:lnTo>
                    <a:lnTo>
                      <a:pt x="765" y="670"/>
                    </a:lnTo>
                    <a:lnTo>
                      <a:pt x="771" y="673"/>
                    </a:lnTo>
                    <a:lnTo>
                      <a:pt x="778" y="677"/>
                    </a:lnTo>
                    <a:lnTo>
                      <a:pt x="784" y="679"/>
                    </a:lnTo>
                    <a:lnTo>
                      <a:pt x="790" y="683"/>
                    </a:lnTo>
                    <a:lnTo>
                      <a:pt x="796" y="685"/>
                    </a:lnTo>
                    <a:lnTo>
                      <a:pt x="802" y="689"/>
                    </a:lnTo>
                    <a:lnTo>
                      <a:pt x="808" y="691"/>
                    </a:lnTo>
                    <a:lnTo>
                      <a:pt x="814" y="695"/>
                    </a:lnTo>
                    <a:lnTo>
                      <a:pt x="820" y="697"/>
                    </a:lnTo>
                    <a:lnTo>
                      <a:pt x="827" y="701"/>
                    </a:lnTo>
                    <a:lnTo>
                      <a:pt x="833" y="703"/>
                    </a:lnTo>
                    <a:lnTo>
                      <a:pt x="839" y="707"/>
                    </a:lnTo>
                    <a:lnTo>
                      <a:pt x="845" y="709"/>
                    </a:lnTo>
                    <a:lnTo>
                      <a:pt x="852" y="713"/>
                    </a:lnTo>
                    <a:lnTo>
                      <a:pt x="858" y="715"/>
                    </a:lnTo>
                    <a:lnTo>
                      <a:pt x="864" y="718"/>
                    </a:lnTo>
                    <a:lnTo>
                      <a:pt x="870" y="720"/>
                    </a:lnTo>
                    <a:lnTo>
                      <a:pt x="877" y="724"/>
                    </a:lnTo>
                    <a:lnTo>
                      <a:pt x="883" y="726"/>
                    </a:lnTo>
                    <a:lnTo>
                      <a:pt x="891" y="728"/>
                    </a:lnTo>
                    <a:lnTo>
                      <a:pt x="897" y="731"/>
                    </a:lnTo>
                    <a:lnTo>
                      <a:pt x="903" y="733"/>
                    </a:lnTo>
                    <a:lnTo>
                      <a:pt x="909" y="735"/>
                    </a:lnTo>
                    <a:lnTo>
                      <a:pt x="916" y="738"/>
                    </a:lnTo>
                    <a:lnTo>
                      <a:pt x="922" y="740"/>
                    </a:lnTo>
                    <a:lnTo>
                      <a:pt x="928" y="743"/>
                    </a:lnTo>
                    <a:lnTo>
                      <a:pt x="934" y="745"/>
                    </a:lnTo>
                    <a:lnTo>
                      <a:pt x="941" y="747"/>
                    </a:lnTo>
                    <a:lnTo>
                      <a:pt x="947" y="749"/>
                    </a:lnTo>
                    <a:lnTo>
                      <a:pt x="953" y="751"/>
                    </a:lnTo>
                    <a:lnTo>
                      <a:pt x="959" y="752"/>
                    </a:lnTo>
                    <a:lnTo>
                      <a:pt x="966" y="755"/>
                    </a:lnTo>
                    <a:lnTo>
                      <a:pt x="972" y="756"/>
                    </a:lnTo>
                    <a:lnTo>
                      <a:pt x="978" y="758"/>
                    </a:lnTo>
                    <a:lnTo>
                      <a:pt x="984" y="761"/>
                    </a:lnTo>
                    <a:lnTo>
                      <a:pt x="991" y="762"/>
                    </a:lnTo>
                    <a:lnTo>
                      <a:pt x="999" y="763"/>
                    </a:lnTo>
                    <a:lnTo>
                      <a:pt x="1007" y="765"/>
                    </a:lnTo>
                    <a:lnTo>
                      <a:pt x="1014" y="767"/>
                    </a:lnTo>
                    <a:lnTo>
                      <a:pt x="1023" y="769"/>
                    </a:lnTo>
                    <a:lnTo>
                      <a:pt x="1030" y="770"/>
                    </a:lnTo>
                    <a:lnTo>
                      <a:pt x="1039" y="771"/>
                    </a:lnTo>
                    <a:lnTo>
                      <a:pt x="1047" y="773"/>
                    </a:lnTo>
                    <a:lnTo>
                      <a:pt x="1055" y="775"/>
                    </a:lnTo>
                    <a:lnTo>
                      <a:pt x="1063" y="776"/>
                    </a:lnTo>
                    <a:lnTo>
                      <a:pt x="1072" y="777"/>
                    </a:lnTo>
                    <a:lnTo>
                      <a:pt x="1080" y="779"/>
                    </a:lnTo>
                    <a:lnTo>
                      <a:pt x="1089" y="780"/>
                    </a:lnTo>
                    <a:lnTo>
                      <a:pt x="1096" y="781"/>
                    </a:lnTo>
                    <a:lnTo>
                      <a:pt x="1105" y="782"/>
                    </a:lnTo>
                    <a:lnTo>
                      <a:pt x="1113" y="783"/>
                    </a:lnTo>
                    <a:lnTo>
                      <a:pt x="1121" y="786"/>
                    </a:lnTo>
                    <a:lnTo>
                      <a:pt x="1129" y="786"/>
                    </a:lnTo>
                    <a:lnTo>
                      <a:pt x="1138" y="787"/>
                    </a:lnTo>
                    <a:lnTo>
                      <a:pt x="1145" y="788"/>
                    </a:lnTo>
                    <a:lnTo>
                      <a:pt x="1153" y="789"/>
                    </a:lnTo>
                    <a:lnTo>
                      <a:pt x="1162" y="789"/>
                    </a:lnTo>
                    <a:lnTo>
                      <a:pt x="1170" y="791"/>
                    </a:lnTo>
                    <a:lnTo>
                      <a:pt x="1177" y="792"/>
                    </a:lnTo>
                    <a:lnTo>
                      <a:pt x="1186" y="793"/>
                    </a:lnTo>
                    <a:lnTo>
                      <a:pt x="1193" y="793"/>
                    </a:lnTo>
                    <a:lnTo>
                      <a:pt x="1203" y="794"/>
                    </a:lnTo>
                    <a:lnTo>
                      <a:pt x="1210" y="794"/>
                    </a:lnTo>
                    <a:lnTo>
                      <a:pt x="1218" y="795"/>
                    </a:lnTo>
                    <a:lnTo>
                      <a:pt x="1225" y="795"/>
                    </a:lnTo>
                    <a:lnTo>
                      <a:pt x="1234" y="797"/>
                    </a:lnTo>
                    <a:lnTo>
                      <a:pt x="1241" y="797"/>
                    </a:lnTo>
                    <a:lnTo>
                      <a:pt x="1249" y="798"/>
                    </a:lnTo>
                    <a:lnTo>
                      <a:pt x="1257" y="798"/>
                    </a:lnTo>
                    <a:lnTo>
                      <a:pt x="1264" y="798"/>
                    </a:lnTo>
                    <a:lnTo>
                      <a:pt x="1271" y="798"/>
                    </a:lnTo>
                    <a:lnTo>
                      <a:pt x="1278" y="798"/>
                    </a:lnTo>
                    <a:lnTo>
                      <a:pt x="1285" y="798"/>
                    </a:lnTo>
                    <a:lnTo>
                      <a:pt x="1293" y="798"/>
                    </a:lnTo>
                    <a:lnTo>
                      <a:pt x="1300" y="798"/>
                    </a:lnTo>
                    <a:lnTo>
                      <a:pt x="1307" y="798"/>
                    </a:lnTo>
                    <a:lnTo>
                      <a:pt x="1313" y="797"/>
                    </a:lnTo>
                    <a:lnTo>
                      <a:pt x="1320" y="797"/>
                    </a:lnTo>
                    <a:lnTo>
                      <a:pt x="1326" y="797"/>
                    </a:lnTo>
                    <a:lnTo>
                      <a:pt x="1335" y="797"/>
                    </a:lnTo>
                    <a:lnTo>
                      <a:pt x="1341" y="795"/>
                    </a:lnTo>
                    <a:lnTo>
                      <a:pt x="1347" y="795"/>
                    </a:lnTo>
                    <a:lnTo>
                      <a:pt x="1353" y="795"/>
                    </a:lnTo>
                    <a:lnTo>
                      <a:pt x="1360" y="795"/>
                    </a:lnTo>
                    <a:lnTo>
                      <a:pt x="1365" y="794"/>
                    </a:lnTo>
                    <a:lnTo>
                      <a:pt x="1371" y="793"/>
                    </a:lnTo>
                    <a:lnTo>
                      <a:pt x="1376" y="792"/>
                    </a:lnTo>
                    <a:lnTo>
                      <a:pt x="1382" y="791"/>
                    </a:lnTo>
                    <a:lnTo>
                      <a:pt x="1386" y="789"/>
                    </a:lnTo>
                    <a:lnTo>
                      <a:pt x="1392" y="789"/>
                    </a:lnTo>
                    <a:lnTo>
                      <a:pt x="1397" y="788"/>
                    </a:lnTo>
                    <a:lnTo>
                      <a:pt x="1403" y="787"/>
                    </a:lnTo>
                    <a:lnTo>
                      <a:pt x="1407" y="786"/>
                    </a:lnTo>
                    <a:lnTo>
                      <a:pt x="1412" y="785"/>
                    </a:lnTo>
                    <a:lnTo>
                      <a:pt x="1415" y="783"/>
                    </a:lnTo>
                    <a:lnTo>
                      <a:pt x="1420" y="782"/>
                    </a:lnTo>
                    <a:lnTo>
                      <a:pt x="1425" y="781"/>
                    </a:lnTo>
                    <a:lnTo>
                      <a:pt x="1428" y="780"/>
                    </a:lnTo>
                    <a:lnTo>
                      <a:pt x="1432" y="779"/>
                    </a:lnTo>
                    <a:lnTo>
                      <a:pt x="1437" y="777"/>
                    </a:lnTo>
                    <a:lnTo>
                      <a:pt x="1443" y="774"/>
                    </a:lnTo>
                    <a:lnTo>
                      <a:pt x="1449" y="770"/>
                    </a:lnTo>
                    <a:lnTo>
                      <a:pt x="1452" y="769"/>
                    </a:lnTo>
                    <a:lnTo>
                      <a:pt x="1456" y="767"/>
                    </a:lnTo>
                    <a:lnTo>
                      <a:pt x="1460" y="765"/>
                    </a:lnTo>
                    <a:lnTo>
                      <a:pt x="1463" y="764"/>
                    </a:lnTo>
                    <a:lnTo>
                      <a:pt x="1469" y="759"/>
                    </a:lnTo>
                    <a:lnTo>
                      <a:pt x="1475" y="756"/>
                    </a:lnTo>
                    <a:lnTo>
                      <a:pt x="1481" y="752"/>
                    </a:lnTo>
                    <a:lnTo>
                      <a:pt x="1487" y="749"/>
                    </a:lnTo>
                    <a:lnTo>
                      <a:pt x="1493" y="744"/>
                    </a:lnTo>
                    <a:lnTo>
                      <a:pt x="1499" y="740"/>
                    </a:lnTo>
                    <a:lnTo>
                      <a:pt x="1504" y="735"/>
                    </a:lnTo>
                    <a:lnTo>
                      <a:pt x="1510" y="731"/>
                    </a:lnTo>
                    <a:lnTo>
                      <a:pt x="1515" y="727"/>
                    </a:lnTo>
                    <a:lnTo>
                      <a:pt x="1520" y="722"/>
                    </a:lnTo>
                    <a:lnTo>
                      <a:pt x="1524" y="719"/>
                    </a:lnTo>
                    <a:lnTo>
                      <a:pt x="1529" y="715"/>
                    </a:lnTo>
                    <a:lnTo>
                      <a:pt x="1533" y="712"/>
                    </a:lnTo>
                    <a:lnTo>
                      <a:pt x="1536" y="708"/>
                    </a:lnTo>
                    <a:lnTo>
                      <a:pt x="1540" y="704"/>
                    </a:lnTo>
                    <a:lnTo>
                      <a:pt x="1544" y="701"/>
                    </a:lnTo>
                    <a:lnTo>
                      <a:pt x="1546" y="696"/>
                    </a:lnTo>
                    <a:lnTo>
                      <a:pt x="1548" y="692"/>
                    </a:lnTo>
                    <a:lnTo>
                      <a:pt x="1551" y="690"/>
                    </a:lnTo>
                    <a:lnTo>
                      <a:pt x="1554" y="688"/>
                    </a:lnTo>
                    <a:lnTo>
                      <a:pt x="1557" y="682"/>
                    </a:lnTo>
                    <a:lnTo>
                      <a:pt x="1558" y="677"/>
                    </a:lnTo>
                    <a:lnTo>
                      <a:pt x="1558" y="673"/>
                    </a:lnTo>
                    <a:lnTo>
                      <a:pt x="1557" y="672"/>
                    </a:lnTo>
                    <a:lnTo>
                      <a:pt x="1553" y="668"/>
                    </a:lnTo>
                    <a:lnTo>
                      <a:pt x="1550" y="667"/>
                    </a:lnTo>
                    <a:lnTo>
                      <a:pt x="1545" y="666"/>
                    </a:lnTo>
                    <a:lnTo>
                      <a:pt x="1539" y="665"/>
                    </a:lnTo>
                    <a:lnTo>
                      <a:pt x="1535" y="664"/>
                    </a:lnTo>
                    <a:lnTo>
                      <a:pt x="1532" y="662"/>
                    </a:lnTo>
                    <a:lnTo>
                      <a:pt x="1528" y="661"/>
                    </a:lnTo>
                    <a:lnTo>
                      <a:pt x="1523" y="661"/>
                    </a:lnTo>
                    <a:lnTo>
                      <a:pt x="1517" y="660"/>
                    </a:lnTo>
                    <a:lnTo>
                      <a:pt x="1512" y="659"/>
                    </a:lnTo>
                    <a:lnTo>
                      <a:pt x="1508" y="659"/>
                    </a:lnTo>
                    <a:lnTo>
                      <a:pt x="1502" y="658"/>
                    </a:lnTo>
                    <a:lnTo>
                      <a:pt x="1498" y="656"/>
                    </a:lnTo>
                    <a:lnTo>
                      <a:pt x="1494" y="656"/>
                    </a:lnTo>
                    <a:lnTo>
                      <a:pt x="1491" y="655"/>
                    </a:lnTo>
                    <a:lnTo>
                      <a:pt x="1487" y="655"/>
                    </a:lnTo>
                    <a:lnTo>
                      <a:pt x="1484" y="654"/>
                    </a:lnTo>
                    <a:lnTo>
                      <a:pt x="1480" y="654"/>
                    </a:lnTo>
                    <a:lnTo>
                      <a:pt x="1476" y="653"/>
                    </a:lnTo>
                    <a:lnTo>
                      <a:pt x="1473" y="653"/>
                    </a:lnTo>
                    <a:lnTo>
                      <a:pt x="1468" y="652"/>
                    </a:lnTo>
                    <a:lnTo>
                      <a:pt x="1463" y="650"/>
                    </a:lnTo>
                    <a:lnTo>
                      <a:pt x="1460" y="650"/>
                    </a:lnTo>
                    <a:lnTo>
                      <a:pt x="1455" y="649"/>
                    </a:lnTo>
                    <a:lnTo>
                      <a:pt x="1450" y="648"/>
                    </a:lnTo>
                    <a:lnTo>
                      <a:pt x="1445" y="648"/>
                    </a:lnTo>
                    <a:lnTo>
                      <a:pt x="1440" y="647"/>
                    </a:lnTo>
                    <a:lnTo>
                      <a:pt x="1436" y="647"/>
                    </a:lnTo>
                    <a:lnTo>
                      <a:pt x="1430" y="646"/>
                    </a:lnTo>
                    <a:lnTo>
                      <a:pt x="1425" y="644"/>
                    </a:lnTo>
                    <a:lnTo>
                      <a:pt x="1419" y="643"/>
                    </a:lnTo>
                    <a:lnTo>
                      <a:pt x="1413" y="642"/>
                    </a:lnTo>
                    <a:lnTo>
                      <a:pt x="1407" y="641"/>
                    </a:lnTo>
                    <a:lnTo>
                      <a:pt x="1402" y="640"/>
                    </a:lnTo>
                    <a:lnTo>
                      <a:pt x="1396" y="638"/>
                    </a:lnTo>
                    <a:lnTo>
                      <a:pt x="1389" y="637"/>
                    </a:lnTo>
                    <a:lnTo>
                      <a:pt x="1383" y="635"/>
                    </a:lnTo>
                    <a:lnTo>
                      <a:pt x="1376" y="634"/>
                    </a:lnTo>
                    <a:lnTo>
                      <a:pt x="1370" y="632"/>
                    </a:lnTo>
                    <a:lnTo>
                      <a:pt x="1364" y="631"/>
                    </a:lnTo>
                    <a:lnTo>
                      <a:pt x="1355" y="630"/>
                    </a:lnTo>
                    <a:lnTo>
                      <a:pt x="1348" y="629"/>
                    </a:lnTo>
                    <a:lnTo>
                      <a:pt x="1341" y="628"/>
                    </a:lnTo>
                    <a:lnTo>
                      <a:pt x="1335" y="626"/>
                    </a:lnTo>
                    <a:lnTo>
                      <a:pt x="1326" y="624"/>
                    </a:lnTo>
                    <a:lnTo>
                      <a:pt x="1318" y="623"/>
                    </a:lnTo>
                    <a:lnTo>
                      <a:pt x="1311" y="620"/>
                    </a:lnTo>
                    <a:lnTo>
                      <a:pt x="1303" y="619"/>
                    </a:lnTo>
                    <a:lnTo>
                      <a:pt x="1295" y="617"/>
                    </a:lnTo>
                    <a:lnTo>
                      <a:pt x="1288" y="616"/>
                    </a:lnTo>
                    <a:lnTo>
                      <a:pt x="1281" y="613"/>
                    </a:lnTo>
                    <a:lnTo>
                      <a:pt x="1273" y="612"/>
                    </a:lnTo>
                    <a:lnTo>
                      <a:pt x="1265" y="610"/>
                    </a:lnTo>
                    <a:lnTo>
                      <a:pt x="1258" y="607"/>
                    </a:lnTo>
                    <a:lnTo>
                      <a:pt x="1251" y="606"/>
                    </a:lnTo>
                    <a:lnTo>
                      <a:pt x="1243" y="604"/>
                    </a:lnTo>
                    <a:lnTo>
                      <a:pt x="1236" y="602"/>
                    </a:lnTo>
                    <a:lnTo>
                      <a:pt x="1228" y="600"/>
                    </a:lnTo>
                    <a:lnTo>
                      <a:pt x="1221" y="599"/>
                    </a:lnTo>
                    <a:lnTo>
                      <a:pt x="1213" y="596"/>
                    </a:lnTo>
                    <a:lnTo>
                      <a:pt x="1206" y="594"/>
                    </a:lnTo>
                    <a:lnTo>
                      <a:pt x="1199" y="592"/>
                    </a:lnTo>
                    <a:lnTo>
                      <a:pt x="1192" y="589"/>
                    </a:lnTo>
                    <a:lnTo>
                      <a:pt x="1185" y="588"/>
                    </a:lnTo>
                    <a:lnTo>
                      <a:pt x="1177" y="586"/>
                    </a:lnTo>
                    <a:lnTo>
                      <a:pt x="1170" y="583"/>
                    </a:lnTo>
                    <a:lnTo>
                      <a:pt x="1162" y="581"/>
                    </a:lnTo>
                    <a:lnTo>
                      <a:pt x="1155" y="580"/>
                    </a:lnTo>
                    <a:lnTo>
                      <a:pt x="1147" y="576"/>
                    </a:lnTo>
                    <a:lnTo>
                      <a:pt x="1140" y="574"/>
                    </a:lnTo>
                    <a:lnTo>
                      <a:pt x="1133" y="571"/>
                    </a:lnTo>
                    <a:lnTo>
                      <a:pt x="1126" y="569"/>
                    </a:lnTo>
                    <a:lnTo>
                      <a:pt x="1119" y="566"/>
                    </a:lnTo>
                    <a:lnTo>
                      <a:pt x="1113" y="564"/>
                    </a:lnTo>
                    <a:lnTo>
                      <a:pt x="1105" y="562"/>
                    </a:lnTo>
                    <a:lnTo>
                      <a:pt x="1098" y="560"/>
                    </a:lnTo>
                    <a:lnTo>
                      <a:pt x="1091" y="557"/>
                    </a:lnTo>
                    <a:lnTo>
                      <a:pt x="1084" y="554"/>
                    </a:lnTo>
                    <a:lnTo>
                      <a:pt x="1077" y="552"/>
                    </a:lnTo>
                    <a:lnTo>
                      <a:pt x="1068" y="550"/>
                    </a:lnTo>
                    <a:lnTo>
                      <a:pt x="1061" y="546"/>
                    </a:lnTo>
                    <a:lnTo>
                      <a:pt x="1055" y="544"/>
                    </a:lnTo>
                    <a:lnTo>
                      <a:pt x="1048" y="541"/>
                    </a:lnTo>
                    <a:lnTo>
                      <a:pt x="1041" y="539"/>
                    </a:lnTo>
                    <a:lnTo>
                      <a:pt x="1033" y="535"/>
                    </a:lnTo>
                    <a:lnTo>
                      <a:pt x="1026" y="533"/>
                    </a:lnTo>
                    <a:lnTo>
                      <a:pt x="1019" y="529"/>
                    </a:lnTo>
                    <a:lnTo>
                      <a:pt x="1012" y="527"/>
                    </a:lnTo>
                    <a:lnTo>
                      <a:pt x="1005" y="524"/>
                    </a:lnTo>
                    <a:lnTo>
                      <a:pt x="997" y="521"/>
                    </a:lnTo>
                    <a:lnTo>
                      <a:pt x="990" y="518"/>
                    </a:lnTo>
                    <a:lnTo>
                      <a:pt x="984" y="515"/>
                    </a:lnTo>
                    <a:lnTo>
                      <a:pt x="977" y="511"/>
                    </a:lnTo>
                    <a:lnTo>
                      <a:pt x="969" y="509"/>
                    </a:lnTo>
                    <a:lnTo>
                      <a:pt x="961" y="505"/>
                    </a:lnTo>
                    <a:lnTo>
                      <a:pt x="955" y="503"/>
                    </a:lnTo>
                    <a:lnTo>
                      <a:pt x="948" y="499"/>
                    </a:lnTo>
                    <a:lnTo>
                      <a:pt x="941" y="497"/>
                    </a:lnTo>
                    <a:lnTo>
                      <a:pt x="933" y="493"/>
                    </a:lnTo>
                    <a:lnTo>
                      <a:pt x="927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4" y="480"/>
                    </a:lnTo>
                    <a:lnTo>
                      <a:pt x="898" y="476"/>
                    </a:lnTo>
                    <a:lnTo>
                      <a:pt x="891" y="473"/>
                    </a:lnTo>
                    <a:lnTo>
                      <a:pt x="883" y="470"/>
                    </a:lnTo>
                    <a:lnTo>
                      <a:pt x="876" y="467"/>
                    </a:lnTo>
                    <a:lnTo>
                      <a:pt x="869" y="464"/>
                    </a:lnTo>
                    <a:lnTo>
                      <a:pt x="861" y="460"/>
                    </a:lnTo>
                    <a:lnTo>
                      <a:pt x="853" y="456"/>
                    </a:lnTo>
                    <a:lnTo>
                      <a:pt x="846" y="452"/>
                    </a:lnTo>
                    <a:lnTo>
                      <a:pt x="839" y="449"/>
                    </a:lnTo>
                    <a:lnTo>
                      <a:pt x="831" y="444"/>
                    </a:lnTo>
                    <a:lnTo>
                      <a:pt x="823" y="440"/>
                    </a:lnTo>
                    <a:lnTo>
                      <a:pt x="816" y="436"/>
                    </a:lnTo>
                    <a:lnTo>
                      <a:pt x="808" y="432"/>
                    </a:lnTo>
                    <a:lnTo>
                      <a:pt x="801" y="427"/>
                    </a:lnTo>
                    <a:lnTo>
                      <a:pt x="792" y="422"/>
                    </a:lnTo>
                    <a:lnTo>
                      <a:pt x="785" y="419"/>
                    </a:lnTo>
                    <a:lnTo>
                      <a:pt x="778" y="414"/>
                    </a:lnTo>
                    <a:lnTo>
                      <a:pt x="769" y="409"/>
                    </a:lnTo>
                    <a:lnTo>
                      <a:pt x="762" y="406"/>
                    </a:lnTo>
                    <a:lnTo>
                      <a:pt x="754" y="401"/>
                    </a:lnTo>
                    <a:lnTo>
                      <a:pt x="747" y="397"/>
                    </a:lnTo>
                    <a:lnTo>
                      <a:pt x="738" y="391"/>
                    </a:lnTo>
                    <a:lnTo>
                      <a:pt x="731" y="386"/>
                    </a:lnTo>
                    <a:lnTo>
                      <a:pt x="723" y="382"/>
                    </a:lnTo>
                    <a:lnTo>
                      <a:pt x="715" y="377"/>
                    </a:lnTo>
                    <a:lnTo>
                      <a:pt x="707" y="372"/>
                    </a:lnTo>
                    <a:lnTo>
                      <a:pt x="698" y="367"/>
                    </a:lnTo>
                    <a:lnTo>
                      <a:pt x="691" y="361"/>
                    </a:lnTo>
                    <a:lnTo>
                      <a:pt x="684" y="358"/>
                    </a:lnTo>
                    <a:lnTo>
                      <a:pt x="676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3" y="337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9" y="323"/>
                    </a:lnTo>
                    <a:lnTo>
                      <a:pt x="622" y="318"/>
                    </a:lnTo>
                    <a:lnTo>
                      <a:pt x="613" y="312"/>
                    </a:lnTo>
                    <a:lnTo>
                      <a:pt x="605" y="307"/>
                    </a:lnTo>
                    <a:lnTo>
                      <a:pt x="598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4" y="287"/>
                    </a:lnTo>
                    <a:lnTo>
                      <a:pt x="566" y="282"/>
                    </a:lnTo>
                    <a:lnTo>
                      <a:pt x="559" y="277"/>
                    </a:lnTo>
                    <a:lnTo>
                      <a:pt x="552" y="271"/>
                    </a:lnTo>
                    <a:lnTo>
                      <a:pt x="544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5" y="249"/>
                    </a:lnTo>
                    <a:lnTo>
                      <a:pt x="508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29"/>
                    </a:lnTo>
                    <a:lnTo>
                      <a:pt x="479" y="225"/>
                    </a:lnTo>
                    <a:lnTo>
                      <a:pt x="472" y="221"/>
                    </a:lnTo>
                    <a:lnTo>
                      <a:pt x="464" y="216"/>
                    </a:lnTo>
                    <a:lnTo>
                      <a:pt x="458" y="211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199"/>
                    </a:lnTo>
                    <a:lnTo>
                      <a:pt x="432" y="195"/>
                    </a:lnTo>
                    <a:lnTo>
                      <a:pt x="425" y="191"/>
                    </a:lnTo>
                    <a:lnTo>
                      <a:pt x="419" y="187"/>
                    </a:lnTo>
                    <a:lnTo>
                      <a:pt x="413" y="184"/>
                    </a:lnTo>
                    <a:lnTo>
                      <a:pt x="407" y="180"/>
                    </a:lnTo>
                    <a:lnTo>
                      <a:pt x="401" y="177"/>
                    </a:lnTo>
                    <a:lnTo>
                      <a:pt x="395" y="173"/>
                    </a:lnTo>
                    <a:lnTo>
                      <a:pt x="389" y="169"/>
                    </a:lnTo>
                    <a:lnTo>
                      <a:pt x="383" y="166"/>
                    </a:lnTo>
                    <a:lnTo>
                      <a:pt x="377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2" y="148"/>
                    </a:lnTo>
                    <a:lnTo>
                      <a:pt x="346" y="144"/>
                    </a:lnTo>
                    <a:lnTo>
                      <a:pt x="342" y="142"/>
                    </a:lnTo>
                    <a:lnTo>
                      <a:pt x="337" y="139"/>
                    </a:lnTo>
                    <a:lnTo>
                      <a:pt x="334" y="137"/>
                    </a:lnTo>
                    <a:lnTo>
                      <a:pt x="329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7" y="127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5" y="120"/>
                    </a:lnTo>
                    <a:lnTo>
                      <a:pt x="301" y="119"/>
                    </a:lnTo>
                    <a:lnTo>
                      <a:pt x="298" y="117"/>
                    </a:lnTo>
                    <a:lnTo>
                      <a:pt x="294" y="115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7"/>
                    </a:lnTo>
                    <a:lnTo>
                      <a:pt x="254" y="95"/>
                    </a:lnTo>
                    <a:lnTo>
                      <a:pt x="250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5"/>
                    </a:lnTo>
                    <a:lnTo>
                      <a:pt x="232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0" y="76"/>
                    </a:lnTo>
                    <a:lnTo>
                      <a:pt x="205" y="73"/>
                    </a:lnTo>
                    <a:lnTo>
                      <a:pt x="200" y="72"/>
                    </a:lnTo>
                    <a:lnTo>
                      <a:pt x="196" y="71"/>
                    </a:lnTo>
                    <a:lnTo>
                      <a:pt x="191" y="70"/>
                    </a:lnTo>
                    <a:lnTo>
                      <a:pt x="185" y="67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1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4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5" y="37"/>
                    </a:lnTo>
                    <a:lnTo>
                      <a:pt x="120" y="35"/>
                    </a:lnTo>
                    <a:lnTo>
                      <a:pt x="116" y="31"/>
                    </a:lnTo>
                    <a:lnTo>
                      <a:pt x="113" y="29"/>
                    </a:lnTo>
                    <a:lnTo>
                      <a:pt x="108" y="25"/>
                    </a:lnTo>
                    <a:lnTo>
                      <a:pt x="104" y="23"/>
                    </a:lnTo>
                    <a:lnTo>
                      <a:pt x="101" y="19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50" y="227"/>
                    </a:lnTo>
                    <a:lnTo>
                      <a:pt x="553" y="229"/>
                    </a:lnTo>
                    <a:lnTo>
                      <a:pt x="558" y="233"/>
                    </a:lnTo>
                    <a:lnTo>
                      <a:pt x="560" y="235"/>
                    </a:lnTo>
                    <a:lnTo>
                      <a:pt x="564" y="237"/>
                    </a:lnTo>
                    <a:lnTo>
                      <a:pt x="568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7" y="252"/>
                    </a:lnTo>
                    <a:lnTo>
                      <a:pt x="593" y="256"/>
                    </a:lnTo>
                    <a:lnTo>
                      <a:pt x="598" y="259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6" y="271"/>
                    </a:lnTo>
                    <a:lnTo>
                      <a:pt x="622" y="275"/>
                    </a:lnTo>
                    <a:lnTo>
                      <a:pt x="629" y="280"/>
                    </a:lnTo>
                    <a:lnTo>
                      <a:pt x="636" y="285"/>
                    </a:lnTo>
                    <a:lnTo>
                      <a:pt x="643" y="289"/>
                    </a:lnTo>
                    <a:lnTo>
                      <a:pt x="650" y="293"/>
                    </a:lnTo>
                    <a:lnTo>
                      <a:pt x="658" y="298"/>
                    </a:lnTo>
                    <a:lnTo>
                      <a:pt x="665" y="303"/>
                    </a:lnTo>
                    <a:lnTo>
                      <a:pt x="673" y="309"/>
                    </a:lnTo>
                    <a:lnTo>
                      <a:pt x="680" y="313"/>
                    </a:lnTo>
                    <a:lnTo>
                      <a:pt x="689" y="318"/>
                    </a:lnTo>
                    <a:lnTo>
                      <a:pt x="697" y="324"/>
                    </a:lnTo>
                    <a:lnTo>
                      <a:pt x="706" y="329"/>
                    </a:lnTo>
                    <a:lnTo>
                      <a:pt x="714" y="335"/>
                    </a:lnTo>
                    <a:lnTo>
                      <a:pt x="723" y="340"/>
                    </a:lnTo>
                    <a:lnTo>
                      <a:pt x="731" y="345"/>
                    </a:lnTo>
                    <a:lnTo>
                      <a:pt x="739" y="349"/>
                    </a:lnTo>
                    <a:lnTo>
                      <a:pt x="749" y="354"/>
                    </a:lnTo>
                    <a:lnTo>
                      <a:pt x="757" y="360"/>
                    </a:lnTo>
                    <a:lnTo>
                      <a:pt x="767" y="365"/>
                    </a:lnTo>
                    <a:lnTo>
                      <a:pt x="777" y="371"/>
                    </a:lnTo>
                    <a:lnTo>
                      <a:pt x="785" y="376"/>
                    </a:lnTo>
                    <a:lnTo>
                      <a:pt x="795" y="382"/>
                    </a:lnTo>
                    <a:lnTo>
                      <a:pt x="803" y="386"/>
                    </a:lnTo>
                    <a:lnTo>
                      <a:pt x="813" y="391"/>
                    </a:lnTo>
                    <a:lnTo>
                      <a:pt x="822" y="397"/>
                    </a:lnTo>
                    <a:lnTo>
                      <a:pt x="831" y="402"/>
                    </a:lnTo>
                    <a:lnTo>
                      <a:pt x="840" y="407"/>
                    </a:lnTo>
                    <a:lnTo>
                      <a:pt x="850" y="413"/>
                    </a:lnTo>
                    <a:lnTo>
                      <a:pt x="858" y="416"/>
                    </a:lnTo>
                    <a:lnTo>
                      <a:pt x="867" y="421"/>
                    </a:lnTo>
                    <a:lnTo>
                      <a:pt x="876" y="426"/>
                    </a:lnTo>
                    <a:lnTo>
                      <a:pt x="885" y="431"/>
                    </a:lnTo>
                    <a:lnTo>
                      <a:pt x="893" y="434"/>
                    </a:lnTo>
                    <a:lnTo>
                      <a:pt x="901" y="439"/>
                    </a:lnTo>
                    <a:lnTo>
                      <a:pt x="911" y="443"/>
                    </a:lnTo>
                    <a:lnTo>
                      <a:pt x="919" y="448"/>
                    </a:lnTo>
                    <a:lnTo>
                      <a:pt x="928" y="451"/>
                    </a:lnTo>
                    <a:lnTo>
                      <a:pt x="935" y="455"/>
                    </a:lnTo>
                    <a:lnTo>
                      <a:pt x="943" y="458"/>
                    </a:lnTo>
                    <a:lnTo>
                      <a:pt x="952" y="462"/>
                    </a:lnTo>
                    <a:lnTo>
                      <a:pt x="960" y="466"/>
                    </a:lnTo>
                    <a:lnTo>
                      <a:pt x="967" y="469"/>
                    </a:lnTo>
                    <a:lnTo>
                      <a:pt x="976" y="472"/>
                    </a:lnTo>
                    <a:lnTo>
                      <a:pt x="983" y="475"/>
                    </a:lnTo>
                    <a:lnTo>
                      <a:pt x="990" y="476"/>
                    </a:lnTo>
                    <a:lnTo>
                      <a:pt x="997" y="479"/>
                    </a:lnTo>
                    <a:lnTo>
                      <a:pt x="1003" y="481"/>
                    </a:lnTo>
                    <a:lnTo>
                      <a:pt x="1012" y="485"/>
                    </a:lnTo>
                    <a:lnTo>
                      <a:pt x="1018" y="486"/>
                    </a:lnTo>
                    <a:lnTo>
                      <a:pt x="1025" y="490"/>
                    </a:lnTo>
                    <a:lnTo>
                      <a:pt x="1032" y="492"/>
                    </a:lnTo>
                    <a:lnTo>
                      <a:pt x="1041" y="494"/>
                    </a:lnTo>
                    <a:lnTo>
                      <a:pt x="1047" y="497"/>
                    </a:lnTo>
                    <a:lnTo>
                      <a:pt x="1054" y="499"/>
                    </a:lnTo>
                    <a:lnTo>
                      <a:pt x="1060" y="502"/>
                    </a:lnTo>
                    <a:lnTo>
                      <a:pt x="1067" y="504"/>
                    </a:lnTo>
                    <a:lnTo>
                      <a:pt x="1074" y="505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5" y="512"/>
                    </a:lnTo>
                    <a:lnTo>
                      <a:pt x="1101" y="515"/>
                    </a:lnTo>
                    <a:lnTo>
                      <a:pt x="1107" y="517"/>
                    </a:lnTo>
                    <a:lnTo>
                      <a:pt x="1113" y="520"/>
                    </a:lnTo>
                    <a:lnTo>
                      <a:pt x="1120" y="522"/>
                    </a:lnTo>
                    <a:lnTo>
                      <a:pt x="1125" y="523"/>
                    </a:lnTo>
                    <a:lnTo>
                      <a:pt x="1132" y="526"/>
                    </a:lnTo>
                    <a:lnTo>
                      <a:pt x="1138" y="528"/>
                    </a:lnTo>
                    <a:lnTo>
                      <a:pt x="1144" y="530"/>
                    </a:lnTo>
                    <a:lnTo>
                      <a:pt x="1150" y="532"/>
                    </a:lnTo>
                    <a:lnTo>
                      <a:pt x="1155" y="534"/>
                    </a:lnTo>
                    <a:lnTo>
                      <a:pt x="1161" y="535"/>
                    </a:lnTo>
                    <a:lnTo>
                      <a:pt x="1167" y="538"/>
                    </a:lnTo>
                    <a:lnTo>
                      <a:pt x="1173" y="539"/>
                    </a:lnTo>
                    <a:lnTo>
                      <a:pt x="1177" y="541"/>
                    </a:lnTo>
                    <a:lnTo>
                      <a:pt x="1183" y="542"/>
                    </a:lnTo>
                    <a:lnTo>
                      <a:pt x="1188" y="545"/>
                    </a:lnTo>
                    <a:lnTo>
                      <a:pt x="1193" y="546"/>
                    </a:lnTo>
                    <a:lnTo>
                      <a:pt x="1198" y="548"/>
                    </a:lnTo>
                    <a:lnTo>
                      <a:pt x="1203" y="550"/>
                    </a:lnTo>
                    <a:lnTo>
                      <a:pt x="1207" y="552"/>
                    </a:lnTo>
                    <a:lnTo>
                      <a:pt x="1212" y="553"/>
                    </a:lnTo>
                    <a:lnTo>
                      <a:pt x="1216" y="554"/>
                    </a:lnTo>
                    <a:lnTo>
                      <a:pt x="1221" y="556"/>
                    </a:lnTo>
                    <a:lnTo>
                      <a:pt x="1225" y="558"/>
                    </a:lnTo>
                    <a:lnTo>
                      <a:pt x="1229" y="559"/>
                    </a:lnTo>
                    <a:lnTo>
                      <a:pt x="1233" y="560"/>
                    </a:lnTo>
                    <a:lnTo>
                      <a:pt x="1236" y="562"/>
                    </a:lnTo>
                    <a:lnTo>
                      <a:pt x="1240" y="563"/>
                    </a:lnTo>
                    <a:lnTo>
                      <a:pt x="1243" y="564"/>
                    </a:lnTo>
                    <a:lnTo>
                      <a:pt x="1247" y="565"/>
                    </a:lnTo>
                    <a:lnTo>
                      <a:pt x="1249" y="566"/>
                    </a:lnTo>
                    <a:lnTo>
                      <a:pt x="1253" y="568"/>
                    </a:lnTo>
                    <a:lnTo>
                      <a:pt x="1258" y="569"/>
                    </a:lnTo>
                    <a:lnTo>
                      <a:pt x="1263" y="570"/>
                    </a:lnTo>
                    <a:lnTo>
                      <a:pt x="1267" y="571"/>
                    </a:lnTo>
                    <a:lnTo>
                      <a:pt x="1271" y="574"/>
                    </a:lnTo>
                    <a:lnTo>
                      <a:pt x="1276" y="575"/>
                    </a:lnTo>
                    <a:lnTo>
                      <a:pt x="1278" y="576"/>
                    </a:lnTo>
                    <a:lnTo>
                      <a:pt x="1586" y="636"/>
                    </a:lnTo>
                    <a:lnTo>
                      <a:pt x="1605" y="674"/>
                    </a:lnTo>
                    <a:lnTo>
                      <a:pt x="1583" y="726"/>
                    </a:lnTo>
                    <a:lnTo>
                      <a:pt x="1475" y="812"/>
                    </a:lnTo>
                    <a:lnTo>
                      <a:pt x="1474" y="812"/>
                    </a:lnTo>
                    <a:lnTo>
                      <a:pt x="1473" y="812"/>
                    </a:lnTo>
                    <a:lnTo>
                      <a:pt x="1470" y="813"/>
                    </a:lnTo>
                    <a:lnTo>
                      <a:pt x="1467" y="815"/>
                    </a:lnTo>
                    <a:lnTo>
                      <a:pt x="1463" y="815"/>
                    </a:lnTo>
                    <a:lnTo>
                      <a:pt x="1457" y="817"/>
                    </a:lnTo>
                    <a:lnTo>
                      <a:pt x="1452" y="818"/>
                    </a:lnTo>
                    <a:lnTo>
                      <a:pt x="1446" y="821"/>
                    </a:lnTo>
                    <a:lnTo>
                      <a:pt x="1442" y="821"/>
                    </a:lnTo>
                    <a:lnTo>
                      <a:pt x="1438" y="822"/>
                    </a:lnTo>
                    <a:lnTo>
                      <a:pt x="1434" y="823"/>
                    </a:lnTo>
                    <a:lnTo>
                      <a:pt x="1430" y="824"/>
                    </a:lnTo>
                    <a:lnTo>
                      <a:pt x="1425" y="824"/>
                    </a:lnTo>
                    <a:lnTo>
                      <a:pt x="1420" y="825"/>
                    </a:lnTo>
                    <a:lnTo>
                      <a:pt x="1415" y="827"/>
                    </a:lnTo>
                    <a:lnTo>
                      <a:pt x="1412" y="828"/>
                    </a:lnTo>
                    <a:lnTo>
                      <a:pt x="1406" y="829"/>
                    </a:lnTo>
                    <a:lnTo>
                      <a:pt x="1401" y="830"/>
                    </a:lnTo>
                    <a:lnTo>
                      <a:pt x="1395" y="830"/>
                    </a:lnTo>
                    <a:lnTo>
                      <a:pt x="1389" y="831"/>
                    </a:lnTo>
                    <a:lnTo>
                      <a:pt x="1383" y="833"/>
                    </a:lnTo>
                    <a:lnTo>
                      <a:pt x="1377" y="834"/>
                    </a:lnTo>
                    <a:lnTo>
                      <a:pt x="1371" y="834"/>
                    </a:lnTo>
                    <a:lnTo>
                      <a:pt x="1365" y="835"/>
                    </a:lnTo>
                    <a:lnTo>
                      <a:pt x="1358" y="835"/>
                    </a:lnTo>
                    <a:lnTo>
                      <a:pt x="1350" y="836"/>
                    </a:lnTo>
                    <a:lnTo>
                      <a:pt x="1343" y="836"/>
                    </a:lnTo>
                    <a:lnTo>
                      <a:pt x="1337" y="837"/>
                    </a:lnTo>
                    <a:lnTo>
                      <a:pt x="1329" y="837"/>
                    </a:lnTo>
                    <a:lnTo>
                      <a:pt x="1321" y="839"/>
                    </a:lnTo>
                    <a:lnTo>
                      <a:pt x="1314" y="839"/>
                    </a:lnTo>
                    <a:lnTo>
                      <a:pt x="1307" y="840"/>
                    </a:lnTo>
                    <a:lnTo>
                      <a:pt x="1299" y="840"/>
                    </a:lnTo>
                    <a:lnTo>
                      <a:pt x="1289" y="840"/>
                    </a:lnTo>
                    <a:lnTo>
                      <a:pt x="1281" y="840"/>
                    </a:lnTo>
                    <a:lnTo>
                      <a:pt x="1273" y="840"/>
                    </a:lnTo>
                    <a:lnTo>
                      <a:pt x="1265" y="840"/>
                    </a:lnTo>
                    <a:lnTo>
                      <a:pt x="1255" y="840"/>
                    </a:lnTo>
                    <a:lnTo>
                      <a:pt x="1247" y="840"/>
                    </a:lnTo>
                    <a:lnTo>
                      <a:pt x="1239" y="840"/>
                    </a:lnTo>
                    <a:lnTo>
                      <a:pt x="1228" y="839"/>
                    </a:lnTo>
                    <a:lnTo>
                      <a:pt x="1219" y="839"/>
                    </a:lnTo>
                    <a:lnTo>
                      <a:pt x="1210" y="837"/>
                    </a:lnTo>
                    <a:lnTo>
                      <a:pt x="1200" y="837"/>
                    </a:lnTo>
                    <a:lnTo>
                      <a:pt x="1189" y="836"/>
                    </a:lnTo>
                    <a:lnTo>
                      <a:pt x="1180" y="836"/>
                    </a:lnTo>
                    <a:lnTo>
                      <a:pt x="1170" y="835"/>
                    </a:lnTo>
                    <a:lnTo>
                      <a:pt x="1159" y="834"/>
                    </a:lnTo>
                    <a:lnTo>
                      <a:pt x="1149" y="833"/>
                    </a:lnTo>
                    <a:lnTo>
                      <a:pt x="1139" y="831"/>
                    </a:lnTo>
                    <a:lnTo>
                      <a:pt x="1128" y="829"/>
                    </a:lnTo>
                    <a:lnTo>
                      <a:pt x="1117" y="828"/>
                    </a:lnTo>
                    <a:lnTo>
                      <a:pt x="1107" y="827"/>
                    </a:lnTo>
                    <a:lnTo>
                      <a:pt x="1096" y="824"/>
                    </a:lnTo>
                    <a:lnTo>
                      <a:pt x="1085" y="823"/>
                    </a:lnTo>
                    <a:lnTo>
                      <a:pt x="1074" y="821"/>
                    </a:lnTo>
                    <a:lnTo>
                      <a:pt x="1062" y="817"/>
                    </a:lnTo>
                    <a:lnTo>
                      <a:pt x="1051" y="815"/>
                    </a:lnTo>
                    <a:lnTo>
                      <a:pt x="1041" y="812"/>
                    </a:lnTo>
                    <a:lnTo>
                      <a:pt x="1029" y="810"/>
                    </a:lnTo>
                    <a:lnTo>
                      <a:pt x="1018" y="807"/>
                    </a:lnTo>
                    <a:lnTo>
                      <a:pt x="1008" y="805"/>
                    </a:lnTo>
                    <a:lnTo>
                      <a:pt x="997" y="803"/>
                    </a:lnTo>
                    <a:lnTo>
                      <a:pt x="989" y="800"/>
                    </a:lnTo>
                    <a:lnTo>
                      <a:pt x="979" y="798"/>
                    </a:lnTo>
                    <a:lnTo>
                      <a:pt x="970" y="795"/>
                    </a:lnTo>
                    <a:lnTo>
                      <a:pt x="960" y="792"/>
                    </a:lnTo>
                    <a:lnTo>
                      <a:pt x="952" y="789"/>
                    </a:lnTo>
                    <a:lnTo>
                      <a:pt x="942" y="787"/>
                    </a:lnTo>
                    <a:lnTo>
                      <a:pt x="934" y="785"/>
                    </a:lnTo>
                    <a:lnTo>
                      <a:pt x="925" y="781"/>
                    </a:lnTo>
                    <a:lnTo>
                      <a:pt x="918" y="780"/>
                    </a:lnTo>
                    <a:lnTo>
                      <a:pt x="910" y="776"/>
                    </a:lnTo>
                    <a:lnTo>
                      <a:pt x="901" y="774"/>
                    </a:lnTo>
                    <a:lnTo>
                      <a:pt x="894" y="771"/>
                    </a:lnTo>
                    <a:lnTo>
                      <a:pt x="887" y="769"/>
                    </a:lnTo>
                    <a:lnTo>
                      <a:pt x="880" y="767"/>
                    </a:lnTo>
                    <a:lnTo>
                      <a:pt x="873" y="764"/>
                    </a:lnTo>
                    <a:lnTo>
                      <a:pt x="867" y="761"/>
                    </a:lnTo>
                    <a:lnTo>
                      <a:pt x="861" y="758"/>
                    </a:lnTo>
                    <a:lnTo>
                      <a:pt x="853" y="756"/>
                    </a:lnTo>
                    <a:lnTo>
                      <a:pt x="847" y="753"/>
                    </a:lnTo>
                    <a:lnTo>
                      <a:pt x="841" y="751"/>
                    </a:lnTo>
                    <a:lnTo>
                      <a:pt x="835" y="749"/>
                    </a:lnTo>
                    <a:lnTo>
                      <a:pt x="829" y="746"/>
                    </a:lnTo>
                    <a:lnTo>
                      <a:pt x="823" y="744"/>
                    </a:lnTo>
                    <a:lnTo>
                      <a:pt x="819" y="741"/>
                    </a:lnTo>
                    <a:lnTo>
                      <a:pt x="814" y="740"/>
                    </a:lnTo>
                    <a:lnTo>
                      <a:pt x="808" y="738"/>
                    </a:lnTo>
                    <a:lnTo>
                      <a:pt x="803" y="735"/>
                    </a:lnTo>
                    <a:lnTo>
                      <a:pt x="798" y="733"/>
                    </a:lnTo>
                    <a:lnTo>
                      <a:pt x="793" y="731"/>
                    </a:lnTo>
                    <a:lnTo>
                      <a:pt x="789" y="728"/>
                    </a:lnTo>
                    <a:lnTo>
                      <a:pt x="785" y="726"/>
                    </a:lnTo>
                    <a:lnTo>
                      <a:pt x="780" y="724"/>
                    </a:lnTo>
                    <a:lnTo>
                      <a:pt x="777" y="722"/>
                    </a:lnTo>
                    <a:lnTo>
                      <a:pt x="772" y="720"/>
                    </a:lnTo>
                    <a:lnTo>
                      <a:pt x="768" y="719"/>
                    </a:lnTo>
                    <a:lnTo>
                      <a:pt x="765" y="716"/>
                    </a:lnTo>
                    <a:lnTo>
                      <a:pt x="762" y="715"/>
                    </a:lnTo>
                    <a:lnTo>
                      <a:pt x="759" y="713"/>
                    </a:lnTo>
                    <a:lnTo>
                      <a:pt x="755" y="712"/>
                    </a:lnTo>
                    <a:lnTo>
                      <a:pt x="751" y="709"/>
                    </a:lnTo>
                    <a:lnTo>
                      <a:pt x="749" y="708"/>
                    </a:lnTo>
                    <a:lnTo>
                      <a:pt x="743" y="704"/>
                    </a:lnTo>
                    <a:lnTo>
                      <a:pt x="737" y="702"/>
                    </a:lnTo>
                    <a:lnTo>
                      <a:pt x="732" y="700"/>
                    </a:lnTo>
                    <a:lnTo>
                      <a:pt x="729" y="697"/>
                    </a:lnTo>
                    <a:lnTo>
                      <a:pt x="724" y="695"/>
                    </a:lnTo>
                    <a:lnTo>
                      <a:pt x="720" y="694"/>
                    </a:lnTo>
                    <a:lnTo>
                      <a:pt x="718" y="692"/>
                    </a:lnTo>
                    <a:lnTo>
                      <a:pt x="715" y="692"/>
                    </a:lnTo>
                    <a:lnTo>
                      <a:pt x="713" y="691"/>
                    </a:lnTo>
                    <a:lnTo>
                      <a:pt x="710" y="691"/>
                    </a:lnTo>
                    <a:lnTo>
                      <a:pt x="707" y="689"/>
                    </a:lnTo>
                    <a:lnTo>
                      <a:pt x="704" y="688"/>
                    </a:lnTo>
                    <a:lnTo>
                      <a:pt x="700" y="684"/>
                    </a:lnTo>
                    <a:lnTo>
                      <a:pt x="696" y="682"/>
                    </a:lnTo>
                    <a:lnTo>
                      <a:pt x="690" y="678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6"/>
                    </a:lnTo>
                    <a:lnTo>
                      <a:pt x="665" y="661"/>
                    </a:lnTo>
                    <a:lnTo>
                      <a:pt x="659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5" y="642"/>
                    </a:lnTo>
                    <a:lnTo>
                      <a:pt x="626" y="636"/>
                    </a:lnTo>
                    <a:lnTo>
                      <a:pt x="617" y="629"/>
                    </a:lnTo>
                    <a:lnTo>
                      <a:pt x="607" y="623"/>
                    </a:lnTo>
                    <a:lnTo>
                      <a:pt x="598" y="616"/>
                    </a:lnTo>
                    <a:lnTo>
                      <a:pt x="589" y="610"/>
                    </a:lnTo>
                    <a:lnTo>
                      <a:pt x="578" y="602"/>
                    </a:lnTo>
                    <a:lnTo>
                      <a:pt x="569" y="595"/>
                    </a:lnTo>
                    <a:lnTo>
                      <a:pt x="558" y="588"/>
                    </a:lnTo>
                    <a:lnTo>
                      <a:pt x="548" y="581"/>
                    </a:lnTo>
                    <a:lnTo>
                      <a:pt x="538" y="572"/>
                    </a:lnTo>
                    <a:lnTo>
                      <a:pt x="527" y="565"/>
                    </a:lnTo>
                    <a:lnTo>
                      <a:pt x="515" y="558"/>
                    </a:lnTo>
                    <a:lnTo>
                      <a:pt x="505" y="551"/>
                    </a:lnTo>
                    <a:lnTo>
                      <a:pt x="494" y="542"/>
                    </a:lnTo>
                    <a:lnTo>
                      <a:pt x="482" y="535"/>
                    </a:lnTo>
                    <a:lnTo>
                      <a:pt x="472" y="527"/>
                    </a:lnTo>
                    <a:lnTo>
                      <a:pt x="462" y="520"/>
                    </a:lnTo>
                    <a:lnTo>
                      <a:pt x="450" y="511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8" y="487"/>
                    </a:lnTo>
                    <a:lnTo>
                      <a:pt x="407" y="480"/>
                    </a:lnTo>
                    <a:lnTo>
                      <a:pt x="396" y="472"/>
                    </a:lnTo>
                    <a:lnTo>
                      <a:pt x="385" y="464"/>
                    </a:lnTo>
                    <a:lnTo>
                      <a:pt x="376" y="457"/>
                    </a:lnTo>
                    <a:lnTo>
                      <a:pt x="365" y="450"/>
                    </a:lnTo>
                    <a:lnTo>
                      <a:pt x="355" y="443"/>
                    </a:lnTo>
                    <a:lnTo>
                      <a:pt x="346" y="436"/>
                    </a:lnTo>
                    <a:lnTo>
                      <a:pt x="336" y="428"/>
                    </a:lnTo>
                    <a:lnTo>
                      <a:pt x="328" y="421"/>
                    </a:lnTo>
                    <a:lnTo>
                      <a:pt x="318" y="415"/>
                    </a:lnTo>
                    <a:lnTo>
                      <a:pt x="310" y="409"/>
                    </a:lnTo>
                    <a:lnTo>
                      <a:pt x="302" y="404"/>
                    </a:lnTo>
                    <a:lnTo>
                      <a:pt x="294" y="398"/>
                    </a:lnTo>
                    <a:lnTo>
                      <a:pt x="286" y="392"/>
                    </a:lnTo>
                    <a:lnTo>
                      <a:pt x="278" y="386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3"/>
                    </a:lnTo>
                    <a:lnTo>
                      <a:pt x="253" y="370"/>
                    </a:lnTo>
                    <a:lnTo>
                      <a:pt x="250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8" y="358"/>
                    </a:lnTo>
                    <a:lnTo>
                      <a:pt x="235" y="355"/>
                    </a:lnTo>
                    <a:lnTo>
                      <a:pt x="232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2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3" name="Freeform 57"/>
              <p:cNvSpPr>
                <a:spLocks/>
              </p:cNvSpPr>
              <p:nvPr/>
            </p:nvSpPr>
            <p:spPr bwMode="auto">
              <a:xfrm>
                <a:off x="1411" y="3308"/>
                <a:ext cx="1652" cy="901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6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5" y="543"/>
                  </a:cxn>
                  <a:cxn ang="0">
                    <a:pos x="1163" y="588"/>
                  </a:cxn>
                  <a:cxn ang="0">
                    <a:pos x="1282" y="626"/>
                  </a:cxn>
                  <a:cxn ang="0">
                    <a:pos x="1420" y="657"/>
                  </a:cxn>
                  <a:cxn ang="0">
                    <a:pos x="1532" y="678"/>
                  </a:cxn>
                  <a:cxn ang="0">
                    <a:pos x="1606" y="699"/>
                  </a:cxn>
                  <a:cxn ang="0">
                    <a:pos x="1573" y="778"/>
                  </a:cxn>
                  <a:cxn ang="0">
                    <a:pos x="1491" y="831"/>
                  </a:cxn>
                  <a:cxn ang="0">
                    <a:pos x="1383" y="864"/>
                  </a:cxn>
                  <a:cxn ang="0">
                    <a:pos x="1253" y="864"/>
                  </a:cxn>
                  <a:cxn ang="0">
                    <a:pos x="1115" y="847"/>
                  </a:cxn>
                  <a:cxn ang="0">
                    <a:pos x="979" y="812"/>
                  </a:cxn>
                  <a:cxn ang="0">
                    <a:pos x="854" y="764"/>
                  </a:cxn>
                  <a:cxn ang="0">
                    <a:pos x="699" y="677"/>
                  </a:cxn>
                  <a:cxn ang="0">
                    <a:pos x="516" y="558"/>
                  </a:cxn>
                  <a:cxn ang="0">
                    <a:pos x="354" y="441"/>
                  </a:cxn>
                  <a:cxn ang="0">
                    <a:pos x="249" y="350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5" y="471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3"/>
                  </a:cxn>
                  <a:cxn ang="0">
                    <a:pos x="692" y="710"/>
                  </a:cxn>
                  <a:cxn ang="0">
                    <a:pos x="777" y="762"/>
                  </a:cxn>
                  <a:cxn ang="0">
                    <a:pos x="869" y="807"/>
                  </a:cxn>
                  <a:cxn ang="0">
                    <a:pos x="1043" y="866"/>
                  </a:cxn>
                  <a:cxn ang="0">
                    <a:pos x="1202" y="892"/>
                  </a:cxn>
                  <a:cxn ang="0">
                    <a:pos x="1318" y="900"/>
                  </a:cxn>
                  <a:cxn ang="0">
                    <a:pos x="1405" y="894"/>
                  </a:cxn>
                  <a:cxn ang="0">
                    <a:pos x="1494" y="868"/>
                  </a:cxn>
                  <a:cxn ang="0">
                    <a:pos x="1575" y="822"/>
                  </a:cxn>
                  <a:cxn ang="0">
                    <a:pos x="1640" y="752"/>
                  </a:cxn>
                  <a:cxn ang="0">
                    <a:pos x="1645" y="686"/>
                  </a:cxn>
                  <a:cxn ang="0">
                    <a:pos x="1564" y="650"/>
                  </a:cxn>
                  <a:cxn ang="0">
                    <a:pos x="1498" y="637"/>
                  </a:cxn>
                  <a:cxn ang="0">
                    <a:pos x="1430" y="624"/>
                  </a:cxn>
                  <a:cxn ang="0">
                    <a:pos x="1345" y="608"/>
                  </a:cxn>
                  <a:cxn ang="0">
                    <a:pos x="1274" y="589"/>
                  </a:cxn>
                  <a:cxn ang="0">
                    <a:pos x="1159" y="551"/>
                  </a:cxn>
                  <a:cxn ang="0">
                    <a:pos x="1057" y="512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6" y="355"/>
                  </a:cxn>
                  <a:cxn ang="0">
                    <a:pos x="591" y="254"/>
                  </a:cxn>
                  <a:cxn ang="0">
                    <a:pos x="430" y="156"/>
                  </a:cxn>
                  <a:cxn ang="0">
                    <a:pos x="339" y="110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2" h="901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0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2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6" y="70"/>
                    </a:lnTo>
                    <a:lnTo>
                      <a:pt x="149" y="72"/>
                    </a:lnTo>
                    <a:lnTo>
                      <a:pt x="153" y="74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0"/>
                    </a:lnTo>
                    <a:lnTo>
                      <a:pt x="170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4" y="94"/>
                    </a:lnTo>
                    <a:lnTo>
                      <a:pt x="200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6" y="110"/>
                    </a:lnTo>
                    <a:lnTo>
                      <a:pt x="242" y="113"/>
                    </a:lnTo>
                    <a:lnTo>
                      <a:pt x="248" y="114"/>
                    </a:lnTo>
                    <a:lnTo>
                      <a:pt x="252" y="116"/>
                    </a:lnTo>
                    <a:lnTo>
                      <a:pt x="258" y="118"/>
                    </a:lnTo>
                    <a:lnTo>
                      <a:pt x="266" y="120"/>
                    </a:lnTo>
                    <a:lnTo>
                      <a:pt x="272" y="121"/>
                    </a:lnTo>
                    <a:lnTo>
                      <a:pt x="278" y="124"/>
                    </a:lnTo>
                    <a:lnTo>
                      <a:pt x="284" y="125"/>
                    </a:lnTo>
                    <a:lnTo>
                      <a:pt x="291" y="127"/>
                    </a:lnTo>
                    <a:lnTo>
                      <a:pt x="297" y="128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6" y="139"/>
                    </a:lnTo>
                    <a:lnTo>
                      <a:pt x="334" y="143"/>
                    </a:lnTo>
                    <a:lnTo>
                      <a:pt x="342" y="146"/>
                    </a:lnTo>
                    <a:lnTo>
                      <a:pt x="351" y="151"/>
                    </a:lnTo>
                    <a:lnTo>
                      <a:pt x="359" y="155"/>
                    </a:lnTo>
                    <a:lnTo>
                      <a:pt x="369" y="160"/>
                    </a:lnTo>
                    <a:lnTo>
                      <a:pt x="377" y="163"/>
                    </a:lnTo>
                    <a:lnTo>
                      <a:pt x="387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6" y="186"/>
                    </a:lnTo>
                    <a:lnTo>
                      <a:pt x="428" y="192"/>
                    </a:lnTo>
                    <a:lnTo>
                      <a:pt x="437" y="198"/>
                    </a:lnTo>
                    <a:lnTo>
                      <a:pt x="447" y="204"/>
                    </a:lnTo>
                    <a:lnTo>
                      <a:pt x="459" y="210"/>
                    </a:lnTo>
                    <a:lnTo>
                      <a:pt x="470" y="217"/>
                    </a:lnTo>
                    <a:lnTo>
                      <a:pt x="479" y="223"/>
                    </a:lnTo>
                    <a:lnTo>
                      <a:pt x="491" y="230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5" y="252"/>
                    </a:lnTo>
                    <a:lnTo>
                      <a:pt x="536" y="259"/>
                    </a:lnTo>
                    <a:lnTo>
                      <a:pt x="548" y="266"/>
                    </a:lnTo>
                    <a:lnTo>
                      <a:pt x="560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0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0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0"/>
                    </a:lnTo>
                    <a:lnTo>
                      <a:pt x="735" y="388"/>
                    </a:lnTo>
                    <a:lnTo>
                      <a:pt x="747" y="395"/>
                    </a:lnTo>
                    <a:lnTo>
                      <a:pt x="758" y="401"/>
                    </a:lnTo>
                    <a:lnTo>
                      <a:pt x="770" y="408"/>
                    </a:lnTo>
                    <a:lnTo>
                      <a:pt x="782" y="416"/>
                    </a:lnTo>
                    <a:lnTo>
                      <a:pt x="793" y="423"/>
                    </a:lnTo>
                    <a:lnTo>
                      <a:pt x="803" y="429"/>
                    </a:lnTo>
                    <a:lnTo>
                      <a:pt x="814" y="435"/>
                    </a:lnTo>
                    <a:lnTo>
                      <a:pt x="825" y="441"/>
                    </a:lnTo>
                    <a:lnTo>
                      <a:pt x="836" y="449"/>
                    </a:lnTo>
                    <a:lnTo>
                      <a:pt x="845" y="453"/>
                    </a:lnTo>
                    <a:lnTo>
                      <a:pt x="856" y="459"/>
                    </a:lnTo>
                    <a:lnTo>
                      <a:pt x="866" y="464"/>
                    </a:lnTo>
                    <a:lnTo>
                      <a:pt x="877" y="471"/>
                    </a:lnTo>
                    <a:lnTo>
                      <a:pt x="886" y="476"/>
                    </a:lnTo>
                    <a:lnTo>
                      <a:pt x="896" y="481"/>
                    </a:lnTo>
                    <a:lnTo>
                      <a:pt x="904" y="485"/>
                    </a:lnTo>
                    <a:lnTo>
                      <a:pt x="915" y="489"/>
                    </a:lnTo>
                    <a:lnTo>
                      <a:pt x="923" y="494"/>
                    </a:lnTo>
                    <a:lnTo>
                      <a:pt x="932" y="499"/>
                    </a:lnTo>
                    <a:lnTo>
                      <a:pt x="941" y="503"/>
                    </a:lnTo>
                    <a:lnTo>
                      <a:pt x="950" y="506"/>
                    </a:lnTo>
                    <a:lnTo>
                      <a:pt x="957" y="509"/>
                    </a:lnTo>
                    <a:lnTo>
                      <a:pt x="964" y="511"/>
                    </a:lnTo>
                    <a:lnTo>
                      <a:pt x="973" y="515"/>
                    </a:lnTo>
                    <a:lnTo>
                      <a:pt x="981" y="517"/>
                    </a:lnTo>
                    <a:lnTo>
                      <a:pt x="988" y="519"/>
                    </a:lnTo>
                    <a:lnTo>
                      <a:pt x="995" y="523"/>
                    </a:lnTo>
                    <a:lnTo>
                      <a:pt x="1003" y="525"/>
                    </a:lnTo>
                    <a:lnTo>
                      <a:pt x="1010" y="529"/>
                    </a:lnTo>
                    <a:lnTo>
                      <a:pt x="1017" y="533"/>
                    </a:lnTo>
                    <a:lnTo>
                      <a:pt x="1024" y="535"/>
                    </a:lnTo>
                    <a:lnTo>
                      <a:pt x="1030" y="537"/>
                    </a:lnTo>
                    <a:lnTo>
                      <a:pt x="1037" y="541"/>
                    </a:lnTo>
                    <a:lnTo>
                      <a:pt x="1045" y="543"/>
                    </a:lnTo>
                    <a:lnTo>
                      <a:pt x="1052" y="546"/>
                    </a:lnTo>
                    <a:lnTo>
                      <a:pt x="1059" y="548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3" y="561"/>
                    </a:lnTo>
                    <a:lnTo>
                      <a:pt x="1099" y="564"/>
                    </a:lnTo>
                    <a:lnTo>
                      <a:pt x="1106" y="566"/>
                    </a:lnTo>
                    <a:lnTo>
                      <a:pt x="1112" y="569"/>
                    </a:lnTo>
                    <a:lnTo>
                      <a:pt x="1119" y="572"/>
                    </a:lnTo>
                    <a:lnTo>
                      <a:pt x="1125" y="573"/>
                    </a:lnTo>
                    <a:lnTo>
                      <a:pt x="1131" y="576"/>
                    </a:lnTo>
                    <a:lnTo>
                      <a:pt x="1138" y="578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5"/>
                    </a:lnTo>
                    <a:lnTo>
                      <a:pt x="1163" y="588"/>
                    </a:lnTo>
                    <a:lnTo>
                      <a:pt x="1171" y="590"/>
                    </a:lnTo>
                    <a:lnTo>
                      <a:pt x="1177" y="593"/>
                    </a:lnTo>
                    <a:lnTo>
                      <a:pt x="1183" y="595"/>
                    </a:lnTo>
                    <a:lnTo>
                      <a:pt x="1189" y="597"/>
                    </a:lnTo>
                    <a:lnTo>
                      <a:pt x="1196" y="600"/>
                    </a:lnTo>
                    <a:lnTo>
                      <a:pt x="1202" y="601"/>
                    </a:lnTo>
                    <a:lnTo>
                      <a:pt x="1209" y="603"/>
                    </a:lnTo>
                    <a:lnTo>
                      <a:pt x="1215" y="606"/>
                    </a:lnTo>
                    <a:lnTo>
                      <a:pt x="1221" y="608"/>
                    </a:lnTo>
                    <a:lnTo>
                      <a:pt x="1227" y="609"/>
                    </a:lnTo>
                    <a:lnTo>
                      <a:pt x="1234" y="612"/>
                    </a:lnTo>
                    <a:lnTo>
                      <a:pt x="1241" y="613"/>
                    </a:lnTo>
                    <a:lnTo>
                      <a:pt x="1247" y="615"/>
                    </a:lnTo>
                    <a:lnTo>
                      <a:pt x="1255" y="618"/>
                    </a:lnTo>
                    <a:lnTo>
                      <a:pt x="1261" y="620"/>
                    </a:lnTo>
                    <a:lnTo>
                      <a:pt x="1268" y="623"/>
                    </a:lnTo>
                    <a:lnTo>
                      <a:pt x="1275" y="625"/>
                    </a:lnTo>
                    <a:lnTo>
                      <a:pt x="1282" y="626"/>
                    </a:lnTo>
                    <a:lnTo>
                      <a:pt x="1288" y="629"/>
                    </a:lnTo>
                    <a:lnTo>
                      <a:pt x="1295" y="630"/>
                    </a:lnTo>
                    <a:lnTo>
                      <a:pt x="1304" y="632"/>
                    </a:lnTo>
                    <a:lnTo>
                      <a:pt x="1311" y="633"/>
                    </a:lnTo>
                    <a:lnTo>
                      <a:pt x="1318" y="636"/>
                    </a:lnTo>
                    <a:lnTo>
                      <a:pt x="1325" y="637"/>
                    </a:lnTo>
                    <a:lnTo>
                      <a:pt x="1334" y="639"/>
                    </a:lnTo>
                    <a:lnTo>
                      <a:pt x="1341" y="641"/>
                    </a:lnTo>
                    <a:lnTo>
                      <a:pt x="1348" y="642"/>
                    </a:lnTo>
                    <a:lnTo>
                      <a:pt x="1355" y="644"/>
                    </a:lnTo>
                    <a:lnTo>
                      <a:pt x="1364" y="645"/>
                    </a:lnTo>
                    <a:lnTo>
                      <a:pt x="1371" y="648"/>
                    </a:lnTo>
                    <a:lnTo>
                      <a:pt x="1380" y="649"/>
                    </a:lnTo>
                    <a:lnTo>
                      <a:pt x="1388" y="651"/>
                    </a:lnTo>
                    <a:lnTo>
                      <a:pt x="1398" y="654"/>
                    </a:lnTo>
                    <a:lnTo>
                      <a:pt x="1405" y="655"/>
                    </a:lnTo>
                    <a:lnTo>
                      <a:pt x="1413" y="656"/>
                    </a:lnTo>
                    <a:lnTo>
                      <a:pt x="1420" y="657"/>
                    </a:lnTo>
                    <a:lnTo>
                      <a:pt x="1429" y="659"/>
                    </a:lnTo>
                    <a:lnTo>
                      <a:pt x="1436" y="660"/>
                    </a:lnTo>
                    <a:lnTo>
                      <a:pt x="1443" y="661"/>
                    </a:lnTo>
                    <a:lnTo>
                      <a:pt x="1450" y="662"/>
                    </a:lnTo>
                    <a:lnTo>
                      <a:pt x="1458" y="665"/>
                    </a:lnTo>
                    <a:lnTo>
                      <a:pt x="1464" y="665"/>
                    </a:lnTo>
                    <a:lnTo>
                      <a:pt x="1471" y="667"/>
                    </a:lnTo>
                    <a:lnTo>
                      <a:pt x="1477" y="667"/>
                    </a:lnTo>
                    <a:lnTo>
                      <a:pt x="1483" y="669"/>
                    </a:lnTo>
                    <a:lnTo>
                      <a:pt x="1489" y="669"/>
                    </a:lnTo>
                    <a:lnTo>
                      <a:pt x="1496" y="671"/>
                    </a:lnTo>
                    <a:lnTo>
                      <a:pt x="1501" y="672"/>
                    </a:lnTo>
                    <a:lnTo>
                      <a:pt x="1507" y="673"/>
                    </a:lnTo>
                    <a:lnTo>
                      <a:pt x="1512" y="674"/>
                    </a:lnTo>
                    <a:lnTo>
                      <a:pt x="1518" y="675"/>
                    </a:lnTo>
                    <a:lnTo>
                      <a:pt x="1522" y="675"/>
                    </a:lnTo>
                    <a:lnTo>
                      <a:pt x="1527" y="677"/>
                    </a:lnTo>
                    <a:lnTo>
                      <a:pt x="1532" y="678"/>
                    </a:lnTo>
                    <a:lnTo>
                      <a:pt x="1537" y="679"/>
                    </a:lnTo>
                    <a:lnTo>
                      <a:pt x="1542" y="679"/>
                    </a:lnTo>
                    <a:lnTo>
                      <a:pt x="1546" y="681"/>
                    </a:lnTo>
                    <a:lnTo>
                      <a:pt x="1550" y="681"/>
                    </a:lnTo>
                    <a:lnTo>
                      <a:pt x="1554" y="683"/>
                    </a:lnTo>
                    <a:lnTo>
                      <a:pt x="1557" y="683"/>
                    </a:lnTo>
                    <a:lnTo>
                      <a:pt x="1562" y="684"/>
                    </a:lnTo>
                    <a:lnTo>
                      <a:pt x="1566" y="685"/>
                    </a:lnTo>
                    <a:lnTo>
                      <a:pt x="1569" y="686"/>
                    </a:lnTo>
                    <a:lnTo>
                      <a:pt x="1573" y="686"/>
                    </a:lnTo>
                    <a:lnTo>
                      <a:pt x="1576" y="687"/>
                    </a:lnTo>
                    <a:lnTo>
                      <a:pt x="1581" y="689"/>
                    </a:lnTo>
                    <a:lnTo>
                      <a:pt x="1587" y="691"/>
                    </a:lnTo>
                    <a:lnTo>
                      <a:pt x="1592" y="692"/>
                    </a:lnTo>
                    <a:lnTo>
                      <a:pt x="1597" y="693"/>
                    </a:lnTo>
                    <a:lnTo>
                      <a:pt x="1600" y="696"/>
                    </a:lnTo>
                    <a:lnTo>
                      <a:pt x="1604" y="697"/>
                    </a:lnTo>
                    <a:lnTo>
                      <a:pt x="1606" y="699"/>
                    </a:lnTo>
                    <a:lnTo>
                      <a:pt x="1610" y="702"/>
                    </a:lnTo>
                    <a:lnTo>
                      <a:pt x="1614" y="705"/>
                    </a:lnTo>
                    <a:lnTo>
                      <a:pt x="1615" y="710"/>
                    </a:lnTo>
                    <a:lnTo>
                      <a:pt x="1615" y="714"/>
                    </a:lnTo>
                    <a:lnTo>
                      <a:pt x="1615" y="717"/>
                    </a:lnTo>
                    <a:lnTo>
                      <a:pt x="1615" y="721"/>
                    </a:lnTo>
                    <a:lnTo>
                      <a:pt x="1615" y="725"/>
                    </a:lnTo>
                    <a:lnTo>
                      <a:pt x="1614" y="727"/>
                    </a:lnTo>
                    <a:lnTo>
                      <a:pt x="1612" y="732"/>
                    </a:lnTo>
                    <a:lnTo>
                      <a:pt x="1610" y="735"/>
                    </a:lnTo>
                    <a:lnTo>
                      <a:pt x="1608" y="740"/>
                    </a:lnTo>
                    <a:lnTo>
                      <a:pt x="1604" y="745"/>
                    </a:lnTo>
                    <a:lnTo>
                      <a:pt x="1600" y="751"/>
                    </a:lnTo>
                    <a:lnTo>
                      <a:pt x="1596" y="756"/>
                    </a:lnTo>
                    <a:lnTo>
                      <a:pt x="1591" y="762"/>
                    </a:lnTo>
                    <a:lnTo>
                      <a:pt x="1585" y="767"/>
                    </a:lnTo>
                    <a:lnTo>
                      <a:pt x="1580" y="772"/>
                    </a:lnTo>
                    <a:lnTo>
                      <a:pt x="1573" y="778"/>
                    </a:lnTo>
                    <a:lnTo>
                      <a:pt x="1567" y="784"/>
                    </a:lnTo>
                    <a:lnTo>
                      <a:pt x="1563" y="787"/>
                    </a:lnTo>
                    <a:lnTo>
                      <a:pt x="1560" y="790"/>
                    </a:lnTo>
                    <a:lnTo>
                      <a:pt x="1556" y="793"/>
                    </a:lnTo>
                    <a:lnTo>
                      <a:pt x="1552" y="796"/>
                    </a:lnTo>
                    <a:lnTo>
                      <a:pt x="1548" y="799"/>
                    </a:lnTo>
                    <a:lnTo>
                      <a:pt x="1544" y="802"/>
                    </a:lnTo>
                    <a:lnTo>
                      <a:pt x="1539" y="805"/>
                    </a:lnTo>
                    <a:lnTo>
                      <a:pt x="1536" y="808"/>
                    </a:lnTo>
                    <a:lnTo>
                      <a:pt x="1531" y="811"/>
                    </a:lnTo>
                    <a:lnTo>
                      <a:pt x="1527" y="813"/>
                    </a:lnTo>
                    <a:lnTo>
                      <a:pt x="1521" y="816"/>
                    </a:lnTo>
                    <a:lnTo>
                      <a:pt x="1518" y="819"/>
                    </a:lnTo>
                    <a:lnTo>
                      <a:pt x="1512" y="822"/>
                    </a:lnTo>
                    <a:lnTo>
                      <a:pt x="1507" y="824"/>
                    </a:lnTo>
                    <a:lnTo>
                      <a:pt x="1502" y="826"/>
                    </a:lnTo>
                    <a:lnTo>
                      <a:pt x="1497" y="830"/>
                    </a:lnTo>
                    <a:lnTo>
                      <a:pt x="1491" y="831"/>
                    </a:lnTo>
                    <a:lnTo>
                      <a:pt x="1486" y="834"/>
                    </a:lnTo>
                    <a:lnTo>
                      <a:pt x="1480" y="837"/>
                    </a:lnTo>
                    <a:lnTo>
                      <a:pt x="1476" y="840"/>
                    </a:lnTo>
                    <a:lnTo>
                      <a:pt x="1470" y="841"/>
                    </a:lnTo>
                    <a:lnTo>
                      <a:pt x="1465" y="843"/>
                    </a:lnTo>
                    <a:lnTo>
                      <a:pt x="1459" y="846"/>
                    </a:lnTo>
                    <a:lnTo>
                      <a:pt x="1453" y="848"/>
                    </a:lnTo>
                    <a:lnTo>
                      <a:pt x="1447" y="850"/>
                    </a:lnTo>
                    <a:lnTo>
                      <a:pt x="1441" y="852"/>
                    </a:lnTo>
                    <a:lnTo>
                      <a:pt x="1435" y="854"/>
                    </a:lnTo>
                    <a:lnTo>
                      <a:pt x="1429" y="855"/>
                    </a:lnTo>
                    <a:lnTo>
                      <a:pt x="1422" y="856"/>
                    </a:lnTo>
                    <a:lnTo>
                      <a:pt x="1416" y="858"/>
                    </a:lnTo>
                    <a:lnTo>
                      <a:pt x="1410" y="859"/>
                    </a:lnTo>
                    <a:lnTo>
                      <a:pt x="1404" y="861"/>
                    </a:lnTo>
                    <a:lnTo>
                      <a:pt x="1396" y="861"/>
                    </a:lnTo>
                    <a:lnTo>
                      <a:pt x="1390" y="862"/>
                    </a:lnTo>
                    <a:lnTo>
                      <a:pt x="1383" y="864"/>
                    </a:lnTo>
                    <a:lnTo>
                      <a:pt x="1377" y="865"/>
                    </a:lnTo>
                    <a:lnTo>
                      <a:pt x="1370" y="866"/>
                    </a:lnTo>
                    <a:lnTo>
                      <a:pt x="1363" y="866"/>
                    </a:lnTo>
                    <a:lnTo>
                      <a:pt x="1355" y="867"/>
                    </a:lnTo>
                    <a:lnTo>
                      <a:pt x="1349" y="867"/>
                    </a:lnTo>
                    <a:lnTo>
                      <a:pt x="1342" y="867"/>
                    </a:lnTo>
                    <a:lnTo>
                      <a:pt x="1335" y="867"/>
                    </a:lnTo>
                    <a:lnTo>
                      <a:pt x="1327" y="867"/>
                    </a:lnTo>
                    <a:lnTo>
                      <a:pt x="1321" y="867"/>
                    </a:lnTo>
                    <a:lnTo>
                      <a:pt x="1313" y="867"/>
                    </a:lnTo>
                    <a:lnTo>
                      <a:pt x="1306" y="867"/>
                    </a:lnTo>
                    <a:lnTo>
                      <a:pt x="1299" y="867"/>
                    </a:lnTo>
                    <a:lnTo>
                      <a:pt x="1291" y="867"/>
                    </a:lnTo>
                    <a:lnTo>
                      <a:pt x="1283" y="866"/>
                    </a:lnTo>
                    <a:lnTo>
                      <a:pt x="1276" y="866"/>
                    </a:lnTo>
                    <a:lnTo>
                      <a:pt x="1269" y="865"/>
                    </a:lnTo>
                    <a:lnTo>
                      <a:pt x="1261" y="865"/>
                    </a:lnTo>
                    <a:lnTo>
                      <a:pt x="1253" y="864"/>
                    </a:lnTo>
                    <a:lnTo>
                      <a:pt x="1246" y="862"/>
                    </a:lnTo>
                    <a:lnTo>
                      <a:pt x="1239" y="862"/>
                    </a:lnTo>
                    <a:lnTo>
                      <a:pt x="1232" y="862"/>
                    </a:lnTo>
                    <a:lnTo>
                      <a:pt x="1223" y="861"/>
                    </a:lnTo>
                    <a:lnTo>
                      <a:pt x="1216" y="860"/>
                    </a:lnTo>
                    <a:lnTo>
                      <a:pt x="1208" y="859"/>
                    </a:lnTo>
                    <a:lnTo>
                      <a:pt x="1201" y="859"/>
                    </a:lnTo>
                    <a:lnTo>
                      <a:pt x="1192" y="858"/>
                    </a:lnTo>
                    <a:lnTo>
                      <a:pt x="1185" y="856"/>
                    </a:lnTo>
                    <a:lnTo>
                      <a:pt x="1178" y="855"/>
                    </a:lnTo>
                    <a:lnTo>
                      <a:pt x="1171" y="855"/>
                    </a:lnTo>
                    <a:lnTo>
                      <a:pt x="1162" y="854"/>
                    </a:lnTo>
                    <a:lnTo>
                      <a:pt x="1154" y="853"/>
                    </a:lnTo>
                    <a:lnTo>
                      <a:pt x="1147" y="852"/>
                    </a:lnTo>
                    <a:lnTo>
                      <a:pt x="1139" y="850"/>
                    </a:lnTo>
                    <a:lnTo>
                      <a:pt x="1131" y="849"/>
                    </a:lnTo>
                    <a:lnTo>
                      <a:pt x="1123" y="848"/>
                    </a:lnTo>
                    <a:lnTo>
                      <a:pt x="1115" y="847"/>
                    </a:lnTo>
                    <a:lnTo>
                      <a:pt x="1108" y="846"/>
                    </a:lnTo>
                    <a:lnTo>
                      <a:pt x="1100" y="843"/>
                    </a:lnTo>
                    <a:lnTo>
                      <a:pt x="1093" y="842"/>
                    </a:lnTo>
                    <a:lnTo>
                      <a:pt x="1084" y="840"/>
                    </a:lnTo>
                    <a:lnTo>
                      <a:pt x="1077" y="838"/>
                    </a:lnTo>
                    <a:lnTo>
                      <a:pt x="1070" y="836"/>
                    </a:lnTo>
                    <a:lnTo>
                      <a:pt x="1061" y="834"/>
                    </a:lnTo>
                    <a:lnTo>
                      <a:pt x="1053" y="832"/>
                    </a:lnTo>
                    <a:lnTo>
                      <a:pt x="1046" y="831"/>
                    </a:lnTo>
                    <a:lnTo>
                      <a:pt x="1037" y="829"/>
                    </a:lnTo>
                    <a:lnTo>
                      <a:pt x="1030" y="826"/>
                    </a:lnTo>
                    <a:lnTo>
                      <a:pt x="1023" y="825"/>
                    </a:lnTo>
                    <a:lnTo>
                      <a:pt x="1016" y="823"/>
                    </a:lnTo>
                    <a:lnTo>
                      <a:pt x="1009" y="820"/>
                    </a:lnTo>
                    <a:lnTo>
                      <a:pt x="1000" y="819"/>
                    </a:lnTo>
                    <a:lnTo>
                      <a:pt x="993" y="817"/>
                    </a:lnTo>
                    <a:lnTo>
                      <a:pt x="986" y="814"/>
                    </a:lnTo>
                    <a:lnTo>
                      <a:pt x="979" y="812"/>
                    </a:lnTo>
                    <a:lnTo>
                      <a:pt x="971" y="810"/>
                    </a:lnTo>
                    <a:lnTo>
                      <a:pt x="964" y="807"/>
                    </a:lnTo>
                    <a:lnTo>
                      <a:pt x="957" y="805"/>
                    </a:lnTo>
                    <a:lnTo>
                      <a:pt x="950" y="802"/>
                    </a:lnTo>
                    <a:lnTo>
                      <a:pt x="943" y="800"/>
                    </a:lnTo>
                    <a:lnTo>
                      <a:pt x="935" y="798"/>
                    </a:lnTo>
                    <a:lnTo>
                      <a:pt x="928" y="795"/>
                    </a:lnTo>
                    <a:lnTo>
                      <a:pt x="921" y="793"/>
                    </a:lnTo>
                    <a:lnTo>
                      <a:pt x="915" y="790"/>
                    </a:lnTo>
                    <a:lnTo>
                      <a:pt x="908" y="787"/>
                    </a:lnTo>
                    <a:lnTo>
                      <a:pt x="901" y="784"/>
                    </a:lnTo>
                    <a:lnTo>
                      <a:pt x="895" y="782"/>
                    </a:lnTo>
                    <a:lnTo>
                      <a:pt x="889" y="780"/>
                    </a:lnTo>
                    <a:lnTo>
                      <a:pt x="881" y="777"/>
                    </a:lnTo>
                    <a:lnTo>
                      <a:pt x="875" y="774"/>
                    </a:lnTo>
                    <a:lnTo>
                      <a:pt x="868" y="770"/>
                    </a:lnTo>
                    <a:lnTo>
                      <a:pt x="861" y="768"/>
                    </a:lnTo>
                    <a:lnTo>
                      <a:pt x="854" y="764"/>
                    </a:lnTo>
                    <a:lnTo>
                      <a:pt x="848" y="761"/>
                    </a:lnTo>
                    <a:lnTo>
                      <a:pt x="839" y="757"/>
                    </a:lnTo>
                    <a:lnTo>
                      <a:pt x="832" y="753"/>
                    </a:lnTo>
                    <a:lnTo>
                      <a:pt x="824" y="749"/>
                    </a:lnTo>
                    <a:lnTo>
                      <a:pt x="817" y="745"/>
                    </a:lnTo>
                    <a:lnTo>
                      <a:pt x="808" y="740"/>
                    </a:lnTo>
                    <a:lnTo>
                      <a:pt x="800" y="735"/>
                    </a:lnTo>
                    <a:lnTo>
                      <a:pt x="791" y="731"/>
                    </a:lnTo>
                    <a:lnTo>
                      <a:pt x="783" y="726"/>
                    </a:lnTo>
                    <a:lnTo>
                      <a:pt x="773" y="721"/>
                    </a:lnTo>
                    <a:lnTo>
                      <a:pt x="765" y="716"/>
                    </a:lnTo>
                    <a:lnTo>
                      <a:pt x="755" y="710"/>
                    </a:lnTo>
                    <a:lnTo>
                      <a:pt x="747" y="705"/>
                    </a:lnTo>
                    <a:lnTo>
                      <a:pt x="737" y="699"/>
                    </a:lnTo>
                    <a:lnTo>
                      <a:pt x="728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9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9" y="659"/>
                    </a:lnTo>
                    <a:lnTo>
                      <a:pt x="659" y="651"/>
                    </a:lnTo>
                    <a:lnTo>
                      <a:pt x="648" y="645"/>
                    </a:lnTo>
                    <a:lnTo>
                      <a:pt x="639" y="638"/>
                    </a:lnTo>
                    <a:lnTo>
                      <a:pt x="629" y="632"/>
                    </a:lnTo>
                    <a:lnTo>
                      <a:pt x="618" y="626"/>
                    </a:lnTo>
                    <a:lnTo>
                      <a:pt x="609" y="619"/>
                    </a:lnTo>
                    <a:lnTo>
                      <a:pt x="598" y="613"/>
                    </a:lnTo>
                    <a:lnTo>
                      <a:pt x="588" y="607"/>
                    </a:lnTo>
                    <a:lnTo>
                      <a:pt x="578" y="600"/>
                    </a:lnTo>
                    <a:lnTo>
                      <a:pt x="568" y="593"/>
                    </a:lnTo>
                    <a:lnTo>
                      <a:pt x="557" y="585"/>
                    </a:lnTo>
                    <a:lnTo>
                      <a:pt x="548" y="579"/>
                    </a:lnTo>
                    <a:lnTo>
                      <a:pt x="537" y="572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7" y="552"/>
                    </a:lnTo>
                    <a:lnTo>
                      <a:pt x="497" y="545"/>
                    </a:lnTo>
                    <a:lnTo>
                      <a:pt x="488" y="537"/>
                    </a:lnTo>
                    <a:lnTo>
                      <a:pt x="477" y="530"/>
                    </a:lnTo>
                    <a:lnTo>
                      <a:pt x="468" y="524"/>
                    </a:lnTo>
                    <a:lnTo>
                      <a:pt x="459" y="517"/>
                    </a:lnTo>
                    <a:lnTo>
                      <a:pt x="449" y="511"/>
                    </a:lnTo>
                    <a:lnTo>
                      <a:pt x="440" y="504"/>
                    </a:lnTo>
                    <a:lnTo>
                      <a:pt x="431" y="498"/>
                    </a:lnTo>
                    <a:lnTo>
                      <a:pt x="422" y="491"/>
                    </a:lnTo>
                    <a:lnTo>
                      <a:pt x="412" y="485"/>
                    </a:lnTo>
                    <a:lnTo>
                      <a:pt x="404" y="477"/>
                    </a:lnTo>
                    <a:lnTo>
                      <a:pt x="395" y="471"/>
                    </a:lnTo>
                    <a:lnTo>
                      <a:pt x="386" y="464"/>
                    </a:lnTo>
                    <a:lnTo>
                      <a:pt x="378" y="458"/>
                    </a:lnTo>
                    <a:lnTo>
                      <a:pt x="370" y="452"/>
                    </a:lnTo>
                    <a:lnTo>
                      <a:pt x="363" y="447"/>
                    </a:lnTo>
                    <a:lnTo>
                      <a:pt x="354" y="441"/>
                    </a:lnTo>
                    <a:lnTo>
                      <a:pt x="347" y="434"/>
                    </a:lnTo>
                    <a:lnTo>
                      <a:pt x="340" y="429"/>
                    </a:lnTo>
                    <a:lnTo>
                      <a:pt x="334" y="423"/>
                    </a:lnTo>
                    <a:lnTo>
                      <a:pt x="327" y="417"/>
                    </a:lnTo>
                    <a:lnTo>
                      <a:pt x="320" y="413"/>
                    </a:lnTo>
                    <a:lnTo>
                      <a:pt x="314" y="407"/>
                    </a:lnTo>
                    <a:lnTo>
                      <a:pt x="308" y="402"/>
                    </a:lnTo>
                    <a:lnTo>
                      <a:pt x="302" y="397"/>
                    </a:lnTo>
                    <a:lnTo>
                      <a:pt x="296" y="391"/>
                    </a:lnTo>
                    <a:lnTo>
                      <a:pt x="290" y="386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4" y="355"/>
                    </a:lnTo>
                    <a:lnTo>
                      <a:pt x="249" y="350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6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4" y="326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2" y="314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4" y="296"/>
                    </a:lnTo>
                    <a:lnTo>
                      <a:pt x="191" y="293"/>
                    </a:lnTo>
                    <a:lnTo>
                      <a:pt x="188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6"/>
                    </a:lnTo>
                    <a:lnTo>
                      <a:pt x="166" y="263"/>
                    </a:lnTo>
                    <a:lnTo>
                      <a:pt x="164" y="259"/>
                    </a:lnTo>
                    <a:lnTo>
                      <a:pt x="160" y="256"/>
                    </a:lnTo>
                    <a:lnTo>
                      <a:pt x="158" y="252"/>
                    </a:lnTo>
                    <a:lnTo>
                      <a:pt x="155" y="248"/>
                    </a:lnTo>
                    <a:lnTo>
                      <a:pt x="153" y="246"/>
                    </a:lnTo>
                    <a:lnTo>
                      <a:pt x="150" y="242"/>
                    </a:lnTo>
                    <a:lnTo>
                      <a:pt x="148" y="239"/>
                    </a:lnTo>
                    <a:lnTo>
                      <a:pt x="146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4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6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4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2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0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4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2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8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2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0"/>
                    </a:lnTo>
                    <a:lnTo>
                      <a:pt x="22" y="86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2"/>
                    </a:lnTo>
                    <a:lnTo>
                      <a:pt x="54" y="128"/>
                    </a:lnTo>
                    <a:lnTo>
                      <a:pt x="58" y="134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8"/>
                    </a:lnTo>
                    <a:lnTo>
                      <a:pt x="75" y="164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2"/>
                    </a:lnTo>
                    <a:lnTo>
                      <a:pt x="84" y="186"/>
                    </a:lnTo>
                    <a:lnTo>
                      <a:pt x="85" y="188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0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8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0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2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2" y="293"/>
                    </a:lnTo>
                    <a:lnTo>
                      <a:pt x="155" y="298"/>
                    </a:lnTo>
                    <a:lnTo>
                      <a:pt x="159" y="302"/>
                    </a:lnTo>
                    <a:lnTo>
                      <a:pt x="164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4" y="341"/>
                    </a:lnTo>
                    <a:lnTo>
                      <a:pt x="201" y="347"/>
                    </a:lnTo>
                    <a:lnTo>
                      <a:pt x="206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0"/>
                    </a:lnTo>
                    <a:lnTo>
                      <a:pt x="279" y="417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0"/>
                    </a:lnTo>
                    <a:lnTo>
                      <a:pt x="315" y="447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5" y="471"/>
                    </a:lnTo>
                    <a:lnTo>
                      <a:pt x="356" y="480"/>
                    </a:lnTo>
                    <a:lnTo>
                      <a:pt x="366" y="488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0"/>
                    </a:lnTo>
                    <a:lnTo>
                      <a:pt x="387" y="505"/>
                    </a:lnTo>
                    <a:lnTo>
                      <a:pt x="393" y="509"/>
                    </a:lnTo>
                    <a:lnTo>
                      <a:pt x="398" y="512"/>
                    </a:lnTo>
                    <a:lnTo>
                      <a:pt x="404" y="516"/>
                    </a:lnTo>
                    <a:lnTo>
                      <a:pt x="408" y="521"/>
                    </a:lnTo>
                    <a:lnTo>
                      <a:pt x="413" y="524"/>
                    </a:lnTo>
                    <a:lnTo>
                      <a:pt x="418" y="528"/>
                    </a:lnTo>
                    <a:lnTo>
                      <a:pt x="424" y="531"/>
                    </a:lnTo>
                    <a:lnTo>
                      <a:pt x="430" y="536"/>
                    </a:lnTo>
                    <a:lnTo>
                      <a:pt x="435" y="540"/>
                    </a:lnTo>
                    <a:lnTo>
                      <a:pt x="440" y="543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4"/>
                    </a:lnTo>
                    <a:lnTo>
                      <a:pt x="460" y="558"/>
                    </a:lnTo>
                    <a:lnTo>
                      <a:pt x="465" y="561"/>
                    </a:lnTo>
                    <a:lnTo>
                      <a:pt x="470" y="565"/>
                    </a:lnTo>
                    <a:lnTo>
                      <a:pt x="474" y="569"/>
                    </a:lnTo>
                    <a:lnTo>
                      <a:pt x="479" y="572"/>
                    </a:lnTo>
                    <a:lnTo>
                      <a:pt x="484" y="576"/>
                    </a:lnTo>
                    <a:lnTo>
                      <a:pt x="490" y="579"/>
                    </a:lnTo>
                    <a:lnTo>
                      <a:pt x="495" y="582"/>
                    </a:lnTo>
                    <a:lnTo>
                      <a:pt x="500" y="585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3" y="595"/>
                    </a:lnTo>
                    <a:lnTo>
                      <a:pt x="519" y="599"/>
                    </a:lnTo>
                    <a:lnTo>
                      <a:pt x="524" y="602"/>
                    </a:lnTo>
                    <a:lnTo>
                      <a:pt x="528" y="606"/>
                    </a:lnTo>
                    <a:lnTo>
                      <a:pt x="533" y="608"/>
                    </a:lnTo>
                    <a:lnTo>
                      <a:pt x="538" y="611"/>
                    </a:lnTo>
                    <a:lnTo>
                      <a:pt x="542" y="614"/>
                    </a:lnTo>
                    <a:lnTo>
                      <a:pt x="546" y="617"/>
                    </a:lnTo>
                    <a:lnTo>
                      <a:pt x="551" y="619"/>
                    </a:lnTo>
                    <a:lnTo>
                      <a:pt x="556" y="624"/>
                    </a:lnTo>
                    <a:lnTo>
                      <a:pt x="561" y="626"/>
                    </a:lnTo>
                    <a:lnTo>
                      <a:pt x="566" y="630"/>
                    </a:lnTo>
                    <a:lnTo>
                      <a:pt x="569" y="632"/>
                    </a:lnTo>
                    <a:lnTo>
                      <a:pt x="574" y="635"/>
                    </a:lnTo>
                    <a:lnTo>
                      <a:pt x="578" y="638"/>
                    </a:lnTo>
                    <a:lnTo>
                      <a:pt x="582" y="641"/>
                    </a:lnTo>
                    <a:lnTo>
                      <a:pt x="587" y="643"/>
                    </a:lnTo>
                    <a:lnTo>
                      <a:pt x="591" y="647"/>
                    </a:lnTo>
                    <a:lnTo>
                      <a:pt x="596" y="649"/>
                    </a:lnTo>
                    <a:lnTo>
                      <a:pt x="600" y="653"/>
                    </a:lnTo>
                    <a:lnTo>
                      <a:pt x="604" y="655"/>
                    </a:lnTo>
                    <a:lnTo>
                      <a:pt x="608" y="657"/>
                    </a:lnTo>
                    <a:lnTo>
                      <a:pt x="612" y="660"/>
                    </a:lnTo>
                    <a:lnTo>
                      <a:pt x="617" y="663"/>
                    </a:lnTo>
                    <a:lnTo>
                      <a:pt x="621" y="666"/>
                    </a:lnTo>
                    <a:lnTo>
                      <a:pt x="626" y="668"/>
                    </a:lnTo>
                    <a:lnTo>
                      <a:pt x="629" y="671"/>
                    </a:lnTo>
                    <a:lnTo>
                      <a:pt x="634" y="674"/>
                    </a:lnTo>
                    <a:lnTo>
                      <a:pt x="638" y="675"/>
                    </a:lnTo>
                    <a:lnTo>
                      <a:pt x="641" y="679"/>
                    </a:lnTo>
                    <a:lnTo>
                      <a:pt x="645" y="681"/>
                    </a:lnTo>
                    <a:lnTo>
                      <a:pt x="650" y="685"/>
                    </a:lnTo>
                    <a:lnTo>
                      <a:pt x="653" y="686"/>
                    </a:lnTo>
                    <a:lnTo>
                      <a:pt x="657" y="690"/>
                    </a:lnTo>
                    <a:lnTo>
                      <a:pt x="662" y="692"/>
                    </a:lnTo>
                    <a:lnTo>
                      <a:pt x="665" y="695"/>
                    </a:lnTo>
                    <a:lnTo>
                      <a:pt x="670" y="697"/>
                    </a:lnTo>
                    <a:lnTo>
                      <a:pt x="674" y="701"/>
                    </a:lnTo>
                    <a:lnTo>
                      <a:pt x="678" y="703"/>
                    </a:lnTo>
                    <a:lnTo>
                      <a:pt x="683" y="705"/>
                    </a:lnTo>
                    <a:lnTo>
                      <a:pt x="687" y="708"/>
                    </a:lnTo>
                    <a:lnTo>
                      <a:pt x="692" y="710"/>
                    </a:lnTo>
                    <a:lnTo>
                      <a:pt x="695" y="713"/>
                    </a:lnTo>
                    <a:lnTo>
                      <a:pt x="700" y="716"/>
                    </a:lnTo>
                    <a:lnTo>
                      <a:pt x="704" y="719"/>
                    </a:lnTo>
                    <a:lnTo>
                      <a:pt x="707" y="721"/>
                    </a:lnTo>
                    <a:lnTo>
                      <a:pt x="711" y="723"/>
                    </a:lnTo>
                    <a:lnTo>
                      <a:pt x="716" y="726"/>
                    </a:lnTo>
                    <a:lnTo>
                      <a:pt x="719" y="727"/>
                    </a:lnTo>
                    <a:lnTo>
                      <a:pt x="723" y="729"/>
                    </a:lnTo>
                    <a:lnTo>
                      <a:pt x="726" y="732"/>
                    </a:lnTo>
                    <a:lnTo>
                      <a:pt x="730" y="734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6"/>
                    </a:lnTo>
                    <a:lnTo>
                      <a:pt x="755" y="750"/>
                    </a:lnTo>
                    <a:lnTo>
                      <a:pt x="760" y="752"/>
                    </a:lnTo>
                    <a:lnTo>
                      <a:pt x="766" y="756"/>
                    </a:lnTo>
                    <a:lnTo>
                      <a:pt x="771" y="758"/>
                    </a:lnTo>
                    <a:lnTo>
                      <a:pt x="777" y="762"/>
                    </a:lnTo>
                    <a:lnTo>
                      <a:pt x="783" y="764"/>
                    </a:lnTo>
                    <a:lnTo>
                      <a:pt x="788" y="767"/>
                    </a:lnTo>
                    <a:lnTo>
                      <a:pt x="793" y="769"/>
                    </a:lnTo>
                    <a:lnTo>
                      <a:pt x="797" y="772"/>
                    </a:lnTo>
                    <a:lnTo>
                      <a:pt x="801" y="774"/>
                    </a:lnTo>
                    <a:lnTo>
                      <a:pt x="806" y="777"/>
                    </a:lnTo>
                    <a:lnTo>
                      <a:pt x="812" y="780"/>
                    </a:lnTo>
                    <a:lnTo>
                      <a:pt x="817" y="782"/>
                    </a:lnTo>
                    <a:lnTo>
                      <a:pt x="820" y="783"/>
                    </a:lnTo>
                    <a:lnTo>
                      <a:pt x="825" y="786"/>
                    </a:lnTo>
                    <a:lnTo>
                      <a:pt x="829" y="788"/>
                    </a:lnTo>
                    <a:lnTo>
                      <a:pt x="833" y="790"/>
                    </a:lnTo>
                    <a:lnTo>
                      <a:pt x="837" y="792"/>
                    </a:lnTo>
                    <a:lnTo>
                      <a:pt x="842" y="794"/>
                    </a:lnTo>
                    <a:lnTo>
                      <a:pt x="847" y="796"/>
                    </a:lnTo>
                    <a:lnTo>
                      <a:pt x="851" y="799"/>
                    </a:lnTo>
                    <a:lnTo>
                      <a:pt x="861" y="804"/>
                    </a:lnTo>
                    <a:lnTo>
                      <a:pt x="869" y="807"/>
                    </a:lnTo>
                    <a:lnTo>
                      <a:pt x="879" y="812"/>
                    </a:lnTo>
                    <a:lnTo>
                      <a:pt x="889" y="816"/>
                    </a:lnTo>
                    <a:lnTo>
                      <a:pt x="898" y="819"/>
                    </a:lnTo>
                    <a:lnTo>
                      <a:pt x="908" y="823"/>
                    </a:lnTo>
                    <a:lnTo>
                      <a:pt x="917" y="826"/>
                    </a:lnTo>
                    <a:lnTo>
                      <a:pt x="927" y="831"/>
                    </a:lnTo>
                    <a:lnTo>
                      <a:pt x="937" y="834"/>
                    </a:lnTo>
                    <a:lnTo>
                      <a:pt x="946" y="837"/>
                    </a:lnTo>
                    <a:lnTo>
                      <a:pt x="956" y="841"/>
                    </a:lnTo>
                    <a:lnTo>
                      <a:pt x="965" y="844"/>
                    </a:lnTo>
                    <a:lnTo>
                      <a:pt x="975" y="847"/>
                    </a:lnTo>
                    <a:lnTo>
                      <a:pt x="986" y="849"/>
                    </a:lnTo>
                    <a:lnTo>
                      <a:pt x="994" y="853"/>
                    </a:lnTo>
                    <a:lnTo>
                      <a:pt x="1005" y="855"/>
                    </a:lnTo>
                    <a:lnTo>
                      <a:pt x="1015" y="858"/>
                    </a:lnTo>
                    <a:lnTo>
                      <a:pt x="1024" y="860"/>
                    </a:lnTo>
                    <a:lnTo>
                      <a:pt x="1033" y="862"/>
                    </a:lnTo>
                    <a:lnTo>
                      <a:pt x="1043" y="866"/>
                    </a:lnTo>
                    <a:lnTo>
                      <a:pt x="1052" y="867"/>
                    </a:lnTo>
                    <a:lnTo>
                      <a:pt x="1061" y="870"/>
                    </a:lnTo>
                    <a:lnTo>
                      <a:pt x="1071" y="872"/>
                    </a:lnTo>
                    <a:lnTo>
                      <a:pt x="1081" y="874"/>
                    </a:lnTo>
                    <a:lnTo>
                      <a:pt x="1089" y="876"/>
                    </a:lnTo>
                    <a:lnTo>
                      <a:pt x="1099" y="877"/>
                    </a:lnTo>
                    <a:lnTo>
                      <a:pt x="1108" y="879"/>
                    </a:lnTo>
                    <a:lnTo>
                      <a:pt x="1117" y="880"/>
                    </a:lnTo>
                    <a:lnTo>
                      <a:pt x="1125" y="882"/>
                    </a:lnTo>
                    <a:lnTo>
                      <a:pt x="1135" y="884"/>
                    </a:lnTo>
                    <a:lnTo>
                      <a:pt x="1143" y="885"/>
                    </a:lnTo>
                    <a:lnTo>
                      <a:pt x="1153" y="886"/>
                    </a:lnTo>
                    <a:lnTo>
                      <a:pt x="1160" y="888"/>
                    </a:lnTo>
                    <a:lnTo>
                      <a:pt x="1169" y="889"/>
                    </a:lnTo>
                    <a:lnTo>
                      <a:pt x="1177" y="889"/>
                    </a:lnTo>
                    <a:lnTo>
                      <a:pt x="1185" y="890"/>
                    </a:lnTo>
                    <a:lnTo>
                      <a:pt x="1193" y="891"/>
                    </a:lnTo>
                    <a:lnTo>
                      <a:pt x="1202" y="892"/>
                    </a:lnTo>
                    <a:lnTo>
                      <a:pt x="1209" y="892"/>
                    </a:lnTo>
                    <a:lnTo>
                      <a:pt x="1217" y="894"/>
                    </a:lnTo>
                    <a:lnTo>
                      <a:pt x="1225" y="894"/>
                    </a:lnTo>
                    <a:lnTo>
                      <a:pt x="1232" y="895"/>
                    </a:lnTo>
                    <a:lnTo>
                      <a:pt x="1239" y="895"/>
                    </a:lnTo>
                    <a:lnTo>
                      <a:pt x="1246" y="896"/>
                    </a:lnTo>
                    <a:lnTo>
                      <a:pt x="1253" y="897"/>
                    </a:lnTo>
                    <a:lnTo>
                      <a:pt x="1261" y="897"/>
                    </a:lnTo>
                    <a:lnTo>
                      <a:pt x="1268" y="898"/>
                    </a:lnTo>
                    <a:lnTo>
                      <a:pt x="1274" y="898"/>
                    </a:lnTo>
                    <a:lnTo>
                      <a:pt x="1280" y="898"/>
                    </a:lnTo>
                    <a:lnTo>
                      <a:pt x="1286" y="898"/>
                    </a:lnTo>
                    <a:lnTo>
                      <a:pt x="1292" y="898"/>
                    </a:lnTo>
                    <a:lnTo>
                      <a:pt x="1298" y="900"/>
                    </a:lnTo>
                    <a:lnTo>
                      <a:pt x="1303" y="900"/>
                    </a:lnTo>
                    <a:lnTo>
                      <a:pt x="1309" y="900"/>
                    </a:lnTo>
                    <a:lnTo>
                      <a:pt x="1313" y="900"/>
                    </a:lnTo>
                    <a:lnTo>
                      <a:pt x="1318" y="900"/>
                    </a:lnTo>
                    <a:lnTo>
                      <a:pt x="1323" y="900"/>
                    </a:lnTo>
                    <a:lnTo>
                      <a:pt x="1327" y="900"/>
                    </a:lnTo>
                    <a:lnTo>
                      <a:pt x="1331" y="900"/>
                    </a:lnTo>
                    <a:lnTo>
                      <a:pt x="1336" y="900"/>
                    </a:lnTo>
                    <a:lnTo>
                      <a:pt x="1340" y="900"/>
                    </a:lnTo>
                    <a:lnTo>
                      <a:pt x="1343" y="900"/>
                    </a:lnTo>
                    <a:lnTo>
                      <a:pt x="1347" y="900"/>
                    </a:lnTo>
                    <a:lnTo>
                      <a:pt x="1351" y="901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8"/>
                    </a:lnTo>
                    <a:lnTo>
                      <a:pt x="1372" y="898"/>
                    </a:lnTo>
                    <a:lnTo>
                      <a:pt x="1378" y="898"/>
                    </a:lnTo>
                    <a:lnTo>
                      <a:pt x="1383" y="897"/>
                    </a:lnTo>
                    <a:lnTo>
                      <a:pt x="1389" y="897"/>
                    </a:lnTo>
                    <a:lnTo>
                      <a:pt x="1395" y="896"/>
                    </a:lnTo>
                    <a:lnTo>
                      <a:pt x="1400" y="895"/>
                    </a:lnTo>
                    <a:lnTo>
                      <a:pt x="1405" y="894"/>
                    </a:lnTo>
                    <a:lnTo>
                      <a:pt x="1411" y="892"/>
                    </a:lnTo>
                    <a:lnTo>
                      <a:pt x="1416" y="892"/>
                    </a:lnTo>
                    <a:lnTo>
                      <a:pt x="1420" y="890"/>
                    </a:lnTo>
                    <a:lnTo>
                      <a:pt x="1426" y="890"/>
                    </a:lnTo>
                    <a:lnTo>
                      <a:pt x="1431" y="888"/>
                    </a:lnTo>
                    <a:lnTo>
                      <a:pt x="1437" y="888"/>
                    </a:lnTo>
                    <a:lnTo>
                      <a:pt x="1441" y="885"/>
                    </a:lnTo>
                    <a:lnTo>
                      <a:pt x="1447" y="884"/>
                    </a:lnTo>
                    <a:lnTo>
                      <a:pt x="1450" y="883"/>
                    </a:lnTo>
                    <a:lnTo>
                      <a:pt x="1456" y="882"/>
                    </a:lnTo>
                    <a:lnTo>
                      <a:pt x="1461" y="879"/>
                    </a:lnTo>
                    <a:lnTo>
                      <a:pt x="1466" y="878"/>
                    </a:lnTo>
                    <a:lnTo>
                      <a:pt x="1471" y="877"/>
                    </a:lnTo>
                    <a:lnTo>
                      <a:pt x="1476" y="876"/>
                    </a:lnTo>
                    <a:lnTo>
                      <a:pt x="1479" y="873"/>
                    </a:lnTo>
                    <a:lnTo>
                      <a:pt x="1484" y="872"/>
                    </a:lnTo>
                    <a:lnTo>
                      <a:pt x="1488" y="870"/>
                    </a:lnTo>
                    <a:lnTo>
                      <a:pt x="1494" y="868"/>
                    </a:lnTo>
                    <a:lnTo>
                      <a:pt x="1497" y="866"/>
                    </a:lnTo>
                    <a:lnTo>
                      <a:pt x="1502" y="865"/>
                    </a:lnTo>
                    <a:lnTo>
                      <a:pt x="1506" y="862"/>
                    </a:lnTo>
                    <a:lnTo>
                      <a:pt x="1510" y="861"/>
                    </a:lnTo>
                    <a:lnTo>
                      <a:pt x="1514" y="859"/>
                    </a:lnTo>
                    <a:lnTo>
                      <a:pt x="1518" y="856"/>
                    </a:lnTo>
                    <a:lnTo>
                      <a:pt x="1521" y="854"/>
                    </a:lnTo>
                    <a:lnTo>
                      <a:pt x="1526" y="853"/>
                    </a:lnTo>
                    <a:lnTo>
                      <a:pt x="1530" y="850"/>
                    </a:lnTo>
                    <a:lnTo>
                      <a:pt x="1533" y="849"/>
                    </a:lnTo>
                    <a:lnTo>
                      <a:pt x="1537" y="847"/>
                    </a:lnTo>
                    <a:lnTo>
                      <a:pt x="1540" y="846"/>
                    </a:lnTo>
                    <a:lnTo>
                      <a:pt x="1546" y="841"/>
                    </a:lnTo>
                    <a:lnTo>
                      <a:pt x="1552" y="837"/>
                    </a:lnTo>
                    <a:lnTo>
                      <a:pt x="1560" y="832"/>
                    </a:lnTo>
                    <a:lnTo>
                      <a:pt x="1566" y="829"/>
                    </a:lnTo>
                    <a:lnTo>
                      <a:pt x="1570" y="825"/>
                    </a:lnTo>
                    <a:lnTo>
                      <a:pt x="1575" y="822"/>
                    </a:lnTo>
                    <a:lnTo>
                      <a:pt x="1580" y="818"/>
                    </a:lnTo>
                    <a:lnTo>
                      <a:pt x="1585" y="816"/>
                    </a:lnTo>
                    <a:lnTo>
                      <a:pt x="1588" y="812"/>
                    </a:lnTo>
                    <a:lnTo>
                      <a:pt x="1592" y="808"/>
                    </a:lnTo>
                    <a:lnTo>
                      <a:pt x="1596" y="806"/>
                    </a:lnTo>
                    <a:lnTo>
                      <a:pt x="1599" y="804"/>
                    </a:lnTo>
                    <a:lnTo>
                      <a:pt x="1604" y="798"/>
                    </a:lnTo>
                    <a:lnTo>
                      <a:pt x="1610" y="792"/>
                    </a:lnTo>
                    <a:lnTo>
                      <a:pt x="1615" y="784"/>
                    </a:lnTo>
                    <a:lnTo>
                      <a:pt x="1621" y="778"/>
                    </a:lnTo>
                    <a:lnTo>
                      <a:pt x="1623" y="775"/>
                    </a:lnTo>
                    <a:lnTo>
                      <a:pt x="1627" y="771"/>
                    </a:lnTo>
                    <a:lnTo>
                      <a:pt x="1628" y="768"/>
                    </a:lnTo>
                    <a:lnTo>
                      <a:pt x="1632" y="765"/>
                    </a:lnTo>
                    <a:lnTo>
                      <a:pt x="1633" y="762"/>
                    </a:lnTo>
                    <a:lnTo>
                      <a:pt x="1635" y="758"/>
                    </a:lnTo>
                    <a:lnTo>
                      <a:pt x="1638" y="755"/>
                    </a:lnTo>
                    <a:lnTo>
                      <a:pt x="1640" y="752"/>
                    </a:lnTo>
                    <a:lnTo>
                      <a:pt x="1641" y="749"/>
                    </a:lnTo>
                    <a:lnTo>
                      <a:pt x="1644" y="745"/>
                    </a:lnTo>
                    <a:lnTo>
                      <a:pt x="1645" y="740"/>
                    </a:lnTo>
                    <a:lnTo>
                      <a:pt x="1646" y="737"/>
                    </a:lnTo>
                    <a:lnTo>
                      <a:pt x="1647" y="733"/>
                    </a:lnTo>
                    <a:lnTo>
                      <a:pt x="1648" y="729"/>
                    </a:lnTo>
                    <a:lnTo>
                      <a:pt x="1650" y="726"/>
                    </a:lnTo>
                    <a:lnTo>
                      <a:pt x="1651" y="723"/>
                    </a:lnTo>
                    <a:lnTo>
                      <a:pt x="1651" y="720"/>
                    </a:lnTo>
                    <a:lnTo>
                      <a:pt x="1652" y="716"/>
                    </a:lnTo>
                    <a:lnTo>
                      <a:pt x="1652" y="711"/>
                    </a:lnTo>
                    <a:lnTo>
                      <a:pt x="1652" y="708"/>
                    </a:lnTo>
                    <a:lnTo>
                      <a:pt x="1651" y="704"/>
                    </a:lnTo>
                    <a:lnTo>
                      <a:pt x="1651" y="701"/>
                    </a:lnTo>
                    <a:lnTo>
                      <a:pt x="1650" y="697"/>
                    </a:lnTo>
                    <a:lnTo>
                      <a:pt x="1650" y="693"/>
                    </a:lnTo>
                    <a:lnTo>
                      <a:pt x="1647" y="690"/>
                    </a:lnTo>
                    <a:lnTo>
                      <a:pt x="1645" y="686"/>
                    </a:lnTo>
                    <a:lnTo>
                      <a:pt x="1642" y="683"/>
                    </a:lnTo>
                    <a:lnTo>
                      <a:pt x="1639" y="679"/>
                    </a:lnTo>
                    <a:lnTo>
                      <a:pt x="1635" y="675"/>
                    </a:lnTo>
                    <a:lnTo>
                      <a:pt x="1632" y="673"/>
                    </a:lnTo>
                    <a:lnTo>
                      <a:pt x="1627" y="669"/>
                    </a:lnTo>
                    <a:lnTo>
                      <a:pt x="1622" y="668"/>
                    </a:lnTo>
                    <a:lnTo>
                      <a:pt x="1616" y="666"/>
                    </a:lnTo>
                    <a:lnTo>
                      <a:pt x="1611" y="663"/>
                    </a:lnTo>
                    <a:lnTo>
                      <a:pt x="1605" y="661"/>
                    </a:lnTo>
                    <a:lnTo>
                      <a:pt x="1599" y="659"/>
                    </a:lnTo>
                    <a:lnTo>
                      <a:pt x="1592" y="657"/>
                    </a:lnTo>
                    <a:lnTo>
                      <a:pt x="1586" y="655"/>
                    </a:lnTo>
                    <a:lnTo>
                      <a:pt x="1582" y="654"/>
                    </a:lnTo>
                    <a:lnTo>
                      <a:pt x="1579" y="654"/>
                    </a:lnTo>
                    <a:lnTo>
                      <a:pt x="1575" y="651"/>
                    </a:lnTo>
                    <a:lnTo>
                      <a:pt x="1573" y="651"/>
                    </a:lnTo>
                    <a:lnTo>
                      <a:pt x="1568" y="650"/>
                    </a:lnTo>
                    <a:lnTo>
                      <a:pt x="1564" y="650"/>
                    </a:lnTo>
                    <a:lnTo>
                      <a:pt x="1561" y="649"/>
                    </a:lnTo>
                    <a:lnTo>
                      <a:pt x="1557" y="648"/>
                    </a:lnTo>
                    <a:lnTo>
                      <a:pt x="1554" y="647"/>
                    </a:lnTo>
                    <a:lnTo>
                      <a:pt x="1550" y="647"/>
                    </a:lnTo>
                    <a:lnTo>
                      <a:pt x="1546" y="645"/>
                    </a:lnTo>
                    <a:lnTo>
                      <a:pt x="1543" y="645"/>
                    </a:lnTo>
                    <a:lnTo>
                      <a:pt x="1539" y="644"/>
                    </a:lnTo>
                    <a:lnTo>
                      <a:pt x="1536" y="644"/>
                    </a:lnTo>
                    <a:lnTo>
                      <a:pt x="1532" y="643"/>
                    </a:lnTo>
                    <a:lnTo>
                      <a:pt x="1528" y="643"/>
                    </a:lnTo>
                    <a:lnTo>
                      <a:pt x="1525" y="642"/>
                    </a:lnTo>
                    <a:lnTo>
                      <a:pt x="1520" y="642"/>
                    </a:lnTo>
                    <a:lnTo>
                      <a:pt x="1516" y="641"/>
                    </a:lnTo>
                    <a:lnTo>
                      <a:pt x="1513" y="641"/>
                    </a:lnTo>
                    <a:lnTo>
                      <a:pt x="1509" y="639"/>
                    </a:lnTo>
                    <a:lnTo>
                      <a:pt x="1506" y="638"/>
                    </a:lnTo>
                    <a:lnTo>
                      <a:pt x="1502" y="638"/>
                    </a:lnTo>
                    <a:lnTo>
                      <a:pt x="1498" y="637"/>
                    </a:lnTo>
                    <a:lnTo>
                      <a:pt x="1495" y="636"/>
                    </a:lnTo>
                    <a:lnTo>
                      <a:pt x="1490" y="636"/>
                    </a:lnTo>
                    <a:lnTo>
                      <a:pt x="1486" y="635"/>
                    </a:lnTo>
                    <a:lnTo>
                      <a:pt x="1484" y="635"/>
                    </a:lnTo>
                    <a:lnTo>
                      <a:pt x="1480" y="633"/>
                    </a:lnTo>
                    <a:lnTo>
                      <a:pt x="1477" y="633"/>
                    </a:lnTo>
                    <a:lnTo>
                      <a:pt x="1473" y="632"/>
                    </a:lnTo>
                    <a:lnTo>
                      <a:pt x="1471" y="632"/>
                    </a:lnTo>
                    <a:lnTo>
                      <a:pt x="1464" y="631"/>
                    </a:lnTo>
                    <a:lnTo>
                      <a:pt x="1459" y="630"/>
                    </a:lnTo>
                    <a:lnTo>
                      <a:pt x="1455" y="629"/>
                    </a:lnTo>
                    <a:lnTo>
                      <a:pt x="1452" y="627"/>
                    </a:lnTo>
                    <a:lnTo>
                      <a:pt x="1448" y="627"/>
                    </a:lnTo>
                    <a:lnTo>
                      <a:pt x="1446" y="626"/>
                    </a:lnTo>
                    <a:lnTo>
                      <a:pt x="1441" y="625"/>
                    </a:lnTo>
                    <a:lnTo>
                      <a:pt x="1437" y="625"/>
                    </a:lnTo>
                    <a:lnTo>
                      <a:pt x="1434" y="624"/>
                    </a:lnTo>
                    <a:lnTo>
                      <a:pt x="1430" y="624"/>
                    </a:lnTo>
                    <a:lnTo>
                      <a:pt x="1425" y="623"/>
                    </a:lnTo>
                    <a:lnTo>
                      <a:pt x="1420" y="623"/>
                    </a:lnTo>
                    <a:lnTo>
                      <a:pt x="1416" y="621"/>
                    </a:lnTo>
                    <a:lnTo>
                      <a:pt x="1411" y="621"/>
                    </a:lnTo>
                    <a:lnTo>
                      <a:pt x="1406" y="619"/>
                    </a:lnTo>
                    <a:lnTo>
                      <a:pt x="1401" y="619"/>
                    </a:lnTo>
                    <a:lnTo>
                      <a:pt x="1395" y="618"/>
                    </a:lnTo>
                    <a:lnTo>
                      <a:pt x="1390" y="618"/>
                    </a:lnTo>
                    <a:lnTo>
                      <a:pt x="1384" y="615"/>
                    </a:lnTo>
                    <a:lnTo>
                      <a:pt x="1378" y="615"/>
                    </a:lnTo>
                    <a:lnTo>
                      <a:pt x="1372" y="613"/>
                    </a:lnTo>
                    <a:lnTo>
                      <a:pt x="1366" y="613"/>
                    </a:lnTo>
                    <a:lnTo>
                      <a:pt x="1361" y="612"/>
                    </a:lnTo>
                    <a:lnTo>
                      <a:pt x="1359" y="611"/>
                    </a:lnTo>
                    <a:lnTo>
                      <a:pt x="1355" y="611"/>
                    </a:lnTo>
                    <a:lnTo>
                      <a:pt x="1352" y="609"/>
                    </a:lnTo>
                    <a:lnTo>
                      <a:pt x="1348" y="608"/>
                    </a:lnTo>
                    <a:lnTo>
                      <a:pt x="1345" y="608"/>
                    </a:lnTo>
                    <a:lnTo>
                      <a:pt x="1341" y="607"/>
                    </a:lnTo>
                    <a:lnTo>
                      <a:pt x="1339" y="607"/>
                    </a:lnTo>
                    <a:lnTo>
                      <a:pt x="1334" y="606"/>
                    </a:lnTo>
                    <a:lnTo>
                      <a:pt x="1330" y="605"/>
                    </a:lnTo>
                    <a:lnTo>
                      <a:pt x="1327" y="603"/>
                    </a:lnTo>
                    <a:lnTo>
                      <a:pt x="1323" y="602"/>
                    </a:lnTo>
                    <a:lnTo>
                      <a:pt x="1318" y="601"/>
                    </a:lnTo>
                    <a:lnTo>
                      <a:pt x="1315" y="601"/>
                    </a:lnTo>
                    <a:lnTo>
                      <a:pt x="1311" y="600"/>
                    </a:lnTo>
                    <a:lnTo>
                      <a:pt x="1307" y="599"/>
                    </a:lnTo>
                    <a:lnTo>
                      <a:pt x="1303" y="597"/>
                    </a:lnTo>
                    <a:lnTo>
                      <a:pt x="1299" y="596"/>
                    </a:lnTo>
                    <a:lnTo>
                      <a:pt x="1294" y="595"/>
                    </a:lnTo>
                    <a:lnTo>
                      <a:pt x="1291" y="595"/>
                    </a:lnTo>
                    <a:lnTo>
                      <a:pt x="1286" y="593"/>
                    </a:lnTo>
                    <a:lnTo>
                      <a:pt x="1282" y="593"/>
                    </a:lnTo>
                    <a:lnTo>
                      <a:pt x="1277" y="590"/>
                    </a:lnTo>
                    <a:lnTo>
                      <a:pt x="1274" y="589"/>
                    </a:lnTo>
                    <a:lnTo>
                      <a:pt x="1267" y="587"/>
                    </a:lnTo>
                    <a:lnTo>
                      <a:pt x="1259" y="585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40" y="578"/>
                    </a:lnTo>
                    <a:lnTo>
                      <a:pt x="1234" y="577"/>
                    </a:lnTo>
                    <a:lnTo>
                      <a:pt x="1227" y="575"/>
                    </a:lnTo>
                    <a:lnTo>
                      <a:pt x="1221" y="572"/>
                    </a:lnTo>
                    <a:lnTo>
                      <a:pt x="1215" y="570"/>
                    </a:lnTo>
                    <a:lnTo>
                      <a:pt x="1209" y="569"/>
                    </a:lnTo>
                    <a:lnTo>
                      <a:pt x="1202" y="566"/>
                    </a:lnTo>
                    <a:lnTo>
                      <a:pt x="1196" y="564"/>
                    </a:lnTo>
                    <a:lnTo>
                      <a:pt x="1189" y="561"/>
                    </a:lnTo>
                    <a:lnTo>
                      <a:pt x="1184" y="560"/>
                    </a:lnTo>
                    <a:lnTo>
                      <a:pt x="1177" y="558"/>
                    </a:lnTo>
                    <a:lnTo>
                      <a:pt x="1172" y="555"/>
                    </a:lnTo>
                    <a:lnTo>
                      <a:pt x="1165" y="553"/>
                    </a:lnTo>
                    <a:lnTo>
                      <a:pt x="1159" y="551"/>
                    </a:lnTo>
                    <a:lnTo>
                      <a:pt x="1153" y="548"/>
                    </a:lnTo>
                    <a:lnTo>
                      <a:pt x="1147" y="547"/>
                    </a:lnTo>
                    <a:lnTo>
                      <a:pt x="1141" y="545"/>
                    </a:lnTo>
                    <a:lnTo>
                      <a:pt x="1135" y="542"/>
                    </a:lnTo>
                    <a:lnTo>
                      <a:pt x="1129" y="540"/>
                    </a:lnTo>
                    <a:lnTo>
                      <a:pt x="1124" y="539"/>
                    </a:lnTo>
                    <a:lnTo>
                      <a:pt x="1118" y="536"/>
                    </a:lnTo>
                    <a:lnTo>
                      <a:pt x="1112" y="534"/>
                    </a:lnTo>
                    <a:lnTo>
                      <a:pt x="1106" y="531"/>
                    </a:lnTo>
                    <a:lnTo>
                      <a:pt x="1100" y="529"/>
                    </a:lnTo>
                    <a:lnTo>
                      <a:pt x="1095" y="527"/>
                    </a:lnTo>
                    <a:lnTo>
                      <a:pt x="1089" y="525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19"/>
                    </a:lnTo>
                    <a:lnTo>
                      <a:pt x="1067" y="517"/>
                    </a:lnTo>
                    <a:lnTo>
                      <a:pt x="1063" y="515"/>
                    </a:lnTo>
                    <a:lnTo>
                      <a:pt x="1057" y="512"/>
                    </a:lnTo>
                    <a:lnTo>
                      <a:pt x="1052" y="510"/>
                    </a:lnTo>
                    <a:lnTo>
                      <a:pt x="1046" y="509"/>
                    </a:lnTo>
                    <a:lnTo>
                      <a:pt x="1041" y="506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0"/>
                    </a:lnTo>
                    <a:lnTo>
                      <a:pt x="1021" y="499"/>
                    </a:lnTo>
                    <a:lnTo>
                      <a:pt x="1016" y="497"/>
                    </a:lnTo>
                    <a:lnTo>
                      <a:pt x="1011" y="494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8" y="489"/>
                    </a:lnTo>
                    <a:lnTo>
                      <a:pt x="993" y="487"/>
                    </a:lnTo>
                    <a:lnTo>
                      <a:pt x="988" y="486"/>
                    </a:lnTo>
                    <a:lnTo>
                      <a:pt x="983" y="483"/>
                    </a:lnTo>
                    <a:lnTo>
                      <a:pt x="980" y="482"/>
                    </a:lnTo>
                    <a:lnTo>
                      <a:pt x="975" y="480"/>
                    </a:lnTo>
                    <a:lnTo>
                      <a:pt x="970" y="479"/>
                    </a:lnTo>
                    <a:lnTo>
                      <a:pt x="967" y="476"/>
                    </a:lnTo>
                    <a:lnTo>
                      <a:pt x="963" y="475"/>
                    </a:lnTo>
                    <a:lnTo>
                      <a:pt x="958" y="473"/>
                    </a:lnTo>
                    <a:lnTo>
                      <a:pt x="955" y="471"/>
                    </a:lnTo>
                    <a:lnTo>
                      <a:pt x="950" y="469"/>
                    </a:lnTo>
                    <a:lnTo>
                      <a:pt x="946" y="468"/>
                    </a:lnTo>
                    <a:lnTo>
                      <a:pt x="943" y="465"/>
                    </a:lnTo>
                    <a:lnTo>
                      <a:pt x="939" y="464"/>
                    </a:lnTo>
                    <a:lnTo>
                      <a:pt x="935" y="463"/>
                    </a:lnTo>
                    <a:lnTo>
                      <a:pt x="932" y="462"/>
                    </a:lnTo>
                    <a:lnTo>
                      <a:pt x="926" y="459"/>
                    </a:lnTo>
                    <a:lnTo>
                      <a:pt x="920" y="456"/>
                    </a:lnTo>
                    <a:lnTo>
                      <a:pt x="914" y="453"/>
                    </a:lnTo>
                    <a:lnTo>
                      <a:pt x="907" y="451"/>
                    </a:lnTo>
                    <a:lnTo>
                      <a:pt x="901" y="447"/>
                    </a:lnTo>
                    <a:lnTo>
                      <a:pt x="893" y="444"/>
                    </a:lnTo>
                    <a:lnTo>
                      <a:pt x="887" y="440"/>
                    </a:lnTo>
                    <a:lnTo>
                      <a:pt x="881" y="438"/>
                    </a:lnTo>
                    <a:lnTo>
                      <a:pt x="873" y="433"/>
                    </a:lnTo>
                    <a:lnTo>
                      <a:pt x="867" y="429"/>
                    </a:lnTo>
                    <a:lnTo>
                      <a:pt x="860" y="426"/>
                    </a:lnTo>
                    <a:lnTo>
                      <a:pt x="853" y="422"/>
                    </a:lnTo>
                    <a:lnTo>
                      <a:pt x="845" y="417"/>
                    </a:lnTo>
                    <a:lnTo>
                      <a:pt x="838" y="414"/>
                    </a:lnTo>
                    <a:lnTo>
                      <a:pt x="831" y="409"/>
                    </a:lnTo>
                    <a:lnTo>
                      <a:pt x="824" y="404"/>
                    </a:lnTo>
                    <a:lnTo>
                      <a:pt x="817" y="400"/>
                    </a:lnTo>
                    <a:lnTo>
                      <a:pt x="808" y="395"/>
                    </a:lnTo>
                    <a:lnTo>
                      <a:pt x="800" y="390"/>
                    </a:lnTo>
                    <a:lnTo>
                      <a:pt x="793" y="386"/>
                    </a:lnTo>
                    <a:lnTo>
                      <a:pt x="785" y="380"/>
                    </a:lnTo>
                    <a:lnTo>
                      <a:pt x="777" y="376"/>
                    </a:lnTo>
                    <a:lnTo>
                      <a:pt x="769" y="371"/>
                    </a:lnTo>
                    <a:lnTo>
                      <a:pt x="761" y="366"/>
                    </a:lnTo>
                    <a:lnTo>
                      <a:pt x="753" y="360"/>
                    </a:lnTo>
                    <a:lnTo>
                      <a:pt x="746" y="355"/>
                    </a:lnTo>
                    <a:lnTo>
                      <a:pt x="736" y="350"/>
                    </a:lnTo>
                    <a:lnTo>
                      <a:pt x="729" y="344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4" y="329"/>
                    </a:lnTo>
                    <a:lnTo>
                      <a:pt x="695" y="324"/>
                    </a:lnTo>
                    <a:lnTo>
                      <a:pt x="687" y="318"/>
                    </a:lnTo>
                    <a:lnTo>
                      <a:pt x="677" y="312"/>
                    </a:lnTo>
                    <a:lnTo>
                      <a:pt x="669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4" y="289"/>
                    </a:lnTo>
                    <a:lnTo>
                      <a:pt x="635" y="283"/>
                    </a:lnTo>
                    <a:lnTo>
                      <a:pt x="627" y="277"/>
                    </a:lnTo>
                    <a:lnTo>
                      <a:pt x="617" y="271"/>
                    </a:lnTo>
                    <a:lnTo>
                      <a:pt x="608" y="266"/>
                    </a:lnTo>
                    <a:lnTo>
                      <a:pt x="599" y="260"/>
                    </a:lnTo>
                    <a:lnTo>
                      <a:pt x="591" y="254"/>
                    </a:lnTo>
                    <a:lnTo>
                      <a:pt x="581" y="248"/>
                    </a:lnTo>
                    <a:lnTo>
                      <a:pt x="573" y="242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7" y="220"/>
                    </a:lnTo>
                    <a:lnTo>
                      <a:pt x="528" y="215"/>
                    </a:lnTo>
                    <a:lnTo>
                      <a:pt x="519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2"/>
                    </a:lnTo>
                    <a:lnTo>
                      <a:pt x="466" y="176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2" y="151"/>
                    </a:lnTo>
                    <a:lnTo>
                      <a:pt x="413" y="148"/>
                    </a:lnTo>
                    <a:lnTo>
                      <a:pt x="410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0"/>
                    </a:lnTo>
                    <a:lnTo>
                      <a:pt x="393" y="137"/>
                    </a:lnTo>
                    <a:lnTo>
                      <a:pt x="387" y="134"/>
                    </a:lnTo>
                    <a:lnTo>
                      <a:pt x="381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2"/>
                    </a:lnTo>
                    <a:lnTo>
                      <a:pt x="360" y="120"/>
                    </a:lnTo>
                    <a:lnTo>
                      <a:pt x="357" y="118"/>
                    </a:lnTo>
                    <a:lnTo>
                      <a:pt x="351" y="116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9" y="110"/>
                    </a:lnTo>
                    <a:lnTo>
                      <a:pt x="335" y="109"/>
                    </a:lnTo>
                    <a:lnTo>
                      <a:pt x="332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1" y="102"/>
                    </a:lnTo>
                    <a:lnTo>
                      <a:pt x="317" y="101"/>
                    </a:lnTo>
                    <a:lnTo>
                      <a:pt x="311" y="98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2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6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60" y="83"/>
                    </a:lnTo>
                    <a:lnTo>
                      <a:pt x="255" y="80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6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8"/>
                    </a:lnTo>
                    <a:lnTo>
                      <a:pt x="210" y="66"/>
                    </a:lnTo>
                    <a:lnTo>
                      <a:pt x="206" y="65"/>
                    </a:lnTo>
                    <a:lnTo>
                      <a:pt x="201" y="62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4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5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6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7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8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9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0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1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2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3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4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5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6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7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8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9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0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1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2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3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4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5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6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7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8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9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0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1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2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3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4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5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6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7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8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9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0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1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2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3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4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5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6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7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8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9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0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1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2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3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4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5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6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7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8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1223901">
              <a:off x="6020673" y="3200400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416" name="Picture 120" descr="C:\Documents and Settings\Rohit\Local Settings\Temporary Internet Files\Content.IE5\3HXT5Q52\MC90043480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938" y="1734671"/>
            <a:ext cx="1452168" cy="1452168"/>
          </a:xfrm>
          <a:prstGeom prst="rect">
            <a:avLst/>
          </a:prstGeom>
          <a:noFill/>
        </p:spPr>
      </p:pic>
      <p:grpSp>
        <p:nvGrpSpPr>
          <p:cNvPr id="213" name="Group 212"/>
          <p:cNvGrpSpPr/>
          <p:nvPr/>
        </p:nvGrpSpPr>
        <p:grpSpPr>
          <a:xfrm>
            <a:off x="4944040" y="2369283"/>
            <a:ext cx="2835282" cy="2216162"/>
            <a:chOff x="3895170" y="4641838"/>
            <a:chExt cx="2835282" cy="2216162"/>
          </a:xfrm>
        </p:grpSpPr>
        <p:grpSp>
          <p:nvGrpSpPr>
            <p:cNvPr id="137" name="Group 38"/>
            <p:cNvGrpSpPr>
              <a:grpSpLocks noChangeAspect="1"/>
            </p:cNvGrpSpPr>
            <p:nvPr/>
          </p:nvGrpSpPr>
          <p:grpSpPr bwMode="auto">
            <a:xfrm>
              <a:off x="3895170" y="4641838"/>
              <a:ext cx="2835282" cy="2216162"/>
              <a:chOff x="1248" y="3199"/>
              <a:chExt cx="1786" cy="1396"/>
            </a:xfrm>
            <a:solidFill>
              <a:srgbClr val="0021A5"/>
            </a:solidFill>
          </p:grpSpPr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 rot="1223901">
              <a:off x="5016626" y="5520443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413" name="Freeform 117"/>
          <p:cNvSpPr>
            <a:spLocks/>
          </p:cNvSpPr>
          <p:nvPr/>
        </p:nvSpPr>
        <p:spPr bwMode="auto">
          <a:xfrm>
            <a:off x="6974449" y="3186952"/>
            <a:ext cx="740016" cy="738561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805534" y="1710624"/>
            <a:ext cx="3550481" cy="3325073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945746" y="310676"/>
            <a:ext cx="28937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FPGA on PR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6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573" y="2336859"/>
            <a:ext cx="2918195" cy="2293413"/>
          </a:xfrm>
          <a:prstGeom prst="rect">
            <a:avLst/>
          </a:prstGeom>
          <a:noFill/>
        </p:spPr>
      </p:pic>
      <p:grpSp>
        <p:nvGrpSpPr>
          <p:cNvPr id="448" name="Group 447"/>
          <p:cNvGrpSpPr/>
          <p:nvPr/>
        </p:nvGrpSpPr>
        <p:grpSpPr>
          <a:xfrm>
            <a:off x="1273175" y="2374900"/>
            <a:ext cx="2879725" cy="2217738"/>
            <a:chOff x="1273175" y="2374900"/>
            <a:chExt cx="2879725" cy="2217738"/>
          </a:xfrm>
        </p:grpSpPr>
        <p:grpSp>
          <p:nvGrpSpPr>
            <p:cNvPr id="55496" name="Group 200"/>
            <p:cNvGrpSpPr>
              <a:grpSpLocks noChangeAspect="1"/>
            </p:cNvGrpSpPr>
            <p:nvPr/>
          </p:nvGrpSpPr>
          <p:grpSpPr bwMode="auto">
            <a:xfrm>
              <a:off x="1273175" y="2374900"/>
              <a:ext cx="2879725" cy="2217738"/>
              <a:chOff x="808" y="1490"/>
              <a:chExt cx="1814" cy="1397"/>
            </a:xfrm>
            <a:solidFill>
              <a:srgbClr val="C00000"/>
            </a:solidFill>
          </p:grpSpPr>
          <p:sp>
            <p:nvSpPr>
              <p:cNvPr id="55497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8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9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0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1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2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3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4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5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6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7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8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9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0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1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2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3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4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5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6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7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8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9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0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1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2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3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4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5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6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7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8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9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0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1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2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3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4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5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6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7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8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9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0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1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2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3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4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5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6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7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8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9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0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1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2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3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4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5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6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7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8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9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0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1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2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3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4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5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6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7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8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9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0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 rot="1223901">
              <a:off x="2950819" y="351458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1282700" y="2373312"/>
            <a:ext cx="2879725" cy="2217738"/>
            <a:chOff x="1244600" y="3917950"/>
            <a:chExt cx="2879725" cy="2217738"/>
          </a:xfrm>
        </p:grpSpPr>
        <p:grpSp>
          <p:nvGrpSpPr>
            <p:cNvPr id="373" name="Group 200"/>
            <p:cNvGrpSpPr>
              <a:grpSpLocks noChangeAspect="1"/>
            </p:cNvGrpSpPr>
            <p:nvPr/>
          </p:nvGrpSpPr>
          <p:grpSpPr bwMode="auto">
            <a:xfrm>
              <a:off x="1244600" y="3917950"/>
              <a:ext cx="2879725" cy="2217738"/>
              <a:chOff x="808" y="1490"/>
              <a:chExt cx="1814" cy="1397"/>
            </a:xfrm>
            <a:solidFill>
              <a:srgbClr val="0021A5"/>
            </a:solidFill>
          </p:grpSpPr>
          <p:sp>
            <p:nvSpPr>
              <p:cNvPr id="374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9" name="TextBox 448"/>
            <p:cNvSpPr txBox="1"/>
            <p:nvPr/>
          </p:nvSpPr>
          <p:spPr>
            <a:xfrm rot="1223901">
              <a:off x="2760318" y="498143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1272861" y="2347691"/>
            <a:ext cx="1469592" cy="2293413"/>
            <a:chOff x="1272861" y="2347691"/>
            <a:chExt cx="1469592" cy="2293413"/>
          </a:xfrm>
        </p:grpSpPr>
        <p:pic>
          <p:nvPicPr>
            <p:cNvPr id="217" name="Picture 35" descr="C:\Documents and Settings\Rohit\Local Settings\Temporary Internet Files\Content.IE5\XKEC75HF\MC900215510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-100000"/>
            </a:blip>
            <a:srcRect r="49640"/>
            <a:stretch>
              <a:fillRect/>
            </a:stretch>
          </p:blipFill>
          <p:spPr bwMode="auto">
            <a:xfrm>
              <a:off x="1272861" y="2347691"/>
              <a:ext cx="1469592" cy="2293413"/>
            </a:xfrm>
            <a:prstGeom prst="rect">
              <a:avLst/>
            </a:prstGeom>
            <a:noFill/>
          </p:spPr>
        </p:pic>
        <p:sp>
          <p:nvSpPr>
            <p:cNvPr id="372" name="TextBox 371"/>
            <p:cNvSpPr txBox="1"/>
            <p:nvPr/>
          </p:nvSpPr>
          <p:spPr>
            <a:xfrm rot="1223901">
              <a:off x="1825094" y="29049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Static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2" name="Freeform 117"/>
          <p:cNvSpPr>
            <a:spLocks/>
          </p:cNvSpPr>
          <p:nvPr/>
        </p:nvSpPr>
        <p:spPr bwMode="auto">
          <a:xfrm>
            <a:off x="1040374" y="2733675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117"/>
          <p:cNvSpPr>
            <a:spLocks/>
          </p:cNvSpPr>
          <p:nvPr/>
        </p:nvSpPr>
        <p:spPr bwMode="auto">
          <a:xfrm>
            <a:off x="3631174" y="3067050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9 -0.13936 L -2.77778E-7 4.44444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4 -4.81481E-6 L 1.11111E-6 -4.81481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5413" grpId="1" animBg="1"/>
      <p:bldP spid="55413" grpId="2" animBg="1"/>
      <p:bldP spid="55413" grpId="3" animBg="1"/>
      <p:bldP spid="55413" grpId="4" animBg="1"/>
      <p:bldP spid="214" grpId="0" animBg="1"/>
      <p:bldP spid="214" grpId="1" animBg="1"/>
      <p:bldP spid="215" grpId="0"/>
      <p:bldP spid="452" grpId="0" animBg="1"/>
      <p:bldP spid="4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what??</a:t>
            </a:r>
          </a:p>
          <a:p>
            <a:r>
              <a:rPr lang="en-US" dirty="0" smtClean="0"/>
              <a:t>I’ll just put both tasks on </a:t>
            </a:r>
            <a:br>
              <a:rPr lang="en-US" dirty="0" smtClean="0"/>
            </a:br>
            <a:r>
              <a:rPr lang="en-US" dirty="0" smtClean="0"/>
              <a:t>the same device!</a:t>
            </a:r>
          </a:p>
          <a:p>
            <a:endParaRPr lang="en-US" sz="2000" dirty="0" smtClean="0"/>
          </a:p>
          <a:p>
            <a:r>
              <a:rPr lang="en-US" dirty="0" smtClean="0"/>
              <a:t>Sure, why not?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But, devices have limited space! 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Not impressed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267200"/>
            <a:ext cx="2984500" cy="104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597400"/>
            <a:ext cx="1066800" cy="558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79600" y="4622800"/>
            <a:ext cx="1066800" cy="533400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4622800"/>
            <a:ext cx="1066800" cy="546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13200" y="4622800"/>
            <a:ext cx="1066800" cy="5461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80000" y="4622800"/>
            <a:ext cx="1066800" cy="546100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46800" y="4622800"/>
            <a:ext cx="1066800" cy="5461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6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Sharing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many tasks on a single region saves area!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3056 1.1111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3472 1.11111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5972 1.11111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46945 1.11111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254125"/>
            <a:ext cx="1902882" cy="27977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318500" cy="492442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I got it! I’ll just use PR on a </a:t>
            </a:r>
            <a:br>
              <a:rPr lang="en-US" dirty="0" smtClean="0"/>
            </a:br>
            <a:r>
              <a:rPr lang="en-US" dirty="0" smtClean="0"/>
              <a:t>tiny cheap FPGA and time-</a:t>
            </a:r>
            <a:br>
              <a:rPr lang="en-US" dirty="0" smtClean="0"/>
            </a:br>
            <a:r>
              <a:rPr lang="en-US" dirty="0" smtClean="0"/>
              <a:t>multiplex everything!</a:t>
            </a:r>
          </a:p>
          <a:p>
            <a:endParaRPr lang="en-US" dirty="0" smtClean="0"/>
          </a:p>
          <a:p>
            <a:r>
              <a:rPr lang="en-US" dirty="0" smtClean="0"/>
              <a:t>Okay, we’ll give you </a:t>
            </a:r>
            <a:br>
              <a:rPr lang="en-US" dirty="0" smtClean="0"/>
            </a:br>
            <a:r>
              <a:rPr lang="en-US" dirty="0" smtClean="0"/>
              <a:t>that one</a:t>
            </a:r>
          </a:p>
          <a:p>
            <a:endParaRPr lang="en-US" sz="1050" dirty="0" smtClean="0"/>
          </a:p>
          <a:p>
            <a:r>
              <a:rPr lang="en-US" dirty="0" smtClean="0"/>
              <a:t>But, it’s a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trade off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more parallelism, the better the 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Plus, some tasks </a:t>
            </a:r>
            <a:r>
              <a:rPr lang="en-US" b="1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be run in parallel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Using less area on a smaller device is less costly!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6322" name="Picture 2" descr="C:\Documents and Settings\Rohit\Local Settings\Temporary Internet Files\Content.IE5\3HXT5Q52\MC90042315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0000">
            <a:off x="7544257" y="4241799"/>
            <a:ext cx="1256843" cy="1256843"/>
          </a:xfrm>
          <a:prstGeom prst="rect">
            <a:avLst/>
          </a:prstGeom>
          <a:noFill/>
        </p:spPr>
      </p:pic>
      <p:pic>
        <p:nvPicPr>
          <p:cNvPr id="56324" name="Picture 4" descr="C:\Documents and Settings\Rohit\Local Settings\Temporary Internet Files\Content.IE5\XKEC75HF\MC90042316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254500"/>
            <a:ext cx="12446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>
            <a:normAutofit fontScale="70000" lnSpcReduction="20000"/>
          </a:bodyPr>
          <a:lstStyle/>
          <a:p>
            <a:endParaRPr lang="en-US" sz="1800" dirty="0" smtClean="0"/>
          </a:p>
          <a:p>
            <a:endParaRPr lang="en-US" sz="1700" dirty="0" smtClean="0"/>
          </a:p>
          <a:p>
            <a:r>
              <a:rPr lang="en-US" sz="3600" dirty="0" smtClean="0"/>
              <a:t>So that’s it??</a:t>
            </a:r>
          </a:p>
          <a:p>
            <a:endParaRPr lang="en-US" sz="3600" dirty="0" smtClean="0"/>
          </a:p>
          <a:p>
            <a:r>
              <a:rPr lang="en-US" sz="3600" dirty="0" smtClean="0"/>
              <a:t>I pay a bunch more just to </a:t>
            </a:r>
            <a:br>
              <a:rPr lang="en-US" sz="3600" dirty="0" smtClean="0"/>
            </a:br>
            <a:r>
              <a:rPr lang="en-US" sz="3600" dirty="0" smtClean="0"/>
              <a:t>use less area?</a:t>
            </a:r>
          </a:p>
          <a:p>
            <a:endParaRPr lang="en-US" sz="4000" dirty="0" smtClean="0"/>
          </a:p>
          <a:p>
            <a:r>
              <a:rPr lang="en-US" dirty="0" smtClean="0"/>
              <a:t>Well, you know you could save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Imagine you have two versions of a task</a:t>
            </a:r>
          </a:p>
          <a:p>
            <a:pPr lvl="2"/>
            <a:r>
              <a:rPr lang="en-US" dirty="0" smtClean="0"/>
              <a:t>High-performance version</a:t>
            </a:r>
          </a:p>
          <a:p>
            <a:pPr lvl="2"/>
            <a:r>
              <a:rPr lang="en-US" dirty="0" smtClean="0"/>
              <a:t>Low power version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When performance is critical</a:t>
            </a:r>
          </a:p>
          <a:p>
            <a:pPr lvl="2"/>
            <a:r>
              <a:rPr lang="en-US" dirty="0" smtClean="0"/>
              <a:t>Load the high-performance version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performance is less critical</a:t>
            </a:r>
          </a:p>
          <a:p>
            <a:pPr lvl="2"/>
            <a:r>
              <a:rPr lang="en-US" dirty="0" smtClean="0"/>
              <a:t>Load the low-power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Man, what a buzz-kill</a:t>
            </a:r>
          </a:p>
        </p:txBody>
      </p:sp>
      <p:pic>
        <p:nvPicPr>
          <p:cNvPr id="57346" name="Picture 2" descr="C:\Documents and Settings\Rohit\Local Settings\Temporary Internet Files\Content.IE5\A2QM5WHE\MC90044041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140" y="3702715"/>
            <a:ext cx="1100002" cy="1212185"/>
          </a:xfrm>
          <a:prstGeom prst="rect">
            <a:avLst/>
          </a:prstGeom>
          <a:noFill/>
        </p:spPr>
      </p:pic>
      <p:pic>
        <p:nvPicPr>
          <p:cNvPr id="57347" name="Picture 3" descr="C:\Documents and Settings\Rohit\Local Settings\Temporary Internet Files\Content.IE5\3HXT5Q52\MC90043440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0" y="3603307"/>
            <a:ext cx="1260651" cy="127349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5930900" y="5003800"/>
            <a:ext cx="2501900" cy="1079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053767" y="363074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Replace tasks with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low-power versions when possible!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2083 0.1833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18333 L -0.00417 -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9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158 L -0.02032 0.1932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5" grpId="0" animBg="1"/>
      <p:bldP spid="15" grpId="1" animBg="1"/>
      <p:bldP spid="15" grpId="2" uiExpand="1" animBg="1"/>
      <p:bldP spid="15" grpId="3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099"/>
            <a:ext cx="5092700" cy="2648527"/>
          </a:xfrm>
          <a:prstGeom prst="wedgeRoundRectCallout">
            <a:avLst>
              <a:gd name="adj1" fmla="val 58188"/>
              <a:gd name="adj2" fmla="val -2687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1"/>
            <a:ext cx="7734300" cy="48514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sz="2400" dirty="0" smtClean="0"/>
              <a:t>So what??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I’ll just use </a:t>
            </a:r>
            <a:r>
              <a:rPr lang="en-US" sz="2400" b="1" dirty="0" smtClean="0"/>
              <a:t>clock gating</a:t>
            </a:r>
            <a:r>
              <a:rPr lang="en-US" sz="2400" dirty="0" smtClean="0"/>
              <a:t> (CG)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 smtClean="0"/>
              <a:t>dynamic frequency</a:t>
            </a:r>
            <a:br>
              <a:rPr lang="en-US" sz="2400" b="1" dirty="0" smtClean="0"/>
            </a:br>
            <a:r>
              <a:rPr lang="en-US" sz="2400" b="1" dirty="0" smtClean="0"/>
              <a:t>scaling </a:t>
            </a:r>
            <a:r>
              <a:rPr lang="en-US" sz="2400" dirty="0" smtClean="0"/>
              <a:t>(DFS), both of which </a:t>
            </a:r>
            <a:br>
              <a:rPr lang="en-US" sz="2400" dirty="0" smtClean="0"/>
            </a:br>
            <a:r>
              <a:rPr lang="en-US" sz="2400" dirty="0" smtClean="0"/>
              <a:t>are available for Xilinx FPGAs</a:t>
            </a:r>
          </a:p>
          <a:p>
            <a:endParaRPr lang="en-US" sz="2400" dirty="0" smtClean="0"/>
          </a:p>
          <a:p>
            <a:r>
              <a:rPr lang="en-US" sz="2400" dirty="0" smtClean="0"/>
              <a:t>Right… well… you see… actually….</a:t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Hmm…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C00000"/>
                </a:solidFill>
              </a:rPr>
              <a:t>Shut up</a:t>
            </a:r>
            <a:endParaRPr kumimoji="0" lang="en-US" sz="4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rcRect r="40601"/>
          <a:stretch>
            <a:fillRect/>
          </a:stretch>
        </p:blipFill>
        <p:spPr>
          <a:xfrm>
            <a:off x="5765800" y="1473233"/>
            <a:ext cx="1663700" cy="18654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422400"/>
          </a:xfrm>
          <a:prstGeom prst="wedgeRoundRectCallout">
            <a:avLst>
              <a:gd name="adj1" fmla="val 67414"/>
              <a:gd name="adj2" fmla="val 1187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496300" cy="492442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dirty="0" smtClean="0"/>
              <a:t>Okay, but I’m not sold </a:t>
            </a:r>
            <a:br>
              <a:rPr lang="en-US" dirty="0" smtClean="0"/>
            </a:br>
            <a:r>
              <a:rPr lang="en-US" dirty="0" smtClean="0"/>
              <a:t>unless there are 4 reasons.</a:t>
            </a:r>
          </a:p>
          <a:p>
            <a:endParaRPr lang="en-US" dirty="0" smtClean="0"/>
          </a:p>
          <a:p>
            <a:r>
              <a:rPr lang="en-US" dirty="0" smtClean="0"/>
              <a:t>Did you know PR keeps your </a:t>
            </a:r>
            <a:br>
              <a:rPr lang="en-US" dirty="0" smtClean="0"/>
            </a:br>
            <a:r>
              <a:rPr lang="en-US" dirty="0" smtClean="0"/>
              <a:t>device safe in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space, cosmic radiation corrupts SRAM!</a:t>
            </a:r>
          </a:p>
          <a:p>
            <a:pPr lvl="1"/>
            <a:endParaRPr lang="en-US" sz="3000" dirty="0" smtClean="0"/>
          </a:p>
          <a:p>
            <a:pPr lvl="1"/>
            <a:r>
              <a:rPr lang="en-US" dirty="0" smtClean="0"/>
              <a:t>These are called </a:t>
            </a:r>
            <a:r>
              <a:rPr lang="en-US" b="1" dirty="0" smtClean="0"/>
              <a:t>single event upsets (SEU)s</a:t>
            </a:r>
          </a:p>
          <a:p>
            <a:r>
              <a:rPr lang="en-US" dirty="0" smtClean="0"/>
              <a:t>With PR, you can patch FPGA configuration memory</a:t>
            </a:r>
          </a:p>
          <a:p>
            <a:pPr lvl="1"/>
            <a:r>
              <a:rPr lang="en-US" dirty="0" smtClean="0"/>
              <a:t>Without turning off the device</a:t>
            </a:r>
          </a:p>
          <a:p>
            <a:pPr lvl="1"/>
            <a:r>
              <a:rPr lang="en-US" dirty="0" smtClean="0"/>
              <a:t>This is called “</a:t>
            </a:r>
            <a:r>
              <a:rPr lang="en-US" b="1" dirty="0" smtClean="0"/>
              <a:t>scrubbing</a:t>
            </a:r>
            <a:r>
              <a:rPr lang="en-US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8370" name="Picture 2" descr="C:\Documents and Settings\Rohit\Local Settings\Temporary Internet Files\Content.IE5\2E527TD3\MC9004359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837" y="2507581"/>
            <a:ext cx="512763" cy="40560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55700" y="2457011"/>
            <a:ext cx="6111875" cy="2038789"/>
            <a:chOff x="1155700" y="2457011"/>
            <a:chExt cx="6769100" cy="2038789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7403727" y="2457011"/>
              <a:ext cx="393700" cy="191063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 bwMode="auto">
            <a:xfrm>
              <a:off x="1155700" y="4076700"/>
              <a:ext cx="6769100" cy="419100"/>
            </a:xfrm>
            <a:prstGeom prst="wedgeRoundRectCallout">
              <a:avLst>
                <a:gd name="adj1" fmla="val 24630"/>
                <a:gd name="adj2" fmla="val -5128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But FPGA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configuration memory uses SRAM!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31241" y="4013200"/>
              <a:ext cx="292100" cy="165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7620000" y="2387600"/>
            <a:ext cx="1244600" cy="1003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10111011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32700" y="2387600"/>
            <a:ext cx="1244600" cy="10033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FPGA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01101100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684924" y="370059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PR keeps circuits safe in harsh environments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5" grpId="0" animBg="1"/>
      <p:bldP spid="15" grpId="1" animBg="1"/>
      <p:bldP spid="15" grpId="2" animBg="1"/>
      <p:bldP spid="15" grpId="3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12215</TotalTime>
  <Words>1553</Words>
  <Application>Microsoft Office PowerPoint</Application>
  <PresentationFormat>On-screen Show (4:3)</PresentationFormat>
  <Paragraphs>449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Edge</vt:lpstr>
      <vt:lpstr>Partial Reconfiguration Not just a half baked job of reconfiguring</vt:lpstr>
      <vt:lpstr>Partial Reconfiguration is All Around Us</vt:lpstr>
      <vt:lpstr>Partial Reconfiguration is All Around Us</vt:lpstr>
      <vt:lpstr>Full Reconfiguration:  </vt:lpstr>
      <vt:lpstr>Why Partial Reconfiguration?</vt:lpstr>
      <vt:lpstr>Why Partial Reconfiguration?</vt:lpstr>
      <vt:lpstr>Why Partial Reconfiguration?</vt:lpstr>
      <vt:lpstr>Why Partial Reconfiguration?</vt:lpstr>
      <vt:lpstr>Why Partial Reconfiguration?</vt:lpstr>
      <vt:lpstr>So you wanna make a PR design…</vt:lpstr>
      <vt:lpstr>So you wanna make a PR design…</vt:lpstr>
      <vt:lpstr>So you wanna make a PR design…</vt:lpstr>
      <vt:lpstr>Step 1: Logical partitioning</vt:lpstr>
      <vt:lpstr>Step 1: Logical partitioning</vt:lpstr>
      <vt:lpstr>Now some cool stuff that our group has been doing in CHREC</vt:lpstr>
      <vt:lpstr>F4-13: Partially Reconfigurable System Development and Management</vt:lpstr>
      <vt:lpstr>F4-13: Goals, Motivations, and Challenges</vt:lpstr>
      <vt:lpstr>F4-13: Approach</vt:lpstr>
      <vt:lpstr>Task A: PR Design Space Exploration Framework</vt:lpstr>
      <vt:lpstr>Task B: PR System Design Automation with DAPR++ Tool Suite</vt:lpstr>
      <vt:lpstr>Task C.1:  Node-level DDRM </vt:lpstr>
      <vt:lpstr>Task C.2:  Hardware Task Management Tools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kumar</cp:lastModifiedBy>
  <cp:revision>1561</cp:revision>
  <dcterms:created xsi:type="dcterms:W3CDTF">2003-07-12T15:21:27Z</dcterms:created>
  <dcterms:modified xsi:type="dcterms:W3CDTF">2013-10-28T18:04:35Z</dcterms:modified>
</cp:coreProperties>
</file>