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7" r:id="rId20"/>
    <p:sldId id="303" r:id="rId21"/>
    <p:sldId id="278" r:id="rId22"/>
    <p:sldId id="279" r:id="rId23"/>
    <p:sldId id="280" r:id="rId24"/>
    <p:sldId id="298" r:id="rId25"/>
    <p:sldId id="281" r:id="rId26"/>
    <p:sldId id="302" r:id="rId27"/>
    <p:sldId id="282" r:id="rId28"/>
    <p:sldId id="283" r:id="rId29"/>
    <p:sldId id="284" r:id="rId30"/>
    <p:sldId id="304" r:id="rId31"/>
    <p:sldId id="286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C8992-5B88-4916-90F0-ACBB2AAF230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0978A2E-F6B7-403B-84C5-60322BF8682A}">
      <dgm:prSet phldrT="[Text]"/>
      <dgm:spPr/>
      <dgm:t>
        <a:bodyPr/>
        <a:lstStyle/>
        <a:p>
          <a:r>
            <a:rPr lang="en-IN" dirty="0" err="1" smtClean="0"/>
            <a:t>OpenCL</a:t>
          </a:r>
          <a:r>
            <a:rPr lang="en-IN" dirty="0" smtClean="0"/>
            <a:t> application</a:t>
          </a:r>
          <a:endParaRPr lang="en-IN" dirty="0"/>
        </a:p>
      </dgm:t>
    </dgm:pt>
    <dgm:pt modelId="{827BFC4F-F40F-4DB8-B84E-AD61907B5D94}" type="parTrans" cxnId="{EDB67FA3-336C-431C-9D79-72EF7863720B}">
      <dgm:prSet/>
      <dgm:spPr/>
      <dgm:t>
        <a:bodyPr/>
        <a:lstStyle/>
        <a:p>
          <a:endParaRPr lang="en-IN"/>
        </a:p>
      </dgm:t>
    </dgm:pt>
    <dgm:pt modelId="{030F135C-B53E-4C9D-A43B-7401E91D8BE2}" type="sibTrans" cxnId="{EDB67FA3-336C-431C-9D79-72EF7863720B}">
      <dgm:prSet/>
      <dgm:spPr/>
      <dgm:t>
        <a:bodyPr/>
        <a:lstStyle/>
        <a:p>
          <a:endParaRPr lang="en-IN"/>
        </a:p>
      </dgm:t>
    </dgm:pt>
    <dgm:pt modelId="{40CD7ECC-81CF-48F6-BB02-95077EFC5EFE}">
      <dgm:prSet phldrT="[Text]"/>
      <dgm:spPr/>
      <dgm:t>
        <a:bodyPr/>
        <a:lstStyle/>
        <a:p>
          <a:r>
            <a:rPr lang="en-IN" dirty="0" smtClean="0"/>
            <a:t>C/C++ code</a:t>
          </a:r>
          <a:endParaRPr lang="en-IN" dirty="0"/>
        </a:p>
      </dgm:t>
    </dgm:pt>
    <dgm:pt modelId="{ADA92FE8-2CDF-4DB2-8113-CFA7B8AFB3EB}" type="parTrans" cxnId="{B11D05F5-F0E1-4A1C-B8EE-C374FDC3FCE6}">
      <dgm:prSet/>
      <dgm:spPr/>
      <dgm:t>
        <a:bodyPr/>
        <a:lstStyle/>
        <a:p>
          <a:endParaRPr lang="en-IN"/>
        </a:p>
      </dgm:t>
    </dgm:pt>
    <dgm:pt modelId="{51E1FC56-725E-4867-B7D8-5521C48D0940}" type="sibTrans" cxnId="{B11D05F5-F0E1-4A1C-B8EE-C374FDC3FCE6}">
      <dgm:prSet/>
      <dgm:spPr/>
      <dgm:t>
        <a:bodyPr/>
        <a:lstStyle/>
        <a:p>
          <a:endParaRPr lang="en-IN"/>
        </a:p>
      </dgm:t>
    </dgm:pt>
    <dgm:pt modelId="{4626E4E1-2D85-4463-B51E-0A232D3867E8}">
      <dgm:prSet phldrT="[Text]"/>
      <dgm:spPr/>
      <dgm:t>
        <a:bodyPr/>
        <a:lstStyle/>
        <a:p>
          <a:r>
            <a:rPr lang="en-IN" dirty="0" err="1" smtClean="0"/>
            <a:t>OpenCL</a:t>
          </a:r>
          <a:r>
            <a:rPr lang="en-IN" dirty="0" smtClean="0"/>
            <a:t> code</a:t>
          </a:r>
          <a:endParaRPr lang="en-IN" dirty="0"/>
        </a:p>
      </dgm:t>
    </dgm:pt>
    <dgm:pt modelId="{905CED2A-364A-4A5D-8921-128B0ED7CF53}" type="parTrans" cxnId="{6DB64B8D-F284-4070-9D42-53CDDF6D0D98}">
      <dgm:prSet/>
      <dgm:spPr/>
      <dgm:t>
        <a:bodyPr/>
        <a:lstStyle/>
        <a:p>
          <a:endParaRPr lang="en-IN"/>
        </a:p>
      </dgm:t>
    </dgm:pt>
    <dgm:pt modelId="{AD4D859D-D6C3-4B03-9831-79C38AF66E66}" type="sibTrans" cxnId="{6DB64B8D-F284-4070-9D42-53CDDF6D0D98}">
      <dgm:prSet/>
      <dgm:spPr/>
      <dgm:t>
        <a:bodyPr/>
        <a:lstStyle/>
        <a:p>
          <a:endParaRPr lang="en-IN"/>
        </a:p>
      </dgm:t>
    </dgm:pt>
    <dgm:pt modelId="{3B2AB419-ACBA-4A95-9013-BA64BD309630}" type="pres">
      <dgm:prSet presAssocID="{68EC8992-5B88-4916-90F0-ACBB2AAF23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6B3F88-02BF-421B-91E7-1B31DE976CE1}" type="pres">
      <dgm:prSet presAssocID="{20978A2E-F6B7-403B-84C5-60322BF8682A}" presName="hierRoot1" presStyleCnt="0">
        <dgm:presLayoutVars>
          <dgm:hierBranch val="init"/>
        </dgm:presLayoutVars>
      </dgm:prSet>
      <dgm:spPr/>
    </dgm:pt>
    <dgm:pt modelId="{6F6ECCB9-B928-499B-9E3A-FB58B6CC6E4C}" type="pres">
      <dgm:prSet presAssocID="{20978A2E-F6B7-403B-84C5-60322BF8682A}" presName="rootComposite1" presStyleCnt="0"/>
      <dgm:spPr/>
    </dgm:pt>
    <dgm:pt modelId="{F1665D39-D5C6-4044-B4D4-E6121519DEEB}" type="pres">
      <dgm:prSet presAssocID="{20978A2E-F6B7-403B-84C5-60322BF8682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767B2FA-7D00-4B9C-B13D-B2E30DCCDED8}" type="pres">
      <dgm:prSet presAssocID="{20978A2E-F6B7-403B-84C5-60322BF8682A}" presName="rootConnector1" presStyleLbl="node1" presStyleIdx="0" presStyleCnt="0"/>
      <dgm:spPr/>
    </dgm:pt>
    <dgm:pt modelId="{32F84D7D-DF7A-4E2F-AA26-FA6F82E1C7F3}" type="pres">
      <dgm:prSet presAssocID="{20978A2E-F6B7-403B-84C5-60322BF8682A}" presName="hierChild2" presStyleCnt="0"/>
      <dgm:spPr/>
    </dgm:pt>
    <dgm:pt modelId="{16DAF083-1756-423C-8B64-B227CA28E543}" type="pres">
      <dgm:prSet presAssocID="{ADA92FE8-2CDF-4DB2-8113-CFA7B8AFB3EB}" presName="Name37" presStyleLbl="parChTrans1D2" presStyleIdx="0" presStyleCnt="2"/>
      <dgm:spPr/>
    </dgm:pt>
    <dgm:pt modelId="{7F23F575-53A8-4F73-B6BB-F614ED3F1347}" type="pres">
      <dgm:prSet presAssocID="{40CD7ECC-81CF-48F6-BB02-95077EFC5EFE}" presName="hierRoot2" presStyleCnt="0">
        <dgm:presLayoutVars>
          <dgm:hierBranch val="init"/>
        </dgm:presLayoutVars>
      </dgm:prSet>
      <dgm:spPr/>
    </dgm:pt>
    <dgm:pt modelId="{BF8431B1-A51E-4373-9810-BF0E0CDE9F81}" type="pres">
      <dgm:prSet presAssocID="{40CD7ECC-81CF-48F6-BB02-95077EFC5EFE}" presName="rootComposite" presStyleCnt="0"/>
      <dgm:spPr/>
    </dgm:pt>
    <dgm:pt modelId="{F7B7A5AA-7463-4576-A939-73D5E91BCDC6}" type="pres">
      <dgm:prSet presAssocID="{40CD7ECC-81CF-48F6-BB02-95077EFC5EFE}" presName="rootText" presStyleLbl="node2" presStyleIdx="0" presStyleCnt="2">
        <dgm:presLayoutVars>
          <dgm:chPref val="3"/>
        </dgm:presLayoutVars>
      </dgm:prSet>
      <dgm:spPr/>
    </dgm:pt>
    <dgm:pt modelId="{4D715617-DADA-4601-A7EF-34C92C2ADC17}" type="pres">
      <dgm:prSet presAssocID="{40CD7ECC-81CF-48F6-BB02-95077EFC5EFE}" presName="rootConnector" presStyleLbl="node2" presStyleIdx="0" presStyleCnt="2"/>
      <dgm:spPr/>
    </dgm:pt>
    <dgm:pt modelId="{2BC730EE-27DC-4764-8065-6F3ACB481D55}" type="pres">
      <dgm:prSet presAssocID="{40CD7ECC-81CF-48F6-BB02-95077EFC5EFE}" presName="hierChild4" presStyleCnt="0"/>
      <dgm:spPr/>
    </dgm:pt>
    <dgm:pt modelId="{2810A4C0-1C35-4719-A7FD-F356B168689C}" type="pres">
      <dgm:prSet presAssocID="{40CD7ECC-81CF-48F6-BB02-95077EFC5EFE}" presName="hierChild5" presStyleCnt="0"/>
      <dgm:spPr/>
    </dgm:pt>
    <dgm:pt modelId="{26479EDA-0518-48E8-8C40-590FB1138555}" type="pres">
      <dgm:prSet presAssocID="{905CED2A-364A-4A5D-8921-128B0ED7CF53}" presName="Name37" presStyleLbl="parChTrans1D2" presStyleIdx="1" presStyleCnt="2"/>
      <dgm:spPr/>
    </dgm:pt>
    <dgm:pt modelId="{1AD8AE87-B3AF-4170-8998-AE8E7C8F84F5}" type="pres">
      <dgm:prSet presAssocID="{4626E4E1-2D85-4463-B51E-0A232D3867E8}" presName="hierRoot2" presStyleCnt="0">
        <dgm:presLayoutVars>
          <dgm:hierBranch val="init"/>
        </dgm:presLayoutVars>
      </dgm:prSet>
      <dgm:spPr/>
    </dgm:pt>
    <dgm:pt modelId="{5E9D1752-7916-4693-ACC4-C12F5FBC263C}" type="pres">
      <dgm:prSet presAssocID="{4626E4E1-2D85-4463-B51E-0A232D3867E8}" presName="rootComposite" presStyleCnt="0"/>
      <dgm:spPr/>
    </dgm:pt>
    <dgm:pt modelId="{F2D396EE-507A-496F-8686-DB608BF822B7}" type="pres">
      <dgm:prSet presAssocID="{4626E4E1-2D85-4463-B51E-0A232D3867E8}" presName="rootText" presStyleLbl="node2" presStyleIdx="1" presStyleCnt="2">
        <dgm:presLayoutVars>
          <dgm:chPref val="3"/>
        </dgm:presLayoutVars>
      </dgm:prSet>
      <dgm:spPr/>
    </dgm:pt>
    <dgm:pt modelId="{162E9E96-5448-4054-965A-0BFEA3A01D69}" type="pres">
      <dgm:prSet presAssocID="{4626E4E1-2D85-4463-B51E-0A232D3867E8}" presName="rootConnector" presStyleLbl="node2" presStyleIdx="1" presStyleCnt="2"/>
      <dgm:spPr/>
    </dgm:pt>
    <dgm:pt modelId="{6480A8A1-6121-4086-A453-982614D8248C}" type="pres">
      <dgm:prSet presAssocID="{4626E4E1-2D85-4463-B51E-0A232D3867E8}" presName="hierChild4" presStyleCnt="0"/>
      <dgm:spPr/>
    </dgm:pt>
    <dgm:pt modelId="{2690FE9B-6D90-4055-B4C1-C32FB11E271E}" type="pres">
      <dgm:prSet presAssocID="{4626E4E1-2D85-4463-B51E-0A232D3867E8}" presName="hierChild5" presStyleCnt="0"/>
      <dgm:spPr/>
    </dgm:pt>
    <dgm:pt modelId="{AF948047-1BDD-4C71-9599-6762BB58C5F5}" type="pres">
      <dgm:prSet presAssocID="{20978A2E-F6B7-403B-84C5-60322BF8682A}" presName="hierChild3" presStyleCnt="0"/>
      <dgm:spPr/>
    </dgm:pt>
  </dgm:ptLst>
  <dgm:cxnLst>
    <dgm:cxn modelId="{B11D05F5-F0E1-4A1C-B8EE-C374FDC3FCE6}" srcId="{20978A2E-F6B7-403B-84C5-60322BF8682A}" destId="{40CD7ECC-81CF-48F6-BB02-95077EFC5EFE}" srcOrd="0" destOrd="0" parTransId="{ADA92FE8-2CDF-4DB2-8113-CFA7B8AFB3EB}" sibTransId="{51E1FC56-725E-4867-B7D8-5521C48D0940}"/>
    <dgm:cxn modelId="{66792E26-0C0E-47FC-8C0E-2A21784794E5}" type="presOf" srcId="{905CED2A-364A-4A5D-8921-128B0ED7CF53}" destId="{26479EDA-0518-48E8-8C40-590FB1138555}" srcOrd="0" destOrd="0" presId="urn:microsoft.com/office/officeart/2005/8/layout/orgChart1"/>
    <dgm:cxn modelId="{1A25E466-FA76-422F-91C9-012B0C631834}" type="presOf" srcId="{4626E4E1-2D85-4463-B51E-0A232D3867E8}" destId="{F2D396EE-507A-496F-8686-DB608BF822B7}" srcOrd="0" destOrd="0" presId="urn:microsoft.com/office/officeart/2005/8/layout/orgChart1"/>
    <dgm:cxn modelId="{35808460-CEC3-4346-BC9E-614873BA7724}" type="presOf" srcId="{20978A2E-F6B7-403B-84C5-60322BF8682A}" destId="{3767B2FA-7D00-4B9C-B13D-B2E30DCCDED8}" srcOrd="1" destOrd="0" presId="urn:microsoft.com/office/officeart/2005/8/layout/orgChart1"/>
    <dgm:cxn modelId="{EDB67FA3-336C-431C-9D79-72EF7863720B}" srcId="{68EC8992-5B88-4916-90F0-ACBB2AAF2306}" destId="{20978A2E-F6B7-403B-84C5-60322BF8682A}" srcOrd="0" destOrd="0" parTransId="{827BFC4F-F40F-4DB8-B84E-AD61907B5D94}" sibTransId="{030F135C-B53E-4C9D-A43B-7401E91D8BE2}"/>
    <dgm:cxn modelId="{6DB64B8D-F284-4070-9D42-53CDDF6D0D98}" srcId="{20978A2E-F6B7-403B-84C5-60322BF8682A}" destId="{4626E4E1-2D85-4463-B51E-0A232D3867E8}" srcOrd="1" destOrd="0" parTransId="{905CED2A-364A-4A5D-8921-128B0ED7CF53}" sibTransId="{AD4D859D-D6C3-4B03-9831-79C38AF66E66}"/>
    <dgm:cxn modelId="{E2C093F5-23E7-409C-97D7-3C3888C386F6}" type="presOf" srcId="{40CD7ECC-81CF-48F6-BB02-95077EFC5EFE}" destId="{F7B7A5AA-7463-4576-A939-73D5E91BCDC6}" srcOrd="0" destOrd="0" presId="urn:microsoft.com/office/officeart/2005/8/layout/orgChart1"/>
    <dgm:cxn modelId="{9F077DC0-3520-4440-AB8E-46C47F01BAD1}" type="presOf" srcId="{68EC8992-5B88-4916-90F0-ACBB2AAF2306}" destId="{3B2AB419-ACBA-4A95-9013-BA64BD309630}" srcOrd="0" destOrd="0" presId="urn:microsoft.com/office/officeart/2005/8/layout/orgChart1"/>
    <dgm:cxn modelId="{C2C71925-D8EE-4CB2-A7B0-1DE5B89408E7}" type="presOf" srcId="{ADA92FE8-2CDF-4DB2-8113-CFA7B8AFB3EB}" destId="{16DAF083-1756-423C-8B64-B227CA28E543}" srcOrd="0" destOrd="0" presId="urn:microsoft.com/office/officeart/2005/8/layout/orgChart1"/>
    <dgm:cxn modelId="{4D74E377-9C03-4A33-B705-BB151A5A10C2}" type="presOf" srcId="{40CD7ECC-81CF-48F6-BB02-95077EFC5EFE}" destId="{4D715617-DADA-4601-A7EF-34C92C2ADC17}" srcOrd="1" destOrd="0" presId="urn:microsoft.com/office/officeart/2005/8/layout/orgChart1"/>
    <dgm:cxn modelId="{2B702423-0E24-4954-8E9E-9DEB5C0515B6}" type="presOf" srcId="{20978A2E-F6B7-403B-84C5-60322BF8682A}" destId="{F1665D39-D5C6-4044-B4D4-E6121519DEEB}" srcOrd="0" destOrd="0" presId="urn:microsoft.com/office/officeart/2005/8/layout/orgChart1"/>
    <dgm:cxn modelId="{3784EE0B-DB8B-4A16-B4B0-2D50E9FA89D5}" type="presOf" srcId="{4626E4E1-2D85-4463-B51E-0A232D3867E8}" destId="{162E9E96-5448-4054-965A-0BFEA3A01D69}" srcOrd="1" destOrd="0" presId="urn:microsoft.com/office/officeart/2005/8/layout/orgChart1"/>
    <dgm:cxn modelId="{B3ED22C1-656F-4F50-A675-9D83AE821BA7}" type="presParOf" srcId="{3B2AB419-ACBA-4A95-9013-BA64BD309630}" destId="{6C6B3F88-02BF-421B-91E7-1B31DE976CE1}" srcOrd="0" destOrd="0" presId="urn:microsoft.com/office/officeart/2005/8/layout/orgChart1"/>
    <dgm:cxn modelId="{C2EF9FD7-89CF-400D-8BAC-46A7F7F7629B}" type="presParOf" srcId="{6C6B3F88-02BF-421B-91E7-1B31DE976CE1}" destId="{6F6ECCB9-B928-499B-9E3A-FB58B6CC6E4C}" srcOrd="0" destOrd="0" presId="urn:microsoft.com/office/officeart/2005/8/layout/orgChart1"/>
    <dgm:cxn modelId="{DBCCC9B8-6F28-4506-80A8-366BD3E2BBC8}" type="presParOf" srcId="{6F6ECCB9-B928-499B-9E3A-FB58B6CC6E4C}" destId="{F1665D39-D5C6-4044-B4D4-E6121519DEEB}" srcOrd="0" destOrd="0" presId="urn:microsoft.com/office/officeart/2005/8/layout/orgChart1"/>
    <dgm:cxn modelId="{241C0AD4-204A-4B31-A094-F3CA6CF84026}" type="presParOf" srcId="{6F6ECCB9-B928-499B-9E3A-FB58B6CC6E4C}" destId="{3767B2FA-7D00-4B9C-B13D-B2E30DCCDED8}" srcOrd="1" destOrd="0" presId="urn:microsoft.com/office/officeart/2005/8/layout/orgChart1"/>
    <dgm:cxn modelId="{FFDFFB92-7E4B-4761-BA90-4550A0D321B6}" type="presParOf" srcId="{6C6B3F88-02BF-421B-91E7-1B31DE976CE1}" destId="{32F84D7D-DF7A-4E2F-AA26-FA6F82E1C7F3}" srcOrd="1" destOrd="0" presId="urn:microsoft.com/office/officeart/2005/8/layout/orgChart1"/>
    <dgm:cxn modelId="{EDAFEFB7-F314-412E-99B6-9F0427A2E50B}" type="presParOf" srcId="{32F84D7D-DF7A-4E2F-AA26-FA6F82E1C7F3}" destId="{16DAF083-1756-423C-8B64-B227CA28E543}" srcOrd="0" destOrd="0" presId="urn:microsoft.com/office/officeart/2005/8/layout/orgChart1"/>
    <dgm:cxn modelId="{05EAA653-F7EC-4D60-9530-F6422242B0F9}" type="presParOf" srcId="{32F84D7D-DF7A-4E2F-AA26-FA6F82E1C7F3}" destId="{7F23F575-53A8-4F73-B6BB-F614ED3F1347}" srcOrd="1" destOrd="0" presId="urn:microsoft.com/office/officeart/2005/8/layout/orgChart1"/>
    <dgm:cxn modelId="{A78AAD36-E9A1-4362-9E4F-EAFEB36DCF7A}" type="presParOf" srcId="{7F23F575-53A8-4F73-B6BB-F614ED3F1347}" destId="{BF8431B1-A51E-4373-9810-BF0E0CDE9F81}" srcOrd="0" destOrd="0" presId="urn:microsoft.com/office/officeart/2005/8/layout/orgChart1"/>
    <dgm:cxn modelId="{BC91FAD3-2D58-490B-9887-CFA281349C79}" type="presParOf" srcId="{BF8431B1-A51E-4373-9810-BF0E0CDE9F81}" destId="{F7B7A5AA-7463-4576-A939-73D5E91BCDC6}" srcOrd="0" destOrd="0" presId="urn:microsoft.com/office/officeart/2005/8/layout/orgChart1"/>
    <dgm:cxn modelId="{F478FA1C-8234-45C5-8A5E-0AA9634E1DA7}" type="presParOf" srcId="{BF8431B1-A51E-4373-9810-BF0E0CDE9F81}" destId="{4D715617-DADA-4601-A7EF-34C92C2ADC17}" srcOrd="1" destOrd="0" presId="urn:microsoft.com/office/officeart/2005/8/layout/orgChart1"/>
    <dgm:cxn modelId="{579702C8-D163-42C9-BED7-C84A04BC52E2}" type="presParOf" srcId="{7F23F575-53A8-4F73-B6BB-F614ED3F1347}" destId="{2BC730EE-27DC-4764-8065-6F3ACB481D55}" srcOrd="1" destOrd="0" presId="urn:microsoft.com/office/officeart/2005/8/layout/orgChart1"/>
    <dgm:cxn modelId="{33E092AA-A6D4-43ED-87E1-3FDA595898E1}" type="presParOf" srcId="{7F23F575-53A8-4F73-B6BB-F614ED3F1347}" destId="{2810A4C0-1C35-4719-A7FD-F356B168689C}" srcOrd="2" destOrd="0" presId="urn:microsoft.com/office/officeart/2005/8/layout/orgChart1"/>
    <dgm:cxn modelId="{E310C56D-452F-4847-BA86-4FBA0C95D885}" type="presParOf" srcId="{32F84D7D-DF7A-4E2F-AA26-FA6F82E1C7F3}" destId="{26479EDA-0518-48E8-8C40-590FB1138555}" srcOrd="2" destOrd="0" presId="urn:microsoft.com/office/officeart/2005/8/layout/orgChart1"/>
    <dgm:cxn modelId="{4314BB20-F05C-42FB-9348-A91B551E52C9}" type="presParOf" srcId="{32F84D7D-DF7A-4E2F-AA26-FA6F82E1C7F3}" destId="{1AD8AE87-B3AF-4170-8998-AE8E7C8F84F5}" srcOrd="3" destOrd="0" presId="urn:microsoft.com/office/officeart/2005/8/layout/orgChart1"/>
    <dgm:cxn modelId="{9D407CD6-D151-4003-B1D8-1C397B6EC5B8}" type="presParOf" srcId="{1AD8AE87-B3AF-4170-8998-AE8E7C8F84F5}" destId="{5E9D1752-7916-4693-ACC4-C12F5FBC263C}" srcOrd="0" destOrd="0" presId="urn:microsoft.com/office/officeart/2005/8/layout/orgChart1"/>
    <dgm:cxn modelId="{FDA26FCB-A577-4999-B8B0-A44D9B9AE85C}" type="presParOf" srcId="{5E9D1752-7916-4693-ACC4-C12F5FBC263C}" destId="{F2D396EE-507A-496F-8686-DB608BF822B7}" srcOrd="0" destOrd="0" presId="urn:microsoft.com/office/officeart/2005/8/layout/orgChart1"/>
    <dgm:cxn modelId="{29AAE05D-B1B3-4E55-B4CC-B121F489EEB9}" type="presParOf" srcId="{5E9D1752-7916-4693-ACC4-C12F5FBC263C}" destId="{162E9E96-5448-4054-965A-0BFEA3A01D69}" srcOrd="1" destOrd="0" presId="urn:microsoft.com/office/officeart/2005/8/layout/orgChart1"/>
    <dgm:cxn modelId="{F71B8CB4-94ED-4EBD-AD43-787C974F337E}" type="presParOf" srcId="{1AD8AE87-B3AF-4170-8998-AE8E7C8F84F5}" destId="{6480A8A1-6121-4086-A453-982614D8248C}" srcOrd="1" destOrd="0" presId="urn:microsoft.com/office/officeart/2005/8/layout/orgChart1"/>
    <dgm:cxn modelId="{E581B5E8-FD1E-45BC-886D-B19EE87AE160}" type="presParOf" srcId="{1AD8AE87-B3AF-4170-8998-AE8E7C8F84F5}" destId="{2690FE9B-6D90-4055-B4C1-C32FB11E271E}" srcOrd="2" destOrd="0" presId="urn:microsoft.com/office/officeart/2005/8/layout/orgChart1"/>
    <dgm:cxn modelId="{29F87569-CA03-4F64-AA22-E833BCADA510}" type="presParOf" srcId="{6C6B3F88-02BF-421B-91E7-1B31DE976CE1}" destId="{AF948047-1BDD-4C71-9599-6762BB58C5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479EDA-0518-48E8-8C40-590FB1138555}">
      <dsp:nvSpPr>
        <dsp:cNvPr id="0" name=""/>
        <dsp:cNvSpPr/>
      </dsp:nvSpPr>
      <dsp:spPr>
        <a:xfrm>
          <a:off x="2309428" y="952322"/>
          <a:ext cx="1151260" cy="399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05"/>
              </a:lnTo>
              <a:lnTo>
                <a:pt x="1151260" y="199805"/>
              </a:lnTo>
              <a:lnTo>
                <a:pt x="1151260" y="399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AF083-1756-423C-8B64-B227CA28E543}">
      <dsp:nvSpPr>
        <dsp:cNvPr id="0" name=""/>
        <dsp:cNvSpPr/>
      </dsp:nvSpPr>
      <dsp:spPr>
        <a:xfrm>
          <a:off x="1158167" y="952322"/>
          <a:ext cx="1151260" cy="399611"/>
        </a:xfrm>
        <a:custGeom>
          <a:avLst/>
          <a:gdLst/>
          <a:ahLst/>
          <a:cxnLst/>
          <a:rect l="0" t="0" r="0" b="0"/>
          <a:pathLst>
            <a:path>
              <a:moveTo>
                <a:pt x="1151260" y="0"/>
              </a:moveTo>
              <a:lnTo>
                <a:pt x="1151260" y="199805"/>
              </a:lnTo>
              <a:lnTo>
                <a:pt x="0" y="199805"/>
              </a:lnTo>
              <a:lnTo>
                <a:pt x="0" y="3996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65D39-D5C6-4044-B4D4-E6121519DEEB}">
      <dsp:nvSpPr>
        <dsp:cNvPr id="0" name=""/>
        <dsp:cNvSpPr/>
      </dsp:nvSpPr>
      <dsp:spPr>
        <a:xfrm>
          <a:off x="1357972" y="867"/>
          <a:ext cx="1902910" cy="9514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err="1" smtClean="0"/>
            <a:t>OpenCL</a:t>
          </a:r>
          <a:r>
            <a:rPr lang="en-IN" sz="3000" kern="1200" dirty="0" smtClean="0"/>
            <a:t> application</a:t>
          </a:r>
          <a:endParaRPr lang="en-IN" sz="3000" kern="1200" dirty="0"/>
        </a:p>
      </dsp:txBody>
      <dsp:txXfrm>
        <a:off x="1357972" y="867"/>
        <a:ext cx="1902910" cy="951455"/>
      </dsp:txXfrm>
    </dsp:sp>
    <dsp:sp modelId="{F7B7A5AA-7463-4576-A939-73D5E91BCDC6}">
      <dsp:nvSpPr>
        <dsp:cNvPr id="0" name=""/>
        <dsp:cNvSpPr/>
      </dsp:nvSpPr>
      <dsp:spPr>
        <a:xfrm>
          <a:off x="206712" y="1351933"/>
          <a:ext cx="1902910" cy="9514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C/C++ code</a:t>
          </a:r>
          <a:endParaRPr lang="en-IN" sz="3000" kern="1200" dirty="0"/>
        </a:p>
      </dsp:txBody>
      <dsp:txXfrm>
        <a:off x="206712" y="1351933"/>
        <a:ext cx="1902910" cy="951455"/>
      </dsp:txXfrm>
    </dsp:sp>
    <dsp:sp modelId="{F2D396EE-507A-496F-8686-DB608BF822B7}">
      <dsp:nvSpPr>
        <dsp:cNvPr id="0" name=""/>
        <dsp:cNvSpPr/>
      </dsp:nvSpPr>
      <dsp:spPr>
        <a:xfrm>
          <a:off x="2509233" y="1351933"/>
          <a:ext cx="1902910" cy="9514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err="1" smtClean="0"/>
            <a:t>OpenCL</a:t>
          </a:r>
          <a:r>
            <a:rPr lang="en-IN" sz="3000" kern="1200" dirty="0" smtClean="0"/>
            <a:t> code</a:t>
          </a:r>
          <a:endParaRPr lang="en-IN" sz="3000" kern="1200" dirty="0"/>
        </a:p>
      </dsp:txBody>
      <dsp:txXfrm>
        <a:off x="2509233" y="1351933"/>
        <a:ext cx="1902910" cy="951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C5BB1-6CD6-4A8E-B2B4-4DE182E15811}" type="datetimeFigureOut">
              <a:rPr lang="en-IN" smtClean="0"/>
              <a:pPr/>
              <a:t>02-04-2014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92FA8-2A15-45EA-BCA3-6B69AE8EA37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92FA8-2A15-45EA-BCA3-6B69AE8EA37C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304800" y="457200"/>
            <a:ext cx="84582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PE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381000" y="3810000"/>
            <a:ext cx="8502650" cy="9525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5" descr="ScreenShot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3407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2319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2057400" cy="303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19800" cy="303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3587D-2297-4F02-A82B-1AAF371B8C4E}" type="datetimeFigureOut">
              <a:rPr lang="en-IN" smtClean="0"/>
              <a:pPr/>
              <a:t>02-04-2014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F9FF17-4622-4643-9701-BD76C86289C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924300" cy="204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19200"/>
            <a:ext cx="3924300" cy="204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>
            <a:spLocks noChangeArrowheads="1"/>
          </p:cNvSpPr>
          <p:nvPr/>
        </p:nvSpPr>
        <p:spPr bwMode="auto">
          <a:xfrm>
            <a:off x="266700" y="971550"/>
            <a:ext cx="8516938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PE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238125" y="6257925"/>
            <a:ext cx="8502650" cy="9525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2296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001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6" descr="OB2colo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5200" y="6400800"/>
            <a:ext cx="1438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3419872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Slide </a:t>
            </a:r>
            <a:fld id="{3BCDD7A1-7A16-4BBF-94CE-FEA7B376BC98}" type="slidenum">
              <a:rPr lang="en-IN" smtClean="0"/>
              <a:t>‹#›</a:t>
            </a:fld>
            <a:r>
              <a:rPr lang="en-IN" dirty="0" smtClean="0"/>
              <a:t> of 45</a:t>
            </a:r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34400" cy="2099320"/>
          </a:xfrm>
        </p:spPr>
        <p:txBody>
          <a:bodyPr/>
          <a:lstStyle/>
          <a:p>
            <a:pPr algn="ctr"/>
            <a:r>
              <a:rPr lang="en-IN" sz="4000" dirty="0" smtClean="0"/>
              <a:t>Core Architecture Optimization for</a:t>
            </a:r>
            <a:br>
              <a:rPr lang="en-IN" sz="4000" dirty="0" smtClean="0"/>
            </a:br>
            <a:r>
              <a:rPr lang="en-IN" sz="4000" dirty="0" smtClean="0"/>
              <a:t>Heterogeneous Chip Multiprocessors</a:t>
            </a:r>
            <a:endParaRPr lang="en-IN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365104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Rakesh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Kumar,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Deam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Tullsen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UCSD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Norman P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Jouppi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HP Labs, Palo Alto, CA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PACT’06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Proceeding of the 15</a:t>
            </a:r>
            <a:r>
              <a:rPr lang="en-IN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international conference on parallel architectures and compilation techniques</a:t>
            </a:r>
          </a:p>
          <a:p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ACM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Newyork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NY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USA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Customising cores to workloads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400600"/>
          </a:xfrm>
        </p:spPr>
        <p:txBody>
          <a:bodyPr/>
          <a:lstStyle/>
          <a:p>
            <a:r>
              <a:rPr lang="en-IN" dirty="0" smtClean="0"/>
              <a:t>Cores can be chosen in an unconstrained manner (satisfies processor budgetary constraints)</a:t>
            </a:r>
          </a:p>
          <a:p>
            <a:r>
              <a:rPr lang="en-IN" i="1" dirty="0" err="1" smtClean="0"/>
              <a:t>Monotonicity</a:t>
            </a:r>
            <a:r>
              <a:rPr lang="en-IN" i="1" dirty="0" smtClean="0"/>
              <a:t>- </a:t>
            </a:r>
            <a:r>
              <a:rPr lang="en-IN" dirty="0" smtClean="0"/>
              <a:t>property of a </a:t>
            </a:r>
            <a:r>
              <a:rPr lang="en-IN" dirty="0" err="1" smtClean="0"/>
              <a:t>multicore</a:t>
            </a:r>
            <a:r>
              <a:rPr lang="en-IN" dirty="0" smtClean="0"/>
              <a:t> architecture  </a:t>
            </a:r>
          </a:p>
          <a:p>
            <a:pPr lvl="1"/>
            <a:r>
              <a:rPr lang="en-IN" dirty="0" smtClean="0"/>
              <a:t>total ordering among the cores in terms of performance &amp; this ordering remains the same for all applications</a:t>
            </a:r>
          </a:p>
          <a:p>
            <a:r>
              <a:rPr lang="en-IN" dirty="0" smtClean="0"/>
              <a:t>Monotonic MP may not provide the “best fit” for various workloads</a:t>
            </a:r>
          </a:p>
          <a:p>
            <a:r>
              <a:rPr lang="en-IN" dirty="0" smtClean="0"/>
              <a:t>Custom design of a heterogeneous multi-core architecture allows us to relax the monotonicity </a:t>
            </a:r>
          </a:p>
          <a:p>
            <a:r>
              <a:rPr lang="en-IN" dirty="0" smtClean="0"/>
              <a:t>Non-</a:t>
            </a:r>
            <a:r>
              <a:rPr lang="en-IN" dirty="0" err="1" smtClean="0"/>
              <a:t>monotonicity</a:t>
            </a:r>
            <a:r>
              <a:rPr lang="en-IN" dirty="0" smtClean="0"/>
              <a:t>-</a:t>
            </a:r>
          </a:p>
          <a:p>
            <a:pPr lvl="1"/>
            <a:r>
              <a:rPr lang="en-IN" dirty="0" smtClean="0"/>
              <a:t>different cores on the same die can be customized to different classes of applications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Modelling of CPU Cores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256584"/>
          </a:xfrm>
        </p:spPr>
        <p:txBody>
          <a:bodyPr/>
          <a:lstStyle/>
          <a:p>
            <a:r>
              <a:rPr lang="en-IN" sz="2200" dirty="0" smtClean="0"/>
              <a:t>4-core MP assumed to be implemented in 0.10 micron, </a:t>
            </a:r>
            <a:r>
              <a:rPr lang="en-IN" sz="2200" dirty="0" err="1" smtClean="0"/>
              <a:t>1.2V</a:t>
            </a:r>
            <a:endParaRPr lang="en-IN" sz="2200" dirty="0" smtClean="0"/>
          </a:p>
          <a:p>
            <a:r>
              <a:rPr lang="en-IN" sz="2200" dirty="0" smtClean="0"/>
              <a:t>Each core has a private </a:t>
            </a:r>
            <a:r>
              <a:rPr lang="en-IN" sz="2200" dirty="0" err="1" smtClean="0"/>
              <a:t>L2</a:t>
            </a:r>
            <a:r>
              <a:rPr lang="en-IN" sz="2200" dirty="0" smtClean="0"/>
              <a:t> cache and each </a:t>
            </a:r>
            <a:r>
              <a:rPr lang="en-IN" sz="2200" dirty="0" err="1" smtClean="0"/>
              <a:t>L2</a:t>
            </a:r>
            <a:r>
              <a:rPr lang="en-IN" sz="2200" dirty="0" smtClean="0"/>
              <a:t> bank has a corresponding memory controller( four memory controllers)</a:t>
            </a:r>
          </a:p>
          <a:p>
            <a:r>
              <a:rPr lang="en-IN" sz="2200" dirty="0" smtClean="0"/>
              <a:t>Considers both in order and </a:t>
            </a:r>
            <a:r>
              <a:rPr lang="en-IN" sz="2200" dirty="0" err="1" smtClean="0"/>
              <a:t>ooo</a:t>
            </a:r>
            <a:r>
              <a:rPr lang="en-IN" sz="2200" dirty="0" smtClean="0"/>
              <a:t> cores</a:t>
            </a:r>
          </a:p>
          <a:p>
            <a:r>
              <a:rPr lang="en-IN" sz="2200" dirty="0" err="1" smtClean="0"/>
              <a:t>OOO</a:t>
            </a:r>
            <a:r>
              <a:rPr lang="en-IN" sz="2200" dirty="0" smtClean="0"/>
              <a:t> based on MIPS </a:t>
            </a:r>
            <a:r>
              <a:rPr lang="en-IN" sz="2200" dirty="0" err="1" smtClean="0"/>
              <a:t>R10000</a:t>
            </a:r>
            <a:r>
              <a:rPr lang="en-IN" sz="2200" dirty="0" smtClean="0"/>
              <a:t> &amp; </a:t>
            </a:r>
            <a:r>
              <a:rPr lang="en-IN" sz="2200" dirty="0" err="1" smtClean="0"/>
              <a:t>inorder</a:t>
            </a:r>
            <a:r>
              <a:rPr lang="en-IN" sz="2200" dirty="0" smtClean="0"/>
              <a:t> on </a:t>
            </a:r>
            <a:r>
              <a:rPr lang="en-IN" sz="2200" dirty="0" err="1" smtClean="0"/>
              <a:t>EV5</a:t>
            </a:r>
            <a:endParaRPr lang="en-IN" sz="2200" dirty="0" smtClean="0"/>
          </a:p>
          <a:p>
            <a:r>
              <a:rPr lang="en-IN" sz="2200" dirty="0" smtClean="0"/>
              <a:t>Evaluate 480 cores as possible building blocks for constructing the multiprocessors</a:t>
            </a:r>
          </a:p>
          <a:p>
            <a:r>
              <a:rPr lang="en-IN" sz="2200" dirty="0" err="1" smtClean="0"/>
              <a:t>gshare</a:t>
            </a:r>
            <a:r>
              <a:rPr lang="en-IN" sz="2200" dirty="0" smtClean="0"/>
              <a:t> branch predictor with </a:t>
            </a:r>
            <a:r>
              <a:rPr lang="en-IN" sz="2200" dirty="0" err="1" smtClean="0"/>
              <a:t>8k</a:t>
            </a:r>
            <a:r>
              <a:rPr lang="en-IN" sz="2200" dirty="0" smtClean="0"/>
              <a:t> entries for all the core</a:t>
            </a:r>
          </a:p>
          <a:p>
            <a:r>
              <a:rPr lang="en-IN" sz="2200" dirty="0" smtClean="0"/>
              <a:t>96 distinct in-order cores and 384 distinct </a:t>
            </a:r>
            <a:r>
              <a:rPr lang="en-IN" sz="2200" dirty="0" err="1" smtClean="0"/>
              <a:t>OOO</a:t>
            </a:r>
            <a:r>
              <a:rPr lang="en-IN" sz="2200" dirty="0" smtClean="0"/>
              <a:t> cores</a:t>
            </a:r>
          </a:p>
          <a:p>
            <a:r>
              <a:rPr lang="en-IN" sz="2200" dirty="0" err="1" smtClean="0"/>
              <a:t>L2’s</a:t>
            </a:r>
            <a:r>
              <a:rPr lang="en-IN" sz="2200" dirty="0" smtClean="0"/>
              <a:t> contribution to overall power consumption did not vary significantly between four-core designs taking up the same area, even when the total number of serviced memory requests differed</a:t>
            </a:r>
            <a:r>
              <a:rPr lang="en-IN" sz="2400" dirty="0" smtClean="0"/>
              <a:t>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941388"/>
          </a:xfrm>
        </p:spPr>
        <p:txBody>
          <a:bodyPr>
            <a:normAutofit fontScale="90000"/>
          </a:bodyPr>
          <a:lstStyle/>
          <a:p>
            <a:r>
              <a:rPr lang="en-IN" sz="3200" dirty="0" smtClean="0"/>
              <a:t>Parameters and their possible values for the core configurations</a:t>
            </a:r>
            <a:endParaRPr lang="en-IN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001000" cy="46819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859606"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Issue width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1 , 2 , 4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-FP </a:t>
                      </a:r>
                      <a:r>
                        <a:rPr lang="en-IN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PhysReg</a:t>
                      </a:r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-ROB (</a:t>
                      </a:r>
                      <a:r>
                        <a:rPr lang="en-IN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OOO</a:t>
                      </a:r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64-64-32, 128-128-64</a:t>
                      </a:r>
                      <a:endParaRPr lang="en-IN" dirty="0"/>
                    </a:p>
                  </a:txBody>
                  <a:tcPr/>
                </a:tc>
              </a:tr>
              <a:tr h="859606"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I-Cache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8KB DM, 16KB 2way, 32KB</a:t>
                      </a:r>
                    </a:p>
                    <a:p>
                      <a:r>
                        <a:rPr lang="en-I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4way</a:t>
                      </a:r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64KB</a:t>
                      </a:r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L2</a:t>
                      </a:r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Cache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1MB</a:t>
                      </a:r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/core, 4-way, </a:t>
                      </a:r>
                      <a:r>
                        <a:rPr lang="en-I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12cycle</a:t>
                      </a:r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access</a:t>
                      </a:r>
                      <a:endParaRPr lang="en-IN" dirty="0"/>
                    </a:p>
                  </a:txBody>
                  <a:tcPr/>
                </a:tc>
              </a:tr>
              <a:tr h="859606"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D-Cache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8KB DM, 16KB 2way, 32KB</a:t>
                      </a:r>
                    </a:p>
                    <a:p>
                      <a:r>
                        <a:rPr lang="en-I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4way</a:t>
                      </a:r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64KB</a:t>
                      </a:r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4way</a:t>
                      </a:r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dual ported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Memory Channel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533MHz</a:t>
                      </a:r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doubly-pumped, </a:t>
                      </a:r>
                      <a:r>
                        <a:rPr lang="en-I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RDRAM</a:t>
                      </a:r>
                      <a:endParaRPr lang="en-IN" dirty="0"/>
                    </a:p>
                  </a:txBody>
                  <a:tcPr/>
                </a:tc>
              </a:tr>
              <a:tr h="859606"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FP-</a:t>
                      </a:r>
                      <a:r>
                        <a:rPr lang="en-IN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IntMul</a:t>
                      </a:r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IN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ALU</a:t>
                      </a:r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units.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1-1-2, 2-2-4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ITLB-DTLB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64, 28 entries</a:t>
                      </a:r>
                      <a:endParaRPr lang="en-IN" dirty="0"/>
                    </a:p>
                  </a:txBody>
                  <a:tcPr/>
                </a:tc>
              </a:tr>
              <a:tr h="859606"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IntQ-fpQ</a:t>
                      </a:r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IN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OOO</a:t>
                      </a:r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32-16, 64-32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Ld/St Queue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32entries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Modelling Power and Area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256584"/>
          </a:xfrm>
        </p:spPr>
        <p:txBody>
          <a:bodyPr/>
          <a:lstStyle/>
          <a:p>
            <a:r>
              <a:rPr lang="en-IN" dirty="0" smtClean="0">
                <a:solidFill>
                  <a:srgbClr val="FF6600"/>
                </a:solidFill>
              </a:rPr>
              <a:t>Area budget </a:t>
            </a:r>
            <a:r>
              <a:rPr lang="en-IN" dirty="0" smtClean="0"/>
              <a:t>- sum of the area of the 4 cores of a processor (</a:t>
            </a:r>
            <a:r>
              <a:rPr lang="en-IN" dirty="0" err="1" smtClean="0"/>
              <a:t>L1</a:t>
            </a:r>
            <a:r>
              <a:rPr lang="en-IN" dirty="0" smtClean="0"/>
              <a:t> cache being part of the core)</a:t>
            </a:r>
          </a:p>
          <a:p>
            <a:r>
              <a:rPr lang="en-IN" dirty="0" smtClean="0">
                <a:solidFill>
                  <a:srgbClr val="FF6600"/>
                </a:solidFill>
              </a:rPr>
              <a:t>Power budget- </a:t>
            </a:r>
            <a:r>
              <a:rPr lang="en-IN" dirty="0" smtClean="0"/>
              <a:t>sum of the worst case power of the cores of a processor</a:t>
            </a:r>
          </a:p>
          <a:p>
            <a:r>
              <a:rPr lang="en-IN" dirty="0" smtClean="0"/>
              <a:t>Peak </a:t>
            </a:r>
            <a:r>
              <a:rPr lang="en-IN" dirty="0" smtClean="0"/>
              <a:t>activity power </a:t>
            </a:r>
            <a:r>
              <a:rPr lang="en-IN" dirty="0" smtClean="0"/>
              <a:t> considered (critical </a:t>
            </a:r>
            <a:r>
              <a:rPr lang="en-IN" dirty="0" smtClean="0"/>
              <a:t>constraint in the </a:t>
            </a:r>
            <a:r>
              <a:rPr lang="en-IN" dirty="0" smtClean="0"/>
              <a:t>arch </a:t>
            </a:r>
            <a:r>
              <a:rPr lang="en-IN" dirty="0" smtClean="0"/>
              <a:t>and design phase of a processor)</a:t>
            </a:r>
          </a:p>
          <a:p>
            <a:r>
              <a:rPr lang="en-IN" dirty="0" smtClean="0"/>
              <a:t>Total area and power </a:t>
            </a:r>
            <a:r>
              <a:rPr lang="en-IN" dirty="0" smtClean="0"/>
              <a:t>estimates: we </a:t>
            </a:r>
            <a:r>
              <a:rPr lang="en-IN" dirty="0" smtClean="0"/>
              <a:t>assume the area and power of a core can be ≈ as the sum of its major pieces</a:t>
            </a:r>
          </a:p>
          <a:p>
            <a:r>
              <a:rPr lang="en-IN" dirty="0" smtClean="0"/>
              <a:t>Area can range from </a:t>
            </a:r>
            <a:r>
              <a:rPr lang="en-IN" dirty="0" err="1" smtClean="0"/>
              <a:t>13.2</a:t>
            </a:r>
            <a:r>
              <a:rPr lang="en-IN" i="1" dirty="0" err="1" smtClean="0"/>
              <a:t>mm</a:t>
            </a:r>
            <a:r>
              <a:rPr lang="en-IN" i="1" baseline="30000" dirty="0" err="1" smtClean="0"/>
              <a:t>2</a:t>
            </a:r>
            <a:r>
              <a:rPr lang="en-IN" i="1" dirty="0" smtClean="0"/>
              <a:t> to </a:t>
            </a:r>
            <a:r>
              <a:rPr lang="en-IN" i="1" dirty="0" err="1" smtClean="0"/>
              <a:t>88mm</a:t>
            </a:r>
            <a:r>
              <a:rPr lang="en-IN" i="1" baseline="30000" dirty="0" err="1" smtClean="0"/>
              <a:t>2</a:t>
            </a:r>
            <a:r>
              <a:rPr lang="en-IN" i="1" dirty="0" smtClean="0"/>
              <a:t>.</a:t>
            </a:r>
          </a:p>
          <a:p>
            <a:r>
              <a:rPr lang="en-IN" dirty="0" smtClean="0"/>
              <a:t>Power can range from </a:t>
            </a:r>
            <a:r>
              <a:rPr lang="en-IN" dirty="0" err="1" smtClean="0"/>
              <a:t>16.4W</a:t>
            </a:r>
            <a:r>
              <a:rPr lang="en-IN" dirty="0" smtClean="0"/>
              <a:t> to </a:t>
            </a:r>
            <a:r>
              <a:rPr lang="en-IN" dirty="0" err="1" smtClean="0"/>
              <a:t>65.2W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Contd..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544616" cy="412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Modelling Performance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392488" cy="5400600"/>
          </a:xfrm>
        </p:spPr>
        <p:txBody>
          <a:bodyPr/>
          <a:lstStyle/>
          <a:p>
            <a:r>
              <a:rPr lang="en-IN" sz="2000" dirty="0" smtClean="0"/>
              <a:t>Evaluations are done for multi-programmed workloads</a:t>
            </a:r>
          </a:p>
          <a:p>
            <a:r>
              <a:rPr lang="en-IN" sz="2000" dirty="0" smtClean="0"/>
              <a:t>Simulated </a:t>
            </a:r>
            <a:r>
              <a:rPr lang="en-IN" sz="2000" i="1" dirty="0" smtClean="0"/>
              <a:t>all 26 benchmarks </a:t>
            </a:r>
            <a:r>
              <a:rPr lang="en-IN" sz="2000" dirty="0" smtClean="0"/>
              <a:t>from the SPEC suite for 250 million cycles using the </a:t>
            </a:r>
            <a:r>
              <a:rPr lang="en-IN" sz="2000" dirty="0" err="1" smtClean="0"/>
              <a:t>EV5</a:t>
            </a:r>
            <a:r>
              <a:rPr lang="en-IN" sz="2000" dirty="0" smtClean="0"/>
              <a:t> processor model after fast-forwarding for an appropriate no of </a:t>
            </a:r>
            <a:r>
              <a:rPr lang="en-IN" sz="2000" dirty="0" err="1" smtClean="0"/>
              <a:t>instruc</a:t>
            </a:r>
            <a:endParaRPr lang="en-IN" sz="2000" dirty="0" smtClean="0"/>
          </a:p>
          <a:p>
            <a:r>
              <a:rPr lang="en-IN" sz="2000" dirty="0" smtClean="0"/>
              <a:t>Based on the no of main memory references per instruction- </a:t>
            </a:r>
            <a:r>
              <a:rPr lang="en-IN" sz="2000" i="1" dirty="0" smtClean="0">
                <a:solidFill>
                  <a:srgbClr val="FF6600"/>
                </a:solidFill>
              </a:rPr>
              <a:t>processor bound </a:t>
            </a:r>
            <a:r>
              <a:rPr lang="en-IN" sz="2000" i="1" dirty="0" smtClean="0"/>
              <a:t>or </a:t>
            </a:r>
            <a:r>
              <a:rPr lang="en-IN" sz="2000" i="1" dirty="0" smtClean="0">
                <a:solidFill>
                  <a:srgbClr val="FF6600"/>
                </a:solidFill>
              </a:rPr>
              <a:t>bandwidth bound</a:t>
            </a:r>
          </a:p>
          <a:p>
            <a:r>
              <a:rPr lang="en-IN" sz="2000" dirty="0" smtClean="0"/>
              <a:t>7 benchmarks were chosen from these two sets in proportion to the occurrence of these classes of benchmarks in the SPEC suite(represents entire spec suite)</a:t>
            </a:r>
            <a:endParaRPr lang="en-IN" sz="2000" i="1" dirty="0" smtClean="0">
              <a:solidFill>
                <a:srgbClr val="FF6600"/>
              </a:solidFill>
            </a:endParaRPr>
          </a:p>
          <a:p>
            <a:endParaRPr lang="en-IN" sz="2000" dirty="0">
              <a:solidFill>
                <a:srgbClr val="FF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27984" y="4149080"/>
            <a:ext cx="4536504" cy="2160240"/>
          </a:xfrm>
        </p:spPr>
        <p:txBody>
          <a:bodyPr/>
          <a:lstStyle/>
          <a:p>
            <a:r>
              <a:rPr lang="en-IN" sz="2000" i="1" dirty="0" err="1" smtClean="0"/>
              <a:t>groff</a:t>
            </a:r>
            <a:r>
              <a:rPr lang="en-IN" sz="2000" i="1" dirty="0" smtClean="0"/>
              <a:t>, </a:t>
            </a:r>
            <a:r>
              <a:rPr lang="en-IN" sz="2000" i="1" dirty="0" err="1" smtClean="0"/>
              <a:t>deltablue</a:t>
            </a:r>
            <a:r>
              <a:rPr lang="en-IN" sz="2000" i="1" dirty="0" smtClean="0"/>
              <a:t> and </a:t>
            </a:r>
            <a:r>
              <a:rPr lang="en-IN" sz="2000" i="1" dirty="0" err="1" smtClean="0"/>
              <a:t>adpcmc</a:t>
            </a:r>
            <a:r>
              <a:rPr lang="en-IN" sz="2000" i="1" dirty="0" smtClean="0"/>
              <a:t> from the IBS, </a:t>
            </a:r>
            <a:r>
              <a:rPr lang="en-IN" sz="2000" i="1" dirty="0" err="1" smtClean="0"/>
              <a:t>OOCSB</a:t>
            </a:r>
            <a:r>
              <a:rPr lang="en-IN" sz="2000" i="1" dirty="0" smtClean="0"/>
              <a:t> and </a:t>
            </a:r>
            <a:r>
              <a:rPr lang="en-IN" sz="2000" dirty="0" err="1" smtClean="0"/>
              <a:t>Mediabench</a:t>
            </a:r>
            <a:r>
              <a:rPr lang="en-IN" sz="2000" dirty="0" smtClean="0"/>
              <a:t> suites</a:t>
            </a:r>
          </a:p>
          <a:p>
            <a:r>
              <a:rPr lang="en-IN" sz="2000" dirty="0" smtClean="0"/>
              <a:t>Every multiprocessor is evaluated on two classes of workloads- </a:t>
            </a:r>
            <a:r>
              <a:rPr lang="en-IN" sz="2000" i="1" dirty="0" smtClean="0">
                <a:solidFill>
                  <a:srgbClr val="FF6600"/>
                </a:solidFill>
              </a:rPr>
              <a:t>all different </a:t>
            </a:r>
            <a:r>
              <a:rPr lang="en-IN" sz="2000" i="1" dirty="0" smtClean="0"/>
              <a:t>&amp; </a:t>
            </a:r>
            <a:r>
              <a:rPr lang="en-IN" sz="2000" i="1" dirty="0" smtClean="0">
                <a:solidFill>
                  <a:srgbClr val="FF6600"/>
                </a:solidFill>
              </a:rPr>
              <a:t>all same</a:t>
            </a:r>
            <a:endParaRPr lang="en-IN" sz="2000" dirty="0">
              <a:solidFill>
                <a:srgbClr val="FF66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431583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Evaluation methodology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256584"/>
          </a:xfrm>
        </p:spPr>
        <p:txBody>
          <a:bodyPr/>
          <a:lstStyle/>
          <a:p>
            <a:r>
              <a:rPr lang="en-IN" dirty="0" smtClean="0"/>
              <a:t>2.2 billion distinct 4-core MP constructed from 4 cores</a:t>
            </a:r>
          </a:p>
          <a:p>
            <a:r>
              <a:rPr lang="en-IN" dirty="0" smtClean="0"/>
              <a:t>Performance of MP=Sum of the performance of 					each core of the MP</a:t>
            </a:r>
          </a:p>
          <a:p>
            <a:r>
              <a:rPr lang="en-IN" dirty="0" smtClean="0"/>
              <a:t>Find the single thread performance of each application on each core </a:t>
            </a:r>
          </a:p>
          <a:p>
            <a:pPr lvl="1"/>
            <a:r>
              <a:rPr lang="en-IN" dirty="0" smtClean="0"/>
              <a:t>Simulate for 250 million cycles, after fast-</a:t>
            </a:r>
            <a:r>
              <a:rPr lang="en-IN" dirty="0" err="1" smtClean="0"/>
              <a:t>fwding</a:t>
            </a:r>
            <a:r>
              <a:rPr lang="en-IN" dirty="0" smtClean="0"/>
              <a:t> an appropriate no of instructions (4800 simulations)</a:t>
            </a:r>
          </a:p>
          <a:p>
            <a:r>
              <a:rPr lang="en-IN" dirty="0" smtClean="0">
                <a:solidFill>
                  <a:srgbClr val="FF6600"/>
                </a:solidFill>
              </a:rPr>
              <a:t>Static mapping </a:t>
            </a:r>
            <a:r>
              <a:rPr lang="en-IN" dirty="0" smtClean="0"/>
              <a:t>not dynamic (evaluating 2.2 billion MP becomes intractable if dynamic mapping)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Evaluation Metric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001000" cy="5112568"/>
          </a:xfrm>
        </p:spPr>
        <p:txBody>
          <a:bodyPr/>
          <a:lstStyle/>
          <a:p>
            <a:r>
              <a:rPr lang="en-IN" dirty="0" smtClean="0"/>
              <a:t>Weighted speedup for our evaluations</a:t>
            </a:r>
          </a:p>
          <a:p>
            <a:r>
              <a:rPr lang="en-IN" dirty="0" smtClean="0"/>
              <a:t>=	</a:t>
            </a:r>
            <a:r>
              <a:rPr lang="en-IN" dirty="0" smtClean="0">
                <a:sym typeface="Symbol"/>
              </a:rPr>
              <a:t></a:t>
            </a:r>
            <a:r>
              <a:rPr lang="en-IN" dirty="0" smtClean="0"/>
              <a:t> each running </a:t>
            </a:r>
            <a:r>
              <a:rPr lang="en-IN" dirty="0" smtClean="0">
                <a:solidFill>
                  <a:srgbClr val="FF6600"/>
                </a:solidFill>
              </a:rPr>
              <a:t>thread’s </a:t>
            </a:r>
            <a:r>
              <a:rPr lang="en-IN" dirty="0" err="1" smtClean="0">
                <a:solidFill>
                  <a:srgbClr val="FF6600"/>
                </a:solidFill>
              </a:rPr>
              <a:t>IPC</a:t>
            </a:r>
            <a:r>
              <a:rPr lang="en-IN" dirty="0" smtClean="0"/>
              <a:t>/ </a:t>
            </a:r>
            <a:r>
              <a:rPr lang="en-IN" dirty="0" err="1" smtClean="0">
                <a:solidFill>
                  <a:srgbClr val="FF6600"/>
                </a:solidFill>
              </a:rPr>
              <a:t>IPC</a:t>
            </a:r>
            <a:r>
              <a:rPr lang="en-IN" dirty="0" smtClean="0"/>
              <a:t> on simplest core in this study when running alone</a:t>
            </a:r>
          </a:p>
          <a:p>
            <a:r>
              <a:rPr lang="en-IN" dirty="0" smtClean="0"/>
              <a:t>The </a:t>
            </a:r>
            <a:r>
              <a:rPr lang="en-IN" dirty="0" err="1" smtClean="0"/>
              <a:t>IPC</a:t>
            </a:r>
            <a:r>
              <a:rPr lang="en-IN" dirty="0" smtClean="0"/>
              <a:t> is derived by running a thread for a fixed amount of time</a:t>
            </a:r>
          </a:p>
          <a:p>
            <a:r>
              <a:rPr lang="en-IN" dirty="0" smtClean="0"/>
              <a:t>This metric guards against multiprocessor design points that produce artificial speedups by simply favouring high-</a:t>
            </a:r>
            <a:r>
              <a:rPr lang="en-IN" dirty="0" err="1" smtClean="0"/>
              <a:t>IPC</a:t>
            </a:r>
            <a:r>
              <a:rPr lang="en-IN" dirty="0" smtClean="0"/>
              <a:t> threads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469344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Analysing MP for a given workload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052736"/>
            <a:ext cx="4176464" cy="1872208"/>
          </a:xfrm>
        </p:spPr>
        <p:txBody>
          <a:bodyPr/>
          <a:lstStyle/>
          <a:p>
            <a:r>
              <a:rPr lang="en-IN" dirty="0" err="1" smtClean="0"/>
              <a:t>OOO</a:t>
            </a:r>
            <a:r>
              <a:rPr lang="en-IN" dirty="0" smtClean="0"/>
              <a:t>/</a:t>
            </a:r>
            <a:r>
              <a:rPr lang="en-IN" dirty="0" err="1" smtClean="0"/>
              <a:t>IO_i$size_d$size_execunits_physreg</a:t>
            </a:r>
            <a:endParaRPr lang="en-IN" dirty="0" smtClean="0"/>
          </a:p>
          <a:p>
            <a:r>
              <a:rPr lang="en-IN" dirty="0" smtClean="0"/>
              <a:t>Best MP- from static mapping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83568" y="2852936"/>
            <a:ext cx="2880320" cy="576064"/>
          </a:xfrm>
          <a:prstGeom prst="wedgeRoundRectCallout">
            <a:avLst>
              <a:gd name="adj1" fmla="val -30120"/>
              <a:gd name="adj2" fmla="val 326047"/>
              <a:gd name="adj3" fmla="val 16667"/>
            </a:avLst>
          </a:prstGeom>
          <a:solidFill>
            <a:schemeClr val="bg1">
              <a:alpha val="0"/>
            </a:schemeClr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Mcf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</a:t>
            </a:r>
            <a:r>
              <a:rPr kumimoji="0" lang="en-I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IN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overfit</a:t>
            </a:r>
            <a:r>
              <a:rPr kumimoji="0" lang="en-I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for mesa, </a:t>
            </a:r>
            <a:r>
              <a:rPr kumimoji="0" lang="en-IN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underfit</a:t>
            </a:r>
            <a:r>
              <a:rPr kumimoji="0" lang="en-I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for eon and </a:t>
            </a:r>
            <a:r>
              <a:rPr kumimoji="0" lang="en-IN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deltablue</a:t>
            </a:r>
            <a:endParaRPr kumimoji="0" lang="en-I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436096" y="4005064"/>
            <a:ext cx="2232248" cy="576064"/>
          </a:xfrm>
          <a:prstGeom prst="wedgeRoundRectCallout">
            <a:avLst>
              <a:gd name="adj1" fmla="val -93582"/>
              <a:gd name="adj2" fmla="val 36297"/>
              <a:gd name="adj3" fmla="val 16667"/>
            </a:avLst>
          </a:prstGeom>
          <a:solidFill>
            <a:schemeClr val="bg1">
              <a:alpha val="0"/>
            </a:schemeClr>
          </a:solidFill>
          <a:ln w="222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Mcf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ooo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16K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I$, </a:t>
            </a: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8K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D$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436096" y="5301208"/>
            <a:ext cx="2232248" cy="576064"/>
          </a:xfrm>
          <a:prstGeom prst="wedgeRoundRectCallout">
            <a:avLst>
              <a:gd name="adj1" fmla="val -144948"/>
              <a:gd name="adj2" fmla="val -160230"/>
              <a:gd name="adj3" fmla="val 16667"/>
            </a:avLst>
          </a:prstGeom>
          <a:solidFill>
            <a:schemeClr val="bg1">
              <a:alpha val="0"/>
            </a:schemeClr>
          </a:solidFill>
          <a:ln w="222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Eon, </a:t>
            </a: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ooo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64k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I$, </a:t>
            </a: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32K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D$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436096" y="4653136"/>
            <a:ext cx="2232248" cy="576064"/>
          </a:xfrm>
          <a:prstGeom prst="wedgeRoundRectCallout">
            <a:avLst>
              <a:gd name="adj1" fmla="val -94231"/>
              <a:gd name="adj2" fmla="val -112357"/>
              <a:gd name="adj3" fmla="val 16667"/>
            </a:avLst>
          </a:prstGeom>
          <a:solidFill>
            <a:schemeClr val="bg1">
              <a:alpha val="0"/>
            </a:schemeClr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Deltablue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ooo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16K</a:t>
            </a:r>
            <a:r>
              <a:rPr lang="en-IN" sz="1600" dirty="0" smtClean="0">
                <a:latin typeface="Arial" charset="0"/>
                <a:cs typeface="Arial" charset="0"/>
              </a:rPr>
              <a:t> I$, </a:t>
            </a:r>
            <a:r>
              <a:rPr lang="en-IN" sz="1600" dirty="0" err="1" smtClean="0">
                <a:latin typeface="Arial" charset="0"/>
                <a:cs typeface="Arial" charset="0"/>
              </a:rPr>
              <a:t>32K</a:t>
            </a:r>
            <a:r>
              <a:rPr lang="en-IN" sz="1600" dirty="0" smtClean="0">
                <a:latin typeface="Arial" charset="0"/>
                <a:cs typeface="Arial" charset="0"/>
              </a:rPr>
              <a:t> D$</a:t>
            </a:r>
            <a:endParaRPr kumimoji="0" lang="en-I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115616" y="5157192"/>
            <a:ext cx="288032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508104" y="3356992"/>
            <a:ext cx="2232248" cy="576064"/>
          </a:xfrm>
          <a:prstGeom prst="wedgeRoundRectCallout">
            <a:avLst>
              <a:gd name="adj1" fmla="val -100083"/>
              <a:gd name="adj2" fmla="val 86688"/>
              <a:gd name="adj3" fmla="val 16667"/>
            </a:avLst>
          </a:prstGeom>
          <a:solidFill>
            <a:schemeClr val="bg1">
              <a:alpha val="0"/>
            </a:schemeClr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Mesa, </a:t>
            </a: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inorder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8K</a:t>
            </a:r>
            <a:r>
              <a:rPr kumimoji="0" lang="en-I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IN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L1</a:t>
            </a:r>
            <a:r>
              <a:rPr kumimoji="0" lang="en-I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$, more </a:t>
            </a:r>
            <a:r>
              <a:rPr kumimoji="0" lang="en-IN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func</a:t>
            </a:r>
            <a:r>
              <a:rPr kumimoji="0" lang="en-I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units</a:t>
            </a:r>
            <a:endParaRPr kumimoji="0" lang="en-I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 smtClean="0"/>
              <a:t>Analysing multi-core processors for a given budget</a:t>
            </a:r>
            <a:endParaRPr lang="en-IN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052736"/>
            <a:ext cx="82912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5157192"/>
            <a:ext cx="9144000" cy="1036588"/>
          </a:xfrm>
        </p:spPr>
        <p:txBody>
          <a:bodyPr/>
          <a:lstStyle/>
          <a:p>
            <a:r>
              <a:rPr lang="en-IN" sz="2200" dirty="0" smtClean="0"/>
              <a:t>Advantage of diversity exists for all-same workloads too</a:t>
            </a:r>
          </a:p>
          <a:p>
            <a:r>
              <a:rPr lang="en-IN" sz="2200" dirty="0" smtClean="0"/>
              <a:t>Heterogeneity advantage depends on the power budget available</a:t>
            </a:r>
            <a:endParaRPr lang="en-IN" sz="2200" dirty="0"/>
          </a:p>
        </p:txBody>
      </p:sp>
      <p:sp>
        <p:nvSpPr>
          <p:cNvPr id="8" name="Oval 7"/>
          <p:cNvSpPr/>
          <p:nvPr/>
        </p:nvSpPr>
        <p:spPr bwMode="auto">
          <a:xfrm>
            <a:off x="1187624" y="1340768"/>
            <a:ext cx="288032" cy="144016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 rot="1248146">
            <a:off x="-53275" y="3851269"/>
            <a:ext cx="1763688" cy="732065"/>
          </a:xfrm>
          <a:prstGeom prst="wedgeRoundRectCallout">
            <a:avLst>
              <a:gd name="adj1" fmla="val -2429"/>
              <a:gd name="adj2" fmla="val -210540"/>
              <a:gd name="adj3" fmla="val 16667"/>
            </a:avLst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Homogeneous </a:t>
            </a: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CMP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designs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907704" y="4293096"/>
            <a:ext cx="2448272" cy="648072"/>
          </a:xfrm>
          <a:prstGeom prst="wedgeRoundRectCallout">
            <a:avLst>
              <a:gd name="adj1" fmla="val 107694"/>
              <a:gd name="adj2" fmla="val -475008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heterogeneous better than homo&lt;1%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427984" y="4365104"/>
            <a:ext cx="1728192" cy="648072"/>
          </a:xfrm>
          <a:prstGeom prst="wedgeRoundRectCallout">
            <a:avLst>
              <a:gd name="adj1" fmla="val 62056"/>
              <a:gd name="adj2" fmla="val -461571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dirty="0" smtClean="0">
                <a:latin typeface="Arial" charset="0"/>
                <a:cs typeface="Arial" charset="0"/>
              </a:rPr>
              <a:t>Better by 8% when </a:t>
            </a:r>
            <a:r>
              <a:rPr lang="en-IN" dirty="0" err="1" smtClean="0">
                <a:latin typeface="Arial" charset="0"/>
                <a:cs typeface="Arial" charset="0"/>
              </a:rPr>
              <a:t>40W</a:t>
            </a:r>
            <a:endParaRPr kumimoji="0" lang="en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228184" y="4437112"/>
            <a:ext cx="1728192" cy="648072"/>
          </a:xfrm>
          <a:prstGeom prst="wedgeRoundRectCallout">
            <a:avLst>
              <a:gd name="adj1" fmla="val -37047"/>
              <a:gd name="adj2" fmla="val -383185"/>
              <a:gd name="adj3" fmla="val 16667"/>
            </a:avLst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dirty="0" smtClean="0">
                <a:latin typeface="Arial" charset="0"/>
                <a:cs typeface="Arial" charset="0"/>
              </a:rPr>
              <a:t>Better by 17% when </a:t>
            </a:r>
            <a:r>
              <a:rPr lang="en-IN" dirty="0" err="1" smtClean="0">
                <a:latin typeface="Arial" charset="0"/>
                <a:cs typeface="Arial" charset="0"/>
              </a:rPr>
              <a:t>30W</a:t>
            </a:r>
            <a:endParaRPr kumimoji="0" lang="en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Background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256584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Multiple-core processor architectures:</a:t>
            </a:r>
          </a:p>
          <a:p>
            <a:r>
              <a:rPr lang="en-IN" b="1" dirty="0" smtClean="0">
                <a:solidFill>
                  <a:srgbClr val="FF6600"/>
                </a:solidFill>
              </a:rPr>
              <a:t>High </a:t>
            </a:r>
            <a:r>
              <a:rPr lang="en-IN" b="1" dirty="0" smtClean="0">
                <a:solidFill>
                  <a:srgbClr val="FF6600"/>
                </a:solidFill>
              </a:rPr>
              <a:t>instruction throughput</a:t>
            </a:r>
            <a:r>
              <a:rPr lang="en-IN" dirty="0" smtClean="0"/>
              <a:t> while keeping power and complexity under control</a:t>
            </a:r>
          </a:p>
          <a:p>
            <a:r>
              <a:rPr lang="en-IN" dirty="0" smtClean="0"/>
              <a:t>More </a:t>
            </a:r>
            <a:r>
              <a:rPr lang="en-IN" b="1" dirty="0" smtClean="0">
                <a:solidFill>
                  <a:srgbClr val="FF6600"/>
                </a:solidFill>
              </a:rPr>
              <a:t>flexibility</a:t>
            </a:r>
            <a:r>
              <a:rPr lang="en-IN" dirty="0" smtClean="0"/>
              <a:t> </a:t>
            </a:r>
            <a:r>
              <a:rPr lang="en-IN" dirty="0" smtClean="0"/>
              <a:t>for designer to </a:t>
            </a:r>
            <a:r>
              <a:rPr lang="en-IN" dirty="0" smtClean="0"/>
              <a:t>meet specific performance/power goals</a:t>
            </a:r>
          </a:p>
          <a:p>
            <a:r>
              <a:rPr lang="en-IN" dirty="0" smtClean="0"/>
              <a:t>S</a:t>
            </a:r>
            <a:r>
              <a:rPr lang="en-IN" dirty="0" smtClean="0"/>
              <a:t>ingle-ISA </a:t>
            </a:r>
            <a:r>
              <a:rPr lang="en-IN" dirty="0" smtClean="0"/>
              <a:t>heterogeneous </a:t>
            </a:r>
            <a:r>
              <a:rPr lang="en-IN" dirty="0" smtClean="0"/>
              <a:t>MP consists </a:t>
            </a:r>
            <a:r>
              <a:rPr lang="en-IN" dirty="0" smtClean="0"/>
              <a:t>of </a:t>
            </a:r>
            <a:r>
              <a:rPr lang="en-IN" b="1" dirty="0" smtClean="0">
                <a:solidFill>
                  <a:srgbClr val="FF6600"/>
                </a:solidFill>
              </a:rPr>
              <a:t>multiple core types</a:t>
            </a:r>
            <a:r>
              <a:rPr lang="en-IN" dirty="0" smtClean="0">
                <a:solidFill>
                  <a:srgbClr val="FF6600"/>
                </a:solidFill>
              </a:rPr>
              <a:t> </a:t>
            </a:r>
            <a:r>
              <a:rPr lang="en-IN" dirty="0" smtClean="0"/>
              <a:t>on the </a:t>
            </a:r>
            <a:r>
              <a:rPr lang="en-IN" b="1" dirty="0" smtClean="0">
                <a:solidFill>
                  <a:srgbClr val="FF6600"/>
                </a:solidFill>
              </a:rPr>
              <a:t>same die</a:t>
            </a:r>
          </a:p>
          <a:p>
            <a:r>
              <a:rPr lang="en-IN" b="1" dirty="0" smtClean="0">
                <a:solidFill>
                  <a:srgbClr val="FF6600"/>
                </a:solidFill>
              </a:rPr>
              <a:t>Mapping </a:t>
            </a:r>
            <a:r>
              <a:rPr lang="en-IN" dirty="0" smtClean="0"/>
              <a:t>of Application </a:t>
            </a:r>
            <a:r>
              <a:rPr lang="en-IN" b="1" dirty="0" smtClean="0">
                <a:solidFill>
                  <a:srgbClr val="FF6600"/>
                </a:solidFill>
              </a:rPr>
              <a:t>to cores </a:t>
            </a:r>
            <a:r>
              <a:rPr lang="en-IN" dirty="0" smtClean="0"/>
              <a:t>that best fits its runtime resource requirements</a:t>
            </a:r>
          </a:p>
          <a:p>
            <a:r>
              <a:rPr lang="en-IN" dirty="0" smtClean="0"/>
              <a:t>Resulting in </a:t>
            </a:r>
            <a:r>
              <a:rPr lang="en-IN" b="1" dirty="0" smtClean="0">
                <a:solidFill>
                  <a:srgbClr val="FF6600"/>
                </a:solidFill>
              </a:rPr>
              <a:t>higher efficiency</a:t>
            </a:r>
            <a:r>
              <a:rPr lang="en-IN" dirty="0" smtClean="0"/>
              <a:t> over the </a:t>
            </a:r>
            <a:r>
              <a:rPr lang="en-IN" dirty="0" smtClean="0"/>
              <a:t>homogenous</a:t>
            </a:r>
            <a:r>
              <a:rPr lang="en-IN" dirty="0" smtClean="0"/>
              <a:t> counterpart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528" y="4293096"/>
            <a:ext cx="8568952" cy="2044700"/>
          </a:xfrm>
        </p:spPr>
        <p:txBody>
          <a:bodyPr/>
          <a:lstStyle/>
          <a:p>
            <a:r>
              <a:rPr lang="en-IN" sz="2000" dirty="0" smtClean="0"/>
              <a:t>Significant benefit to diversity provided power or area is constrained</a:t>
            </a:r>
          </a:p>
          <a:p>
            <a:r>
              <a:rPr lang="en-IN" sz="2000" dirty="0" err="1" smtClean="0"/>
              <a:t>2core</a:t>
            </a:r>
            <a:r>
              <a:rPr lang="en-IN" sz="2000" dirty="0" smtClean="0"/>
              <a:t> types sufficient for moderately power constrained</a:t>
            </a:r>
          </a:p>
          <a:p>
            <a:r>
              <a:rPr lang="en-IN" sz="2000" dirty="0" smtClean="0"/>
              <a:t>For highly power limited designs, increased diversity better</a:t>
            </a:r>
          </a:p>
          <a:p>
            <a:r>
              <a:rPr lang="en-IN" sz="2000" dirty="0" smtClean="0"/>
              <a:t>Interpretation </a:t>
            </a:r>
            <a:r>
              <a:rPr lang="en-IN" sz="2000" dirty="0" err="1" smtClean="0"/>
              <a:t>w.r.t</a:t>
            </a:r>
            <a:r>
              <a:rPr lang="en-IN" sz="2000" dirty="0" smtClean="0"/>
              <a:t>. homogenous designs (lose 9% with </a:t>
            </a:r>
            <a:r>
              <a:rPr lang="en-IN" sz="2000" dirty="0" err="1" smtClean="0"/>
              <a:t>40W</a:t>
            </a:r>
            <a:r>
              <a:rPr lang="en-IN" sz="2000" dirty="0" smtClean="0"/>
              <a:t> and 23% with </a:t>
            </a:r>
            <a:r>
              <a:rPr lang="en-IN" sz="2000" dirty="0" err="1" smtClean="0"/>
              <a:t>30W</a:t>
            </a:r>
            <a:r>
              <a:rPr lang="en-IN" sz="2000" dirty="0" smtClean="0"/>
              <a:t> against heterogeneous  at  2% and 9% (40% power saving))</a:t>
            </a:r>
            <a:endParaRPr lang="en-IN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 bwMode="auto">
          <a:xfrm>
            <a:off x="4644008" y="3717032"/>
            <a:ext cx="1440160" cy="576064"/>
          </a:xfrm>
          <a:prstGeom prst="wedgeRoundRectCallout">
            <a:avLst>
              <a:gd name="adj1" fmla="val -4026"/>
              <a:gd name="adj2" fmla="val -424616"/>
              <a:gd name="adj3" fmla="val 16667"/>
            </a:avLst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40W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Hetero &gt; homo 8%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2339752" y="3717032"/>
            <a:ext cx="1440160" cy="576064"/>
          </a:xfrm>
          <a:prstGeom prst="wedgeRoundRectCallout">
            <a:avLst>
              <a:gd name="adj1" fmla="val -1003"/>
              <a:gd name="adj2" fmla="val -412018"/>
              <a:gd name="adj3" fmla="val 16667"/>
            </a:avLst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40W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Hetero &gt; homo 10%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95536" y="3717032"/>
            <a:ext cx="1440160" cy="576064"/>
          </a:xfrm>
          <a:prstGeom prst="wedgeRoundRectCallout">
            <a:avLst>
              <a:gd name="adj1" fmla="val -14105"/>
              <a:gd name="adj2" fmla="val -351549"/>
              <a:gd name="adj3" fmla="val 16667"/>
            </a:avLst>
          </a:prstGeom>
          <a:solidFill>
            <a:schemeClr val="accent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sz="1600" dirty="0" err="1" smtClean="0">
                <a:latin typeface="Arial" charset="0"/>
                <a:cs typeface="Arial" charset="0"/>
              </a:rPr>
              <a:t>30</a:t>
            </a:r>
            <a:r>
              <a:rPr kumimoji="0" lang="en-I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</a:t>
            </a:r>
            <a:r>
              <a:rPr kumimoji="0" lang="en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Hetero &gt; homo 11%</a:t>
            </a:r>
          </a:p>
        </p:txBody>
      </p:sp>
      <p:sp>
        <p:nvSpPr>
          <p:cNvPr id="14" name="Horizontal Scroll 13"/>
          <p:cNvSpPr/>
          <p:nvPr/>
        </p:nvSpPr>
        <p:spPr bwMode="auto">
          <a:xfrm>
            <a:off x="683568" y="1196752"/>
            <a:ext cx="7776864" cy="4104456"/>
          </a:xfrm>
          <a:prstGeom prst="horizontalScroll">
            <a:avLst/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IN" sz="2800" i="1" dirty="0" smtClean="0"/>
              <a:t>Best heterogeneous </a:t>
            </a:r>
            <a:r>
              <a:rPr lang="en-IN" sz="2800" i="1" dirty="0" err="1" smtClean="0"/>
              <a:t>CMP</a:t>
            </a:r>
            <a:r>
              <a:rPr lang="en-IN" sz="2800" i="1" dirty="0" smtClean="0"/>
              <a:t> </a:t>
            </a:r>
            <a:r>
              <a:rPr lang="en-IN" sz="2800" i="1" dirty="0" smtClean="0">
                <a:solidFill>
                  <a:srgbClr val="FF6600"/>
                </a:solidFill>
              </a:rPr>
              <a:t>not constructed </a:t>
            </a:r>
            <a:r>
              <a:rPr lang="en-IN" sz="2800" i="1" dirty="0" smtClean="0"/>
              <a:t>of cores that appear in good homogeneous </a:t>
            </a:r>
            <a:r>
              <a:rPr lang="en-IN" sz="2800" i="1" dirty="0" err="1" smtClean="0"/>
              <a:t>CMP</a:t>
            </a:r>
            <a:endParaRPr lang="en-IN" sz="2800" i="1" dirty="0" smtClean="0"/>
          </a:p>
          <a:p>
            <a:pPr>
              <a:buFont typeface="Arial" pitchFamily="34" charset="0"/>
              <a:buChar char="•"/>
            </a:pPr>
            <a:r>
              <a:rPr lang="en-IN" sz="2800" i="1" dirty="0" smtClean="0">
                <a:solidFill>
                  <a:srgbClr val="FF6600"/>
                </a:solidFill>
              </a:rPr>
              <a:t>Tune each </a:t>
            </a:r>
            <a:r>
              <a:rPr lang="en-IN" sz="2800" i="1" dirty="0" smtClean="0"/>
              <a:t>individual </a:t>
            </a:r>
            <a:r>
              <a:rPr lang="en-IN" sz="2800" i="1" dirty="0" smtClean="0">
                <a:solidFill>
                  <a:srgbClr val="FF6600"/>
                </a:solidFill>
              </a:rPr>
              <a:t>core</a:t>
            </a:r>
            <a:r>
              <a:rPr lang="en-IN" sz="2800" i="1" dirty="0" smtClean="0"/>
              <a:t> to a class of applications with common characteristics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4767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/>
              <a:t>Quantifying inefficiency due to monotonicity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980728"/>
            <a:ext cx="4427984" cy="5256584"/>
          </a:xfrm>
        </p:spPr>
        <p:txBody>
          <a:bodyPr/>
          <a:lstStyle/>
          <a:p>
            <a:r>
              <a:rPr lang="en-IN" sz="2000" dirty="0" smtClean="0">
                <a:solidFill>
                  <a:srgbClr val="FF6600"/>
                </a:solidFill>
              </a:rPr>
              <a:t>All-same</a:t>
            </a:r>
            <a:r>
              <a:rPr lang="en-IN" sz="2000" dirty="0" smtClean="0"/>
              <a:t>: benefits from non-monotonicity is small</a:t>
            </a:r>
          </a:p>
          <a:p>
            <a:r>
              <a:rPr lang="en-IN" sz="2000" dirty="0" smtClean="0">
                <a:solidFill>
                  <a:srgbClr val="FF6600"/>
                </a:solidFill>
              </a:rPr>
              <a:t>All-different</a:t>
            </a:r>
            <a:r>
              <a:rPr lang="en-IN" sz="2000" dirty="0" smtClean="0"/>
              <a:t>: non-monotonic designs </a:t>
            </a:r>
            <a:r>
              <a:rPr lang="en-IN" sz="2000" dirty="0" smtClean="0"/>
              <a:t>&gt; monotonic</a:t>
            </a:r>
            <a:endParaRPr lang="en-IN" sz="2000" dirty="0" smtClean="0"/>
          </a:p>
          <a:p>
            <a:r>
              <a:rPr lang="en-IN" sz="2000" dirty="0" smtClean="0"/>
              <a:t>The best non-monotonic design with 2 core types outperforms the best corresponding monotonic design by 7.5% &amp; the best homogeneous </a:t>
            </a:r>
            <a:r>
              <a:rPr lang="en-IN" sz="2000" dirty="0" err="1" smtClean="0"/>
              <a:t>CMP</a:t>
            </a:r>
            <a:r>
              <a:rPr lang="en-IN" sz="2000" dirty="0" smtClean="0"/>
              <a:t> design by 15.4%</a:t>
            </a:r>
          </a:p>
          <a:p>
            <a:r>
              <a:rPr lang="en-IN" sz="2000" dirty="0" smtClean="0">
                <a:solidFill>
                  <a:srgbClr val="FF6600"/>
                </a:solidFill>
              </a:rPr>
              <a:t>Performance peaks </a:t>
            </a:r>
            <a:r>
              <a:rPr lang="en-IN" sz="2000" dirty="0" smtClean="0"/>
              <a:t>at 3 core types for monotonic designs</a:t>
            </a:r>
          </a:p>
          <a:p>
            <a:r>
              <a:rPr lang="en-IN" sz="2000" dirty="0" smtClean="0">
                <a:solidFill>
                  <a:srgbClr val="FF6600"/>
                </a:solidFill>
              </a:rPr>
              <a:t>Cost of monotonicity </a:t>
            </a:r>
            <a:r>
              <a:rPr lang="en-IN" sz="2000" dirty="0" smtClean="0"/>
              <a:t>in terms of performance is greater when budgets are </a:t>
            </a:r>
            <a:r>
              <a:rPr lang="en-IN" sz="2000" dirty="0" smtClean="0">
                <a:solidFill>
                  <a:srgbClr val="FF6600"/>
                </a:solidFill>
              </a:rPr>
              <a:t>constrained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Varying Thread-Level Parallelism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4429000" cy="5256584"/>
          </a:xfrm>
        </p:spPr>
        <p:txBody>
          <a:bodyPr/>
          <a:lstStyle/>
          <a:p>
            <a:r>
              <a:rPr lang="en-IN" sz="2200" dirty="0" smtClean="0"/>
              <a:t>No</a:t>
            </a:r>
            <a:r>
              <a:rPr lang="en-IN" sz="2200" dirty="0" smtClean="0"/>
              <a:t>t always Processors have </a:t>
            </a:r>
            <a:r>
              <a:rPr lang="en-IN" sz="2200" dirty="0" smtClean="0"/>
              <a:t>4 threads to run</a:t>
            </a:r>
          </a:p>
          <a:p>
            <a:r>
              <a:rPr lang="en-IN" sz="2200" dirty="0" smtClean="0">
                <a:solidFill>
                  <a:srgbClr val="FF6600"/>
                </a:solidFill>
              </a:rPr>
              <a:t>Optimize</a:t>
            </a:r>
            <a:r>
              <a:rPr lang="en-IN" sz="2200" dirty="0" smtClean="0"/>
              <a:t> the cores for 4 threads, but run with </a:t>
            </a:r>
            <a:r>
              <a:rPr lang="en-IN" sz="2200" dirty="0" smtClean="0">
                <a:solidFill>
                  <a:srgbClr val="FF6600"/>
                </a:solidFill>
              </a:rPr>
              <a:t>fewer </a:t>
            </a:r>
            <a:r>
              <a:rPr lang="en-IN" sz="2200" dirty="0" smtClean="0"/>
              <a:t>threads</a:t>
            </a:r>
            <a:endParaRPr lang="en-IN" sz="2200" dirty="0" smtClean="0"/>
          </a:p>
          <a:p>
            <a:r>
              <a:rPr lang="en-IN" sz="2200" dirty="0" smtClean="0"/>
              <a:t>For all levels of </a:t>
            </a:r>
            <a:r>
              <a:rPr lang="en-IN" sz="2200" dirty="0" err="1" smtClean="0"/>
              <a:t>TLP</a:t>
            </a:r>
            <a:r>
              <a:rPr lang="en-IN" sz="2200" dirty="0" smtClean="0"/>
              <a:t>, </a:t>
            </a:r>
            <a:r>
              <a:rPr lang="en-IN" sz="2200" dirty="0" smtClean="0">
                <a:solidFill>
                  <a:srgbClr val="FF6600"/>
                </a:solidFill>
              </a:rPr>
              <a:t>gradation</a:t>
            </a:r>
            <a:r>
              <a:rPr lang="en-IN" sz="2200" dirty="0" smtClean="0"/>
              <a:t> </a:t>
            </a:r>
            <a:r>
              <a:rPr lang="en-IN" sz="2200" dirty="0" smtClean="0"/>
              <a:t>among the processors remain the same</a:t>
            </a:r>
          </a:p>
          <a:p>
            <a:r>
              <a:rPr lang="en-IN" sz="2200" dirty="0" smtClean="0">
                <a:solidFill>
                  <a:srgbClr val="FF6600"/>
                </a:solidFill>
              </a:rPr>
              <a:t>Relative </a:t>
            </a:r>
            <a:r>
              <a:rPr lang="en-IN" sz="2200" dirty="0" smtClean="0">
                <a:solidFill>
                  <a:srgbClr val="FF6600"/>
                </a:solidFill>
              </a:rPr>
              <a:t>performance </a:t>
            </a:r>
            <a:r>
              <a:rPr lang="en-IN" sz="2200" dirty="0" smtClean="0"/>
              <a:t>increases with fewer threads, even though the processor was designed assuming a </a:t>
            </a:r>
            <a:r>
              <a:rPr lang="en-IN" sz="2200" dirty="0" err="1" smtClean="0"/>
              <a:t>TLP</a:t>
            </a:r>
            <a:r>
              <a:rPr lang="en-IN" sz="2200" dirty="0" smtClean="0"/>
              <a:t> of 4</a:t>
            </a:r>
          </a:p>
          <a:p>
            <a:endParaRPr lang="en-IN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5" y="1052736"/>
            <a:ext cx="45243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4437112"/>
            <a:ext cx="4499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 heterogeneous processor with 4 core types, for </a:t>
            </a:r>
            <a:r>
              <a:rPr lang="en-IN" dirty="0" err="1" smtClean="0"/>
              <a:t>eg</a:t>
            </a:r>
            <a:r>
              <a:rPr lang="en-IN" dirty="0" smtClean="0"/>
              <a:t>, outperforms the best homogeneous 4-core design by 18.6% when there is only a single thread running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2297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Contd..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77072"/>
            <a:ext cx="9144000" cy="2188716"/>
          </a:xfrm>
        </p:spPr>
        <p:txBody>
          <a:bodyPr/>
          <a:lstStyle/>
          <a:p>
            <a:r>
              <a:rPr lang="en-IN" sz="1870" dirty="0" smtClean="0"/>
              <a:t>Benefits of heterogeneity : more pronounced when </a:t>
            </a:r>
            <a:r>
              <a:rPr lang="en-IN" sz="1870" b="1" dirty="0" smtClean="0">
                <a:solidFill>
                  <a:srgbClr val="FF6600"/>
                </a:solidFill>
              </a:rPr>
              <a:t>machine </a:t>
            </a:r>
            <a:r>
              <a:rPr lang="en-IN" sz="1870" dirty="0" smtClean="0"/>
              <a:t>is designed for about the </a:t>
            </a:r>
            <a:r>
              <a:rPr lang="en-IN" sz="1870" b="1" dirty="0" smtClean="0">
                <a:solidFill>
                  <a:srgbClr val="FF6600"/>
                </a:solidFill>
              </a:rPr>
              <a:t>same threading level </a:t>
            </a:r>
            <a:r>
              <a:rPr lang="en-IN" sz="1870" dirty="0" smtClean="0"/>
              <a:t>that is running, particularly with the </a:t>
            </a:r>
            <a:r>
              <a:rPr lang="en-IN" sz="1870" i="1" dirty="0" smtClean="0"/>
              <a:t>all-same workload</a:t>
            </a:r>
          </a:p>
          <a:p>
            <a:r>
              <a:rPr lang="en-IN" sz="1870" b="1" dirty="0" smtClean="0">
                <a:solidFill>
                  <a:srgbClr val="FF6600"/>
                </a:solidFill>
              </a:rPr>
              <a:t>Marked gain </a:t>
            </a:r>
            <a:r>
              <a:rPr lang="en-IN" sz="1870" dirty="0" smtClean="0"/>
              <a:t>incurred by a single thread (</a:t>
            </a:r>
            <a:r>
              <a:rPr lang="en-IN" sz="1870" dirty="0" err="1" smtClean="0"/>
              <a:t>TLP</a:t>
            </a:r>
            <a:r>
              <a:rPr lang="en-IN" sz="1870" dirty="0" smtClean="0"/>
              <a:t>=1) when 2 -&gt;3 unique core </a:t>
            </a:r>
          </a:p>
          <a:p>
            <a:r>
              <a:rPr lang="en-IN" sz="1870" dirty="0" smtClean="0"/>
              <a:t>Best </a:t>
            </a:r>
            <a:r>
              <a:rPr lang="en-IN" sz="1870" b="1" dirty="0" smtClean="0">
                <a:solidFill>
                  <a:srgbClr val="FF6600"/>
                </a:solidFill>
              </a:rPr>
              <a:t>single-thread designs</a:t>
            </a:r>
            <a:r>
              <a:rPr lang="en-IN" sz="1870" dirty="0" smtClean="0"/>
              <a:t> - </a:t>
            </a:r>
            <a:r>
              <a:rPr lang="en-IN" sz="1870" b="1" dirty="0" smtClean="0"/>
              <a:t>balanced </a:t>
            </a:r>
            <a:r>
              <a:rPr lang="en-IN" sz="1870" dirty="0" smtClean="0"/>
              <a:t>and </a:t>
            </a:r>
            <a:r>
              <a:rPr lang="en-IN" sz="1870" b="1" dirty="0" smtClean="0"/>
              <a:t>non-monotonic</a:t>
            </a:r>
          </a:p>
          <a:p>
            <a:r>
              <a:rPr lang="en-IN" sz="1870" dirty="0" smtClean="0"/>
              <a:t>Better </a:t>
            </a:r>
            <a:r>
              <a:rPr lang="en-IN" sz="1870" i="1" dirty="0" err="1" smtClean="0"/>
              <a:t>singlethread</a:t>
            </a:r>
            <a:r>
              <a:rPr lang="en-IN" sz="1870" i="1" dirty="0" smtClean="0"/>
              <a:t>  </a:t>
            </a:r>
            <a:r>
              <a:rPr lang="en-IN" sz="1870" dirty="0" smtClean="0"/>
              <a:t>performance with </a:t>
            </a:r>
            <a:r>
              <a:rPr lang="en-IN" sz="1870" b="1" dirty="0" smtClean="0">
                <a:solidFill>
                  <a:srgbClr val="FF6600"/>
                </a:solidFill>
              </a:rPr>
              <a:t>heterogeneous cores </a:t>
            </a:r>
            <a:r>
              <a:rPr lang="en-IN" sz="1870" dirty="0" smtClean="0"/>
              <a:t>than with the </a:t>
            </a:r>
            <a:r>
              <a:rPr lang="en-IN" sz="1870" b="1" dirty="0" smtClean="0">
                <a:solidFill>
                  <a:srgbClr val="FF6600"/>
                </a:solidFill>
              </a:rPr>
              <a:t>largest monolithic core </a:t>
            </a:r>
            <a:r>
              <a:rPr lang="en-IN" sz="1870" dirty="0" smtClean="0"/>
              <a:t>we are considering in this study</a:t>
            </a:r>
            <a:endParaRPr lang="en-IN" sz="187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Shortfalls of the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154016"/>
          </a:xfrm>
        </p:spPr>
        <p:txBody>
          <a:bodyPr/>
          <a:lstStyle/>
          <a:p>
            <a:r>
              <a:rPr lang="en-IN" dirty="0" smtClean="0"/>
              <a:t>The interconnect effect has not been considered</a:t>
            </a:r>
          </a:p>
          <a:p>
            <a:r>
              <a:rPr lang="en-IN" dirty="0" smtClean="0"/>
              <a:t>Memory-bandwidth limitation has not been prioritised and discussed</a:t>
            </a:r>
          </a:p>
          <a:p>
            <a:r>
              <a:rPr lang="en-IN" dirty="0" smtClean="0"/>
              <a:t>Training and test benchmarks have not been explicitly specified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0"/>
          </a:xfrm>
        </p:spPr>
        <p:txBody>
          <a:bodyPr/>
          <a:lstStyle/>
          <a:p>
            <a:r>
              <a:rPr lang="en-IN" dirty="0" smtClean="0"/>
              <a:t>Attempt to look at the </a:t>
            </a:r>
            <a:r>
              <a:rPr lang="en-IN" dirty="0" smtClean="0">
                <a:solidFill>
                  <a:srgbClr val="FF6600"/>
                </a:solidFill>
              </a:rPr>
              <a:t>design of cores </a:t>
            </a:r>
            <a:r>
              <a:rPr lang="en-IN" dirty="0" smtClean="0"/>
              <a:t>for a heterogeneous </a:t>
            </a:r>
            <a:r>
              <a:rPr lang="en-IN" dirty="0" err="1" smtClean="0"/>
              <a:t>CMP</a:t>
            </a:r>
            <a:endParaRPr lang="en-IN" dirty="0" smtClean="0"/>
          </a:p>
          <a:p>
            <a:r>
              <a:rPr lang="en-IN" dirty="0" smtClean="0"/>
              <a:t>Goal is to determine how to do good heterogeneous </a:t>
            </a:r>
            <a:r>
              <a:rPr lang="en-IN" dirty="0" err="1" smtClean="0"/>
              <a:t>CMP</a:t>
            </a:r>
            <a:r>
              <a:rPr lang="en-IN" dirty="0" smtClean="0"/>
              <a:t> design for a given set of </a:t>
            </a:r>
            <a:r>
              <a:rPr lang="en-IN" dirty="0" smtClean="0">
                <a:solidFill>
                  <a:srgbClr val="FF6600"/>
                </a:solidFill>
              </a:rPr>
              <a:t>workloads</a:t>
            </a:r>
            <a:r>
              <a:rPr lang="en-IN" dirty="0" smtClean="0"/>
              <a:t>, </a:t>
            </a:r>
            <a:r>
              <a:rPr lang="en-IN" dirty="0" smtClean="0">
                <a:solidFill>
                  <a:srgbClr val="FF6600"/>
                </a:solidFill>
              </a:rPr>
              <a:t>area</a:t>
            </a:r>
            <a:r>
              <a:rPr lang="en-IN" dirty="0" smtClean="0"/>
              <a:t> &amp; </a:t>
            </a:r>
            <a:r>
              <a:rPr lang="en-IN" dirty="0" smtClean="0">
                <a:solidFill>
                  <a:srgbClr val="FF6600"/>
                </a:solidFill>
              </a:rPr>
              <a:t>power budgets</a:t>
            </a:r>
          </a:p>
          <a:p>
            <a:r>
              <a:rPr lang="en-IN" dirty="0" smtClean="0"/>
              <a:t>Identify the </a:t>
            </a:r>
            <a:r>
              <a:rPr lang="en-IN" dirty="0" err="1" smtClean="0"/>
              <a:t>charac</a:t>
            </a:r>
            <a:r>
              <a:rPr lang="en-IN" dirty="0" smtClean="0"/>
              <a:t> of the cores of heterogeneous </a:t>
            </a:r>
            <a:r>
              <a:rPr lang="en-IN" dirty="0" err="1" smtClean="0"/>
              <a:t>CMPs</a:t>
            </a:r>
            <a:r>
              <a:rPr lang="en-IN" dirty="0" smtClean="0"/>
              <a:t> for </a:t>
            </a:r>
            <a:r>
              <a:rPr lang="en-IN" dirty="0" smtClean="0">
                <a:solidFill>
                  <a:srgbClr val="FF6600"/>
                </a:solidFill>
              </a:rPr>
              <a:t>highest power </a:t>
            </a:r>
            <a:r>
              <a:rPr lang="en-IN" dirty="0" smtClean="0"/>
              <a:t>and </a:t>
            </a:r>
            <a:r>
              <a:rPr lang="en-IN" dirty="0" smtClean="0">
                <a:solidFill>
                  <a:srgbClr val="FF6600"/>
                </a:solidFill>
              </a:rPr>
              <a:t>area efficiency</a:t>
            </a:r>
          </a:p>
          <a:p>
            <a:r>
              <a:rPr lang="en-IN" dirty="0" smtClean="0"/>
              <a:t>Best way to design: </a:t>
            </a:r>
            <a:r>
              <a:rPr lang="en-IN" b="1" dirty="0" smtClean="0">
                <a:solidFill>
                  <a:srgbClr val="FF6600"/>
                </a:solidFill>
              </a:rPr>
              <a:t>tune each core</a:t>
            </a:r>
          </a:p>
          <a:p>
            <a:r>
              <a:rPr lang="en-IN" dirty="0" smtClean="0"/>
              <a:t>Benefits greater under tightly constrained power &amp; area budgets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Questions???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4671278" cy="390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34400" cy="1231900"/>
          </a:xfrm>
        </p:spPr>
        <p:txBody>
          <a:bodyPr>
            <a:noAutofit/>
          </a:bodyPr>
          <a:lstStyle/>
          <a:p>
            <a:r>
              <a:rPr lang="en-IN" sz="3200" dirty="0" smtClean="0"/>
              <a:t>Architecture-Aware Mapping and Optimization on a 1600-Core </a:t>
            </a:r>
            <a:r>
              <a:rPr lang="en-IN" sz="3200" dirty="0" err="1" smtClean="0"/>
              <a:t>GPU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65313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Daga</a:t>
            </a:r>
            <a:r>
              <a:rPr lang="en-IN" dirty="0" smtClean="0"/>
              <a:t>, M.; </a:t>
            </a:r>
            <a:r>
              <a:rPr lang="en-IN" dirty="0" err="1" smtClean="0"/>
              <a:t>Scogland</a:t>
            </a:r>
            <a:r>
              <a:rPr lang="en-IN" dirty="0" smtClean="0"/>
              <a:t>, T.; Wu-</a:t>
            </a:r>
            <a:r>
              <a:rPr lang="en-IN" dirty="0" err="1" smtClean="0"/>
              <a:t>chun</a:t>
            </a:r>
            <a:r>
              <a:rPr lang="en-IN" dirty="0" smtClean="0"/>
              <a:t> </a:t>
            </a:r>
            <a:r>
              <a:rPr lang="en-IN" dirty="0" err="1" smtClean="0"/>
              <a:t>Feng</a:t>
            </a:r>
            <a:r>
              <a:rPr lang="en-IN" dirty="0" smtClean="0"/>
              <a:t>,</a:t>
            </a:r>
            <a:r>
              <a:rPr lang="en-IN" dirty="0" smtClean="0"/>
              <a:t> </a:t>
            </a:r>
            <a:r>
              <a:rPr lang="en-IN" i="1" dirty="0" smtClean="0"/>
              <a:t>Parallel and Distributed Systems (</a:t>
            </a:r>
            <a:r>
              <a:rPr lang="en-IN" i="1" dirty="0" err="1" smtClean="0"/>
              <a:t>ICPADS</a:t>
            </a:r>
            <a:r>
              <a:rPr lang="en-IN" i="1" dirty="0" smtClean="0"/>
              <a:t>), 2011 IEEE 17th International Conference on</a:t>
            </a:r>
            <a:r>
              <a:rPr lang="en-IN" dirty="0" smtClean="0"/>
              <a:t> , vol., no., </a:t>
            </a:r>
            <a:r>
              <a:rPr lang="en-IN" dirty="0" err="1" smtClean="0"/>
              <a:t>pp.316,323</a:t>
            </a:r>
            <a:r>
              <a:rPr lang="en-IN" dirty="0" smtClean="0"/>
              <a:t>, 7-9 Dec. 2011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Overview to </a:t>
            </a:r>
            <a:r>
              <a:rPr lang="en-IN" dirty="0" err="1" smtClean="0"/>
              <a:t>GPUs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328592"/>
          </a:xfrm>
        </p:spPr>
        <p:txBody>
          <a:bodyPr/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sz="2400" dirty="0" smtClean="0"/>
              <a:t>Challenges </a:t>
            </a:r>
            <a:r>
              <a:rPr lang="en-IN" sz="2400" dirty="0" smtClean="0"/>
              <a:t>with respect to programmability</a:t>
            </a:r>
          </a:p>
          <a:p>
            <a:r>
              <a:rPr lang="en-IN" sz="2400" dirty="0" smtClean="0"/>
              <a:t>Framework to aid Programmability-</a:t>
            </a:r>
            <a:r>
              <a:rPr lang="en-IN" sz="2400" dirty="0" err="1" smtClean="0"/>
              <a:t>CUDA</a:t>
            </a:r>
            <a:r>
              <a:rPr lang="en-IN" sz="2400" dirty="0" smtClean="0"/>
              <a:t>, </a:t>
            </a:r>
            <a:r>
              <a:rPr lang="en-IN" sz="2400" dirty="0" err="1" smtClean="0"/>
              <a:t>OpenCL</a:t>
            </a:r>
            <a:endParaRPr lang="en-IN" sz="2400" dirty="0" smtClean="0"/>
          </a:p>
          <a:p>
            <a:pPr lvl="1"/>
            <a:r>
              <a:rPr lang="en-IN" sz="2000" dirty="0" err="1" smtClean="0"/>
              <a:t>OpenCL</a:t>
            </a:r>
            <a:r>
              <a:rPr lang="en-IN" sz="2000" dirty="0" smtClean="0"/>
              <a:t>- across different platforms &amp; arch</a:t>
            </a:r>
          </a:p>
          <a:p>
            <a:pPr lvl="1"/>
            <a:r>
              <a:rPr lang="en-IN" sz="2000" dirty="0" err="1" smtClean="0"/>
              <a:t>CUDA</a:t>
            </a:r>
            <a:r>
              <a:rPr lang="en-IN" sz="2000" dirty="0" smtClean="0"/>
              <a:t>- </a:t>
            </a:r>
            <a:r>
              <a:rPr lang="en-IN" sz="2000" dirty="0" err="1" smtClean="0"/>
              <a:t>Nvidia</a:t>
            </a:r>
            <a:r>
              <a:rPr lang="en-IN" sz="2000" dirty="0" smtClean="0"/>
              <a:t> </a:t>
            </a:r>
            <a:r>
              <a:rPr lang="en-IN" sz="2000" dirty="0" err="1" smtClean="0"/>
              <a:t>GPUs</a:t>
            </a:r>
            <a:endParaRPr lang="en-IN" sz="2000" dirty="0"/>
          </a:p>
          <a:p>
            <a:r>
              <a:rPr lang="en-IN" sz="2400" dirty="0" smtClean="0"/>
              <a:t>Optimizations in </a:t>
            </a:r>
            <a:r>
              <a:rPr lang="en-IN" sz="2400" dirty="0" err="1" smtClean="0"/>
              <a:t>CUDA</a:t>
            </a:r>
            <a:r>
              <a:rPr lang="en-IN" sz="2400" dirty="0" smtClean="0"/>
              <a:t> for </a:t>
            </a:r>
            <a:r>
              <a:rPr lang="en-IN" sz="2400" dirty="0" err="1" smtClean="0"/>
              <a:t>Nvidia</a:t>
            </a:r>
            <a:r>
              <a:rPr lang="en-IN" sz="2400" dirty="0" smtClean="0"/>
              <a:t> not applicable over other </a:t>
            </a:r>
            <a:r>
              <a:rPr lang="en-IN" sz="2400" dirty="0" err="1" smtClean="0"/>
              <a:t>GPUs</a:t>
            </a:r>
            <a:endParaRPr lang="en-IN" sz="2400" dirty="0" smtClean="0"/>
          </a:p>
          <a:p>
            <a:r>
              <a:rPr lang="en-IN" sz="2400" dirty="0" smtClean="0"/>
              <a:t>Architecture specific optimizations</a:t>
            </a:r>
          </a:p>
          <a:p>
            <a:pPr lvl="1"/>
            <a:r>
              <a:rPr lang="en-IN" sz="2000" dirty="0" smtClean="0"/>
              <a:t>optimization strategies specific to </a:t>
            </a:r>
            <a:r>
              <a:rPr lang="en-IN" sz="2000" dirty="0" err="1" smtClean="0"/>
              <a:t>OpenCL</a:t>
            </a:r>
            <a:r>
              <a:rPr lang="en-IN" sz="2000" dirty="0" smtClean="0"/>
              <a:t> on AMD </a:t>
            </a:r>
            <a:r>
              <a:rPr lang="en-IN" sz="2000" dirty="0" err="1" smtClean="0"/>
              <a:t>GPUs</a:t>
            </a:r>
            <a:endParaRPr lang="en-IN" sz="2000" dirty="0" smtClean="0"/>
          </a:p>
          <a:p>
            <a:pPr>
              <a:buNone/>
            </a:pPr>
            <a:endParaRPr lang="en-IN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27363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052736"/>
            <a:ext cx="2304256" cy="174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59832" y="27809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Scientific computing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7809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i="1" dirty="0" smtClean="0"/>
              <a:t>Financial computing</a:t>
            </a:r>
            <a:endParaRPr lang="en-IN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052736"/>
            <a:ext cx="3220615" cy="176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84168" y="27809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Image processing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Performance comparison of </a:t>
            </a:r>
            <a:r>
              <a:rPr lang="en-IN" dirty="0" err="1" smtClean="0"/>
              <a:t>GPUs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65104"/>
            <a:ext cx="9144000" cy="1972692"/>
          </a:xfrm>
        </p:spPr>
        <p:txBody>
          <a:bodyPr/>
          <a:lstStyle/>
          <a:p>
            <a:r>
              <a:rPr lang="en-IN" sz="2000" dirty="0" smtClean="0"/>
              <a:t>Performance numbers for a molecular  modelling application that used well-known </a:t>
            </a:r>
            <a:r>
              <a:rPr lang="en-IN" sz="2000" dirty="0" err="1" smtClean="0"/>
              <a:t>CUDA</a:t>
            </a:r>
            <a:r>
              <a:rPr lang="en-IN" sz="2000" dirty="0" smtClean="0"/>
              <a:t> optimizations on two different NVIDIA </a:t>
            </a:r>
            <a:r>
              <a:rPr lang="en-IN" sz="2000" dirty="0" err="1" smtClean="0"/>
              <a:t>GPUs</a:t>
            </a:r>
            <a:r>
              <a:rPr lang="en-IN" sz="2000" dirty="0" smtClean="0"/>
              <a:t>, each from a different generation, as well as an AMD </a:t>
            </a:r>
            <a:r>
              <a:rPr lang="en-IN" sz="2000" dirty="0" err="1" smtClean="0"/>
              <a:t>GPU</a:t>
            </a:r>
            <a:r>
              <a:rPr lang="en-IN" sz="2000" dirty="0" smtClean="0"/>
              <a:t> </a:t>
            </a:r>
            <a:r>
              <a:rPr lang="en-IN" sz="2000" dirty="0" err="1" smtClean="0"/>
              <a:t>i.e</a:t>
            </a:r>
            <a:r>
              <a:rPr lang="en-IN" sz="2000" dirty="0" smtClean="0"/>
              <a:t>, </a:t>
            </a:r>
            <a:r>
              <a:rPr lang="en-IN" sz="2000" dirty="0" err="1" smtClean="0">
                <a:solidFill>
                  <a:srgbClr val="FF6600"/>
                </a:solidFill>
              </a:rPr>
              <a:t>CUDA</a:t>
            </a:r>
            <a:r>
              <a:rPr lang="en-IN" sz="2000" dirty="0" smtClean="0">
                <a:solidFill>
                  <a:srgbClr val="FF6600"/>
                </a:solidFill>
              </a:rPr>
              <a:t>-based optimizations coded in </a:t>
            </a:r>
            <a:r>
              <a:rPr lang="en-IN" sz="2000" dirty="0" err="1" smtClean="0">
                <a:solidFill>
                  <a:srgbClr val="FF6600"/>
                </a:solidFill>
              </a:rPr>
              <a:t>OpenCL</a:t>
            </a:r>
            <a:r>
              <a:rPr lang="en-IN" sz="2000" dirty="0" smtClean="0">
                <a:solidFill>
                  <a:srgbClr val="FF6600"/>
                </a:solidFill>
              </a:rPr>
              <a:t> </a:t>
            </a:r>
            <a:r>
              <a:rPr lang="en-IN" sz="2000" dirty="0" smtClean="0"/>
              <a:t>(Speedup on AMD about 30% lower than </a:t>
            </a:r>
            <a:r>
              <a:rPr lang="en-IN" sz="2000" dirty="0" err="1" smtClean="0"/>
              <a:t>Nvidia</a:t>
            </a:r>
            <a:r>
              <a:rPr lang="en-IN" sz="2000" dirty="0" smtClean="0"/>
              <a:t>)</a:t>
            </a:r>
          </a:p>
          <a:p>
            <a:r>
              <a:rPr lang="en-IN" sz="2000" dirty="0" smtClean="0"/>
              <a:t>Peak performance of an AMD </a:t>
            </a:r>
            <a:r>
              <a:rPr lang="en-IN" sz="2000" dirty="0" err="1" smtClean="0"/>
              <a:t>GPU</a:t>
            </a:r>
            <a:r>
              <a:rPr lang="en-IN" sz="2000" dirty="0" smtClean="0"/>
              <a:t> is more than </a:t>
            </a:r>
            <a:r>
              <a:rPr lang="en-IN" sz="2000" i="1" dirty="0" smtClean="0">
                <a:solidFill>
                  <a:srgbClr val="FF6600"/>
                </a:solidFill>
              </a:rPr>
              <a:t>two-fold higher </a:t>
            </a:r>
            <a:r>
              <a:rPr lang="en-IN" sz="2000" i="1" dirty="0" smtClean="0"/>
              <a:t>than a NVIDIA </a:t>
            </a:r>
            <a:r>
              <a:rPr lang="en-IN" sz="2000" i="1" dirty="0" err="1" smtClean="0"/>
              <a:t>GPU</a:t>
            </a:r>
            <a:endParaRPr lang="en-IN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6085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5" y="1052736"/>
            <a:ext cx="46386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378904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Speedup on </a:t>
            </a:r>
            <a:r>
              <a:rPr lang="en-IN" sz="1600" dirty="0" err="1" smtClean="0"/>
              <a:t>GPU</a:t>
            </a:r>
            <a:r>
              <a:rPr lang="en-IN" sz="1600" dirty="0" smtClean="0"/>
              <a:t> platforms with </a:t>
            </a:r>
            <a:r>
              <a:rPr lang="en-IN" sz="1600" dirty="0" err="1" smtClean="0"/>
              <a:t>Nvidia</a:t>
            </a:r>
            <a:r>
              <a:rPr lang="en-IN" sz="1600" dirty="0" smtClean="0"/>
              <a:t> specific optimizations</a:t>
            </a:r>
            <a:endParaRPr lang="en-I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378904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 smtClean="0"/>
              <a:t>Peak performance of AMD </a:t>
            </a:r>
            <a:r>
              <a:rPr lang="en-IN" sz="1600" dirty="0" err="1" smtClean="0"/>
              <a:t>GPU</a:t>
            </a:r>
            <a:r>
              <a:rPr lang="en-IN" sz="1600" dirty="0" smtClean="0"/>
              <a:t> </a:t>
            </a:r>
            <a:r>
              <a:rPr lang="en-IN" sz="1600" dirty="0" err="1" smtClean="0"/>
              <a:t>vs</a:t>
            </a:r>
            <a:r>
              <a:rPr lang="en-IN" sz="1600" dirty="0" smtClean="0"/>
              <a:t> </a:t>
            </a:r>
            <a:r>
              <a:rPr lang="en-IN" sz="1600" dirty="0" err="1" smtClean="0"/>
              <a:t>Nvidia</a:t>
            </a:r>
            <a:r>
              <a:rPr lang="en-IN" sz="1600" dirty="0" smtClean="0"/>
              <a:t> </a:t>
            </a:r>
            <a:r>
              <a:rPr lang="en-IN" sz="1600" dirty="0" err="1" smtClean="0"/>
              <a:t>GPU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Traditional heterogeneous architecture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328592"/>
          </a:xfrm>
        </p:spPr>
        <p:txBody>
          <a:bodyPr/>
          <a:lstStyle/>
          <a:p>
            <a:r>
              <a:rPr lang="en-IN" dirty="0" smtClean="0"/>
              <a:t>Composed of existing architectures (</a:t>
            </a:r>
            <a:r>
              <a:rPr lang="en-IN" dirty="0" smtClean="0">
                <a:solidFill>
                  <a:srgbClr val="FF6600"/>
                </a:solidFill>
              </a:rPr>
              <a:t>different generations </a:t>
            </a:r>
            <a:r>
              <a:rPr lang="en-IN" dirty="0" smtClean="0"/>
              <a:t>or</a:t>
            </a:r>
            <a:r>
              <a:rPr lang="en-IN" dirty="0" smtClean="0">
                <a:solidFill>
                  <a:srgbClr val="FF6600"/>
                </a:solidFill>
              </a:rPr>
              <a:t> voltage </a:t>
            </a:r>
            <a:r>
              <a:rPr lang="en-IN" dirty="0" smtClean="0"/>
              <a:t>and </a:t>
            </a:r>
            <a:r>
              <a:rPr lang="en-IN" dirty="0" smtClean="0">
                <a:solidFill>
                  <a:srgbClr val="FF6600"/>
                </a:solidFill>
              </a:rPr>
              <a:t>frequency scaled editions </a:t>
            </a:r>
            <a:r>
              <a:rPr lang="en-IN" dirty="0" smtClean="0"/>
              <a:t>of a single processor)</a:t>
            </a:r>
          </a:p>
          <a:p>
            <a:r>
              <a:rPr lang="en-IN" dirty="0" smtClean="0"/>
              <a:t>Failed to reach the full potential of heterogeneity, for 3 reasons</a:t>
            </a:r>
          </a:p>
          <a:p>
            <a:pPr lvl="1"/>
            <a:r>
              <a:rPr lang="en-IN" dirty="0" smtClean="0"/>
              <a:t>use of pre-existing designs presents low flexibility in choice of cores</a:t>
            </a:r>
          </a:p>
          <a:p>
            <a:pPr lvl="1"/>
            <a:r>
              <a:rPr lang="en-IN" dirty="0" smtClean="0"/>
              <a:t>core choices maintain a monotonic relationship, both in design and performance</a:t>
            </a:r>
          </a:p>
          <a:p>
            <a:pPr lvl="1"/>
            <a:r>
              <a:rPr lang="en-IN" dirty="0" smtClean="0"/>
              <a:t>all cores considered perform well for a wide variety of applications</a:t>
            </a:r>
          </a:p>
          <a:p>
            <a:pPr lvl="1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5652120" y="1340768"/>
            <a:ext cx="2905125" cy="2905125"/>
          </a:xfrm>
          <a:prstGeom prst="flowChartConnector">
            <a:avLst/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6084168" y="1772816"/>
            <a:ext cx="2019300" cy="2038350"/>
          </a:xfrm>
          <a:prstGeom prst="flowChartConnector">
            <a:avLst/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OpenCL</a:t>
            </a:r>
            <a:r>
              <a:rPr lang="en-IN" dirty="0" smtClean="0"/>
              <a:t> and </a:t>
            </a:r>
            <a:r>
              <a:rPr lang="en-IN" dirty="0" err="1" smtClean="0"/>
              <a:t>GPU</a:t>
            </a:r>
            <a:r>
              <a:rPr lang="en-IN" dirty="0" smtClean="0"/>
              <a:t> basics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461885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364502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Allocates memory,</a:t>
            </a:r>
          </a:p>
          <a:p>
            <a:r>
              <a:rPr lang="en-IN" dirty="0" smtClean="0"/>
              <a:t>Compile </a:t>
            </a:r>
            <a:r>
              <a:rPr lang="en-IN" dirty="0" err="1" smtClean="0"/>
              <a:t>opencl</a:t>
            </a:r>
            <a:r>
              <a:rPr lang="en-IN" dirty="0" smtClean="0"/>
              <a:t> code, stage and runs it on </a:t>
            </a:r>
            <a:r>
              <a:rPr lang="en-IN" dirty="0" err="1" smtClean="0"/>
              <a:t>GPU</a:t>
            </a:r>
            <a:endParaRPr lang="en-IN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6516216" y="2204864"/>
            <a:ext cx="1200150" cy="1171575"/>
          </a:xfrm>
          <a:prstGeom prst="flowChartConnector">
            <a:avLst/>
          </a:prstGeom>
          <a:solidFill>
            <a:srgbClr val="4BACC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5940152" y="13407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Kernels(functions)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18448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1-</a:t>
            </a:r>
            <a:r>
              <a:rPr lang="en-IN" dirty="0" err="1" smtClean="0"/>
              <a:t>3D</a:t>
            </a:r>
            <a:r>
              <a:rPr lang="en-IN" dirty="0" smtClean="0"/>
              <a:t> work groups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threads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4941168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/>
              <a:t>Architectural similarity:</a:t>
            </a:r>
          </a:p>
          <a:p>
            <a:pPr marL="342900" indent="-342900">
              <a:buAutoNum type="arabicPeriod"/>
            </a:pPr>
            <a:r>
              <a:rPr lang="en-IN" sz="2200" dirty="0" smtClean="0"/>
              <a:t>Compute Unit- Registers, local memory &amp; const memory</a:t>
            </a:r>
          </a:p>
          <a:p>
            <a:pPr marL="342900" indent="-342900">
              <a:buAutoNum type="arabicPeriod"/>
            </a:pPr>
            <a:r>
              <a:rPr lang="en-IN" sz="2200" dirty="0" smtClean="0"/>
              <a:t>Memory model- Global, image, local, constant</a:t>
            </a:r>
          </a:p>
          <a:p>
            <a:pPr marL="342900" indent="-342900">
              <a:buAutoNum type="arabicPeriod"/>
            </a:pPr>
            <a:endParaRPr lang="en-IN" sz="2200" dirty="0"/>
          </a:p>
        </p:txBody>
      </p:sp>
      <p:sp>
        <p:nvSpPr>
          <p:cNvPr id="16" name="Curved Up Arrow 15"/>
          <p:cNvSpPr/>
          <p:nvPr/>
        </p:nvSpPr>
        <p:spPr bwMode="auto">
          <a:xfrm rot="1070339">
            <a:off x="4085022" y="3704938"/>
            <a:ext cx="2016224" cy="1368152"/>
          </a:xfrm>
          <a:prstGeom prst="curvedUpArrow">
            <a:avLst>
              <a:gd name="adj1" fmla="val 20886"/>
              <a:gd name="adj2" fmla="val 50000"/>
              <a:gd name="adj3" fmla="val 25000"/>
            </a:avLst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1" grpId="0" animBg="1"/>
      <p:bldP spid="2050" grpId="0" animBg="1"/>
      <p:bldP spid="12" grpId="0"/>
      <p:bldP spid="13" grpId="0"/>
      <p:bldP spid="14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Commandments of </a:t>
            </a:r>
            <a:r>
              <a:rPr lang="en-IN" dirty="0" err="1" smtClean="0"/>
              <a:t>GPU</a:t>
            </a:r>
            <a:r>
              <a:rPr lang="en-IN" dirty="0" smtClean="0"/>
              <a:t> optimization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001000" cy="3816424"/>
          </a:xfrm>
        </p:spPr>
        <p:txBody>
          <a:bodyPr/>
          <a:lstStyle/>
          <a:p>
            <a:r>
              <a:rPr lang="en-IN" sz="3200" dirty="0" smtClean="0"/>
              <a:t>Run many threads</a:t>
            </a:r>
          </a:p>
          <a:p>
            <a:r>
              <a:rPr lang="en-IN" sz="3200" dirty="0" smtClean="0"/>
              <a:t>Use on-chip memory</a:t>
            </a:r>
          </a:p>
          <a:p>
            <a:r>
              <a:rPr lang="en-IN" sz="3200" dirty="0" smtClean="0"/>
              <a:t>Organize data in memory</a:t>
            </a:r>
          </a:p>
          <a:p>
            <a:r>
              <a:rPr lang="en-IN" sz="3200" dirty="0" smtClean="0"/>
              <a:t>Minimize divergent threads</a:t>
            </a:r>
          </a:p>
          <a:p>
            <a:r>
              <a:rPr lang="en-IN" sz="3200" dirty="0" smtClean="0"/>
              <a:t>Reduce dynamic instruction 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AMD architecture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3816424" cy="5400600"/>
          </a:xfrm>
        </p:spPr>
        <p:txBody>
          <a:bodyPr/>
          <a:lstStyle/>
          <a:p>
            <a:r>
              <a:rPr lang="en-IN" sz="1950" dirty="0" smtClean="0"/>
              <a:t>Design highly tuned for 2-D data and computations with few conditionals &amp; min random access</a:t>
            </a:r>
          </a:p>
          <a:p>
            <a:r>
              <a:rPr lang="en-IN" sz="1950" dirty="0" smtClean="0"/>
              <a:t>Compute unit is a </a:t>
            </a:r>
            <a:r>
              <a:rPr lang="en-IN" sz="1950" i="1" dirty="0" err="1" smtClean="0">
                <a:solidFill>
                  <a:srgbClr val="FF6600"/>
                </a:solidFill>
              </a:rPr>
              <a:t>SIMD</a:t>
            </a:r>
            <a:r>
              <a:rPr lang="en-IN" sz="1950" i="1" dirty="0" smtClean="0">
                <a:solidFill>
                  <a:srgbClr val="FF6600"/>
                </a:solidFill>
              </a:rPr>
              <a:t> engine</a:t>
            </a:r>
            <a:r>
              <a:rPr lang="en-IN" sz="1950" i="1" dirty="0" smtClean="0"/>
              <a:t> &amp; </a:t>
            </a:r>
            <a:r>
              <a:rPr lang="en-IN" sz="1950" dirty="0" smtClean="0"/>
              <a:t>contains several thread processors, which each contain 4 processing cores &amp; special-purpose core and a branch exec unit</a:t>
            </a:r>
          </a:p>
          <a:p>
            <a:r>
              <a:rPr lang="en-IN" sz="1950" dirty="0" smtClean="0"/>
              <a:t>T-stream core- math </a:t>
            </a:r>
            <a:r>
              <a:rPr lang="en-IN" sz="1950" dirty="0" err="1" smtClean="0"/>
              <a:t>func</a:t>
            </a:r>
            <a:endParaRPr lang="en-IN" sz="1950" dirty="0" smtClean="0"/>
          </a:p>
          <a:p>
            <a:r>
              <a:rPr lang="en-IN" sz="1950" dirty="0" smtClean="0"/>
              <a:t>only 1 branch execution unit exists for every 5 processing cores</a:t>
            </a:r>
          </a:p>
          <a:p>
            <a:r>
              <a:rPr lang="en-IN" sz="1950" dirty="0" smtClean="0"/>
              <a:t>Any branch, divergent or  not incurs some amount of serialization</a:t>
            </a:r>
            <a:endParaRPr lang="en-IN" sz="195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995936" y="4005064"/>
            <a:ext cx="5148064" cy="2232248"/>
          </a:xfrm>
        </p:spPr>
        <p:txBody>
          <a:bodyPr/>
          <a:lstStyle/>
          <a:p>
            <a:r>
              <a:rPr lang="en-IN" sz="1950" dirty="0" smtClean="0"/>
              <a:t>AMD: </a:t>
            </a:r>
            <a:r>
              <a:rPr lang="en-IN" sz="1950" dirty="0" err="1" smtClean="0"/>
              <a:t>VLIW</a:t>
            </a:r>
            <a:r>
              <a:rPr lang="en-IN" sz="1950" dirty="0" smtClean="0"/>
              <a:t> based | </a:t>
            </a:r>
            <a:r>
              <a:rPr lang="en-IN" sz="1950" dirty="0" err="1" smtClean="0"/>
              <a:t>Nvidia</a:t>
            </a:r>
            <a:r>
              <a:rPr lang="en-IN" sz="1950" dirty="0" smtClean="0"/>
              <a:t> has scalar core</a:t>
            </a:r>
          </a:p>
          <a:p>
            <a:r>
              <a:rPr lang="en-IN" sz="1950" dirty="0" smtClean="0"/>
              <a:t>Vector type &amp;math </a:t>
            </a:r>
            <a:r>
              <a:rPr lang="en-IN" sz="1950" dirty="0" err="1" smtClean="0"/>
              <a:t>overhad</a:t>
            </a:r>
            <a:r>
              <a:rPr lang="en-IN" sz="1950" dirty="0" smtClean="0"/>
              <a:t> in </a:t>
            </a:r>
            <a:r>
              <a:rPr lang="en-IN" sz="1950" dirty="0" err="1" smtClean="0"/>
              <a:t>nvidia</a:t>
            </a:r>
            <a:r>
              <a:rPr lang="en-IN" sz="1950" dirty="0" smtClean="0"/>
              <a:t> but on AMD gives material speedups</a:t>
            </a:r>
          </a:p>
          <a:p>
            <a:r>
              <a:rPr lang="en-IN" sz="1950" dirty="0" smtClean="0"/>
              <a:t>AMD </a:t>
            </a:r>
            <a:r>
              <a:rPr lang="en-IN" sz="1950" dirty="0" err="1" smtClean="0"/>
              <a:t>GPUs</a:t>
            </a:r>
            <a:r>
              <a:rPr lang="en-IN" sz="1950" dirty="0" smtClean="0"/>
              <a:t> : more processing elements, so more slots to fill</a:t>
            </a:r>
          </a:p>
          <a:p>
            <a:endParaRPr lang="en-IN" sz="19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980728"/>
            <a:ext cx="5219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87680" cy="941388"/>
          </a:xfrm>
        </p:spPr>
        <p:txBody>
          <a:bodyPr/>
          <a:lstStyle/>
          <a:p>
            <a:r>
              <a:rPr lang="en-IN" dirty="0" smtClean="0"/>
              <a:t>AMD optimizations: Kernel Splitting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328592"/>
          </a:xfrm>
        </p:spPr>
        <p:txBody>
          <a:bodyPr/>
          <a:lstStyle/>
          <a:p>
            <a:pPr lvl="1"/>
            <a:r>
              <a:rPr lang="fr-FR" dirty="0" smtClean="0"/>
              <a:t>1 </a:t>
            </a:r>
            <a:r>
              <a:rPr lang="fr-FR" dirty="0" err="1" smtClean="0"/>
              <a:t>branch</a:t>
            </a:r>
            <a:r>
              <a:rPr lang="fr-FR" dirty="0" smtClean="0"/>
              <a:t> unit for </a:t>
            </a:r>
            <a:r>
              <a:rPr lang="fr-FR" dirty="0" err="1" smtClean="0"/>
              <a:t>every</a:t>
            </a:r>
            <a:r>
              <a:rPr lang="fr-FR" dirty="0" smtClean="0"/>
              <a:t> 5 </a:t>
            </a:r>
            <a:r>
              <a:rPr lang="fr-FR" dirty="0" err="1" smtClean="0"/>
              <a:t>processing</a:t>
            </a:r>
            <a:r>
              <a:rPr lang="fr-FR" dirty="0" smtClean="0"/>
              <a:t> </a:t>
            </a:r>
            <a:r>
              <a:rPr lang="fr-FR" dirty="0" err="1" smtClean="0"/>
              <a:t>cores</a:t>
            </a:r>
            <a:endParaRPr lang="fr-FR" dirty="0" smtClean="0"/>
          </a:p>
          <a:p>
            <a:pPr lvl="1"/>
            <a:r>
              <a:rPr lang="fr-FR" dirty="0" err="1" smtClean="0"/>
              <a:t>Even</a:t>
            </a:r>
            <a:r>
              <a:rPr lang="fr-FR" dirty="0" smtClean="0"/>
              <a:t> non-divergent branches </a:t>
            </a:r>
            <a:r>
              <a:rPr lang="fr-FR" dirty="0" err="1" smtClean="0"/>
              <a:t>can</a:t>
            </a:r>
            <a:r>
              <a:rPr lang="fr-FR" dirty="0" smtClean="0"/>
              <a:t> cause </a:t>
            </a:r>
            <a:r>
              <a:rPr lang="fr-FR" dirty="0" err="1" smtClean="0"/>
              <a:t>significant</a:t>
            </a:r>
            <a:r>
              <a:rPr lang="fr-FR" dirty="0" smtClean="0"/>
              <a:t> performance </a:t>
            </a:r>
            <a:r>
              <a:rPr lang="en-IN" dirty="0" smtClean="0"/>
              <a:t>degradation</a:t>
            </a:r>
          </a:p>
          <a:p>
            <a:pPr lvl="1"/>
            <a:r>
              <a:rPr lang="en-IN" dirty="0" smtClean="0"/>
              <a:t>CPUs: performance </a:t>
            </a:r>
            <a:r>
              <a:rPr lang="en-IN" dirty="0" smtClean="0"/>
              <a:t>loss </a:t>
            </a:r>
            <a:r>
              <a:rPr lang="en-IN" dirty="0" smtClean="0"/>
              <a:t>is minimal due to speculative execution &amp; branch prediction</a:t>
            </a:r>
          </a:p>
          <a:p>
            <a:pPr lvl="1"/>
            <a:r>
              <a:rPr lang="en-IN" dirty="0" smtClean="0"/>
              <a:t>Implementation:</a:t>
            </a:r>
          </a:p>
          <a:p>
            <a:pPr lvl="2"/>
            <a:r>
              <a:rPr lang="en-IN" dirty="0" smtClean="0"/>
              <a:t>Conditionals whose result can be predetermined prior to the beginning of the kernel - moved from the </a:t>
            </a:r>
            <a:r>
              <a:rPr lang="en-IN" dirty="0" err="1" smtClean="0"/>
              <a:t>GPU</a:t>
            </a:r>
            <a:r>
              <a:rPr lang="en-IN" dirty="0" smtClean="0"/>
              <a:t> kernel -&gt; CPU</a:t>
            </a:r>
          </a:p>
          <a:p>
            <a:pPr lvl="2"/>
            <a:r>
              <a:rPr lang="en-IN" dirty="0" smtClean="0"/>
              <a:t>kernel </a:t>
            </a:r>
            <a:r>
              <a:rPr lang="en-IN" i="1" dirty="0" smtClean="0"/>
              <a:t>split into 2 kernels, each of which takes a </a:t>
            </a:r>
            <a:r>
              <a:rPr lang="en-IN" dirty="0" smtClean="0"/>
              <a:t>different branch of that conditional</a:t>
            </a:r>
          </a:p>
          <a:p>
            <a:pPr lvl="2"/>
            <a:r>
              <a:rPr lang="en-IN" dirty="0" smtClean="0"/>
              <a:t>CPU then calls the kernel which follows the correct branch</a:t>
            </a:r>
          </a:p>
          <a:p>
            <a:pPr lvl="2"/>
            <a:r>
              <a:rPr lang="en-IN" dirty="0" smtClean="0"/>
              <a:t>Simple but complicated to implement</a:t>
            </a:r>
          </a:p>
          <a:p>
            <a:pPr lvl="2"/>
            <a:r>
              <a:rPr lang="en-IN" dirty="0" smtClean="0"/>
              <a:t>Optimised version of molecular modelling requires 16 kernels to implement this to all inputs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8865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Local Staging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256584"/>
          </a:xfrm>
        </p:spPr>
        <p:txBody>
          <a:bodyPr/>
          <a:lstStyle/>
          <a:p>
            <a:r>
              <a:rPr lang="en-IN" dirty="0" smtClean="0"/>
              <a:t>Reuse data loaded into </a:t>
            </a:r>
            <a:r>
              <a:rPr lang="en-IN" dirty="0" err="1" smtClean="0"/>
              <a:t>onchip</a:t>
            </a:r>
            <a:r>
              <a:rPr lang="en-IN" dirty="0" smtClean="0"/>
              <a:t> memory</a:t>
            </a:r>
          </a:p>
          <a:p>
            <a:pPr lvl="1"/>
            <a:r>
              <a:rPr lang="en-IN" dirty="0" smtClean="0"/>
              <a:t>subsequent accesses are more efficient than accessing from original location in global memory</a:t>
            </a:r>
          </a:p>
          <a:p>
            <a:r>
              <a:rPr lang="en-IN" dirty="0" smtClean="0"/>
              <a:t>AMD: local &amp; const memory are significantly slower to access than registers</a:t>
            </a:r>
          </a:p>
          <a:p>
            <a:pPr lvl="1"/>
            <a:r>
              <a:rPr lang="en-IN" dirty="0" smtClean="0"/>
              <a:t>For small amounts of data &amp; data not shared </a:t>
            </a:r>
            <a:r>
              <a:rPr lang="en-IN" dirty="0" err="1" smtClean="0"/>
              <a:t>btwn</a:t>
            </a:r>
            <a:r>
              <a:rPr lang="en-IN" dirty="0" smtClean="0"/>
              <a:t> threads, </a:t>
            </a:r>
            <a:r>
              <a:rPr lang="en-IN" dirty="0" err="1" smtClean="0"/>
              <a:t>regs</a:t>
            </a:r>
            <a:r>
              <a:rPr lang="en-IN" dirty="0" smtClean="0"/>
              <a:t> are faster</a:t>
            </a:r>
          </a:p>
          <a:p>
            <a:pPr lvl="1"/>
            <a:r>
              <a:rPr lang="en-IN" dirty="0" smtClean="0"/>
              <a:t>AMD </a:t>
            </a:r>
            <a:r>
              <a:rPr lang="en-IN" dirty="0" err="1" smtClean="0"/>
              <a:t>GPUs</a:t>
            </a:r>
            <a:r>
              <a:rPr lang="en-IN" dirty="0" smtClean="0"/>
              <a:t> have 4 times more </a:t>
            </a:r>
            <a:r>
              <a:rPr lang="en-IN" dirty="0" err="1" smtClean="0"/>
              <a:t>regs</a:t>
            </a:r>
            <a:r>
              <a:rPr lang="en-IN" dirty="0" smtClean="0"/>
              <a:t> than </a:t>
            </a:r>
            <a:r>
              <a:rPr lang="en-IN" dirty="0" err="1" smtClean="0"/>
              <a:t>Nvidia</a:t>
            </a:r>
            <a:r>
              <a:rPr lang="en-IN" dirty="0" smtClean="0"/>
              <a:t> </a:t>
            </a:r>
            <a:r>
              <a:rPr lang="en-IN" dirty="0" err="1" smtClean="0"/>
              <a:t>GPUs</a:t>
            </a:r>
            <a:endParaRPr lang="en-IN" dirty="0" smtClean="0"/>
          </a:p>
          <a:p>
            <a:pPr lvl="1"/>
            <a:r>
              <a:rPr lang="en-IN" dirty="0" smtClean="0"/>
              <a:t>If more than 124 </a:t>
            </a:r>
            <a:r>
              <a:rPr lang="en-IN" dirty="0" err="1" smtClean="0"/>
              <a:t>regs</a:t>
            </a:r>
            <a:r>
              <a:rPr lang="en-IN" dirty="0" smtClean="0"/>
              <a:t> used by each thread, local variables spill to global memory &amp; degrade performance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Vector types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9073008" cy="5256584"/>
          </a:xfrm>
        </p:spPr>
        <p:txBody>
          <a:bodyPr/>
          <a:lstStyle/>
          <a:p>
            <a:r>
              <a:rPr lang="en-IN" sz="2400" dirty="0" err="1" smtClean="0"/>
              <a:t>OpenCL</a:t>
            </a:r>
            <a:r>
              <a:rPr lang="en-IN" sz="2400" dirty="0" smtClean="0"/>
              <a:t> are analogous to </a:t>
            </a:r>
            <a:r>
              <a:rPr lang="en-IN" sz="2400" dirty="0" err="1" smtClean="0"/>
              <a:t>SIMD</a:t>
            </a:r>
            <a:r>
              <a:rPr lang="en-IN" sz="2400" dirty="0" smtClean="0"/>
              <a:t> vectors for SSE or </a:t>
            </a:r>
            <a:r>
              <a:rPr lang="en-IN" sz="2400" dirty="0" err="1" smtClean="0"/>
              <a:t>AltiVec</a:t>
            </a:r>
            <a:r>
              <a:rPr lang="en-IN" sz="2400" dirty="0" smtClean="0"/>
              <a:t>  units on CPUs</a:t>
            </a:r>
          </a:p>
          <a:p>
            <a:r>
              <a:rPr lang="en-IN" sz="2400" dirty="0" smtClean="0"/>
              <a:t>Most used type of this class is </a:t>
            </a:r>
            <a:r>
              <a:rPr lang="en-IN" sz="2400" dirty="0" err="1" smtClean="0"/>
              <a:t>float4</a:t>
            </a:r>
            <a:r>
              <a:rPr lang="en-IN" sz="2400" dirty="0" smtClean="0"/>
              <a:t> </a:t>
            </a:r>
          </a:p>
          <a:p>
            <a:pPr lvl="1"/>
            <a:r>
              <a:rPr lang="en-IN" sz="2000" dirty="0" smtClean="0"/>
              <a:t>matches both the size of a pixel in graphics and size of an SSE word. </a:t>
            </a:r>
          </a:p>
          <a:p>
            <a:pPr lvl="1"/>
            <a:r>
              <a:rPr lang="en-IN" sz="2000" dirty="0" smtClean="0"/>
              <a:t>Using vector types in </a:t>
            </a:r>
            <a:r>
              <a:rPr lang="en-IN" sz="2000" dirty="0" err="1" smtClean="0"/>
              <a:t>CUDA</a:t>
            </a:r>
            <a:r>
              <a:rPr lang="en-IN" sz="2000" dirty="0" smtClean="0"/>
              <a:t> programs maps the operations down to scalar types (except loads and stores) </a:t>
            </a:r>
            <a:r>
              <a:rPr lang="en-IN" sz="2000" dirty="0" smtClean="0">
                <a:solidFill>
                  <a:schemeClr val="tx1"/>
                </a:solidFill>
              </a:rPr>
              <a:t>little performance benefits</a:t>
            </a:r>
          </a:p>
          <a:p>
            <a:r>
              <a:rPr lang="en-IN" sz="2400" dirty="0" smtClean="0"/>
              <a:t>AMD </a:t>
            </a:r>
            <a:r>
              <a:rPr lang="en-IN" sz="2400" dirty="0" err="1" smtClean="0"/>
              <a:t>GPUs</a:t>
            </a:r>
            <a:r>
              <a:rPr lang="en-IN" sz="2400" dirty="0" smtClean="0"/>
              <a:t> is optimized for accesses of 128 bits as well as computation on vectors of 2-4 floats. T-Stream core not optimized. </a:t>
            </a:r>
          </a:p>
          <a:p>
            <a:pPr lvl="1"/>
            <a:r>
              <a:rPr lang="en-IN" sz="2000" dirty="0" smtClean="0"/>
              <a:t>The overhead of unpacking the vector and performing the </a:t>
            </a:r>
            <a:r>
              <a:rPr lang="en-IN" sz="2000" dirty="0" err="1" smtClean="0"/>
              <a:t>transcendentals</a:t>
            </a:r>
            <a:r>
              <a:rPr lang="en-IN" sz="2000" dirty="0" smtClean="0"/>
              <a:t> is higher than doing all the math with scalars. </a:t>
            </a:r>
          </a:p>
          <a:p>
            <a:pPr lvl="2"/>
            <a:r>
              <a:rPr lang="en-IN" sz="1800" dirty="0" smtClean="0"/>
              <a:t>Though scalar math is faster, loading memory in </a:t>
            </a:r>
            <a:r>
              <a:rPr lang="en-IN" sz="1800" dirty="0" err="1" smtClean="0"/>
              <a:t>float2</a:t>
            </a:r>
            <a:r>
              <a:rPr lang="en-IN" sz="1800" dirty="0" smtClean="0"/>
              <a:t> or </a:t>
            </a:r>
            <a:r>
              <a:rPr lang="en-IN" sz="1800" dirty="0" err="1" smtClean="0"/>
              <a:t>float4</a:t>
            </a:r>
            <a:r>
              <a:rPr lang="en-IN" sz="1800" dirty="0" smtClean="0"/>
              <a:t> is more efficient than loading scalars</a:t>
            </a:r>
          </a:p>
          <a:p>
            <a:pPr lvl="3"/>
            <a:r>
              <a:rPr lang="en-IN" sz="1600" dirty="0" smtClean="0"/>
              <a:t>Pre-fetching with vector loads, unrolling a loop to perform the math in scalars, &amp;storing the vector</a:t>
            </a:r>
            <a:endParaRPr lang="en-IN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Image Memory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256584"/>
          </a:xfrm>
        </p:spPr>
        <p:txBody>
          <a:bodyPr/>
          <a:lstStyle/>
          <a:p>
            <a:r>
              <a:rPr lang="en-IN" sz="2400" dirty="0" smtClean="0"/>
              <a:t>Older versions of NVIDIA </a:t>
            </a:r>
            <a:r>
              <a:rPr lang="en-IN" sz="2400" dirty="0" err="1" smtClean="0"/>
              <a:t>GPUs</a:t>
            </a:r>
            <a:r>
              <a:rPr lang="en-IN" sz="2400" dirty="0" smtClean="0"/>
              <a:t>, image memory was commonly listed as a way to increase memory performance</a:t>
            </a:r>
          </a:p>
          <a:p>
            <a:pPr lvl="1"/>
            <a:r>
              <a:rPr lang="en-IN" dirty="0" smtClean="0"/>
              <a:t>caching helped with repeated access, improved data access times</a:t>
            </a:r>
          </a:p>
          <a:p>
            <a:r>
              <a:rPr lang="en-IN" sz="2400" dirty="0" smtClean="0"/>
              <a:t>Offers many transformations meant to speed-up the access of images, but it is equally capable of reading arbitrary data in </a:t>
            </a:r>
            <a:r>
              <a:rPr lang="en-IN" sz="2400" dirty="0" err="1" smtClean="0"/>
              <a:t>float4</a:t>
            </a:r>
            <a:r>
              <a:rPr lang="en-IN" sz="2400" dirty="0" smtClean="0"/>
              <a:t> vectors</a:t>
            </a:r>
          </a:p>
          <a:p>
            <a:r>
              <a:rPr lang="en-IN" sz="2400" dirty="0" smtClean="0">
                <a:solidFill>
                  <a:srgbClr val="FF6600"/>
                </a:solidFill>
              </a:rPr>
              <a:t>Loading larger types </a:t>
            </a:r>
            <a:r>
              <a:rPr lang="en-IN" sz="2400" dirty="0" smtClean="0"/>
              <a:t>from memory is more efficient than loading scalars</a:t>
            </a:r>
          </a:p>
          <a:p>
            <a:r>
              <a:rPr lang="en-IN" sz="2400" dirty="0" smtClean="0"/>
              <a:t>B</a:t>
            </a:r>
            <a:r>
              <a:rPr lang="en-IN" sz="2400" dirty="0" smtClean="0"/>
              <a:t>enefits </a:t>
            </a:r>
            <a:r>
              <a:rPr lang="en-IN" sz="2400" dirty="0" smtClean="0"/>
              <a:t>of </a:t>
            </a:r>
            <a:r>
              <a:rPr lang="en-IN" sz="2400" dirty="0" smtClean="0">
                <a:solidFill>
                  <a:srgbClr val="FF6600"/>
                </a:solidFill>
              </a:rPr>
              <a:t>caching</a:t>
            </a:r>
            <a:r>
              <a:rPr lang="en-IN" sz="2400" dirty="0" smtClean="0"/>
              <a:t> and more efficient memory access patterns offered by image memory on AMD</a:t>
            </a:r>
          </a:p>
          <a:p>
            <a:endParaRPr lang="en-IN" sz="2400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Combining optimizations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328592"/>
          </a:xfrm>
        </p:spPr>
        <p:txBody>
          <a:bodyPr/>
          <a:lstStyle/>
          <a:p>
            <a:r>
              <a:rPr lang="en-IN" dirty="0" smtClean="0"/>
              <a:t>2 optimizations can improve performance of a base application individually, they will combine to create a faster implementation when applied together</a:t>
            </a:r>
          </a:p>
          <a:p>
            <a:r>
              <a:rPr lang="en-IN" dirty="0" smtClean="0"/>
              <a:t>Hill climbing used for optimization</a:t>
            </a:r>
          </a:p>
          <a:p>
            <a:r>
              <a:rPr lang="en-IN" dirty="0" smtClean="0"/>
              <a:t>But combining optimizations does not work well with the </a:t>
            </a:r>
            <a:r>
              <a:rPr lang="en-IN" dirty="0" err="1" smtClean="0"/>
              <a:t>GPUs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Results &amp; Analysis: Kernel Splitting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129980" cy="5256584"/>
          </a:xfrm>
        </p:spPr>
        <p:txBody>
          <a:bodyPr/>
          <a:lstStyle/>
          <a:p>
            <a:r>
              <a:rPr lang="en-IN" sz="2600" dirty="0" smtClean="0"/>
              <a:t>Delivers a 1.7-fold performance benefit</a:t>
            </a:r>
          </a:p>
          <a:p>
            <a:pPr>
              <a:buNone/>
            </a:pPr>
            <a:r>
              <a:rPr lang="en-IN" sz="2600" dirty="0" smtClean="0"/>
              <a:t>Reason:</a:t>
            </a:r>
          </a:p>
          <a:p>
            <a:pPr lvl="1"/>
            <a:r>
              <a:rPr lang="en-IN" dirty="0" smtClean="0"/>
              <a:t>AMD </a:t>
            </a:r>
            <a:r>
              <a:rPr lang="en-IN" dirty="0" err="1" smtClean="0"/>
              <a:t>GPU</a:t>
            </a:r>
            <a:r>
              <a:rPr lang="en-IN" dirty="0" smtClean="0"/>
              <a:t> architecture has only 1 branch exec unit for 5 processing cores</a:t>
            </a:r>
            <a:endParaRPr lang="en-IN" sz="6200" dirty="0" smtClean="0"/>
          </a:p>
          <a:p>
            <a:pPr lvl="1"/>
            <a:r>
              <a:rPr lang="en-IN" sz="2200" dirty="0" smtClean="0"/>
              <a:t>Branching on an AMD </a:t>
            </a:r>
            <a:r>
              <a:rPr lang="en-IN" sz="2200" dirty="0" err="1" smtClean="0"/>
              <a:t>GPU</a:t>
            </a:r>
            <a:r>
              <a:rPr lang="en-IN" sz="2200" dirty="0" smtClean="0"/>
              <a:t> incurs a huge performance loss</a:t>
            </a:r>
          </a:p>
          <a:p>
            <a:pPr lvl="2"/>
            <a:r>
              <a:rPr lang="en-IN" dirty="0" smtClean="0"/>
              <a:t>For </a:t>
            </a:r>
            <a:r>
              <a:rPr lang="en-IN" dirty="0" err="1" smtClean="0"/>
              <a:t>eg</a:t>
            </a:r>
            <a:r>
              <a:rPr lang="en-IN" dirty="0" smtClean="0"/>
              <a:t>, the branch itself now takes </a:t>
            </a:r>
            <a:r>
              <a:rPr lang="en-IN" dirty="0" err="1" smtClean="0"/>
              <a:t>5times</a:t>
            </a:r>
            <a:r>
              <a:rPr lang="en-IN" dirty="0" smtClean="0"/>
              <a:t> as long as branches on the NVIDIA </a:t>
            </a:r>
            <a:r>
              <a:rPr lang="en-IN" dirty="0" err="1" smtClean="0"/>
              <a:t>GPU</a:t>
            </a:r>
            <a:r>
              <a:rPr lang="en-IN" dirty="0" smtClean="0"/>
              <a:t> arch</a:t>
            </a:r>
          </a:p>
          <a:p>
            <a:pPr lvl="1"/>
            <a:endParaRPr lang="en-IN" dirty="0" smtClean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925" y="1124744"/>
            <a:ext cx="47910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7984" y="3933056"/>
            <a:ext cx="471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Speedup Due to Each Optimization over </a:t>
            </a:r>
            <a:r>
              <a:rPr lang="en-IN" dirty="0" err="1" smtClean="0"/>
              <a:t>Unoptimized</a:t>
            </a:r>
            <a:r>
              <a:rPr lang="en-IN" dirty="0" smtClean="0"/>
              <a:t> </a:t>
            </a:r>
            <a:r>
              <a:rPr lang="en-IN" dirty="0" err="1" smtClean="0"/>
              <a:t>OpenCL</a:t>
            </a:r>
            <a:r>
              <a:rPr lang="en-IN" dirty="0" smtClean="0"/>
              <a:t> </a:t>
            </a:r>
            <a:r>
              <a:rPr lang="en-IN" dirty="0" err="1" smtClean="0"/>
              <a:t>GPU</a:t>
            </a:r>
            <a:r>
              <a:rPr lang="en-IN" dirty="0" smtClean="0"/>
              <a:t> Version </a:t>
            </a:r>
          </a:p>
          <a:p>
            <a:r>
              <a:rPr lang="en-IN" sz="1200" dirty="0" err="1" smtClean="0"/>
              <a:t>KS</a:t>
            </a:r>
            <a:r>
              <a:rPr lang="en-IN" sz="1200" dirty="0" smtClean="0"/>
              <a:t>: Kernel Splitting, RA: Register Accumulator, </a:t>
            </a:r>
          </a:p>
          <a:p>
            <a:r>
              <a:rPr lang="en-IN" sz="1200" dirty="0" smtClean="0"/>
              <a:t>RP: Register Preloading, LM: Local Memory, IM: Image Memory, LU</a:t>
            </a:r>
            <a:r>
              <a:rPr lang="en-IN" sz="1200" i="1" dirty="0" smtClean="0"/>
              <a:t>{2,4}: Loop Unrolling{</a:t>
            </a:r>
            <a:r>
              <a:rPr lang="en-IN" sz="1200" i="1" dirty="0" err="1" smtClean="0"/>
              <a:t>2x,4x</a:t>
            </a:r>
            <a:r>
              <a:rPr lang="en-IN" sz="1200" i="1" dirty="0" smtClean="0"/>
              <a:t>}, </a:t>
            </a:r>
            <a:r>
              <a:rPr lang="en-IN" sz="1200" dirty="0" err="1" smtClean="0"/>
              <a:t>VASM</a:t>
            </a:r>
            <a:r>
              <a:rPr lang="en-IN" sz="1200" i="1" dirty="0" smtClean="0"/>
              <a:t>{2,4}: </a:t>
            </a:r>
            <a:r>
              <a:rPr lang="en-IN" sz="1200" i="1" dirty="0" err="1" smtClean="0"/>
              <a:t>Vectorized</a:t>
            </a:r>
            <a:r>
              <a:rPr lang="en-IN" sz="1200" i="1" dirty="0" smtClean="0"/>
              <a:t> Access &amp; Scalar Math{</a:t>
            </a:r>
            <a:r>
              <a:rPr lang="en-IN" sz="1200" i="1" dirty="0" err="1" smtClean="0"/>
              <a:t>float2</a:t>
            </a:r>
            <a:r>
              <a:rPr lang="en-IN" sz="1200" i="1" dirty="0" smtClean="0"/>
              <a:t>, </a:t>
            </a:r>
            <a:r>
              <a:rPr lang="en-IN" sz="1200" i="1" dirty="0" err="1" smtClean="0"/>
              <a:t>float4</a:t>
            </a:r>
            <a:r>
              <a:rPr lang="en-IN" sz="1200" i="1" dirty="0" smtClean="0"/>
              <a:t>}, </a:t>
            </a:r>
            <a:r>
              <a:rPr lang="en-IN" sz="1200" dirty="0" err="1" smtClean="0"/>
              <a:t>VAVM</a:t>
            </a:r>
            <a:r>
              <a:rPr lang="en-IN" sz="1200" i="1" dirty="0" smtClean="0"/>
              <a:t>{2,4}: </a:t>
            </a:r>
            <a:r>
              <a:rPr lang="en-IN" sz="1200" i="1" dirty="0" err="1" smtClean="0"/>
              <a:t>Vectorized</a:t>
            </a:r>
            <a:r>
              <a:rPr lang="en-IN" sz="1200" i="1" dirty="0" smtClean="0"/>
              <a:t> Access &amp; Vector Math{</a:t>
            </a:r>
            <a:r>
              <a:rPr lang="en-IN" sz="1200" i="1" dirty="0" err="1" smtClean="0"/>
              <a:t>float2</a:t>
            </a:r>
            <a:r>
              <a:rPr lang="en-IN" sz="1200" i="1" dirty="0" smtClean="0"/>
              <a:t>, </a:t>
            </a:r>
            <a:r>
              <a:rPr lang="en-IN" sz="1200" i="1" dirty="0" err="1" smtClean="0"/>
              <a:t>float4</a:t>
            </a:r>
            <a:r>
              <a:rPr lang="en-IN" sz="1200" i="1" dirty="0" smtClean="0"/>
              <a:t>}</a:t>
            </a:r>
            <a:endParaRPr lang="en-IN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Local Staging	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328592"/>
          </a:xfrm>
        </p:spPr>
        <p:txBody>
          <a:bodyPr/>
          <a:lstStyle/>
          <a:p>
            <a:r>
              <a:rPr lang="en-IN" dirty="0" smtClean="0"/>
              <a:t>Reducing the number registers utilized per thread</a:t>
            </a:r>
          </a:p>
          <a:p>
            <a:r>
              <a:rPr lang="en-IN" dirty="0" smtClean="0"/>
              <a:t>AMD has 4 times that of NVIDIA</a:t>
            </a:r>
          </a:p>
          <a:p>
            <a:r>
              <a:rPr lang="en-IN" dirty="0" smtClean="0"/>
              <a:t>GEM kernel:</a:t>
            </a:r>
          </a:p>
          <a:p>
            <a:pPr lvl="1"/>
            <a:r>
              <a:rPr lang="en-IN" dirty="0" smtClean="0"/>
              <a:t>GEM involves accumulating the potential at the vertex due to each atom in the molecule</a:t>
            </a:r>
          </a:p>
          <a:p>
            <a:pPr lvl="1"/>
            <a:r>
              <a:rPr lang="en-IN" dirty="0" smtClean="0"/>
              <a:t>Superior performance on the AMD </a:t>
            </a:r>
            <a:r>
              <a:rPr lang="en-IN" dirty="0" err="1" smtClean="0"/>
              <a:t>GPU</a:t>
            </a:r>
            <a:endParaRPr lang="en-IN" dirty="0" smtClean="0"/>
          </a:p>
          <a:p>
            <a:pPr lvl="1"/>
            <a:r>
              <a:rPr lang="en-IN" b="1" i="1" dirty="0" smtClean="0"/>
              <a:t>Register accumulator </a:t>
            </a:r>
            <a:r>
              <a:rPr lang="en-IN" dirty="0" smtClean="0"/>
              <a:t>and obtain	-1.3-fold speedup</a:t>
            </a:r>
          </a:p>
          <a:p>
            <a:pPr lvl="1"/>
            <a:r>
              <a:rPr lang="en-IN" b="1" i="1" dirty="0" smtClean="0"/>
              <a:t>Preloading</a:t>
            </a:r>
            <a:r>
              <a:rPr lang="en-IN" i="1" dirty="0" smtClean="0"/>
              <a:t> </a:t>
            </a:r>
            <a:r>
              <a:rPr lang="en-IN" dirty="0" smtClean="0"/>
              <a:t>data into the register	-1.6 fold speedup</a:t>
            </a:r>
          </a:p>
          <a:p>
            <a:pPr lvl="1"/>
            <a:r>
              <a:rPr lang="en-IN" dirty="0" smtClean="0"/>
              <a:t>Use of </a:t>
            </a:r>
            <a:r>
              <a:rPr lang="en-IN" b="1" i="1" dirty="0" smtClean="0"/>
              <a:t>local memory </a:t>
            </a:r>
            <a:r>
              <a:rPr lang="en-IN" i="1" dirty="0" smtClean="0"/>
              <a:t>on the </a:t>
            </a:r>
            <a:r>
              <a:rPr lang="en-IN" i="1" dirty="0" err="1" smtClean="0"/>
              <a:t>GPU</a:t>
            </a:r>
            <a:r>
              <a:rPr lang="en-IN" i="1" dirty="0" smtClean="0"/>
              <a:t> 	-</a:t>
            </a:r>
            <a:r>
              <a:rPr lang="en-IN" dirty="0" smtClean="0"/>
              <a:t>2.3-fold speedup</a:t>
            </a:r>
          </a:p>
          <a:p>
            <a:pPr lvl="1"/>
            <a:r>
              <a:rPr lang="en-IN" dirty="0" smtClean="0"/>
              <a:t>Using </a:t>
            </a:r>
            <a:r>
              <a:rPr lang="en-IN" b="1" dirty="0" smtClean="0"/>
              <a:t>local memory </a:t>
            </a:r>
            <a:r>
              <a:rPr lang="en-IN" dirty="0" smtClean="0"/>
              <a:t>is 1.4-fold faster than using register </a:t>
            </a:r>
            <a:r>
              <a:rPr lang="en-IN" b="1" dirty="0" smtClean="0"/>
              <a:t>preloading</a:t>
            </a:r>
            <a:r>
              <a:rPr lang="en-IN" dirty="0" smtClean="0"/>
              <a:t> in isolation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Good heterogeneous architecture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328592"/>
          </a:xfrm>
        </p:spPr>
        <p:txBody>
          <a:bodyPr/>
          <a:lstStyle/>
          <a:p>
            <a:r>
              <a:rPr lang="en-IN" dirty="0" smtClean="0"/>
              <a:t>Re-evaluate the benefits of heterogeneity in power and area efficient architectures</a:t>
            </a:r>
          </a:p>
          <a:p>
            <a:r>
              <a:rPr lang="en-IN" dirty="0" smtClean="0"/>
              <a:t>Demonstrate methodologies for arriving at good heterogeneous designs </a:t>
            </a:r>
          </a:p>
          <a:p>
            <a:pPr lvl="1"/>
            <a:r>
              <a:rPr lang="en-IN" dirty="0" smtClean="0"/>
              <a:t> we examine both those that find the best designs but do not scale well to larger design spaces, and those that scale yet still find good architectures</a:t>
            </a:r>
          </a:p>
          <a:p>
            <a:r>
              <a:rPr lang="en-IN" dirty="0" smtClean="0"/>
              <a:t>finding the best designs across many different assumptions and constraints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Image memory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256584"/>
          </a:xfrm>
        </p:spPr>
        <p:txBody>
          <a:bodyPr/>
          <a:lstStyle/>
          <a:p>
            <a:r>
              <a:rPr lang="en-IN" dirty="0" err="1" smtClean="0"/>
              <a:t>L1</a:t>
            </a:r>
            <a:r>
              <a:rPr lang="en-IN" dirty="0" smtClean="0"/>
              <a:t> and </a:t>
            </a:r>
            <a:r>
              <a:rPr lang="en-IN" dirty="0" err="1" smtClean="0"/>
              <a:t>L2</a:t>
            </a:r>
            <a:r>
              <a:rPr lang="en-IN" dirty="0" smtClean="0"/>
              <a:t> caches provide lower memory access latency</a:t>
            </a:r>
          </a:p>
          <a:p>
            <a:r>
              <a:rPr lang="en-IN" dirty="0" smtClean="0">
                <a:solidFill>
                  <a:srgbClr val="FF6600"/>
                </a:solidFill>
              </a:rPr>
              <a:t>Read-only mode</a:t>
            </a:r>
            <a:r>
              <a:rPr lang="en-IN" dirty="0" smtClean="0"/>
              <a:t>: </a:t>
            </a:r>
            <a:r>
              <a:rPr lang="en-IN" i="1" dirty="0" err="1" smtClean="0"/>
              <a:t>FastPath</a:t>
            </a:r>
            <a:r>
              <a:rPr lang="en-IN" i="1" dirty="0" smtClean="0"/>
              <a:t> memory access utilized on AMD </a:t>
            </a:r>
            <a:r>
              <a:rPr lang="en-IN" i="1" dirty="0" err="1" smtClean="0"/>
              <a:t>GPUs</a:t>
            </a:r>
            <a:r>
              <a:rPr lang="en-IN" i="1" dirty="0" smtClean="0"/>
              <a:t> </a:t>
            </a:r>
            <a:r>
              <a:rPr lang="en-IN" dirty="0" smtClean="0"/>
              <a:t>to leverage the presence of </a:t>
            </a:r>
            <a:r>
              <a:rPr lang="en-IN" dirty="0" err="1" smtClean="0"/>
              <a:t>L2</a:t>
            </a:r>
            <a:r>
              <a:rPr lang="en-IN" dirty="0" smtClean="0"/>
              <a:t> cache</a:t>
            </a:r>
          </a:p>
          <a:p>
            <a:r>
              <a:rPr lang="en-IN" dirty="0" smtClean="0">
                <a:solidFill>
                  <a:srgbClr val="FF6600"/>
                </a:solidFill>
              </a:rPr>
              <a:t>Read-write mode</a:t>
            </a:r>
            <a:r>
              <a:rPr lang="en-IN" dirty="0" smtClean="0"/>
              <a:t>: </a:t>
            </a:r>
            <a:r>
              <a:rPr lang="en-IN" dirty="0" err="1" smtClean="0"/>
              <a:t>GPUs</a:t>
            </a:r>
            <a:r>
              <a:rPr lang="en-IN" dirty="0" smtClean="0"/>
              <a:t> sacrifices the </a:t>
            </a:r>
            <a:r>
              <a:rPr lang="en-IN" dirty="0" err="1" smtClean="0"/>
              <a:t>L2</a:t>
            </a:r>
            <a:r>
              <a:rPr lang="en-IN" dirty="0" smtClean="0"/>
              <a:t> cache in order to perform atomic operations on global objects</a:t>
            </a:r>
          </a:p>
          <a:p>
            <a:r>
              <a:rPr lang="en-IN" dirty="0" smtClean="0"/>
              <a:t>1.2 fold speedup was obtained on AMD</a:t>
            </a:r>
          </a:p>
          <a:p>
            <a:r>
              <a:rPr lang="en-IN" dirty="0" smtClean="0"/>
              <a:t>Degraded the performance by 8% in </a:t>
            </a:r>
            <a:r>
              <a:rPr lang="en-IN" dirty="0" err="1" smtClean="0"/>
              <a:t>Nvidia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Vector types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256584"/>
          </a:xfrm>
        </p:spPr>
        <p:txBody>
          <a:bodyPr/>
          <a:lstStyle/>
          <a:p>
            <a:r>
              <a:rPr lang="en-IN" dirty="0" smtClean="0"/>
              <a:t>Loop unrolling</a:t>
            </a:r>
            <a:r>
              <a:rPr lang="en-IN" sz="2400" dirty="0" smtClean="0"/>
              <a:t>:</a:t>
            </a:r>
          </a:p>
          <a:p>
            <a:pPr lvl="1"/>
            <a:r>
              <a:rPr lang="en-IN" sz="2100" dirty="0" smtClean="0"/>
              <a:t>Reduces the number of dynamic instructions that control the loop </a:t>
            </a:r>
          </a:p>
          <a:p>
            <a:pPr lvl="2"/>
            <a:r>
              <a:rPr lang="en-IN" sz="1800" dirty="0" err="1" smtClean="0"/>
              <a:t>Eg</a:t>
            </a:r>
            <a:r>
              <a:rPr lang="en-IN" sz="1800" dirty="0" smtClean="0"/>
              <a:t>, pointer arithmetic, end of “test” loops</a:t>
            </a:r>
          </a:p>
          <a:p>
            <a:pPr lvl="1"/>
            <a:r>
              <a:rPr lang="en-IN" sz="2100" dirty="0" smtClean="0"/>
              <a:t>Reduces branch penalties</a:t>
            </a:r>
          </a:p>
          <a:p>
            <a:pPr lvl="1"/>
            <a:r>
              <a:rPr lang="en-IN" sz="2100" dirty="0" smtClean="0"/>
              <a:t>Accessing global memory as vectors faster than scalar</a:t>
            </a:r>
          </a:p>
          <a:p>
            <a:pPr lvl="1"/>
            <a:r>
              <a:rPr lang="en-IN" sz="2100" dirty="0" smtClean="0"/>
              <a:t>Vector math :</a:t>
            </a:r>
          </a:p>
          <a:p>
            <a:pPr lvl="2"/>
            <a:r>
              <a:rPr lang="en-IN" sz="1700" dirty="0" smtClean="0"/>
              <a:t> provide &gt;</a:t>
            </a:r>
            <a:r>
              <a:rPr lang="en-IN" sz="1700" dirty="0" err="1" smtClean="0"/>
              <a:t>3x</a:t>
            </a:r>
            <a:r>
              <a:rPr lang="en-IN" sz="1700" dirty="0" smtClean="0"/>
              <a:t> </a:t>
            </a:r>
            <a:r>
              <a:rPr lang="en-IN" sz="1700" i="1" dirty="0" smtClean="0"/>
              <a:t>speedup, as in case of </a:t>
            </a:r>
            <a:r>
              <a:rPr lang="en-IN" sz="1700" dirty="0" err="1" smtClean="0"/>
              <a:t>float2</a:t>
            </a:r>
            <a:r>
              <a:rPr lang="en-IN" sz="1700" dirty="0" smtClean="0"/>
              <a:t>. AMD </a:t>
            </a:r>
            <a:r>
              <a:rPr lang="en-IN" sz="1700" dirty="0" err="1" smtClean="0"/>
              <a:t>GPUs</a:t>
            </a:r>
            <a:r>
              <a:rPr lang="en-IN" sz="1700" dirty="0" smtClean="0"/>
              <a:t> are capable of issuing 5 FP, scalar operations in a </a:t>
            </a:r>
            <a:r>
              <a:rPr lang="en-IN" sz="1700" dirty="0" err="1" smtClean="0"/>
              <a:t>VLIW</a:t>
            </a:r>
            <a:endParaRPr lang="en-IN" sz="1700" dirty="0" smtClean="0"/>
          </a:p>
          <a:p>
            <a:pPr lvl="2"/>
            <a:r>
              <a:rPr lang="en-IN" sz="1700" b="1" dirty="0" err="1" smtClean="0"/>
              <a:t>vectorized</a:t>
            </a:r>
            <a:r>
              <a:rPr lang="en-IN" sz="1700" b="1" dirty="0" smtClean="0"/>
              <a:t> math </a:t>
            </a:r>
            <a:r>
              <a:rPr lang="en-IN" sz="1700" dirty="0" smtClean="0"/>
              <a:t>assists the compiler in filling the 5-way </a:t>
            </a:r>
            <a:r>
              <a:rPr lang="en-IN" sz="1700" dirty="0" err="1" smtClean="0"/>
              <a:t>VLIWs</a:t>
            </a:r>
            <a:r>
              <a:rPr lang="en-IN" sz="1700" dirty="0" smtClean="0"/>
              <a:t> in each compute unit. </a:t>
            </a:r>
          </a:p>
          <a:p>
            <a:pPr lvl="1"/>
            <a:r>
              <a:rPr lang="en-IN" sz="2100" dirty="0" smtClean="0"/>
              <a:t>The dynamic instruction count is also reduced by a factor of the length of the vector as multiple scalar instructions are packed into a single instruction</a:t>
            </a:r>
            <a:endParaRPr lang="en-IN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Efficacy of Combining Instructions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3816424" cy="2160240"/>
          </a:xfrm>
        </p:spPr>
        <p:txBody>
          <a:bodyPr/>
          <a:lstStyle/>
          <a:p>
            <a:pPr>
              <a:buNone/>
            </a:pPr>
            <a:r>
              <a:rPr lang="en-IN" sz="2000" dirty="0" smtClean="0"/>
              <a:t>Some of these results are due</a:t>
            </a:r>
          </a:p>
          <a:p>
            <a:pPr>
              <a:buNone/>
            </a:pPr>
            <a:r>
              <a:rPr lang="en-IN" sz="2000" dirty="0" smtClean="0"/>
              <a:t>to </a:t>
            </a:r>
            <a:r>
              <a:rPr lang="en-IN" sz="2000" b="1" dirty="0" smtClean="0">
                <a:solidFill>
                  <a:srgbClr val="FF6600"/>
                </a:solidFill>
              </a:rPr>
              <a:t>register pressure </a:t>
            </a:r>
            <a:r>
              <a:rPr lang="en-IN" sz="2000" dirty="0" smtClean="0"/>
              <a:t>and the</a:t>
            </a:r>
          </a:p>
          <a:p>
            <a:pPr>
              <a:buNone/>
            </a:pPr>
            <a:r>
              <a:rPr lang="en-IN" sz="2000" b="1" dirty="0" smtClean="0">
                <a:solidFill>
                  <a:srgbClr val="FF6600"/>
                </a:solidFill>
              </a:rPr>
              <a:t>num of threads </a:t>
            </a:r>
            <a:r>
              <a:rPr lang="en-IN" sz="2000" dirty="0" smtClean="0"/>
              <a:t>that can run</a:t>
            </a:r>
          </a:p>
          <a:p>
            <a:pPr>
              <a:buNone/>
            </a:pPr>
            <a:r>
              <a:rPr lang="en-IN" sz="2000" dirty="0" smtClean="0"/>
              <a:t>concurrently changing as the</a:t>
            </a:r>
          </a:p>
          <a:p>
            <a:pPr>
              <a:buNone/>
            </a:pPr>
            <a:r>
              <a:rPr lang="en-IN" sz="2000" dirty="0" smtClean="0"/>
              <a:t>Num of </a:t>
            </a:r>
            <a:r>
              <a:rPr lang="en-IN" sz="2000" dirty="0" err="1" smtClean="0"/>
              <a:t>regs</a:t>
            </a:r>
            <a:r>
              <a:rPr lang="en-IN" sz="2000" dirty="0" smtClean="0"/>
              <a:t> and amount of</a:t>
            </a:r>
          </a:p>
          <a:p>
            <a:pPr>
              <a:buNone/>
            </a:pPr>
            <a:r>
              <a:rPr lang="en-IN" sz="2000" dirty="0" smtClean="0"/>
              <a:t>local memory change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5085184"/>
            <a:ext cx="4427984" cy="1152128"/>
          </a:xfrm>
        </p:spPr>
        <p:txBody>
          <a:bodyPr/>
          <a:lstStyle/>
          <a:p>
            <a:pPr>
              <a:buNone/>
            </a:pPr>
            <a:r>
              <a:rPr lang="en-IN" sz="2000" b="1" dirty="0" smtClean="0">
                <a:solidFill>
                  <a:srgbClr val="FF6600"/>
                </a:solidFill>
              </a:rPr>
              <a:t>Best:</a:t>
            </a:r>
            <a:r>
              <a:rPr lang="en-IN" sz="2000" b="1" dirty="0" smtClean="0"/>
              <a:t> </a:t>
            </a:r>
            <a:r>
              <a:rPr lang="en-IN" sz="2000" dirty="0" err="1" smtClean="0"/>
              <a:t>OpenCL</a:t>
            </a:r>
            <a:r>
              <a:rPr lang="en-IN" sz="2000" dirty="0" smtClean="0"/>
              <a:t> on AMD </a:t>
            </a:r>
            <a:r>
              <a:rPr lang="en-IN" sz="2000" dirty="0" err="1" smtClean="0"/>
              <a:t>GPUs</a:t>
            </a:r>
            <a:r>
              <a:rPr lang="en-IN" sz="2000" dirty="0" smtClean="0"/>
              <a:t>, kernel</a:t>
            </a:r>
          </a:p>
          <a:p>
            <a:pPr>
              <a:buNone/>
            </a:pPr>
            <a:r>
              <a:rPr lang="en-IN" sz="2000" dirty="0" smtClean="0"/>
              <a:t>splitting (</a:t>
            </a:r>
            <a:r>
              <a:rPr lang="en-IN" sz="2000" dirty="0" err="1" smtClean="0"/>
              <a:t>KS</a:t>
            </a:r>
            <a:r>
              <a:rPr lang="en-IN" sz="2000" dirty="0" smtClean="0"/>
              <a:t>) + register preloading</a:t>
            </a:r>
          </a:p>
          <a:p>
            <a:pPr>
              <a:buNone/>
            </a:pPr>
            <a:r>
              <a:rPr lang="en-IN" sz="2000" dirty="0" smtClean="0"/>
              <a:t>(RP) + image memory (IM) 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7"/>
            <a:ext cx="469582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9026" y="980728"/>
            <a:ext cx="476497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4008" y="39330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Speedup due to combining optimizations on </a:t>
            </a:r>
            <a:r>
              <a:rPr lang="en-IN" dirty="0" err="1" smtClean="0"/>
              <a:t>unoptimised</a:t>
            </a:r>
            <a:r>
              <a:rPr lang="en-IN" dirty="0" smtClean="0"/>
              <a:t> </a:t>
            </a:r>
            <a:r>
              <a:rPr lang="en-IN" dirty="0" err="1" smtClean="0"/>
              <a:t>openCL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Shortfalls of the study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Diversity of applications not included</a:t>
            </a:r>
          </a:p>
          <a:p>
            <a:r>
              <a:rPr lang="en-IN" dirty="0" smtClean="0"/>
              <a:t>Comparison done against NVIDIA </a:t>
            </a:r>
            <a:r>
              <a:rPr lang="en-IN" dirty="0" err="1" smtClean="0"/>
              <a:t>GPU</a:t>
            </a:r>
            <a:r>
              <a:rPr lang="en-IN" dirty="0" smtClean="0"/>
              <a:t> and not with other AMD </a:t>
            </a:r>
            <a:r>
              <a:rPr lang="en-IN" dirty="0" err="1" smtClean="0"/>
              <a:t>GPUs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4968552"/>
          </a:xfrm>
        </p:spPr>
        <p:txBody>
          <a:bodyPr/>
          <a:lstStyle/>
          <a:p>
            <a:r>
              <a:rPr lang="en-IN" dirty="0" smtClean="0"/>
              <a:t>Suitable for </a:t>
            </a:r>
            <a:r>
              <a:rPr lang="en-IN" dirty="0" err="1" smtClean="0">
                <a:solidFill>
                  <a:srgbClr val="FF6600"/>
                </a:solidFill>
              </a:rPr>
              <a:t>HPC</a:t>
            </a:r>
            <a:endParaRPr lang="en-IN" dirty="0" smtClean="0">
              <a:solidFill>
                <a:srgbClr val="FF6600"/>
              </a:solidFill>
            </a:endParaRPr>
          </a:p>
          <a:p>
            <a:r>
              <a:rPr lang="en-IN" dirty="0" smtClean="0">
                <a:solidFill>
                  <a:srgbClr val="FF6600"/>
                </a:solidFill>
              </a:rPr>
              <a:t>Well-known </a:t>
            </a:r>
            <a:r>
              <a:rPr lang="en-IN" dirty="0" smtClean="0">
                <a:solidFill>
                  <a:srgbClr val="FF6600"/>
                </a:solidFill>
              </a:rPr>
              <a:t>optimizations</a:t>
            </a:r>
            <a:r>
              <a:rPr lang="en-IN" dirty="0" smtClean="0"/>
              <a:t> from one </a:t>
            </a:r>
            <a:r>
              <a:rPr lang="en-IN" dirty="0" smtClean="0"/>
              <a:t>architecture do </a:t>
            </a:r>
            <a:r>
              <a:rPr lang="en-IN" dirty="0" smtClean="0"/>
              <a:t>not always apply </a:t>
            </a:r>
            <a:r>
              <a:rPr lang="en-IN" dirty="0" smtClean="0"/>
              <a:t>favourably </a:t>
            </a:r>
            <a:r>
              <a:rPr lang="en-IN" dirty="0" smtClean="0"/>
              <a:t>to </a:t>
            </a:r>
            <a:r>
              <a:rPr lang="en-IN" dirty="0" smtClean="0"/>
              <a:t>another</a:t>
            </a:r>
          </a:p>
          <a:p>
            <a:r>
              <a:rPr lang="en-IN" dirty="0" smtClean="0"/>
              <a:t>P</a:t>
            </a:r>
            <a:r>
              <a:rPr lang="en-IN" dirty="0" smtClean="0"/>
              <a:t>resented </a:t>
            </a:r>
            <a:r>
              <a:rPr lang="en-IN" dirty="0" smtClean="0"/>
              <a:t>and evaluated several </a:t>
            </a:r>
            <a:r>
              <a:rPr lang="en-IN" dirty="0" smtClean="0">
                <a:solidFill>
                  <a:srgbClr val="FF6600"/>
                </a:solidFill>
              </a:rPr>
              <a:t>less-known</a:t>
            </a:r>
            <a:r>
              <a:rPr lang="en-IN" dirty="0" smtClean="0"/>
              <a:t> </a:t>
            </a:r>
            <a:r>
              <a:rPr lang="en-IN" dirty="0" smtClean="0"/>
              <a:t>optimizations for </a:t>
            </a:r>
            <a:r>
              <a:rPr lang="en-IN" dirty="0" err="1" smtClean="0"/>
              <a:t>OpenCL</a:t>
            </a:r>
            <a:r>
              <a:rPr lang="en-IN" dirty="0" smtClean="0"/>
              <a:t> on AMD </a:t>
            </a:r>
            <a:r>
              <a:rPr lang="en-IN" dirty="0" err="1" smtClean="0"/>
              <a:t>GPUs</a:t>
            </a:r>
            <a:endParaRPr lang="en-IN" dirty="0" smtClean="0"/>
          </a:p>
          <a:p>
            <a:r>
              <a:rPr lang="en-IN" dirty="0" smtClean="0"/>
              <a:t>Performance of the molecular modelling application on AMD </a:t>
            </a:r>
            <a:r>
              <a:rPr lang="en-IN" dirty="0" err="1" smtClean="0"/>
              <a:t>Radeon</a:t>
            </a:r>
            <a:r>
              <a:rPr lang="en-IN" dirty="0" smtClean="0"/>
              <a:t> HD 5870 with </a:t>
            </a:r>
            <a:r>
              <a:rPr lang="en-IN" dirty="0" err="1" smtClean="0"/>
              <a:t>openCL</a:t>
            </a:r>
            <a:r>
              <a:rPr lang="en-IN" dirty="0" smtClean="0"/>
              <a:t> </a:t>
            </a:r>
          </a:p>
          <a:p>
            <a:pPr lvl="1"/>
            <a:r>
              <a:rPr lang="en-IN" dirty="0" smtClean="0"/>
              <a:t>12% better than optimized </a:t>
            </a:r>
            <a:r>
              <a:rPr lang="en-IN" dirty="0" err="1" smtClean="0"/>
              <a:t>CUDA</a:t>
            </a:r>
            <a:r>
              <a:rPr lang="en-IN" dirty="0" smtClean="0"/>
              <a:t> version</a:t>
            </a:r>
          </a:p>
          <a:p>
            <a:pPr lvl="1"/>
            <a:r>
              <a:rPr lang="en-IN" dirty="0" smtClean="0"/>
              <a:t>371 fold speedup over the hand tuned SSE version of CPU</a:t>
            </a:r>
          </a:p>
          <a:p>
            <a:pPr lvl="1"/>
            <a:r>
              <a:rPr lang="en-IN" dirty="0" smtClean="0"/>
              <a:t>46 fold speedup over 8 core CPU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Questions???</a:t>
            </a:r>
            <a:endParaRPr lang="en-IN" dirty="0"/>
          </a:p>
        </p:txBody>
      </p:sp>
      <p:pic>
        <p:nvPicPr>
          <p:cNvPr id="5" name="Content Placeholder 4" descr="calvin_hobbes_thesi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572726" cy="4082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Effective heterogeneous </a:t>
            </a:r>
            <a:r>
              <a:rPr lang="en-IN" dirty="0" err="1" smtClean="0"/>
              <a:t>CMP</a:t>
            </a:r>
            <a:r>
              <a:rPr lang="en-IN" dirty="0" smtClean="0"/>
              <a:t> design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24536"/>
          </a:xfrm>
        </p:spPr>
        <p:txBody>
          <a:bodyPr/>
          <a:lstStyle/>
          <a:p>
            <a:r>
              <a:rPr lang="en-IN" b="1" dirty="0" smtClean="0">
                <a:solidFill>
                  <a:srgbClr val="FF6600"/>
                </a:solidFill>
              </a:rPr>
              <a:t>Not </a:t>
            </a:r>
            <a:r>
              <a:rPr lang="en-IN" b="1" dirty="0" smtClean="0">
                <a:solidFill>
                  <a:srgbClr val="FF6600"/>
                </a:solidFill>
              </a:rPr>
              <a:t>constructed </a:t>
            </a:r>
            <a:r>
              <a:rPr lang="en-IN" dirty="0" smtClean="0"/>
              <a:t>of cores that make good general-purpose </a:t>
            </a:r>
            <a:r>
              <a:rPr lang="en-IN" dirty="0" err="1" smtClean="0"/>
              <a:t>uni</a:t>
            </a:r>
            <a:r>
              <a:rPr lang="en-IN" dirty="0" smtClean="0"/>
              <a:t>-processor cores or homogeneous MP</a:t>
            </a:r>
          </a:p>
          <a:p>
            <a:r>
              <a:rPr lang="en-IN" dirty="0" smtClean="0"/>
              <a:t>Best way to design- </a:t>
            </a:r>
            <a:r>
              <a:rPr lang="en-IN" b="1" dirty="0" smtClean="0">
                <a:solidFill>
                  <a:srgbClr val="FF6600"/>
                </a:solidFill>
              </a:rPr>
              <a:t>tuning each individual core </a:t>
            </a:r>
            <a:r>
              <a:rPr lang="en-IN" dirty="0" smtClean="0"/>
              <a:t>for a class of </a:t>
            </a:r>
            <a:r>
              <a:rPr lang="en-IN" dirty="0" err="1" smtClean="0"/>
              <a:t>applns</a:t>
            </a:r>
            <a:r>
              <a:rPr lang="en-IN" dirty="0" smtClean="0"/>
              <a:t> with common characteristics</a:t>
            </a:r>
          </a:p>
          <a:p>
            <a:r>
              <a:rPr lang="en-IN" b="1" dirty="0" smtClean="0">
                <a:solidFill>
                  <a:srgbClr val="FF6600"/>
                </a:solidFill>
              </a:rPr>
              <a:t>Customizing</a:t>
            </a:r>
            <a:r>
              <a:rPr lang="en-IN" dirty="0" smtClean="0"/>
              <a:t> cores to subsets of </a:t>
            </a:r>
            <a:r>
              <a:rPr lang="en-IN" b="1" dirty="0" smtClean="0">
                <a:solidFill>
                  <a:srgbClr val="FF6600"/>
                </a:solidFill>
              </a:rPr>
              <a:t>workloads</a:t>
            </a:r>
          </a:p>
          <a:p>
            <a:r>
              <a:rPr lang="en-IN" b="1" dirty="0" smtClean="0">
                <a:solidFill>
                  <a:srgbClr val="FF6600"/>
                </a:solidFill>
              </a:rPr>
              <a:t>Performance advantages </a:t>
            </a:r>
            <a:endParaRPr lang="en-IN" b="1" dirty="0" smtClean="0">
              <a:solidFill>
                <a:srgbClr val="FF6600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Heterogeneous workloads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H</a:t>
            </a:r>
            <a:r>
              <a:rPr lang="en-IN" dirty="0" smtClean="0">
                <a:solidFill>
                  <a:schemeClr val="tx1"/>
                </a:solidFill>
              </a:rPr>
              <a:t>omogeneous </a:t>
            </a:r>
            <a:r>
              <a:rPr lang="en-IN" dirty="0" smtClean="0">
                <a:solidFill>
                  <a:schemeClr val="tx1"/>
                </a:solidFill>
              </a:rPr>
              <a:t>workloads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Goal of this paper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256584"/>
          </a:xfrm>
        </p:spPr>
        <p:txBody>
          <a:bodyPr/>
          <a:lstStyle/>
          <a:p>
            <a:r>
              <a:rPr lang="en-IN" dirty="0" smtClean="0"/>
              <a:t>Identify the </a:t>
            </a:r>
            <a:r>
              <a:rPr lang="en-IN" b="1" dirty="0" smtClean="0">
                <a:solidFill>
                  <a:srgbClr val="FF6600"/>
                </a:solidFill>
              </a:rPr>
              <a:t>characteristics of cores </a:t>
            </a:r>
            <a:r>
              <a:rPr lang="en-IN" dirty="0" smtClean="0"/>
              <a:t>that </a:t>
            </a:r>
            <a:r>
              <a:rPr lang="en-IN" dirty="0" smtClean="0"/>
              <a:t>form </a:t>
            </a:r>
            <a:r>
              <a:rPr lang="en-IN" dirty="0" smtClean="0"/>
              <a:t>the best heterogeneous architectures</a:t>
            </a:r>
          </a:p>
          <a:p>
            <a:r>
              <a:rPr lang="en-IN" dirty="0" smtClean="0"/>
              <a:t>Demonstrate </a:t>
            </a:r>
            <a:r>
              <a:rPr lang="en-IN" b="1" dirty="0" smtClean="0">
                <a:solidFill>
                  <a:srgbClr val="FF6600"/>
                </a:solidFill>
              </a:rPr>
              <a:t>principles for designing </a:t>
            </a:r>
            <a:r>
              <a:rPr lang="en-IN" dirty="0" smtClean="0"/>
              <a:t>such an architecture</a:t>
            </a:r>
          </a:p>
          <a:p>
            <a:r>
              <a:rPr lang="en-IN" dirty="0" smtClean="0"/>
              <a:t>Start with a set of </a:t>
            </a:r>
            <a:r>
              <a:rPr lang="en-IN" b="1" dirty="0" smtClean="0">
                <a:solidFill>
                  <a:srgbClr val="FF6600"/>
                </a:solidFill>
              </a:rPr>
              <a:t>applications</a:t>
            </a:r>
            <a:r>
              <a:rPr lang="en-IN" dirty="0" smtClean="0"/>
              <a:t> and a set of </a:t>
            </a:r>
            <a:r>
              <a:rPr lang="en-IN" b="1" dirty="0" smtClean="0">
                <a:solidFill>
                  <a:srgbClr val="FF6600"/>
                </a:solidFill>
              </a:rPr>
              <a:t>constraints</a:t>
            </a:r>
            <a:r>
              <a:rPr lang="en-IN" dirty="0" smtClean="0"/>
              <a:t> on the processor</a:t>
            </a:r>
          </a:p>
          <a:p>
            <a:r>
              <a:rPr lang="en-IN" dirty="0" smtClean="0"/>
              <a:t>Identify the </a:t>
            </a:r>
            <a:r>
              <a:rPr lang="en-IN" b="1" dirty="0" smtClean="0">
                <a:solidFill>
                  <a:srgbClr val="FF6600"/>
                </a:solidFill>
              </a:rPr>
              <a:t>best architecture for that workload</a:t>
            </a:r>
            <a:r>
              <a:rPr lang="en-IN" dirty="0" smtClean="0"/>
              <a:t>, given some objective function to evaluate the goodness of an architecture</a:t>
            </a:r>
          </a:p>
          <a:p>
            <a:r>
              <a:rPr lang="en-IN" dirty="0" smtClean="0"/>
              <a:t>Requires that we accurately reflect the </a:t>
            </a:r>
            <a:r>
              <a:rPr lang="en-IN" b="1" dirty="0" smtClean="0">
                <a:solidFill>
                  <a:srgbClr val="FF6600"/>
                </a:solidFill>
              </a:rPr>
              <a:t>wide diversity of applications</a:t>
            </a:r>
            <a:r>
              <a:rPr lang="en-IN" dirty="0" smtClean="0"/>
              <a:t>(parallelism, memory)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Assumptions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256584"/>
          </a:xfrm>
        </p:spPr>
        <p:txBody>
          <a:bodyPr/>
          <a:lstStyle/>
          <a:p>
            <a:r>
              <a:rPr lang="en-IN" dirty="0" smtClean="0"/>
              <a:t>Performance of individual cores is separable </a:t>
            </a:r>
          </a:p>
          <a:p>
            <a:pPr lvl="1"/>
            <a:r>
              <a:rPr lang="en-IN" dirty="0" smtClean="0"/>
              <a:t>accurate assumption if the cores do not share </a:t>
            </a:r>
            <a:r>
              <a:rPr lang="en-IN" dirty="0" err="1" smtClean="0"/>
              <a:t>L2</a:t>
            </a:r>
            <a:r>
              <a:rPr lang="en-IN" dirty="0" smtClean="0"/>
              <a:t> caches or memory channels</a:t>
            </a:r>
          </a:p>
          <a:p>
            <a:pPr lvl="1"/>
            <a:r>
              <a:rPr lang="en-IN" dirty="0" smtClean="0"/>
              <a:t>still makes good design decisions with shared </a:t>
            </a:r>
            <a:r>
              <a:rPr lang="en-IN" dirty="0" err="1" smtClean="0"/>
              <a:t>L2</a:t>
            </a:r>
            <a:r>
              <a:rPr lang="en-IN" dirty="0" smtClean="0"/>
              <a:t> caches</a:t>
            </a:r>
          </a:p>
          <a:p>
            <a:r>
              <a:rPr lang="en-IN" dirty="0" smtClean="0"/>
              <a:t>Good static scheduling of threads to cores for highest performance</a:t>
            </a:r>
          </a:p>
          <a:p>
            <a:r>
              <a:rPr lang="en-IN" dirty="0" smtClean="0"/>
              <a:t>Consider only major blocks to be configurable, and only consider discrete points</a:t>
            </a:r>
          </a:p>
          <a:p>
            <a:pPr lvl="1"/>
            <a:r>
              <a:rPr lang="en-IN" dirty="0" smtClean="0"/>
              <a:t>For </a:t>
            </a:r>
            <a:r>
              <a:rPr lang="en-IN" dirty="0" err="1" smtClean="0"/>
              <a:t>eg</a:t>
            </a:r>
            <a:r>
              <a:rPr lang="en-IN" dirty="0" smtClean="0"/>
              <a:t>, we consider 2 instruction queue sizes and cache configurations (per cache) but only a single branch predictor, because the area/performance tradeoffs of different sizes had little effect in the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256584"/>
          </a:xfrm>
        </p:spPr>
        <p:txBody>
          <a:bodyPr/>
          <a:lstStyle/>
          <a:p>
            <a:r>
              <a:rPr lang="en-IN" dirty="0" smtClean="0"/>
              <a:t>This methodology would find a design very much in the neighbourhood of the best design</a:t>
            </a:r>
          </a:p>
          <a:p>
            <a:r>
              <a:rPr lang="en-IN" dirty="0" smtClean="0"/>
              <a:t>Consider and compare processors with a fixed number (4) of cores</a:t>
            </a:r>
          </a:p>
          <a:p>
            <a:r>
              <a:rPr lang="en-IN" dirty="0" smtClean="0"/>
              <a:t>Accurate comparisons would be more difficult,  because the interconnect and cache costs would vary</a:t>
            </a:r>
          </a:p>
          <a:p>
            <a:r>
              <a:rPr lang="en-IN" dirty="0" smtClean="0"/>
              <a:t>Heterogeneous designs are much more tolerant than homogeneous when running a different number of threads than the processor is optimized </a:t>
            </a:r>
          </a:p>
          <a:p>
            <a:r>
              <a:rPr lang="en-IN" dirty="0" smtClean="0"/>
              <a:t>Apply multiple times to fully explore design space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Search through the design space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874096"/>
          </a:xfrm>
        </p:spPr>
        <p:txBody>
          <a:bodyPr/>
          <a:lstStyle/>
          <a:p>
            <a:r>
              <a:rPr lang="en-IN" dirty="0" smtClean="0"/>
              <a:t>Exhaustive search and Efficient search</a:t>
            </a:r>
          </a:p>
          <a:p>
            <a:r>
              <a:rPr lang="en-IN" dirty="0" smtClean="0"/>
              <a:t>finding the best design typically is an exhaustive search of all core combinations,   accounting for every permutation of our benchmarks on each combination</a:t>
            </a:r>
          </a:p>
          <a:p>
            <a:r>
              <a:rPr lang="en-IN" dirty="0" smtClean="0"/>
              <a:t>Impractical for more benchmarks and more architectural options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733</TotalTime>
  <Words>2813</Words>
  <Application>Microsoft Office PowerPoint</Application>
  <PresentationFormat>On-screen Show (4:3)</PresentationFormat>
  <Paragraphs>314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Theme3</vt:lpstr>
      <vt:lpstr>Core Architecture Optimization for Heterogeneous Chip Multiprocessors</vt:lpstr>
      <vt:lpstr>Background</vt:lpstr>
      <vt:lpstr>Traditional heterogeneous architecture</vt:lpstr>
      <vt:lpstr>Good heterogeneous architecture</vt:lpstr>
      <vt:lpstr>Effective heterogeneous CMP design</vt:lpstr>
      <vt:lpstr>Goal of this paper</vt:lpstr>
      <vt:lpstr>Assumptions</vt:lpstr>
      <vt:lpstr>Slide 8</vt:lpstr>
      <vt:lpstr>Search through the design space</vt:lpstr>
      <vt:lpstr>Customising cores to workloads</vt:lpstr>
      <vt:lpstr>Modelling of CPU Cores</vt:lpstr>
      <vt:lpstr>Parameters and their possible values for the core configurations</vt:lpstr>
      <vt:lpstr>Modelling Power and Area</vt:lpstr>
      <vt:lpstr>Contd..</vt:lpstr>
      <vt:lpstr>Modelling Performance</vt:lpstr>
      <vt:lpstr>Evaluation methodology</vt:lpstr>
      <vt:lpstr>Evaluation Metric</vt:lpstr>
      <vt:lpstr>Analysing MP for a given workload</vt:lpstr>
      <vt:lpstr>Analysing multi-core processors for a given budget</vt:lpstr>
      <vt:lpstr>Slide 20</vt:lpstr>
      <vt:lpstr>Quantifying inefficiency due to monotonicity</vt:lpstr>
      <vt:lpstr>Varying Thread-Level Parallelism</vt:lpstr>
      <vt:lpstr>Contd..</vt:lpstr>
      <vt:lpstr>Shortfalls of the study</vt:lpstr>
      <vt:lpstr>Conclusions </vt:lpstr>
      <vt:lpstr>Questions???</vt:lpstr>
      <vt:lpstr>Architecture-Aware Mapping and Optimization on a 1600-Core GPU</vt:lpstr>
      <vt:lpstr>Overview to GPUs</vt:lpstr>
      <vt:lpstr>Performance comparison of GPUs</vt:lpstr>
      <vt:lpstr>OpenCL and GPU basics</vt:lpstr>
      <vt:lpstr>Commandments of GPU optimization</vt:lpstr>
      <vt:lpstr>AMD architecture</vt:lpstr>
      <vt:lpstr>AMD optimizations: Kernel Splitting</vt:lpstr>
      <vt:lpstr>Local Staging</vt:lpstr>
      <vt:lpstr>Vector types</vt:lpstr>
      <vt:lpstr>Image Memory</vt:lpstr>
      <vt:lpstr>Combining optimizations </vt:lpstr>
      <vt:lpstr>Results &amp; Analysis: Kernel Splitting</vt:lpstr>
      <vt:lpstr>Local Staging </vt:lpstr>
      <vt:lpstr>Image memory</vt:lpstr>
      <vt:lpstr>Vector types</vt:lpstr>
      <vt:lpstr>Efficacy of Combining Instructions</vt:lpstr>
      <vt:lpstr>Shortfalls of the study</vt:lpstr>
      <vt:lpstr>Conclusion</vt:lpstr>
      <vt:lpstr>Questions???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Architecture Optimization for Heterogeneous Chip Multiprocessors</dc:title>
  <dc:creator>ADMIN</dc:creator>
  <cp:lastModifiedBy>ADMIN</cp:lastModifiedBy>
  <cp:revision>79</cp:revision>
  <dcterms:created xsi:type="dcterms:W3CDTF">2014-03-25T14:45:57Z</dcterms:created>
  <dcterms:modified xsi:type="dcterms:W3CDTF">2014-04-01T21:46:37Z</dcterms:modified>
</cp:coreProperties>
</file>