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</p:sldMasterIdLst>
  <p:notesMasterIdLst>
    <p:notesMasterId r:id="rId26"/>
  </p:notesMasterIdLst>
  <p:sldIdLst>
    <p:sldId id="256" r:id="rId2"/>
    <p:sldId id="290" r:id="rId3"/>
    <p:sldId id="292" r:id="rId4"/>
    <p:sldId id="289" r:id="rId5"/>
    <p:sldId id="294" r:id="rId6"/>
    <p:sldId id="286" r:id="rId7"/>
    <p:sldId id="258" r:id="rId8"/>
    <p:sldId id="275" r:id="rId9"/>
    <p:sldId id="284" r:id="rId10"/>
    <p:sldId id="293" r:id="rId11"/>
    <p:sldId id="265" r:id="rId12"/>
    <p:sldId id="266" r:id="rId13"/>
    <p:sldId id="267" r:id="rId14"/>
    <p:sldId id="268" r:id="rId15"/>
    <p:sldId id="269" r:id="rId16"/>
    <p:sldId id="280" r:id="rId17"/>
    <p:sldId id="271" r:id="rId18"/>
    <p:sldId id="272" r:id="rId19"/>
    <p:sldId id="281" r:id="rId20"/>
    <p:sldId id="273" r:id="rId21"/>
    <p:sldId id="276" r:id="rId22"/>
    <p:sldId id="277" r:id="rId23"/>
    <p:sldId id="282" r:id="rId24"/>
    <p:sldId id="283" r:id="rId25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6600"/>
    <a:srgbClr val="0099FF"/>
    <a:srgbClr val="3366CC"/>
    <a:srgbClr val="FF33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1900" autoAdjust="0"/>
  </p:normalViewPr>
  <p:slideViewPr>
    <p:cSldViewPr>
      <p:cViewPr varScale="1">
        <p:scale>
          <a:sx n="59" d="100"/>
          <a:sy n="59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7075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2F582F-51BD-4190-9AAC-4448916E8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ipher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Plaintext" TargetMode="External"/><Relationship Id="rId4" Type="http://schemas.openxmlformats.org/officeDocument/2006/relationships/hyperlink" Target="http://en.wikipedia.org/wiki/Symmetric_ke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F582F-51BD-4190-9AAC-4448916E83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b="1" dirty="0" err="1" smtClean="0"/>
              <a:t>Confidentialiyy</a:t>
            </a:r>
            <a:r>
              <a:rPr lang="en-US" b="1" dirty="0" smtClean="0"/>
              <a:t>: </a:t>
            </a:r>
            <a:r>
              <a:rPr lang="en-US" dirty="0" smtClean="0"/>
              <a:t>only sender, intended receiver should “understand” message contents</a:t>
            </a:r>
            <a:r>
              <a:rPr lang="en-US" baseline="0" dirty="0" smtClean="0"/>
              <a:t> : </a:t>
            </a:r>
            <a:r>
              <a:rPr lang="en-US" sz="2800" b="1" dirty="0" smtClean="0"/>
              <a:t>sender encrypts,</a:t>
            </a:r>
            <a:r>
              <a:rPr lang="en-US" sz="2800" b="1" baseline="0" dirty="0" smtClean="0"/>
              <a:t> </a:t>
            </a:r>
            <a:r>
              <a:rPr lang="en-US" sz="2800" b="1" dirty="0" smtClean="0"/>
              <a:t>receiver decrypts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End-Point Authentication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sender, receiver want to confirm identity of each other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Message Integrity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sender, receiver want to ensure message not altered (in transit, or afterwards) without detection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F582F-51BD-4190-9AAC-4448916E83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Shannon's original definitions, </a:t>
            </a:r>
            <a:r>
              <a:rPr lang="en-IN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confusion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refers to making the relationship between the 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 tooltip="Ciphertext"/>
              </a:rPr>
              <a:t>ciphertext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and the 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 tooltip="Symmetric key"/>
              </a:rPr>
              <a:t>symmetric key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as complex and involved as possible; </a:t>
            </a:r>
            <a:r>
              <a:rPr lang="en-IN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diffusion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refers to dissipating the statistical structure of 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5" tooltip="Plaintext"/>
              </a:rPr>
              <a:t>plaintext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over bulk of 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 tooltip="Ciphertext"/>
              </a:rPr>
              <a:t>ciphertext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This complexity is generally implemented through a well-defined and repeatable series of </a:t>
            </a:r>
            <a:r>
              <a:rPr lang="en-IN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substitutions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and </a:t>
            </a:r>
            <a:r>
              <a:rPr lang="en-IN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permutations</a:t>
            </a:r>
            <a:r>
              <a:rPr lang="en-IN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F582F-51BD-4190-9AAC-4448916E83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F582F-51BD-4190-9AAC-4448916E83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F582F-51BD-4190-9AAC-4448916E83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304800" y="457200"/>
            <a:ext cx="84582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P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381000" y="3810000"/>
            <a:ext cx="8502650" cy="9525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ScreenShot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3407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231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303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303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01E7B-DCAB-4311-99B8-981A4F53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00800"/>
            <a:ext cx="457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55B1-DC9A-4E99-8ED3-7E86DF8CC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24300" cy="204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19200"/>
            <a:ext cx="3924300" cy="204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266700" y="971550"/>
            <a:ext cx="8516938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PE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38125" y="6257925"/>
            <a:ext cx="8502650" cy="9525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01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6" descr="OB2col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400800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352800" y="640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Slide </a:t>
            </a:r>
            <a:fld id="{532B154B-CBFF-4C6A-980A-9BABF798156E}" type="slidenum">
              <a:rPr lang="en-IN" smtClean="0"/>
              <a:pPr/>
              <a:t>‹#›</a:t>
            </a:fld>
            <a:r>
              <a:rPr lang="en-IN" dirty="0" smtClean="0"/>
              <a:t> of </a:t>
            </a:r>
            <a:r>
              <a:rPr lang="en-IN" dirty="0" smtClean="0"/>
              <a:t>24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>Design and hardware implementation of chaotic encryption scheme in </a:t>
            </a:r>
            <a:r>
              <a:rPr lang="en-IN" sz="3600" dirty="0"/>
              <a:t>r</a:t>
            </a:r>
            <a:r>
              <a:rPr lang="en-IN" sz="3600" dirty="0" smtClean="0"/>
              <a:t>eal time embedded systems</a:t>
            </a:r>
            <a:endParaRPr lang="en-IN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457200" y="4343400"/>
            <a:ext cx="5105400" cy="15240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IN" sz="2400" dirty="0" smtClean="0"/>
              <a:t>Authors:</a:t>
            </a:r>
          </a:p>
          <a:p>
            <a:pPr algn="l">
              <a:buNone/>
            </a:pPr>
            <a:r>
              <a:rPr lang="en-IN" sz="2400" dirty="0" err="1" smtClean="0"/>
              <a:t>Amit</a:t>
            </a:r>
            <a:r>
              <a:rPr lang="en-IN" sz="2400" dirty="0" smtClean="0"/>
              <a:t> </a:t>
            </a:r>
            <a:r>
              <a:rPr lang="en-IN" sz="2400" dirty="0" err="1" smtClean="0"/>
              <a:t>pande</a:t>
            </a:r>
            <a:r>
              <a:rPr lang="en-IN" sz="2400" dirty="0" smtClean="0"/>
              <a:t> and </a:t>
            </a:r>
            <a:r>
              <a:rPr lang="en-IN" sz="2400" dirty="0" err="1" smtClean="0"/>
              <a:t>joseph</a:t>
            </a:r>
            <a:r>
              <a:rPr lang="en-IN" sz="2400" dirty="0" smtClean="0"/>
              <a:t> </a:t>
            </a:r>
            <a:r>
              <a:rPr lang="en-IN" sz="2400" dirty="0" err="1" smtClean="0"/>
              <a:t>zambreno</a:t>
            </a:r>
            <a:endParaRPr lang="en-IN" sz="2400" dirty="0" smtClean="0"/>
          </a:p>
          <a:p>
            <a:pPr algn="l">
              <a:buNone/>
            </a:pPr>
            <a:r>
              <a:rPr lang="en-IN" sz="2400" dirty="0" smtClean="0"/>
              <a:t>Publication :</a:t>
            </a:r>
          </a:p>
          <a:p>
            <a:pPr algn="l">
              <a:buNone/>
            </a:pPr>
            <a:r>
              <a:rPr lang="en-IN" sz="2400" dirty="0" smtClean="0"/>
              <a:t>Signal Processing and communication</a:t>
            </a:r>
          </a:p>
          <a:p>
            <a:pPr algn="l">
              <a:buNone/>
            </a:pPr>
            <a:r>
              <a:rPr lang="en-IN" sz="2400" dirty="0" smtClean="0"/>
              <a:t>conference, 18-21 </a:t>
            </a:r>
            <a:r>
              <a:rPr lang="en-IN" sz="2400" dirty="0" err="1" smtClean="0"/>
              <a:t>july</a:t>
            </a:r>
            <a:r>
              <a:rPr lang="en-IN" sz="2400" dirty="0" smtClean="0"/>
              <a:t>, 2010</a:t>
            </a:r>
          </a:p>
          <a:p>
            <a:pPr algn="l"/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Logistic Map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029200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FF6600"/>
                </a:solidFill>
              </a:rPr>
              <a:t>				</a:t>
            </a:r>
            <a:r>
              <a:rPr lang="en-IN" dirty="0" err="1" smtClean="0">
                <a:solidFill>
                  <a:srgbClr val="FF6600"/>
                </a:solidFill>
              </a:rPr>
              <a:t>X</a:t>
            </a:r>
            <a:r>
              <a:rPr lang="en-IN" baseline="-25000" dirty="0" err="1" smtClean="0">
                <a:solidFill>
                  <a:srgbClr val="FF6600"/>
                </a:solidFill>
              </a:rPr>
              <a:t>n+1</a:t>
            </a:r>
            <a:r>
              <a:rPr lang="en-IN" baseline="-25000" dirty="0" smtClean="0">
                <a:solidFill>
                  <a:srgbClr val="FF6600"/>
                </a:solidFill>
              </a:rPr>
              <a:t> </a:t>
            </a:r>
            <a:r>
              <a:rPr lang="en-IN" dirty="0" smtClean="0">
                <a:solidFill>
                  <a:srgbClr val="FF6600"/>
                </a:solidFill>
              </a:rPr>
              <a:t>=</a:t>
            </a:r>
            <a:r>
              <a:rPr lang="el-GR" dirty="0" smtClean="0">
                <a:solidFill>
                  <a:srgbClr val="FF6600"/>
                </a:solidFill>
              </a:rPr>
              <a:t> λ</a:t>
            </a:r>
            <a:r>
              <a:rPr lang="en-IN" baseline="-25000" dirty="0" smtClean="0">
                <a:solidFill>
                  <a:srgbClr val="FF6600"/>
                </a:solidFill>
              </a:rPr>
              <a:t>LM</a:t>
            </a:r>
            <a:r>
              <a:rPr lang="en-IN" dirty="0" smtClean="0">
                <a:solidFill>
                  <a:srgbClr val="FF6600"/>
                </a:solidFill>
              </a:rPr>
              <a:t>*</a:t>
            </a:r>
            <a:r>
              <a:rPr lang="en-IN" dirty="0" err="1" smtClean="0">
                <a:solidFill>
                  <a:srgbClr val="FF6600"/>
                </a:solidFill>
              </a:rPr>
              <a:t>x</a:t>
            </a:r>
            <a:r>
              <a:rPr lang="en-IN" baseline="-25000" dirty="0" err="1" smtClean="0">
                <a:solidFill>
                  <a:srgbClr val="FF6600"/>
                </a:solidFill>
              </a:rPr>
              <a:t>n</a:t>
            </a:r>
            <a:r>
              <a:rPr lang="en-IN" dirty="0" smtClean="0">
                <a:solidFill>
                  <a:srgbClr val="FF6600"/>
                </a:solidFill>
              </a:rPr>
              <a:t> (1-</a:t>
            </a:r>
            <a:r>
              <a:rPr lang="en-IN" dirty="0" err="1" smtClean="0">
                <a:solidFill>
                  <a:srgbClr val="FF6600"/>
                </a:solidFill>
              </a:rPr>
              <a:t>x</a:t>
            </a:r>
            <a:r>
              <a:rPr lang="en-IN" baseline="-25000" dirty="0" err="1" smtClean="0">
                <a:solidFill>
                  <a:srgbClr val="FF6600"/>
                </a:solidFill>
              </a:rPr>
              <a:t>n</a:t>
            </a:r>
            <a:r>
              <a:rPr lang="en-IN" dirty="0" smtClean="0">
                <a:solidFill>
                  <a:srgbClr val="FF6600"/>
                </a:solidFill>
              </a:rPr>
              <a:t>)</a:t>
            </a:r>
          </a:p>
          <a:p>
            <a:r>
              <a:rPr lang="en-IN" dirty="0" smtClean="0"/>
              <a:t>A simple model of resource-limited population growth</a:t>
            </a:r>
          </a:p>
          <a:p>
            <a:r>
              <a:rPr lang="en-IN" dirty="0" smtClean="0"/>
              <a:t>Dependent on value of  </a:t>
            </a:r>
            <a:r>
              <a:rPr lang="el-GR" dirty="0" smtClean="0"/>
              <a:t>λ</a:t>
            </a:r>
            <a:r>
              <a:rPr lang="en-IN" baseline="-25000" dirty="0" smtClean="0"/>
              <a:t>LM</a:t>
            </a:r>
            <a:r>
              <a:rPr lang="en-IN" dirty="0" smtClean="0"/>
              <a:t>-growth rate</a:t>
            </a:r>
          </a:p>
          <a:p>
            <a:r>
              <a:rPr lang="el-GR" dirty="0" smtClean="0"/>
              <a:t>λ</a:t>
            </a:r>
            <a:r>
              <a:rPr lang="en-IN" baseline="-25000" dirty="0" smtClean="0"/>
              <a:t>LM </a:t>
            </a:r>
            <a:r>
              <a:rPr lang="en-IN" dirty="0" smtClean="0"/>
              <a:t>≈3.57  is the onset of chaos</a:t>
            </a:r>
          </a:p>
          <a:p>
            <a:r>
              <a:rPr lang="en-IN" dirty="0" smtClean="0"/>
              <a:t>beyond 3.57 exhibit chaotic behaviour</a:t>
            </a:r>
          </a:p>
          <a:p>
            <a:r>
              <a:rPr lang="en-IN" dirty="0" smtClean="0"/>
              <a:t>Islands of stability </a:t>
            </a:r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1325562"/>
          </a:xfrm>
        </p:spPr>
        <p:txBody>
          <a:bodyPr>
            <a:normAutofit/>
          </a:bodyPr>
          <a:lstStyle/>
          <a:p>
            <a:r>
              <a:rPr lang="en-IN" sz="3600" dirty="0" smtClean="0"/>
              <a:t>Histogram for 50000 samples using LM with initial seed=0.100010</a:t>
            </a:r>
            <a:endParaRPr lang="en-IN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447800"/>
            <a:ext cx="56889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114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a) </a:t>
            </a:r>
            <a:r>
              <a:rPr lang="el-GR" dirty="0" smtClean="0"/>
              <a:t>λ</a:t>
            </a:r>
            <a:r>
              <a:rPr lang="en-IN" baseline="-25000" dirty="0" smtClean="0"/>
              <a:t>LM </a:t>
            </a:r>
            <a:r>
              <a:rPr lang="en-IN" dirty="0" smtClean="0"/>
              <a:t> =3.61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14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b) </a:t>
            </a:r>
            <a:r>
              <a:rPr lang="el-GR" dirty="0" smtClean="0"/>
              <a:t>λ</a:t>
            </a:r>
            <a:r>
              <a:rPr lang="en-IN" baseline="-25000" dirty="0" smtClean="0"/>
              <a:t>LM </a:t>
            </a:r>
            <a:r>
              <a:rPr lang="en-IN" dirty="0" smtClean="0"/>
              <a:t> =3.91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c) </a:t>
            </a:r>
            <a:r>
              <a:rPr lang="el-GR" dirty="0" smtClean="0"/>
              <a:t>λ</a:t>
            </a:r>
            <a:r>
              <a:rPr lang="en-IN" baseline="-25000" dirty="0" smtClean="0"/>
              <a:t>LM </a:t>
            </a:r>
            <a:r>
              <a:rPr lang="en-IN" dirty="0" smtClean="0"/>
              <a:t> =4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d)</a:t>
            </a:r>
            <a:r>
              <a:rPr lang="el-GR" dirty="0" smtClean="0"/>
              <a:t> λ</a:t>
            </a:r>
            <a:r>
              <a:rPr lang="en-IN" baseline="-25000" dirty="0" smtClean="0"/>
              <a:t>LM </a:t>
            </a:r>
            <a:r>
              <a:rPr lang="en-IN" dirty="0" smtClean="0"/>
              <a:t> =3.83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 bwMode="auto">
          <a:xfrm rot="5400000">
            <a:off x="5486400" y="5181600"/>
            <a:ext cx="5334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781800" y="5486400"/>
            <a:ext cx="2362200" cy="685800"/>
          </a:xfrm>
          <a:prstGeom prst="wedgeRoundRectCallout">
            <a:avLst>
              <a:gd name="adj1" fmla="val -77054"/>
              <a:gd name="adj2" fmla="val -35746"/>
              <a:gd name="adj3" fmla="val 16667"/>
            </a:avLst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Islands of</a:t>
            </a:r>
            <a:r>
              <a:rPr kumimoji="0" lang="en-IN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stability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0" y="4191000"/>
            <a:ext cx="2590800" cy="1066800"/>
          </a:xfrm>
          <a:prstGeom prst="wedgeRoundRectCallout">
            <a:avLst>
              <a:gd name="adj1" fmla="val 71730"/>
              <a:gd name="adj2" fmla="val 65674"/>
              <a:gd name="adj3" fmla="val 16667"/>
            </a:avLst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IN" b="1" dirty="0" smtClean="0"/>
              <a:t>range(0,1) symmetric distribution around 0.5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858000" y="1600200"/>
            <a:ext cx="2286000" cy="914400"/>
          </a:xfrm>
          <a:prstGeom prst="wedgeRoundRectCallout">
            <a:avLst>
              <a:gd name="adj1" fmla="val -74587"/>
              <a:gd name="adj2" fmla="val -63816"/>
              <a:gd name="adj3" fmla="val 16667"/>
            </a:avLst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IN" b="1" dirty="0" smtClean="0">
                <a:sym typeface="Wingdings" pitchFamily="2" charset="2"/>
              </a:rPr>
              <a:t>I</a:t>
            </a:r>
            <a:r>
              <a:rPr lang="en-IN" b="1" dirty="0" smtClean="0">
                <a:sym typeface="Wingdings" pitchFamily="2" charset="2"/>
              </a:rPr>
              <a:t>nterval </a:t>
            </a:r>
            <a:r>
              <a:rPr lang="en-IN" b="1" dirty="0" smtClean="0">
                <a:sym typeface="Wingdings" pitchFamily="2" charset="2"/>
              </a:rPr>
              <a:t>of great sensitivity to initial conditions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Modified logistic map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02920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				</a:t>
            </a:r>
            <a:r>
              <a:rPr lang="en-IN" b="1" dirty="0" err="1" smtClean="0">
                <a:solidFill>
                  <a:srgbClr val="FF6600"/>
                </a:solidFill>
              </a:rPr>
              <a:t>X</a:t>
            </a:r>
            <a:r>
              <a:rPr lang="en-IN" b="1" baseline="-25000" dirty="0" err="1" smtClean="0">
                <a:solidFill>
                  <a:srgbClr val="FF6600"/>
                </a:solidFill>
              </a:rPr>
              <a:t>n+1</a:t>
            </a:r>
            <a:r>
              <a:rPr lang="en-IN" b="1" baseline="-25000" dirty="0" smtClean="0">
                <a:solidFill>
                  <a:srgbClr val="FF6600"/>
                </a:solidFill>
              </a:rPr>
              <a:t> </a:t>
            </a:r>
            <a:r>
              <a:rPr lang="en-IN" b="1" dirty="0" smtClean="0">
                <a:solidFill>
                  <a:srgbClr val="FF6600"/>
                </a:solidFill>
              </a:rPr>
              <a:t>=</a:t>
            </a:r>
            <a:r>
              <a:rPr lang="el-GR" b="1" dirty="0" smtClean="0">
                <a:solidFill>
                  <a:srgbClr val="FF6600"/>
                </a:solidFill>
              </a:rPr>
              <a:t> λ</a:t>
            </a:r>
            <a:r>
              <a:rPr lang="en-IN" b="1" baseline="-25000" dirty="0" smtClean="0">
                <a:solidFill>
                  <a:srgbClr val="FF6600"/>
                </a:solidFill>
              </a:rPr>
              <a:t>LM</a:t>
            </a:r>
            <a:r>
              <a:rPr lang="en-IN" b="1" dirty="0" smtClean="0">
                <a:solidFill>
                  <a:srgbClr val="FF6600"/>
                </a:solidFill>
              </a:rPr>
              <a:t>*</a:t>
            </a:r>
            <a:r>
              <a:rPr lang="en-IN" b="1" dirty="0" err="1" smtClean="0">
                <a:solidFill>
                  <a:srgbClr val="FF6600"/>
                </a:solidFill>
              </a:rPr>
              <a:t>x</a:t>
            </a:r>
            <a:r>
              <a:rPr lang="en-IN" b="1" baseline="-25000" dirty="0" err="1" smtClean="0">
                <a:solidFill>
                  <a:srgbClr val="FF6600"/>
                </a:solidFill>
              </a:rPr>
              <a:t>n</a:t>
            </a:r>
            <a:r>
              <a:rPr lang="en-IN" b="1" dirty="0" smtClean="0">
                <a:solidFill>
                  <a:srgbClr val="FF6600"/>
                </a:solidFill>
              </a:rPr>
              <a:t> (1-</a:t>
            </a:r>
            <a:r>
              <a:rPr lang="en-IN" b="1" dirty="0" err="1" smtClean="0">
                <a:solidFill>
                  <a:srgbClr val="FF6600"/>
                </a:solidFill>
              </a:rPr>
              <a:t>x</a:t>
            </a:r>
            <a:r>
              <a:rPr lang="en-IN" b="1" baseline="-25000" dirty="0" err="1" smtClean="0">
                <a:solidFill>
                  <a:srgbClr val="FF6600"/>
                </a:solidFill>
              </a:rPr>
              <a:t>n</a:t>
            </a:r>
            <a:r>
              <a:rPr lang="en-IN" b="1" dirty="0" smtClean="0">
                <a:solidFill>
                  <a:srgbClr val="FF6600"/>
                </a:solidFill>
              </a:rPr>
              <a:t>) + </a:t>
            </a:r>
            <a:r>
              <a:rPr lang="el-GR" b="1" dirty="0" smtClean="0">
                <a:solidFill>
                  <a:srgbClr val="FF6600"/>
                </a:solidFill>
              </a:rPr>
              <a:t>μ</a:t>
            </a:r>
            <a:endParaRPr lang="en-IN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FF6600"/>
                </a:solidFill>
              </a:rPr>
              <a:t>				</a:t>
            </a:r>
            <a:r>
              <a:rPr lang="en-IN" b="1" dirty="0" err="1" smtClean="0">
                <a:solidFill>
                  <a:srgbClr val="FF6600"/>
                </a:solidFill>
              </a:rPr>
              <a:t>x</a:t>
            </a:r>
            <a:r>
              <a:rPr lang="en-IN" b="1" baseline="-25000" dirty="0" err="1" smtClean="0">
                <a:solidFill>
                  <a:srgbClr val="FF6600"/>
                </a:solidFill>
              </a:rPr>
              <a:t>n</a:t>
            </a:r>
            <a:r>
              <a:rPr lang="en-IN" b="1" baseline="-25000" dirty="0" smtClean="0">
                <a:solidFill>
                  <a:srgbClr val="FF6600"/>
                </a:solidFill>
              </a:rPr>
              <a:t> </a:t>
            </a:r>
            <a:r>
              <a:rPr lang="en-IN" b="1" dirty="0" smtClean="0">
                <a:solidFill>
                  <a:srgbClr val="FF6600"/>
                </a:solidFill>
              </a:rPr>
              <a:t>∈ [</a:t>
            </a:r>
            <a:r>
              <a:rPr lang="el-GR" b="1" dirty="0" smtClean="0">
                <a:solidFill>
                  <a:srgbClr val="FF6600"/>
                </a:solidFill>
              </a:rPr>
              <a:t>α</a:t>
            </a:r>
            <a:r>
              <a:rPr lang="en-IN" b="1" dirty="0" smtClean="0">
                <a:solidFill>
                  <a:srgbClr val="FF6600"/>
                </a:solidFill>
              </a:rPr>
              <a:t>,1-</a:t>
            </a:r>
            <a:r>
              <a:rPr lang="el-GR" b="1" dirty="0" smtClean="0">
                <a:solidFill>
                  <a:srgbClr val="FF6600"/>
                </a:solidFill>
              </a:rPr>
              <a:t>α</a:t>
            </a:r>
            <a:r>
              <a:rPr lang="en-IN" b="1" dirty="0" smtClean="0">
                <a:solidFill>
                  <a:srgbClr val="FF6600"/>
                </a:solidFill>
              </a:rPr>
              <a:t>], </a:t>
            </a:r>
            <a:r>
              <a:rPr lang="el-GR" b="1" dirty="0" smtClean="0">
                <a:solidFill>
                  <a:srgbClr val="FF6600"/>
                </a:solidFill>
              </a:rPr>
              <a:t>α</a:t>
            </a:r>
            <a:r>
              <a:rPr lang="en-IN" b="1" dirty="0" smtClean="0">
                <a:solidFill>
                  <a:srgbClr val="FF6600"/>
                </a:solidFill>
              </a:rPr>
              <a:t>&lt;0.5</a:t>
            </a:r>
          </a:p>
          <a:p>
            <a:r>
              <a:rPr lang="en-IN" dirty="0" smtClean="0"/>
              <a:t>Maxima occurs at </a:t>
            </a:r>
            <a:r>
              <a:rPr lang="en-IN" dirty="0" err="1" smtClean="0"/>
              <a:t>x</a:t>
            </a:r>
            <a:r>
              <a:rPr lang="en-IN" baseline="-25000" dirty="0" err="1" smtClean="0"/>
              <a:t>n</a:t>
            </a:r>
            <a:r>
              <a:rPr lang="en-IN" dirty="0" smtClean="0"/>
              <a:t> = 0.5, Max value=</a:t>
            </a:r>
            <a:r>
              <a:rPr lang="el-GR" dirty="0" smtClean="0"/>
              <a:t>λ</a:t>
            </a:r>
            <a:r>
              <a:rPr lang="en-IN" dirty="0" smtClean="0"/>
              <a:t>/4+</a:t>
            </a:r>
            <a:r>
              <a:rPr lang="el-GR" dirty="0" smtClean="0"/>
              <a:t>μ</a:t>
            </a:r>
            <a:endParaRPr lang="en-IN" dirty="0" smtClean="0"/>
          </a:p>
          <a:p>
            <a:r>
              <a:rPr lang="en-IN" dirty="0" smtClean="0"/>
              <a:t>Minima occurs at </a:t>
            </a:r>
            <a:r>
              <a:rPr lang="en-IN" dirty="0" err="1" smtClean="0"/>
              <a:t>x</a:t>
            </a:r>
            <a:r>
              <a:rPr lang="en-IN" baseline="-25000" dirty="0" err="1" smtClean="0"/>
              <a:t>n</a:t>
            </a:r>
            <a:r>
              <a:rPr lang="en-IN" dirty="0" smtClean="0"/>
              <a:t> =</a:t>
            </a:r>
            <a:r>
              <a:rPr lang="el-GR" dirty="0" smtClean="0"/>
              <a:t> α</a:t>
            </a:r>
            <a:r>
              <a:rPr lang="en-IN" dirty="0" smtClean="0"/>
              <a:t> or 1-</a:t>
            </a:r>
            <a:r>
              <a:rPr lang="el-GR" dirty="0" smtClean="0"/>
              <a:t> α</a:t>
            </a:r>
            <a:r>
              <a:rPr lang="en-IN" dirty="0" smtClean="0"/>
              <a:t>,</a:t>
            </a:r>
          </a:p>
          <a:p>
            <a:r>
              <a:rPr lang="en-IN" dirty="0" smtClean="0"/>
              <a:t>min value=</a:t>
            </a:r>
            <a:r>
              <a:rPr lang="el-GR" dirty="0" smtClean="0"/>
              <a:t> λ</a:t>
            </a:r>
            <a:r>
              <a:rPr lang="en-IN" dirty="0" smtClean="0"/>
              <a:t>*</a:t>
            </a:r>
            <a:r>
              <a:rPr lang="el-GR" dirty="0" smtClean="0"/>
              <a:t>α</a:t>
            </a:r>
            <a:r>
              <a:rPr lang="en-IN" dirty="0" smtClean="0"/>
              <a:t>*1-</a:t>
            </a:r>
            <a:r>
              <a:rPr lang="el-GR" dirty="0" smtClean="0"/>
              <a:t> α</a:t>
            </a:r>
            <a:r>
              <a:rPr lang="en-IN" dirty="0" smtClean="0"/>
              <a:t> +</a:t>
            </a:r>
            <a:r>
              <a:rPr lang="el-GR" dirty="0" smtClean="0"/>
              <a:t> μ</a:t>
            </a:r>
            <a:endParaRPr lang="en-IN" dirty="0" smtClean="0"/>
          </a:p>
          <a:p>
            <a:r>
              <a:rPr lang="en-IN" dirty="0" smtClean="0"/>
              <a:t>Solving  yields :</a:t>
            </a:r>
            <a:r>
              <a:rPr lang="el-GR" dirty="0" smtClean="0"/>
              <a:t>λ</a:t>
            </a:r>
            <a:r>
              <a:rPr lang="en-IN" dirty="0" smtClean="0"/>
              <a:t>=4/(1-2</a:t>
            </a:r>
            <a:r>
              <a:rPr lang="el-GR" dirty="0" smtClean="0"/>
              <a:t>α</a:t>
            </a:r>
            <a:r>
              <a:rPr lang="en-IN" dirty="0" smtClean="0"/>
              <a:t>) &amp; </a:t>
            </a:r>
            <a:r>
              <a:rPr lang="el-GR" dirty="0" smtClean="0"/>
              <a:t>μ</a:t>
            </a:r>
            <a:r>
              <a:rPr lang="en-IN" dirty="0" smtClean="0"/>
              <a:t>=</a:t>
            </a:r>
            <a:r>
              <a:rPr lang="el-GR" dirty="0" smtClean="0"/>
              <a:t>α</a:t>
            </a:r>
            <a:r>
              <a:rPr lang="en-IN" dirty="0" smtClean="0"/>
              <a:t>(2</a:t>
            </a:r>
            <a:r>
              <a:rPr lang="el-GR" dirty="0" smtClean="0"/>
              <a:t>α</a:t>
            </a:r>
            <a:r>
              <a:rPr lang="en-IN" dirty="0" smtClean="0"/>
              <a:t>-3)/(1-2</a:t>
            </a:r>
            <a:r>
              <a:rPr lang="el-GR" dirty="0" smtClean="0"/>
              <a:t> α</a:t>
            </a:r>
            <a:r>
              <a:rPr lang="en-IN" dirty="0" smtClean="0"/>
              <a:t>)</a:t>
            </a:r>
          </a:p>
          <a:p>
            <a:r>
              <a:rPr lang="en-IN" dirty="0" smtClean="0"/>
              <a:t>End result: Flatter symmetric distribution for all values of </a:t>
            </a:r>
            <a:r>
              <a:rPr lang="el-GR" dirty="0" smtClean="0"/>
              <a:t>α</a:t>
            </a:r>
            <a:endParaRPr lang="en-IN" dirty="0" smtClean="0"/>
          </a:p>
          <a:p>
            <a:r>
              <a:rPr lang="en-IN" dirty="0" smtClean="0"/>
              <a:t>Avoids any islands of stability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41388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Histogram for 50000 samples using </a:t>
            </a:r>
            <a:r>
              <a:rPr lang="en-IN" sz="3200" dirty="0" err="1" smtClean="0"/>
              <a:t>MLM</a:t>
            </a:r>
            <a:r>
              <a:rPr lang="en-IN" sz="3200" dirty="0" smtClean="0"/>
              <a:t> with </a:t>
            </a:r>
            <a:r>
              <a:rPr lang="el-GR" sz="3200" dirty="0" smtClean="0"/>
              <a:t>α</a:t>
            </a:r>
            <a:r>
              <a:rPr lang="en-IN" sz="3200" dirty="0" smtClean="0"/>
              <a:t> values corresponding to 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8952" y="1219200"/>
            <a:ext cx="791057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4800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 </a:t>
            </a:r>
            <a:r>
              <a:rPr lang="el-GR" sz="2400" dirty="0" smtClean="0"/>
              <a:t>λ</a:t>
            </a:r>
            <a:r>
              <a:rPr lang="en-IN" sz="2400" baseline="-25000" dirty="0" smtClean="0"/>
              <a:t>LM</a:t>
            </a:r>
            <a:r>
              <a:rPr lang="en-IN" sz="2400" dirty="0" smtClean="0"/>
              <a:t> =3.61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7244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</a:t>
            </a:r>
            <a:r>
              <a:rPr lang="en-IN" sz="2400" baseline="-25000" dirty="0" smtClean="0"/>
              <a:t>LM</a:t>
            </a:r>
            <a:r>
              <a:rPr lang="en-IN" sz="2400" dirty="0" smtClean="0"/>
              <a:t> =3.91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Quantization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5105400"/>
          </a:xfrm>
        </p:spPr>
        <p:txBody>
          <a:bodyPr>
            <a:noAutofit/>
          </a:bodyPr>
          <a:lstStyle/>
          <a:p>
            <a:r>
              <a:rPr lang="en-IN" sz="2400" dirty="0" err="1" smtClean="0"/>
              <a:t>x</a:t>
            </a:r>
            <a:r>
              <a:rPr lang="en-IN" sz="2400" baseline="-25000" dirty="0" err="1" smtClean="0"/>
              <a:t>n</a:t>
            </a:r>
            <a:r>
              <a:rPr lang="en-IN" sz="2400" baseline="-25000" dirty="0" smtClean="0"/>
              <a:t> </a:t>
            </a:r>
            <a:r>
              <a:rPr lang="en-IN" sz="2400" dirty="0" smtClean="0"/>
              <a:t> quantized to obtain 16 bit value</a:t>
            </a:r>
          </a:p>
          <a:p>
            <a:r>
              <a:rPr lang="en-IN" sz="2400" dirty="0" err="1" smtClean="0"/>
              <a:t>X</a:t>
            </a:r>
            <a:r>
              <a:rPr lang="en-IN" sz="2400" baseline="-25000" dirty="0" err="1" smtClean="0"/>
              <a:t>n</a:t>
            </a:r>
            <a:r>
              <a:rPr lang="en-IN" sz="2400" baseline="-25000" dirty="0" smtClean="0"/>
              <a:t> </a:t>
            </a:r>
            <a:r>
              <a:rPr lang="en-IN" sz="2400" dirty="0" smtClean="0"/>
              <a:t> represented in fixed point as     </a:t>
            </a:r>
          </a:p>
          <a:p>
            <a:endParaRPr lang="en-IN" sz="2400" dirty="0" smtClean="0"/>
          </a:p>
          <a:p>
            <a:r>
              <a:rPr lang="en-IN" dirty="0" err="1" smtClean="0"/>
              <a:t>Y</a:t>
            </a:r>
            <a:r>
              <a:rPr lang="en-IN" baseline="-25000" dirty="0" err="1" smtClean="0"/>
              <a:t>n</a:t>
            </a:r>
            <a:r>
              <a:rPr lang="en-IN" dirty="0" smtClean="0"/>
              <a:t> restricted to the least significant 16 bits</a:t>
            </a:r>
          </a:p>
          <a:p>
            <a:pPr lvl="1"/>
            <a:endParaRPr lang="en-IN" sz="1800" dirty="0" smtClean="0"/>
          </a:p>
          <a:p>
            <a:endParaRPr lang="en-IN" sz="2000" dirty="0" smtClean="0"/>
          </a:p>
          <a:p>
            <a:r>
              <a:rPr lang="en-IN" sz="2400" dirty="0" smtClean="0"/>
              <a:t>Many to one quantization</a:t>
            </a:r>
          </a:p>
          <a:p>
            <a:r>
              <a:rPr lang="en-IN" sz="2400" dirty="0" err="1" smtClean="0"/>
              <a:t>b</a:t>
            </a:r>
            <a:r>
              <a:rPr lang="en-IN" sz="2400" baseline="-25000" dirty="0" err="1" smtClean="0"/>
              <a:t>n</a:t>
            </a:r>
            <a:r>
              <a:rPr lang="en-IN" sz="2400" baseline="-25000" dirty="0" smtClean="0"/>
              <a:t> </a:t>
            </a:r>
            <a:r>
              <a:rPr lang="en-IN" sz="2400" dirty="0" smtClean="0"/>
              <a:t> obtained for random feedback scheme	</a:t>
            </a:r>
          </a:p>
          <a:p>
            <a:pPr lvl="1">
              <a:buNone/>
            </a:pPr>
            <a:r>
              <a:rPr lang="en-IN" sz="1600" dirty="0" smtClean="0"/>
              <a:t>			</a:t>
            </a:r>
            <a:r>
              <a:rPr lang="en-IN" sz="2800" dirty="0" smtClean="0"/>
              <a:t> </a:t>
            </a:r>
          </a:p>
          <a:p>
            <a:pPr lvl="1">
              <a:buNone/>
            </a:pPr>
            <a:r>
              <a:rPr lang="en-IN" sz="2800" dirty="0" smtClean="0"/>
              <a:t>			</a:t>
            </a:r>
            <a:r>
              <a:rPr lang="en-IN" sz="2800" dirty="0" err="1" smtClean="0"/>
              <a:t>b</a:t>
            </a:r>
            <a:r>
              <a:rPr lang="en-IN" sz="2800" baseline="-25000" dirty="0" err="1" smtClean="0"/>
              <a:t>n</a:t>
            </a:r>
            <a:r>
              <a:rPr lang="en-IN" sz="2800" dirty="0" smtClean="0"/>
              <a:t> = {a</a:t>
            </a:r>
            <a:r>
              <a:rPr lang="en-IN" sz="2800" baseline="-25000" dirty="0" smtClean="0"/>
              <a:t>n</a:t>
            </a:r>
            <a:r>
              <a:rPr lang="en-IN" sz="2800" dirty="0" smtClean="0"/>
              <a:t>-1} </a:t>
            </a:r>
            <a:r>
              <a:rPr lang="en-IN" sz="2800" dirty="0" err="1" smtClean="0"/>
              <a:t>ie</a:t>
            </a:r>
            <a:r>
              <a:rPr lang="en-IN" sz="2800" dirty="0" smtClean="0"/>
              <a:t> the </a:t>
            </a:r>
            <a:r>
              <a:rPr lang="en-IN" sz="2800" dirty="0" err="1" smtClean="0"/>
              <a:t>MSB</a:t>
            </a: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295400"/>
            <a:ext cx="1905000" cy="9144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048000"/>
            <a:ext cx="2076796" cy="101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Pseudo Random Sequence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724400"/>
          </a:xfrm>
        </p:spPr>
        <p:txBody>
          <a:bodyPr/>
          <a:lstStyle/>
          <a:p>
            <a:r>
              <a:rPr lang="en-IN" dirty="0" err="1" smtClean="0"/>
              <a:t>z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 </a:t>
            </a:r>
            <a:r>
              <a:rPr lang="en-IN" dirty="0" smtClean="0"/>
              <a:t>=</a:t>
            </a:r>
            <a:r>
              <a:rPr lang="en-IN" dirty="0" err="1" smtClean="0"/>
              <a:t>y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 </a:t>
            </a:r>
            <a:r>
              <a:rPr lang="en-IN" dirty="0" smtClean="0"/>
              <a:t>⊕ </a:t>
            </a:r>
            <a:r>
              <a:rPr lang="en-IN" dirty="0" err="1" smtClean="0"/>
              <a:t>y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-1</a:t>
            </a:r>
            <a:r>
              <a:rPr lang="en-IN" dirty="0" smtClean="0"/>
              <a:t> ⊕</a:t>
            </a:r>
            <a:r>
              <a:rPr lang="en-IN" dirty="0" err="1" smtClean="0"/>
              <a:t>y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-2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r>
              <a:rPr lang="en-IN" dirty="0" smtClean="0"/>
              <a:t>No linear correlation between </a:t>
            </a:r>
            <a:r>
              <a:rPr lang="en-IN" dirty="0" err="1" smtClean="0"/>
              <a:t>y</a:t>
            </a:r>
            <a:r>
              <a:rPr lang="en-IN" baseline="-25000" dirty="0" err="1" smtClean="0"/>
              <a:t>n</a:t>
            </a:r>
            <a:r>
              <a:rPr lang="en-IN" dirty="0" smtClean="0"/>
              <a:t> and </a:t>
            </a:r>
            <a:r>
              <a:rPr lang="en-IN" dirty="0" err="1" smtClean="0"/>
              <a:t>z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 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r>
              <a:rPr lang="en-IN" dirty="0" smtClean="0"/>
              <a:t>Statistical de-correlation makes it difficult to trackback </a:t>
            </a:r>
            <a:r>
              <a:rPr lang="en-IN" dirty="0" err="1" smtClean="0"/>
              <a:t>y</a:t>
            </a:r>
            <a:r>
              <a:rPr lang="en-IN" baseline="-25000" dirty="0" err="1" smtClean="0"/>
              <a:t>n</a:t>
            </a:r>
            <a:r>
              <a:rPr lang="en-IN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Masking and random feedback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724400"/>
          </a:xfrm>
        </p:spPr>
        <p:txBody>
          <a:bodyPr/>
          <a:lstStyle/>
          <a:p>
            <a:r>
              <a:rPr lang="en-IN" dirty="0" err="1" smtClean="0"/>
              <a:t>C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 </a:t>
            </a:r>
            <a:r>
              <a:rPr lang="en-IN" dirty="0" smtClean="0"/>
              <a:t> = </a:t>
            </a:r>
            <a:r>
              <a:rPr lang="en-IN" dirty="0" err="1" smtClean="0"/>
              <a:t>P</a:t>
            </a:r>
            <a:r>
              <a:rPr lang="en-IN" baseline="-25000" dirty="0" err="1" smtClean="0"/>
              <a:t>n</a:t>
            </a:r>
            <a:r>
              <a:rPr lang="en-IN" dirty="0" smtClean="0"/>
              <a:t> ⊕ Z</a:t>
            </a:r>
            <a:r>
              <a:rPr lang="en-IN" baseline="-25000" dirty="0" smtClean="0"/>
              <a:t>n</a:t>
            </a:r>
            <a:r>
              <a:rPr lang="en-IN" dirty="0" smtClean="0"/>
              <a:t> ⊕ </a:t>
            </a:r>
            <a:r>
              <a:rPr lang="en-IN" dirty="0" err="1" smtClean="0"/>
              <a:t>Fb</a:t>
            </a:r>
            <a:r>
              <a:rPr lang="en-IN" baseline="-25000" dirty="0" err="1" smtClean="0"/>
              <a:t>n</a:t>
            </a:r>
            <a:endParaRPr lang="en-IN" baseline="-25000" dirty="0" smtClean="0"/>
          </a:p>
          <a:p>
            <a:pPr lvl="1"/>
            <a:r>
              <a:rPr lang="en-IN" dirty="0" err="1" smtClean="0"/>
              <a:t>C</a:t>
            </a:r>
            <a:r>
              <a:rPr lang="en-IN" baseline="-25000" dirty="0" err="1" smtClean="0"/>
              <a:t>n</a:t>
            </a:r>
            <a:r>
              <a:rPr lang="en-IN" dirty="0" smtClean="0"/>
              <a:t>  - cipher text, </a:t>
            </a:r>
          </a:p>
          <a:p>
            <a:pPr lvl="1"/>
            <a:r>
              <a:rPr lang="en-IN" dirty="0" err="1" smtClean="0"/>
              <a:t>P</a:t>
            </a:r>
            <a:r>
              <a:rPr lang="en-IN" baseline="-25000" dirty="0" err="1" smtClean="0"/>
              <a:t>n</a:t>
            </a:r>
            <a:r>
              <a:rPr lang="en-IN" dirty="0" smtClean="0"/>
              <a:t> – plain text,</a:t>
            </a:r>
          </a:p>
          <a:p>
            <a:pPr lvl="1"/>
            <a:r>
              <a:rPr lang="en-IN" dirty="0" smtClean="0"/>
              <a:t> </a:t>
            </a:r>
            <a:r>
              <a:rPr lang="en-IN" dirty="0" err="1" smtClean="0"/>
              <a:t>z</a:t>
            </a:r>
            <a:r>
              <a:rPr lang="en-IN" baseline="-25000" dirty="0" err="1" smtClean="0"/>
              <a:t>n</a:t>
            </a:r>
            <a:r>
              <a:rPr lang="en-IN" dirty="0" smtClean="0"/>
              <a:t> – pseudo random sequence, </a:t>
            </a:r>
          </a:p>
          <a:p>
            <a:pPr lvl="1"/>
            <a:r>
              <a:rPr lang="en-IN" dirty="0" err="1" smtClean="0"/>
              <a:t>Fb</a:t>
            </a:r>
            <a:r>
              <a:rPr lang="en-IN" baseline="-25000" dirty="0" err="1" smtClean="0"/>
              <a:t>n</a:t>
            </a:r>
            <a:r>
              <a:rPr lang="en-IN" dirty="0" smtClean="0"/>
              <a:t> – random feedback input from the past cipher text</a:t>
            </a:r>
          </a:p>
          <a:p>
            <a:r>
              <a:rPr lang="en-IN" dirty="0" err="1" smtClean="0"/>
              <a:t>Fb</a:t>
            </a:r>
            <a:r>
              <a:rPr lang="en-IN" baseline="-25000" dirty="0" err="1" smtClean="0"/>
              <a:t>n</a:t>
            </a:r>
            <a:r>
              <a:rPr lang="en-IN" dirty="0" smtClean="0"/>
              <a:t> = {</a:t>
            </a:r>
            <a:r>
              <a:rPr lang="en-IN" dirty="0" err="1" smtClean="0"/>
              <a:t>C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-1</a:t>
            </a:r>
            <a:r>
              <a:rPr lang="en-IN" dirty="0" smtClean="0"/>
              <a:t> when </a:t>
            </a:r>
            <a:r>
              <a:rPr lang="en-IN" dirty="0" err="1" smtClean="0"/>
              <a:t>b</a:t>
            </a:r>
            <a:r>
              <a:rPr lang="en-IN" baseline="-25000" dirty="0" err="1" smtClean="0"/>
              <a:t>n</a:t>
            </a:r>
            <a:r>
              <a:rPr lang="en-IN" dirty="0" smtClean="0"/>
              <a:t> =0, </a:t>
            </a:r>
            <a:r>
              <a:rPr lang="en-IN" dirty="0" err="1" smtClean="0"/>
              <a:t>C</a:t>
            </a:r>
            <a:r>
              <a:rPr lang="en-IN" baseline="-25000" dirty="0" err="1" smtClean="0"/>
              <a:t>n</a:t>
            </a:r>
            <a:r>
              <a:rPr lang="en-IN" baseline="-25000" dirty="0" smtClean="0"/>
              <a:t>-2</a:t>
            </a:r>
            <a:r>
              <a:rPr lang="en-IN" dirty="0" smtClean="0"/>
              <a:t> when </a:t>
            </a:r>
            <a:r>
              <a:rPr lang="en-IN" dirty="0" err="1" smtClean="0"/>
              <a:t>b</a:t>
            </a:r>
            <a:r>
              <a:rPr lang="en-IN" baseline="-25000" dirty="0" err="1" smtClean="0"/>
              <a:t>n</a:t>
            </a:r>
            <a:r>
              <a:rPr lang="en-IN" dirty="0" smtClean="0"/>
              <a:t> =1}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How secure is this model?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953000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/>
              <a:t>Difficult to predict </a:t>
            </a:r>
            <a:r>
              <a:rPr lang="en-IN" sz="2800" dirty="0" smtClean="0">
                <a:solidFill>
                  <a:srgbClr val="FF6600"/>
                </a:solidFill>
              </a:rPr>
              <a:t>key value </a:t>
            </a:r>
            <a:r>
              <a:rPr lang="en-IN" sz="2800" dirty="0" err="1" smtClean="0"/>
              <a:t>XORed</a:t>
            </a:r>
            <a:r>
              <a:rPr lang="en-IN" sz="2800" dirty="0" smtClean="0"/>
              <a:t> to the plain text</a:t>
            </a:r>
          </a:p>
          <a:p>
            <a:r>
              <a:rPr lang="en-IN" sz="2800" dirty="0" smtClean="0"/>
              <a:t>Sequences </a:t>
            </a:r>
            <a:r>
              <a:rPr lang="en-IN" sz="2800" dirty="0" err="1" smtClean="0"/>
              <a:t>z</a:t>
            </a:r>
            <a:r>
              <a:rPr lang="en-IN" sz="2800" baseline="-25000" dirty="0" err="1" smtClean="0"/>
              <a:t>n</a:t>
            </a:r>
            <a:r>
              <a:rPr lang="en-IN" sz="2800" baseline="-25000" dirty="0" smtClean="0"/>
              <a:t> </a:t>
            </a:r>
            <a:r>
              <a:rPr lang="en-IN" sz="2800" dirty="0" smtClean="0"/>
              <a:t> and </a:t>
            </a:r>
            <a:r>
              <a:rPr lang="en-IN" sz="2800" dirty="0" err="1" smtClean="0"/>
              <a:t>y</a:t>
            </a:r>
            <a:r>
              <a:rPr lang="en-IN" sz="2800" baseline="-25000" dirty="0" err="1" smtClean="0"/>
              <a:t>n</a:t>
            </a:r>
            <a:r>
              <a:rPr lang="en-IN" sz="2800" dirty="0" smtClean="0"/>
              <a:t> are linearly uncorrelated</a:t>
            </a:r>
          </a:p>
          <a:p>
            <a:r>
              <a:rPr lang="en-IN" sz="2800" dirty="0" err="1" smtClean="0"/>
              <a:t>Y</a:t>
            </a:r>
            <a:r>
              <a:rPr lang="en-IN" sz="2800" baseline="-25000" dirty="0" err="1" smtClean="0"/>
              <a:t>n</a:t>
            </a:r>
            <a:r>
              <a:rPr lang="en-IN" sz="2800" dirty="0" smtClean="0"/>
              <a:t> is obtained by sampling </a:t>
            </a:r>
            <a:r>
              <a:rPr lang="en-IN" sz="2800" dirty="0" err="1" smtClean="0"/>
              <a:t>x</a:t>
            </a:r>
            <a:r>
              <a:rPr lang="en-IN" sz="2800" baseline="-25000" dirty="0" err="1" smtClean="0"/>
              <a:t>n</a:t>
            </a:r>
            <a:r>
              <a:rPr lang="en-IN" sz="2800" dirty="0" smtClean="0"/>
              <a:t> , which is used to iterate the chaotic map.</a:t>
            </a:r>
          </a:p>
          <a:p>
            <a:r>
              <a:rPr lang="en-IN" sz="2800" dirty="0" smtClean="0"/>
              <a:t>Chaotic map more </a:t>
            </a:r>
            <a:r>
              <a:rPr lang="en-IN" sz="2800" dirty="0" smtClean="0">
                <a:solidFill>
                  <a:srgbClr val="FF6600"/>
                </a:solidFill>
              </a:rPr>
              <a:t>sensitive</a:t>
            </a:r>
            <a:r>
              <a:rPr lang="en-IN" sz="2800" dirty="0" smtClean="0"/>
              <a:t> to the </a:t>
            </a:r>
            <a:r>
              <a:rPr lang="en-IN" sz="2800" dirty="0" err="1" smtClean="0"/>
              <a:t>MSB</a:t>
            </a:r>
            <a:r>
              <a:rPr lang="en-IN" sz="2800" dirty="0" smtClean="0"/>
              <a:t> than to the </a:t>
            </a:r>
            <a:r>
              <a:rPr lang="en-IN" sz="2800" dirty="0" err="1" smtClean="0"/>
              <a:t>LSB</a:t>
            </a:r>
            <a:r>
              <a:rPr lang="en-IN" sz="2800" dirty="0" smtClean="0"/>
              <a:t>, so will become difficult to track back </a:t>
            </a:r>
            <a:r>
              <a:rPr lang="en-IN" sz="2800" dirty="0" err="1" smtClean="0"/>
              <a:t>x</a:t>
            </a:r>
            <a:r>
              <a:rPr lang="en-IN" sz="2800" baseline="-25000" dirty="0" err="1" smtClean="0"/>
              <a:t>n</a:t>
            </a:r>
            <a:r>
              <a:rPr lang="en-IN" sz="2800" dirty="0" smtClean="0"/>
              <a:t> </a:t>
            </a:r>
          </a:p>
          <a:p>
            <a:r>
              <a:rPr lang="en-IN" sz="2800" dirty="0" smtClean="0"/>
              <a:t>100 iterations of the </a:t>
            </a:r>
            <a:r>
              <a:rPr lang="en-IN" sz="2800" dirty="0" err="1" smtClean="0"/>
              <a:t>MLM</a:t>
            </a:r>
            <a:r>
              <a:rPr lang="en-IN" sz="2800" dirty="0" smtClean="0"/>
              <a:t> to allow diffusion of initial key bits and parameter values(though 20 is sufficient)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Hardware implementation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6600"/>
                </a:solidFill>
              </a:rPr>
              <a:t>Fixed point implementation</a:t>
            </a:r>
            <a:r>
              <a:rPr lang="en-IN" sz="2800" dirty="0" smtClean="0"/>
              <a:t>(more efficient in hardware)</a:t>
            </a:r>
          </a:p>
          <a:p>
            <a:r>
              <a:rPr lang="en-IN" sz="2800" dirty="0" smtClean="0">
                <a:solidFill>
                  <a:srgbClr val="FF6600"/>
                </a:solidFill>
              </a:rPr>
              <a:t>Bit width </a:t>
            </a:r>
            <a:r>
              <a:rPr lang="en-IN" sz="2800" dirty="0" smtClean="0"/>
              <a:t>of plain and cipher text is 2 bytes</a:t>
            </a:r>
          </a:p>
          <a:p>
            <a:r>
              <a:rPr lang="en-IN" sz="2800" dirty="0" smtClean="0">
                <a:solidFill>
                  <a:srgbClr val="FF6600"/>
                </a:solidFill>
              </a:rPr>
              <a:t>64 bits fixed point precision </a:t>
            </a:r>
            <a:r>
              <a:rPr lang="en-IN" sz="2800" dirty="0" smtClean="0"/>
              <a:t>is chosen (x(</a:t>
            </a:r>
            <a:r>
              <a:rPr lang="en-IN" sz="2800" dirty="0" err="1" smtClean="0"/>
              <a:t>i</a:t>
            </a:r>
            <a:r>
              <a:rPr lang="en-IN" sz="2800" dirty="0" smtClean="0"/>
              <a:t>),</a:t>
            </a:r>
            <a:r>
              <a:rPr lang="el-GR" sz="2800" dirty="0" smtClean="0"/>
              <a:t> λ</a:t>
            </a:r>
            <a:r>
              <a:rPr lang="en-IN" sz="2800" dirty="0" smtClean="0"/>
              <a:t>,</a:t>
            </a:r>
            <a:r>
              <a:rPr lang="el-GR" sz="2800" dirty="0" smtClean="0"/>
              <a:t> μ</a:t>
            </a:r>
            <a:r>
              <a:rPr lang="en-IN" sz="2800" dirty="0" smtClean="0"/>
              <a:t>) </a:t>
            </a:r>
          </a:p>
          <a:p>
            <a:r>
              <a:rPr lang="en-IN" sz="2800" dirty="0" smtClean="0"/>
              <a:t> </a:t>
            </a:r>
            <a:r>
              <a:rPr lang="el-GR" sz="2800" dirty="0" smtClean="0"/>
              <a:t>α</a:t>
            </a:r>
            <a:r>
              <a:rPr lang="en-IN" sz="2800" dirty="0" smtClean="0"/>
              <a:t> (0,0.375) in fixed point with 0 </a:t>
            </a:r>
            <a:r>
              <a:rPr lang="en-IN" sz="2800" dirty="0" err="1" smtClean="0"/>
              <a:t>int</a:t>
            </a:r>
            <a:r>
              <a:rPr lang="en-IN" sz="2800" dirty="0" smtClean="0"/>
              <a:t> bits and 64 </a:t>
            </a:r>
            <a:r>
              <a:rPr lang="en-IN" sz="2800" dirty="0" err="1" smtClean="0"/>
              <a:t>fract</a:t>
            </a:r>
            <a:r>
              <a:rPr lang="en-IN" sz="2800" dirty="0" smtClean="0"/>
              <a:t> bits</a:t>
            </a:r>
          </a:p>
          <a:p>
            <a:r>
              <a:rPr lang="en-IN" sz="2800" dirty="0" smtClean="0"/>
              <a:t> </a:t>
            </a:r>
            <a:r>
              <a:rPr lang="el-GR" sz="2800" dirty="0" smtClean="0"/>
              <a:t>λ</a:t>
            </a:r>
            <a:r>
              <a:rPr lang="en-IN" sz="2800" dirty="0" smtClean="0"/>
              <a:t>(4,16) </a:t>
            </a:r>
          </a:p>
          <a:p>
            <a:r>
              <a:rPr lang="el-GR" sz="2800" dirty="0" smtClean="0"/>
              <a:t>μ</a:t>
            </a:r>
            <a:r>
              <a:rPr lang="en-IN" sz="2800" dirty="0" smtClean="0"/>
              <a:t> (-3,-15.0975)</a:t>
            </a:r>
          </a:p>
          <a:p>
            <a:r>
              <a:rPr lang="en-IN" sz="2800" dirty="0" smtClean="0">
                <a:solidFill>
                  <a:srgbClr val="FF6600"/>
                </a:solidFill>
              </a:rPr>
              <a:t>Effective key space : 2</a:t>
            </a:r>
            <a:r>
              <a:rPr lang="en-IN" sz="2800" baseline="30000" dirty="0" smtClean="0">
                <a:solidFill>
                  <a:srgbClr val="FF6600"/>
                </a:solidFill>
              </a:rPr>
              <a:t>125</a:t>
            </a:r>
            <a:r>
              <a:rPr lang="en-IN" sz="2800" baseline="-25000" dirty="0" smtClean="0">
                <a:solidFill>
                  <a:srgbClr val="FF6600"/>
                </a:solidFill>
              </a:rPr>
              <a:t> </a:t>
            </a:r>
            <a:r>
              <a:rPr lang="en-IN" sz="2800" dirty="0" smtClean="0">
                <a:solidFill>
                  <a:srgbClr val="FF6600"/>
                </a:solidFill>
              </a:rPr>
              <a:t> 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Hardware specifications	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953000"/>
          </a:xfrm>
        </p:spPr>
        <p:txBody>
          <a:bodyPr/>
          <a:lstStyle/>
          <a:p>
            <a:r>
              <a:rPr lang="en-IN" dirty="0" err="1" smtClean="0"/>
              <a:t>Virtex</a:t>
            </a:r>
            <a:r>
              <a:rPr lang="en-IN" dirty="0" smtClean="0"/>
              <a:t> 6 </a:t>
            </a:r>
            <a:r>
              <a:rPr lang="en-IN" dirty="0" err="1" smtClean="0"/>
              <a:t>XCVLX75TL</a:t>
            </a:r>
            <a:r>
              <a:rPr lang="en-IN" dirty="0" smtClean="0"/>
              <a:t> </a:t>
            </a:r>
            <a:r>
              <a:rPr lang="en-IN" dirty="0" err="1" smtClean="0"/>
              <a:t>FPGA</a:t>
            </a:r>
            <a:r>
              <a:rPr lang="en-IN" dirty="0" smtClean="0"/>
              <a:t> using </a:t>
            </a:r>
            <a:r>
              <a:rPr lang="en-IN" dirty="0" err="1" smtClean="0"/>
              <a:t>Xilinx11.0</a:t>
            </a:r>
            <a:r>
              <a:rPr lang="en-IN" dirty="0" smtClean="0"/>
              <a:t> </a:t>
            </a:r>
          </a:p>
          <a:p>
            <a:r>
              <a:rPr lang="en-IN" dirty="0" smtClean="0"/>
              <a:t>Optimization</a:t>
            </a:r>
          </a:p>
          <a:p>
            <a:pPr lvl="1"/>
            <a:r>
              <a:rPr lang="en-IN" dirty="0" smtClean="0"/>
              <a:t>Add two pipelining stages to the multiplier</a:t>
            </a:r>
          </a:p>
          <a:p>
            <a:pPr lvl="1"/>
            <a:r>
              <a:rPr lang="en-IN" dirty="0" smtClean="0"/>
              <a:t>Single </a:t>
            </a:r>
            <a:r>
              <a:rPr lang="en-IN" dirty="0" err="1" smtClean="0"/>
              <a:t>DSP</a:t>
            </a:r>
            <a:r>
              <a:rPr lang="en-IN" dirty="0" smtClean="0"/>
              <a:t> slice can perform 25*18 bits multiplication</a:t>
            </a:r>
          </a:p>
          <a:p>
            <a:pPr lvl="1"/>
            <a:r>
              <a:rPr lang="en-IN" dirty="0" smtClean="0"/>
              <a:t>For 64*64 bits multiplication 12 slices needed. </a:t>
            </a:r>
          </a:p>
          <a:p>
            <a:pPr lvl="1"/>
            <a:r>
              <a:rPr lang="en-IN" dirty="0" smtClean="0"/>
              <a:t>But due to truncation of 64 bits , optimization possible</a:t>
            </a:r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504A22-F546-4E78-AFE7-DDF635DA54B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cryptography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42288" cy="1617663"/>
          </a:xfrm>
        </p:spPr>
        <p:txBody>
          <a:bodyPr/>
          <a:lstStyle/>
          <a:p>
            <a:r>
              <a:rPr lang="en-US" sz="2400" dirty="0" smtClean="0">
                <a:solidFill>
                  <a:srgbClr val="FF6600"/>
                </a:solidFill>
              </a:rPr>
              <a:t>Confidentiality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End-Point </a:t>
            </a:r>
            <a:r>
              <a:rPr lang="en-US" sz="2400" dirty="0" smtClean="0">
                <a:solidFill>
                  <a:srgbClr val="FF6600"/>
                </a:solidFill>
              </a:rPr>
              <a:t>Authentication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Message Integrity</a:t>
            </a:r>
            <a:endParaRPr lang="en-US" sz="2400" dirty="0" smtClean="0">
              <a:solidFill>
                <a:srgbClr val="FF6600"/>
              </a:solidFill>
            </a:endParaRPr>
          </a:p>
        </p:txBody>
      </p:sp>
      <p:pic>
        <p:nvPicPr>
          <p:cNvPr id="4101" name="Picture 4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5181600"/>
            <a:ext cx="1082675" cy="1295400"/>
          </a:xfrm>
          <a:noFill/>
        </p:spPr>
      </p:pic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2052638" y="4205288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084388" y="4167188"/>
            <a:ext cx="1150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secure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sender</a:t>
            </a:r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5745163" y="4194175"/>
            <a:ext cx="1366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secure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receiver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3052763" y="346075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channel</a:t>
            </a:r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data, control messages</a:t>
            </a:r>
          </a:p>
        </p:txBody>
      </p:sp>
      <p:sp>
        <p:nvSpPr>
          <p:cNvPr id="4113" name="Line 16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14" name="Freeform 17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516446 w 344"/>
              <a:gd name="T3" fmla="*/ 164569 h 789"/>
              <a:gd name="T4" fmla="*/ 546433 w 344"/>
              <a:gd name="T5" fmla="*/ 914400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18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516445 w 344"/>
              <a:gd name="T3" fmla="*/ 164569 h 789"/>
              <a:gd name="T4" fmla="*/ 546432 w 344"/>
              <a:gd name="T5" fmla="*/ 914400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504825" y="4316413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data</a:t>
            </a:r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7874000" y="4286250"/>
            <a:ext cx="81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data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701675" y="3089275"/>
            <a:ext cx="90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Alice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7670800" y="3100388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Bob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3359150" y="5727700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</a:rPr>
              <a:t>Trudy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413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Implementation of chaotic stream cipher</a:t>
            </a:r>
            <a:endParaRPr lang="en-IN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66800" y="10668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owchart: Connector 3"/>
          <p:cNvSpPr/>
          <p:nvPr/>
        </p:nvSpPr>
        <p:spPr bwMode="auto">
          <a:xfrm>
            <a:off x="3124200" y="1219200"/>
            <a:ext cx="1219200" cy="4572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IN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en-IN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-1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lowchart: Connector 5"/>
          <p:cNvSpPr/>
          <p:nvPr/>
        </p:nvSpPr>
        <p:spPr bwMode="auto">
          <a:xfrm>
            <a:off x="2743200" y="2438400"/>
            <a:ext cx="1981200" cy="5334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IN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en-IN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-1 </a:t>
            </a:r>
            <a:r>
              <a:rPr kumimoji="0" lang="en-IN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*(1-</a:t>
            </a:r>
            <a:r>
              <a:rPr kumimoji="0" lang="en-IN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IN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en-IN" sz="1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-1</a:t>
            </a:r>
            <a:r>
              <a:rPr kumimoji="0" lang="en-IN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lowchart: Connector 6"/>
          <p:cNvSpPr/>
          <p:nvPr/>
        </p:nvSpPr>
        <p:spPr bwMode="auto">
          <a:xfrm>
            <a:off x="0" y="3581400"/>
            <a:ext cx="2100847" cy="6096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 err="1" smtClean="0">
                <a:cs typeface="Arial" charset="0"/>
              </a:rPr>
              <a:t>X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baseline="-25000" dirty="0" smtClean="0">
                <a:cs typeface="Arial" charset="0"/>
              </a:rPr>
              <a:t>-1</a:t>
            </a:r>
            <a:r>
              <a:rPr lang="en-IN" b="1" dirty="0" smtClean="0">
                <a:cs typeface="Arial" charset="0"/>
              </a:rPr>
              <a:t>*(1-</a:t>
            </a:r>
            <a:r>
              <a:rPr lang="en-IN" b="1" dirty="0" err="1" smtClean="0">
                <a:cs typeface="Arial" charset="0"/>
              </a:rPr>
              <a:t>x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baseline="-25000" dirty="0" smtClean="0">
                <a:cs typeface="Arial" charset="0"/>
              </a:rPr>
              <a:t>-1</a:t>
            </a:r>
            <a:r>
              <a:rPr lang="en-IN" b="1" dirty="0" smtClean="0">
                <a:cs typeface="Arial" charset="0"/>
              </a:rPr>
              <a:t>)* </a:t>
            </a:r>
            <a:r>
              <a:rPr lang="el-GR" b="1" dirty="0" smtClean="0"/>
              <a:t>λ</a:t>
            </a:r>
            <a:r>
              <a:rPr lang="en-IN" b="1" dirty="0" smtClean="0">
                <a:cs typeface="Arial" charset="0"/>
              </a:rPr>
              <a:t> 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lowchart: Connector 8"/>
          <p:cNvSpPr/>
          <p:nvPr/>
        </p:nvSpPr>
        <p:spPr bwMode="auto">
          <a:xfrm>
            <a:off x="-136463" y="4724400"/>
            <a:ext cx="2254126" cy="779026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N" b="1" dirty="0" err="1" smtClean="0">
                <a:cs typeface="Arial" charset="0"/>
              </a:rPr>
              <a:t>X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baseline="-25000" dirty="0" smtClean="0">
                <a:cs typeface="Arial" charset="0"/>
              </a:rPr>
              <a:t>-1</a:t>
            </a:r>
            <a:r>
              <a:rPr lang="en-IN" b="1" dirty="0" smtClean="0">
                <a:cs typeface="Arial" charset="0"/>
              </a:rPr>
              <a:t>*(1-</a:t>
            </a:r>
            <a:r>
              <a:rPr lang="en-IN" b="1" dirty="0" err="1" smtClean="0">
                <a:cs typeface="Arial" charset="0"/>
              </a:rPr>
              <a:t>x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baseline="-25000" dirty="0" smtClean="0">
                <a:cs typeface="Arial" charset="0"/>
              </a:rPr>
              <a:t>-1</a:t>
            </a:r>
            <a:r>
              <a:rPr lang="en-IN" b="1" dirty="0" smtClean="0">
                <a:cs typeface="Arial" charset="0"/>
              </a:rPr>
              <a:t>) * </a:t>
            </a:r>
            <a:r>
              <a:rPr lang="el-GR" b="1" dirty="0" smtClean="0"/>
              <a:t>λ</a:t>
            </a:r>
            <a:r>
              <a:rPr lang="en-IN" b="1" dirty="0" smtClean="0">
                <a:cs typeface="Arial" charset="0"/>
              </a:rPr>
              <a:t> </a:t>
            </a:r>
          </a:p>
          <a:p>
            <a:pPr algn="ctr"/>
            <a:r>
              <a:rPr lang="en-IN" b="1" dirty="0" smtClean="0">
                <a:cs typeface="Arial" charset="0"/>
              </a:rPr>
              <a:t>+</a:t>
            </a:r>
            <a:r>
              <a:rPr lang="el-GR" b="1" dirty="0" smtClean="0"/>
              <a:t> μ</a:t>
            </a:r>
            <a:r>
              <a:rPr lang="en-IN" b="1" dirty="0" smtClean="0">
                <a:cs typeface="Arial" charset="0"/>
              </a:rPr>
              <a:t>  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lowchart: Connector 9"/>
          <p:cNvSpPr/>
          <p:nvPr/>
        </p:nvSpPr>
        <p:spPr bwMode="auto">
          <a:xfrm>
            <a:off x="3657600" y="5181600"/>
            <a:ext cx="914400" cy="4572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en-IN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5715000" y="4724400"/>
            <a:ext cx="685800" cy="5334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b="1" dirty="0" err="1" smtClean="0">
                <a:cs typeface="Arial" charset="0"/>
              </a:rPr>
              <a:t>Y</a:t>
            </a:r>
            <a:r>
              <a:rPr kumimoji="0" lang="en-IN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6781800" y="4191000"/>
            <a:ext cx="2110764" cy="613857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 err="1" smtClean="0">
                <a:cs typeface="Arial" charset="0"/>
              </a:rPr>
              <a:t>C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baseline="-25000" dirty="0" smtClean="0">
                <a:cs typeface="Arial" charset="0"/>
              </a:rPr>
              <a:t> </a:t>
            </a:r>
            <a:r>
              <a:rPr lang="en-IN" b="1" dirty="0" smtClean="0">
                <a:cs typeface="Arial" charset="0"/>
              </a:rPr>
              <a:t>=</a:t>
            </a:r>
            <a:r>
              <a:rPr lang="en-IN" b="1" dirty="0" err="1" smtClean="0">
                <a:cs typeface="Arial" charset="0"/>
              </a:rPr>
              <a:t>Y</a:t>
            </a:r>
            <a:r>
              <a:rPr kumimoji="0" lang="en-IN" sz="18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lang="en-IN" b="1" dirty="0" err="1" smtClean="0"/>
              <a:t>⊕</a:t>
            </a:r>
            <a:r>
              <a:rPr lang="en-IN" b="1" dirty="0" err="1" smtClean="0">
                <a:cs typeface="Arial" charset="0"/>
              </a:rPr>
              <a:t>Y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baseline="-25000" dirty="0" smtClean="0">
                <a:cs typeface="Arial" charset="0"/>
              </a:rPr>
              <a:t>-1</a:t>
            </a:r>
            <a:r>
              <a:rPr lang="en-IN" b="1" dirty="0" smtClean="0"/>
              <a:t>⊕</a:t>
            </a:r>
            <a:r>
              <a:rPr lang="en-IN" b="1" dirty="0" smtClean="0">
                <a:cs typeface="Arial" charset="0"/>
              </a:rPr>
              <a:t> </a:t>
            </a:r>
            <a:r>
              <a:rPr lang="en-IN" b="1" dirty="0" err="1" smtClean="0">
                <a:cs typeface="Arial" charset="0"/>
              </a:rPr>
              <a:t>Y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baseline="-25000" dirty="0" smtClean="0">
                <a:cs typeface="Arial" charset="0"/>
              </a:rPr>
              <a:t>-2</a:t>
            </a:r>
            <a:endParaRPr kumimoji="0" lang="en-I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7033236" y="2590800"/>
            <a:ext cx="2110764" cy="613857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b="1" dirty="0" smtClean="0">
                <a:cs typeface="Arial" charset="0"/>
              </a:rPr>
              <a:t>Z</a:t>
            </a:r>
            <a:r>
              <a:rPr lang="en-IN" b="1" baseline="-25000" dirty="0" smtClean="0">
                <a:cs typeface="Arial" charset="0"/>
              </a:rPr>
              <a:t>n</a:t>
            </a:r>
            <a:r>
              <a:rPr lang="en-IN" b="1" dirty="0" smtClean="0">
                <a:cs typeface="Arial" charset="0"/>
              </a:rPr>
              <a:t>=</a:t>
            </a:r>
            <a:r>
              <a:rPr lang="en-IN" b="1" dirty="0" err="1" smtClean="0">
                <a:cs typeface="Arial" charset="0"/>
              </a:rPr>
              <a:t>C</a:t>
            </a:r>
            <a:r>
              <a:rPr lang="en-IN" b="1" baseline="-25000" dirty="0" err="1" smtClean="0">
                <a:cs typeface="Arial" charset="0"/>
              </a:rPr>
              <a:t>n</a:t>
            </a:r>
            <a:r>
              <a:rPr lang="en-IN" b="1" dirty="0" err="1" smtClean="0"/>
              <a:t>⊕P</a:t>
            </a:r>
            <a:r>
              <a:rPr lang="en-IN" b="1" baseline="-25000" dirty="0" err="1" smtClean="0"/>
              <a:t>n</a:t>
            </a:r>
            <a:r>
              <a:rPr lang="en-IN" b="1" dirty="0" smtClean="0"/>
              <a:t> ⊕</a:t>
            </a:r>
            <a:r>
              <a:rPr lang="en-IN" b="1" dirty="0" err="1" smtClean="0"/>
              <a:t>FB</a:t>
            </a:r>
            <a:r>
              <a:rPr lang="en-IN" b="1" baseline="-25000" dirty="0" err="1" smtClean="0"/>
              <a:t>n</a:t>
            </a:r>
            <a:r>
              <a:rPr lang="en-IN" b="1" baseline="-25000" dirty="0" smtClean="0"/>
              <a:t> </a:t>
            </a:r>
            <a:r>
              <a:rPr lang="en-IN" b="1" dirty="0" smtClean="0"/>
              <a:t> </a:t>
            </a: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1387E-6 L -3.33333E-6 0.15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457E-6 L -0.3 0.188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0.00191 0.155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09 0.0652 0.04618 0.13064 0.1 0.14035 C 0.15382 0.15006 0.28577 0.07214 0.32292 0.0585 " pathEditMode="relative" ptsTypes="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416 0.02821 0.10833 0.05642 0.14392 0.0444 C 0.17951 0.03237 0.20243 -0.05294 0.21406 -0.07237 " pathEditMode="relative" ptsTypes="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133 L 0.16406 -0.08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1156 L 0.02066 -0.233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1" grpId="1" animBg="1"/>
      <p:bldP spid="11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Resource utilisation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001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792480"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Orig.</a:t>
                      </a:r>
                      <a:r>
                        <a:rPr lang="en-IN" sz="2800" baseline="0" dirty="0" smtClean="0"/>
                        <a:t> design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opt . design</a:t>
                      </a:r>
                      <a:endParaRPr lang="en-IN" sz="2800" dirty="0"/>
                    </a:p>
                  </a:txBody>
                  <a:tcPr marL="88900" marR="88900"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Clock</a:t>
                      </a:r>
                      <a:r>
                        <a:rPr lang="en-IN" sz="2800" baseline="0" dirty="0" smtClean="0"/>
                        <a:t> frequency (MHz)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69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93</a:t>
                      </a:r>
                      <a:endParaRPr lang="en-IN" sz="2800" dirty="0"/>
                    </a:p>
                  </a:txBody>
                  <a:tcPr marL="88900" marR="88900"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No </a:t>
                      </a:r>
                      <a:r>
                        <a:rPr lang="en-IN" sz="2800" dirty="0" err="1" smtClean="0"/>
                        <a:t>DSP48EI</a:t>
                      </a:r>
                      <a:r>
                        <a:rPr lang="en-IN" sz="2800" dirty="0" smtClean="0"/>
                        <a:t> slices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23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16</a:t>
                      </a:r>
                      <a:endParaRPr lang="en-IN" sz="2800" dirty="0"/>
                    </a:p>
                  </a:txBody>
                  <a:tcPr marL="88900" marR="88900"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No.</a:t>
                      </a:r>
                      <a:r>
                        <a:rPr lang="en-IN" sz="2800" baseline="0" dirty="0" smtClean="0"/>
                        <a:t> slice registers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228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160</a:t>
                      </a:r>
                      <a:endParaRPr lang="en-IN" sz="2800" dirty="0"/>
                    </a:p>
                  </a:txBody>
                  <a:tcPr marL="88900" marR="88900"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No. slice </a:t>
                      </a:r>
                      <a:r>
                        <a:rPr lang="en-IN" sz="2800" dirty="0" err="1" smtClean="0"/>
                        <a:t>LUTs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354</a:t>
                      </a:r>
                      <a:endParaRPr lang="en-IN" sz="2800" dirty="0"/>
                    </a:p>
                  </a:txBody>
                  <a:tcPr marL="88900" marR="88900"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643</a:t>
                      </a:r>
                      <a:endParaRPr lang="en-IN" sz="2800" dirty="0"/>
                    </a:p>
                  </a:txBody>
                  <a:tcPr marL="88900" marR="889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Shortfalls of the paper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00600"/>
          </a:xfrm>
        </p:spPr>
        <p:txBody>
          <a:bodyPr/>
          <a:lstStyle/>
          <a:p>
            <a:r>
              <a:rPr lang="en-IN" dirty="0" smtClean="0"/>
              <a:t>Logistic map is very basic type of chaotic map </a:t>
            </a:r>
          </a:p>
          <a:p>
            <a:r>
              <a:rPr lang="en-IN" dirty="0" smtClean="0"/>
              <a:t>Synchronization problems not discussed( message loss during any transition period)</a:t>
            </a:r>
          </a:p>
          <a:p>
            <a:r>
              <a:rPr lang="en-IN" dirty="0" err="1" smtClean="0"/>
              <a:t>MLM</a:t>
            </a:r>
            <a:r>
              <a:rPr lang="en-IN" dirty="0" smtClean="0"/>
              <a:t> was not tested using crypt attacks, chosen-plain text and chosen-cipher text </a:t>
            </a:r>
            <a:r>
              <a:rPr lang="en-IN" dirty="0" smtClean="0"/>
              <a:t>attacks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953000"/>
          </a:xfrm>
        </p:spPr>
        <p:txBody>
          <a:bodyPr/>
          <a:lstStyle/>
          <a:p>
            <a:r>
              <a:rPr lang="en-IN" dirty="0" smtClean="0"/>
              <a:t>Chaotic stream cipher based on Modified Logistic Map</a:t>
            </a:r>
          </a:p>
          <a:p>
            <a:r>
              <a:rPr lang="en-IN" dirty="0" smtClean="0"/>
              <a:t>Secure against plain text attacks</a:t>
            </a:r>
          </a:p>
          <a:p>
            <a:r>
              <a:rPr lang="en-IN" dirty="0" smtClean="0"/>
              <a:t>Hardware implementation of proposed scheme achieved clock frequency of </a:t>
            </a:r>
            <a:r>
              <a:rPr lang="en-IN" dirty="0" smtClean="0"/>
              <a:t>93 MHz</a:t>
            </a:r>
            <a:endParaRPr lang="en-IN" dirty="0" smtClean="0"/>
          </a:p>
          <a:p>
            <a:r>
              <a:rPr lang="en-IN" dirty="0" smtClean="0"/>
              <a:t>Suitable for real time embedded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Questions???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8" name="Picture 4" descr="http://abetterwaybankruptcy.com/wp-content/uploads/2014/02/Ques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143625" cy="405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4.bp.blogspot.com/_xyESBX_nWPQ/S9R4MDUJZTI/AAAAAAAAAgU/VJYFzblLHwg/s1600/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18380"/>
            <a:ext cx="3657600" cy="2649071"/>
          </a:xfrm>
          <a:prstGeom prst="rect">
            <a:avLst/>
          </a:prstGeom>
          <a:noFill/>
        </p:spPr>
      </p:pic>
      <p:pic>
        <p:nvPicPr>
          <p:cNvPr id="1028" name="Picture 4" descr="http://abbicabanding.files.wordpress.com/2009/04/fig1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2286000"/>
            <a:ext cx="4276725" cy="1914525"/>
          </a:xfrm>
          <a:prstGeom prst="rect">
            <a:avLst/>
          </a:prstGeom>
          <a:noFill/>
        </p:spPr>
      </p:pic>
      <p:pic>
        <p:nvPicPr>
          <p:cNvPr id="5" name="Picture 2" descr="http://www.akadia.com/img/public_key_encryp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738" y="1905000"/>
            <a:ext cx="4095262" cy="2133600"/>
          </a:xfrm>
          <a:prstGeom prst="rect">
            <a:avLst/>
          </a:prstGeom>
          <a:noFill/>
        </p:spPr>
      </p:pic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457200"/>
          </a:xfrm>
          <a:prstGeom prst="rect">
            <a:avLst/>
          </a:prstGeom>
          <a:noFill/>
        </p:spPr>
        <p:txBody>
          <a:bodyPr/>
          <a:lstStyle/>
          <a:p>
            <a:fld id="{09FF8BB8-28DD-4775-9E6C-0AEA43A085A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Cryptography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Crypto often uses keys: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Algorithm is known to everyone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“keys” are secret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Public key cryptography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Involves the use of two keys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Symmetric key cryptography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Involves the use one key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Hash 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Involves the use of no keys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Nothing secret: How can this be useful?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457200"/>
          </a:xfrm>
          <a:prstGeom prst="rect">
            <a:avLst/>
          </a:prstGeom>
          <a:noFill/>
        </p:spPr>
        <p:txBody>
          <a:bodyPr/>
          <a:lstStyle/>
          <a:p>
            <a:fld id="{C0EA5DCA-2CED-484B-98F5-04D5190EAE2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Symmetric key cryptography</a:t>
            </a:r>
            <a:endParaRPr 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symmetric key</a:t>
            </a:r>
            <a:r>
              <a:rPr lang="en-US" sz="2400" smtClean="0"/>
              <a:t> crypto: Bob and Alice share same (symmetric) key: 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e.g., key is knowing substitution pattern in mono alphabetic substitution cipher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/>
              <a:t> how do Bob and Alice agree on key value?</a:t>
            </a:r>
            <a:endParaRPr lang="en-US" sz="2400" i="1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491288" y="2632075"/>
            <a:ext cx="12525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plaintext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3462338" y="2613025"/>
            <a:ext cx="14573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ciphertext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74875" y="1716088"/>
            <a:ext cx="633413" cy="579437"/>
            <a:chOff x="1388" y="1036"/>
            <a:chExt cx="399" cy="365"/>
          </a:xfrm>
        </p:grpSpPr>
        <p:sp>
          <p:nvSpPr>
            <p:cNvPr id="12317" name="Text Box 7"/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K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3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S</a:t>
              </a:r>
              <a:endParaRPr lang="en-US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296" name="Picture 9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1974850" y="2582863"/>
            <a:ext cx="1435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encryption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5076825" y="2595563"/>
            <a:ext cx="1527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decryption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algorithm</a:t>
            </a:r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12303" name="Picture 16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12306" name="Picture 19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3711575" y="4579938"/>
            <a:ext cx="32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60988" y="1665288"/>
            <a:ext cx="633412" cy="579437"/>
            <a:chOff x="1388" y="1036"/>
            <a:chExt cx="399" cy="365"/>
          </a:xfrm>
        </p:grpSpPr>
        <p:sp>
          <p:nvSpPr>
            <p:cNvPr id="12315" name="Text Box 22"/>
            <p:cNvSpPr txBox="1">
              <a:spLocks noChangeArrowheads="1"/>
            </p:cNvSpPr>
            <p:nvPr/>
          </p:nvSpPr>
          <p:spPr bwMode="auto">
            <a:xfrm>
              <a:off x="1388" y="1036"/>
              <a:ext cx="23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</a:rPr>
                <a:t>K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3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S</a:t>
              </a:r>
              <a:endParaRPr lang="en-US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309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12310" name="Picture 25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387350" y="2643188"/>
            <a:ext cx="1516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plaintext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message, m</a:t>
            </a:r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K    (m)</a:t>
            </a:r>
          </a:p>
        </p:txBody>
      </p:sp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3914775" y="3341688"/>
            <a:ext cx="32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314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177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 = K</a:t>
            </a:r>
            <a:r>
              <a:rPr lang="en-US" baseline="-25000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FF0000"/>
                </a:solidFill>
              </a:rPr>
              <a:t>(K</a:t>
            </a:r>
            <a:r>
              <a:rPr lang="en-US" baseline="-25000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rgbClr val="FF0000"/>
                </a:solidFill>
              </a:rPr>
              <a:t>(m))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457200" cy="457200"/>
          </a:xfrm>
          <a:prstGeom prst="rect">
            <a:avLst/>
          </a:prstGeom>
          <a:noFill/>
        </p:spPr>
        <p:txBody>
          <a:bodyPr/>
          <a:lstStyle/>
          <a:p>
            <a:fld id="{7667AF71-25AC-463A-BADE-640DE2AA3DD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Breaking an encryption scheme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39243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FF6600"/>
                </a:solidFill>
              </a:rPr>
              <a:t>Cipher-text only attack: </a:t>
            </a:r>
            <a:r>
              <a:rPr lang="en-US" sz="2400" dirty="0" smtClean="0"/>
              <a:t>Trudy has </a:t>
            </a:r>
            <a:r>
              <a:rPr lang="en-US" sz="2400" dirty="0" smtClean="0"/>
              <a:t>cipher text </a:t>
            </a:r>
            <a:r>
              <a:rPr lang="en-US" sz="2400" dirty="0" smtClean="0"/>
              <a:t>that she can analyze</a:t>
            </a:r>
          </a:p>
          <a:p>
            <a:r>
              <a:rPr lang="en-US" sz="2400" dirty="0" smtClean="0"/>
              <a:t>Two approaches:</a:t>
            </a:r>
          </a:p>
          <a:p>
            <a:pPr lvl="1"/>
            <a:r>
              <a:rPr lang="en-US" sz="2000" dirty="0" smtClean="0"/>
              <a:t>Search through all keys: must be able to differentiate resulting plaintext from gibberish</a:t>
            </a:r>
          </a:p>
          <a:p>
            <a:pPr lvl="1"/>
            <a:r>
              <a:rPr lang="en-US" sz="2000" dirty="0" smtClean="0"/>
              <a:t>Statistical analysis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143000"/>
            <a:ext cx="4119563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3300"/>
                </a:solidFill>
              </a:rPr>
              <a:t>Known-plaintext attack:</a:t>
            </a:r>
            <a:r>
              <a:rPr lang="en-US" sz="2400" dirty="0" smtClean="0"/>
              <a:t> </a:t>
            </a:r>
            <a:r>
              <a:rPr lang="en-US" sz="2400" dirty="0" smtClean="0"/>
              <a:t>T</a:t>
            </a:r>
            <a:r>
              <a:rPr lang="en-US" sz="2400" dirty="0" smtClean="0"/>
              <a:t>rudy </a:t>
            </a:r>
            <a:r>
              <a:rPr lang="en-US" sz="2400" dirty="0" smtClean="0"/>
              <a:t>has some plaintext corresponding to some </a:t>
            </a:r>
            <a:r>
              <a:rPr lang="en-US" sz="2400" dirty="0" smtClean="0"/>
              <a:t>cipher text</a:t>
            </a:r>
            <a:endParaRPr lang="en-US" sz="2400" dirty="0" smtClean="0"/>
          </a:p>
          <a:p>
            <a:pPr lvl="1"/>
            <a:r>
              <a:rPr lang="en-US" sz="2000" dirty="0" err="1" smtClean="0"/>
              <a:t>eg</a:t>
            </a:r>
            <a:r>
              <a:rPr lang="en-US" sz="2000" dirty="0" smtClean="0"/>
              <a:t>, in </a:t>
            </a:r>
            <a:r>
              <a:rPr lang="en-US" sz="2000" dirty="0" err="1" smtClean="0"/>
              <a:t>monoalphabetic</a:t>
            </a:r>
            <a:r>
              <a:rPr lang="en-US" sz="2000" dirty="0" smtClean="0"/>
              <a:t> cipher, </a:t>
            </a:r>
            <a:r>
              <a:rPr lang="en-US" sz="2000" dirty="0" err="1" smtClean="0"/>
              <a:t>trudy</a:t>
            </a:r>
            <a:r>
              <a:rPr lang="en-US" sz="2000" dirty="0" smtClean="0"/>
              <a:t> determines pairings for </a:t>
            </a:r>
            <a:r>
              <a:rPr lang="en-US" sz="2000" dirty="0" err="1" smtClean="0"/>
              <a:t>a,l,i,c,e,b,o</a:t>
            </a:r>
            <a:r>
              <a:rPr lang="en-US" sz="2000" dirty="0" smtClean="0"/>
              <a:t>,</a:t>
            </a:r>
          </a:p>
          <a:p>
            <a:r>
              <a:rPr lang="en-US" sz="2400" dirty="0" smtClean="0">
                <a:solidFill>
                  <a:srgbClr val="FF3300"/>
                </a:solidFill>
              </a:rPr>
              <a:t>Chosen-plaintext attack:</a:t>
            </a:r>
            <a:r>
              <a:rPr lang="en-US" sz="2400" dirty="0" smtClean="0"/>
              <a:t> </a:t>
            </a:r>
            <a:r>
              <a:rPr lang="en-US" sz="2400" dirty="0" smtClean="0"/>
              <a:t>T</a:t>
            </a:r>
            <a:r>
              <a:rPr lang="en-US" sz="2400" dirty="0" smtClean="0"/>
              <a:t>rudy </a:t>
            </a:r>
            <a:r>
              <a:rPr lang="en-US" sz="2400" dirty="0" smtClean="0"/>
              <a:t>can get the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</a:t>
            </a:r>
            <a:r>
              <a:rPr lang="en-US" sz="2400" dirty="0" smtClean="0"/>
              <a:t>for some chosen plaintext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Ciphers- Overview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657600"/>
            <a:ext cx="4572000" cy="2438400"/>
          </a:xfrm>
        </p:spPr>
        <p:txBody>
          <a:bodyPr/>
          <a:lstStyle/>
          <a:p>
            <a:pPr lvl="0"/>
            <a:r>
              <a:rPr lang="en-IN" sz="2000" dirty="0" smtClean="0"/>
              <a:t>Symmetric key cipher</a:t>
            </a:r>
          </a:p>
          <a:p>
            <a:pPr lvl="0"/>
            <a:r>
              <a:rPr lang="en-IN" sz="2000" dirty="0" smtClean="0"/>
              <a:t>Secure only for a fixed length of bits</a:t>
            </a:r>
          </a:p>
          <a:p>
            <a:pPr lvl="0"/>
            <a:r>
              <a:rPr lang="en-IN" sz="2000" dirty="0" smtClean="0"/>
              <a:t>Same key to encrypt all blocks, degrades security</a:t>
            </a:r>
          </a:p>
          <a:p>
            <a:pPr lvl="0"/>
            <a:r>
              <a:rPr lang="en-IN" sz="2000" dirty="0" smtClean="0"/>
              <a:t>Data encryption standard(DES), Advanced Encryption Standard (AES), developed by IBM 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495800" y="3733800"/>
            <a:ext cx="4648200" cy="2514600"/>
          </a:xfrm>
        </p:spPr>
        <p:txBody>
          <a:bodyPr/>
          <a:lstStyle/>
          <a:p>
            <a:pPr lvl="0"/>
            <a:r>
              <a:rPr lang="en-IN" sz="2000" dirty="0" smtClean="0"/>
              <a:t>Encrypt individual bits</a:t>
            </a:r>
          </a:p>
          <a:p>
            <a:pPr lvl="0"/>
            <a:r>
              <a:rPr lang="en-IN" sz="2000" dirty="0" smtClean="0"/>
              <a:t>Starts with a secret key (seed)</a:t>
            </a:r>
          </a:p>
          <a:p>
            <a:pPr lvl="0"/>
            <a:r>
              <a:rPr lang="en-IN" sz="2000" dirty="0" smtClean="0"/>
              <a:t>Generate keying stream</a:t>
            </a:r>
          </a:p>
          <a:p>
            <a:pPr lvl="0"/>
            <a:r>
              <a:rPr lang="en-IN" sz="2000" dirty="0" err="1" smtClean="0"/>
              <a:t>ith</a:t>
            </a:r>
            <a:r>
              <a:rPr lang="en-IN" sz="2000" dirty="0" smtClean="0"/>
              <a:t> bit of keying stream is a </a:t>
            </a:r>
            <a:r>
              <a:rPr lang="en-IN" sz="2000" dirty="0" err="1" smtClean="0"/>
              <a:t>func</a:t>
            </a:r>
            <a:r>
              <a:rPr lang="en-IN" sz="2000" dirty="0" smtClean="0"/>
              <a:t> of the key &amp; the first </a:t>
            </a:r>
            <a:r>
              <a:rPr lang="en-IN" sz="2000" dirty="0" err="1" smtClean="0"/>
              <a:t>i1</a:t>
            </a:r>
            <a:r>
              <a:rPr lang="en-IN" sz="2000" dirty="0" smtClean="0"/>
              <a:t> </a:t>
            </a:r>
            <a:r>
              <a:rPr lang="en-IN" sz="2000" dirty="0" err="1" smtClean="0"/>
              <a:t>ciphertext</a:t>
            </a:r>
            <a:r>
              <a:rPr lang="en-IN" sz="2000" dirty="0" smtClean="0"/>
              <a:t> bits</a:t>
            </a:r>
          </a:p>
          <a:p>
            <a:pPr lvl="0"/>
            <a:r>
              <a:rPr lang="en-IN" sz="2000" dirty="0" smtClean="0"/>
              <a:t>Combine stream with plain text to form cipher text(usually </a:t>
            </a:r>
            <a:r>
              <a:rPr lang="en-IN" sz="2000" dirty="0" err="1" smtClean="0"/>
              <a:t>XOR</a:t>
            </a:r>
            <a:r>
              <a:rPr lang="en-IN" sz="2000" dirty="0" smtClean="0"/>
              <a:t>)</a:t>
            </a:r>
          </a:p>
          <a:p>
            <a:pPr lvl="0"/>
            <a:endParaRPr lang="en-IN" sz="1800" dirty="0" smtClean="0"/>
          </a:p>
          <a:p>
            <a:endParaRPr lang="en-IN" sz="20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90600" y="2514600"/>
            <a:ext cx="2438400" cy="114300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Block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648200" y="2514600"/>
            <a:ext cx="2438400" cy="1143000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Stream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743200" y="1066800"/>
            <a:ext cx="2438400" cy="1143000"/>
          </a:xfrm>
          <a:prstGeom prst="round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Ciphers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67000" y="2209800"/>
            <a:ext cx="533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572000" y="2209800"/>
            <a:ext cx="6096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0" grpId="0" build="allAtOnce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does a good cipher do?</a:t>
            </a:r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5181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Large key </a:t>
            </a:r>
            <a:r>
              <a:rPr lang="en-US" dirty="0" smtClean="0"/>
              <a:t>to resist brute-force search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Resistant</a:t>
            </a:r>
            <a:r>
              <a:rPr lang="en-US" dirty="0" smtClean="0"/>
              <a:t> to attacks</a:t>
            </a:r>
          </a:p>
          <a:p>
            <a:r>
              <a:rPr lang="en-US" dirty="0" smtClean="0"/>
              <a:t>Lesser hardware resources </a:t>
            </a:r>
          </a:p>
          <a:p>
            <a:r>
              <a:rPr lang="en-US" dirty="0" smtClean="0"/>
              <a:t>High </a:t>
            </a:r>
            <a:r>
              <a:rPr lang="en-US" dirty="0" smtClean="0">
                <a:solidFill>
                  <a:srgbClr val="FF6600"/>
                </a:solidFill>
              </a:rPr>
              <a:t>throughput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Size</a:t>
            </a:r>
            <a:r>
              <a:rPr lang="en-US" dirty="0" smtClean="0"/>
              <a:t> of the enciphered text should be no larger than the original message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Discretisation</a:t>
            </a:r>
            <a:r>
              <a:rPr lang="en-US" dirty="0" smtClean="0"/>
              <a:t> needs to be addressed (short cycle length, non ideal distribution, correlation)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107525" name="Picture 5" descr="Monogram-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629400"/>
            <a:ext cx="381000" cy="304800"/>
          </a:xfrm>
          <a:prstGeom prst="rect">
            <a:avLst/>
          </a:prstGeom>
          <a:noFill/>
        </p:spPr>
      </p:pic>
      <p:pic>
        <p:nvPicPr>
          <p:cNvPr id="22530" name="Picture 2" descr="http://awmphaw.files.wordpress.com/2013/04/symmkey1.png?w=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48006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Proposed model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724400"/>
          </a:xfrm>
        </p:spPr>
        <p:txBody>
          <a:bodyPr>
            <a:noAutofit/>
          </a:bodyPr>
          <a:lstStyle/>
          <a:p>
            <a:pPr>
              <a:buSzPct val="140000"/>
              <a:buFont typeface="Wingdings" pitchFamily="2" charset="2"/>
              <a:buChar char="§"/>
            </a:pPr>
            <a:r>
              <a:rPr lang="en-IN" sz="3200" dirty="0" smtClean="0"/>
              <a:t>Construction of a </a:t>
            </a:r>
            <a:r>
              <a:rPr lang="en-IN" sz="3200" dirty="0" smtClean="0">
                <a:solidFill>
                  <a:srgbClr val="FF6600"/>
                </a:solidFill>
              </a:rPr>
              <a:t>chaotic encryption stream cipher</a:t>
            </a:r>
          </a:p>
          <a:p>
            <a:pPr>
              <a:buSzPct val="140000"/>
              <a:buFont typeface="Wingdings" pitchFamily="2" charset="2"/>
              <a:buChar char="§"/>
            </a:pPr>
            <a:r>
              <a:rPr lang="en-IN" sz="3200" dirty="0" smtClean="0"/>
              <a:t>Cipher uses a </a:t>
            </a:r>
            <a:r>
              <a:rPr lang="en-IN" sz="3200" dirty="0" smtClean="0">
                <a:solidFill>
                  <a:srgbClr val="FF6600"/>
                </a:solidFill>
              </a:rPr>
              <a:t>Pseudo-random sequence generator</a:t>
            </a:r>
            <a:r>
              <a:rPr lang="en-IN" sz="3200" dirty="0" smtClean="0"/>
              <a:t> based on Modified logistic map</a:t>
            </a:r>
          </a:p>
          <a:p>
            <a:pPr>
              <a:buSzPct val="140000"/>
              <a:buFont typeface="Wingdings" pitchFamily="2" charset="2"/>
              <a:buChar char="§"/>
            </a:pPr>
            <a:r>
              <a:rPr lang="en-IN" sz="3200" dirty="0" smtClean="0">
                <a:solidFill>
                  <a:srgbClr val="FF6600"/>
                </a:solidFill>
              </a:rPr>
              <a:t>Hardware implementation </a:t>
            </a:r>
            <a:r>
              <a:rPr lang="en-IN" sz="3200" dirty="0" smtClean="0"/>
              <a:t>in </a:t>
            </a:r>
            <a:r>
              <a:rPr lang="en-IN" sz="3200" dirty="0" err="1" smtClean="0"/>
              <a:t>FPGA</a:t>
            </a:r>
            <a:endParaRPr lang="en-IN" sz="3200" dirty="0" smtClean="0"/>
          </a:p>
          <a:p>
            <a:pPr>
              <a:buSzPct val="140000"/>
              <a:buFont typeface="Wingdings" pitchFamily="2" charset="2"/>
              <a:buChar char="§"/>
            </a:pPr>
            <a:r>
              <a:rPr lang="en-IN" sz="3200" dirty="0" smtClean="0"/>
              <a:t>Proposed cipher gives 16 bits of encrypted data/cycle</a:t>
            </a:r>
          </a:p>
          <a:p>
            <a:pPr>
              <a:buSzPct val="140000"/>
              <a:buFont typeface="Wingdings" pitchFamily="2" charset="2"/>
              <a:buChar char="§"/>
            </a:pPr>
            <a:r>
              <a:rPr lang="en-IN" sz="3200" dirty="0" smtClean="0"/>
              <a:t>Embedded devices with tight constraints (power </a:t>
            </a:r>
            <a:r>
              <a:rPr lang="en-IN" sz="3200" dirty="0"/>
              <a:t>c</a:t>
            </a:r>
            <a:r>
              <a:rPr lang="en-IN" sz="3200" dirty="0" smtClean="0"/>
              <a:t>onsumption, hardware resources)</a:t>
            </a:r>
          </a:p>
          <a:p>
            <a:pPr>
              <a:buSzPct val="140000"/>
              <a:buFont typeface="Arial" pitchFamily="34" charset="0"/>
              <a:buChar char="•"/>
            </a:pPr>
            <a:endParaRPr lang="en-IN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1.gstatic.com/images?q=tbn:ANd9GcQwJ6Un600uvoeI0y7CmwtXW_6cfkCpO6tJpzEOwNJ4TVAz5I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3350671" cy="25145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Chaotic Systems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153400" cy="51816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6600"/>
                </a:solidFill>
              </a:rPr>
              <a:t>Sensitive </a:t>
            </a:r>
            <a:r>
              <a:rPr lang="en-IN" dirty="0" smtClean="0">
                <a:solidFill>
                  <a:srgbClr val="FF6600"/>
                </a:solidFill>
              </a:rPr>
              <a:t>dependence </a:t>
            </a:r>
            <a:r>
              <a:rPr lang="en-IN" dirty="0" smtClean="0"/>
              <a:t>on initial conditions</a:t>
            </a:r>
          </a:p>
          <a:p>
            <a:r>
              <a:rPr lang="en-IN" dirty="0" smtClean="0"/>
              <a:t>Fulfil the Shannon requirements of confusion and </a:t>
            </a:r>
            <a:r>
              <a:rPr lang="en-IN" dirty="0" smtClean="0"/>
              <a:t>diffusion</a:t>
            </a:r>
          </a:p>
          <a:p>
            <a:endParaRPr lang="en-IN" dirty="0" smtClean="0"/>
          </a:p>
          <a:p>
            <a:r>
              <a:rPr lang="en-IN" dirty="0" smtClean="0"/>
              <a:t>Continuous time chaotic systems require repeated resynchronisation to match the phase at encoding and decoding ends</a:t>
            </a:r>
          </a:p>
          <a:p>
            <a:r>
              <a:rPr lang="en-IN" dirty="0" smtClean="0"/>
              <a:t>Discrete chaotic systems behave as private key encryption algorithms and can be implemented in fixed point hardware.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3377</TotalTime>
  <Words>1039</Words>
  <Application>Microsoft Office PowerPoint</Application>
  <PresentationFormat>On-screen Show (4:3)</PresentationFormat>
  <Paragraphs>216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Theme3</vt:lpstr>
      <vt:lpstr>Design and hardware implementation of chaotic encryption scheme in real time embedded systems</vt:lpstr>
      <vt:lpstr>Intro to cryptography</vt:lpstr>
      <vt:lpstr>Types of Cryptography</vt:lpstr>
      <vt:lpstr>Symmetric key cryptography</vt:lpstr>
      <vt:lpstr>Breaking an encryption scheme</vt:lpstr>
      <vt:lpstr>Ciphers- Overview</vt:lpstr>
      <vt:lpstr>What does a good cipher do?</vt:lpstr>
      <vt:lpstr>Proposed model </vt:lpstr>
      <vt:lpstr>Chaotic Systems</vt:lpstr>
      <vt:lpstr>Logistic Map</vt:lpstr>
      <vt:lpstr>Histogram for 50000 samples using LM with initial seed=0.100010</vt:lpstr>
      <vt:lpstr>Modified logistic map</vt:lpstr>
      <vt:lpstr>Histogram for 50000 samples using MLM with α values corresponding to </vt:lpstr>
      <vt:lpstr>Quantization </vt:lpstr>
      <vt:lpstr>Pseudo Random Sequence</vt:lpstr>
      <vt:lpstr>Masking and random feedback</vt:lpstr>
      <vt:lpstr>How secure is this model?</vt:lpstr>
      <vt:lpstr>Hardware implementation</vt:lpstr>
      <vt:lpstr>Hardware specifications </vt:lpstr>
      <vt:lpstr>Implementation of chaotic stream cipher</vt:lpstr>
      <vt:lpstr>Resource utilisation</vt:lpstr>
      <vt:lpstr>Shortfalls of the paper</vt:lpstr>
      <vt:lpstr>Conclusion</vt:lpstr>
      <vt:lpstr>Questions???</vt:lpstr>
    </vt:vector>
  </TitlesOfParts>
  <Company>Finance and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Create The Next Great Website!</dc:title>
  <dc:creator>danwill</dc:creator>
  <cp:lastModifiedBy>ADMIN</cp:lastModifiedBy>
  <cp:revision>202</cp:revision>
  <dcterms:created xsi:type="dcterms:W3CDTF">2007-03-21T12:12:53Z</dcterms:created>
  <dcterms:modified xsi:type="dcterms:W3CDTF">2014-04-09T19:16:03Z</dcterms:modified>
</cp:coreProperties>
</file>