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A51F-D940-478A-8C7E-1F0747F7C5A9}" type="datetimeFigureOut">
              <a:rPr lang="en-IN" smtClean="0"/>
              <a:t>26-02-2015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B7166-D5BF-4155-B49D-FD875A1D185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683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Previous approaches implement kernel accelerators that comprise multiple pipelines competing for global memory through bus arbitration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2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93F6-06BC-4E1D-B472-B809D99F020E}" type="datetime1">
              <a:rPr lang="en-IN" smtClean="0"/>
              <a:t>26-02-2015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AB7D-7FF1-43D4-9108-FCAA42EE4DE7}" type="datetime1">
              <a:rPr lang="en-IN" smtClean="0"/>
              <a:t>26-02-2015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B46D-962A-4A79-B97D-69485954C437}" type="datetime1">
              <a:rPr lang="en-IN" smtClean="0"/>
              <a:t>26-02-2015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5BC4-170C-4537-8A3A-1B427074B894}" type="datetime1">
              <a:rPr lang="en-IN" smtClean="0"/>
              <a:t>26-02-2015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C503-932D-4B16-953E-2A36B63FC5CD}" type="datetime1">
              <a:rPr lang="en-IN" smtClean="0"/>
              <a:t>26-02-2015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6E0D-79CA-4DD9-84C4-67806D75453E}" type="datetime1">
              <a:rPr lang="en-IN" smtClean="0"/>
              <a:t>26-02-2015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E5C-351C-44C4-B1FC-A6010FDFA789}" type="datetime1">
              <a:rPr lang="en-IN" smtClean="0"/>
              <a:t>26-02-2015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DF0C-824B-4C89-BA3F-8AD81D19AFAA}" type="datetime1">
              <a:rPr lang="en-IN" smtClean="0"/>
              <a:t>26-02-2015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5311-0754-4A20-8A7B-AFC8218B86B8}" type="datetime1">
              <a:rPr lang="en-IN" smtClean="0"/>
              <a:t>26-02-2015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6771-B5D4-417C-80A2-30EB9C5B942A}" type="datetime1">
              <a:rPr lang="en-IN" smtClean="0"/>
              <a:t>26-02-2015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4270-20C7-41D5-9A42-6D8359A7C897}" type="datetime1">
              <a:rPr lang="en-IN" smtClean="0"/>
              <a:t>26-02-2015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BEBF2D-49B7-4E78-A06C-38CFD7972DE7}" type="datetime1">
              <a:rPr lang="en-IN" smtClean="0"/>
              <a:t>26-02-2015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0198BC-CA32-420A-B02F-7DFE8261EF2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9/MM.2013.108" TargetMode="External"/><Relationship Id="rId2" Type="http://schemas.openxmlformats.org/officeDocument/2006/relationships/hyperlink" Target="http://ieeexplore.ieee.org/xpl/RecentIssue.jsp?punumber=4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484" y="83671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Fast &amp; Flexible High-Level </a:t>
            </a:r>
            <a:r>
              <a:rPr lang="en-US" dirty="0"/>
              <a:t>S</a:t>
            </a:r>
            <a:r>
              <a:rPr lang="en-US" dirty="0" smtClean="0"/>
              <a:t>ynthesis from </a:t>
            </a:r>
            <a:r>
              <a:rPr lang="en-US" dirty="0" err="1" smtClean="0"/>
              <a:t>OpenCL</a:t>
            </a:r>
            <a:r>
              <a:rPr lang="en-US" dirty="0" smtClean="0"/>
              <a:t> using Reconfiguration </a:t>
            </a:r>
            <a:r>
              <a:rPr lang="en-US" dirty="0"/>
              <a:t>C</a:t>
            </a:r>
            <a:r>
              <a:rPr lang="en-US" dirty="0" smtClean="0"/>
              <a:t>ontexts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6552" y="414908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5200" dirty="0" smtClean="0">
              <a:solidFill>
                <a:schemeClr val="tx1"/>
              </a:solidFill>
            </a:endParaRPr>
          </a:p>
          <a:p>
            <a:pPr algn="ctr"/>
            <a:endParaRPr lang="en-US" sz="5200" dirty="0">
              <a:solidFill>
                <a:schemeClr val="tx1"/>
              </a:solidFill>
            </a:endParaRPr>
          </a:p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Authors:</a:t>
            </a:r>
          </a:p>
          <a:p>
            <a:pPr algn="ctr"/>
            <a:r>
              <a:rPr lang="en-US" sz="7200" dirty="0">
                <a:solidFill>
                  <a:schemeClr val="tx1"/>
                </a:solidFill>
              </a:rPr>
              <a:t>James </a:t>
            </a:r>
            <a:r>
              <a:rPr lang="en-US" sz="7200" dirty="0" err="1">
                <a:solidFill>
                  <a:schemeClr val="tx1"/>
                </a:solidFill>
              </a:rPr>
              <a:t>Coole</a:t>
            </a:r>
            <a:r>
              <a:rPr lang="en-US" sz="7200" dirty="0">
                <a:solidFill>
                  <a:schemeClr val="tx1"/>
                </a:solidFill>
              </a:rPr>
              <a:t>, Greg </a:t>
            </a:r>
            <a:r>
              <a:rPr lang="en-US" sz="7200" dirty="0" err="1">
                <a:solidFill>
                  <a:schemeClr val="tx1"/>
                </a:solidFill>
              </a:rPr>
              <a:t>Stitt</a:t>
            </a:r>
            <a:endParaRPr lang="en-US" sz="7200" dirty="0">
              <a:solidFill>
                <a:schemeClr val="tx1"/>
              </a:solidFill>
            </a:endParaRPr>
          </a:p>
          <a:p>
            <a:pPr algn="ctr"/>
            <a:r>
              <a:rPr lang="en-US" sz="7200" dirty="0">
                <a:solidFill>
                  <a:schemeClr val="tx1"/>
                </a:solidFill>
              </a:rPr>
              <a:t>University of Florida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Dept. </a:t>
            </a:r>
            <a:r>
              <a:rPr lang="en-US" sz="7200" dirty="0">
                <a:solidFill>
                  <a:schemeClr val="tx1"/>
                </a:solidFill>
              </a:rPr>
              <a:t>of Electrical </a:t>
            </a:r>
            <a:r>
              <a:rPr lang="en-US" sz="7200" dirty="0" smtClean="0">
                <a:solidFill>
                  <a:schemeClr val="tx1"/>
                </a:solidFill>
              </a:rPr>
              <a:t>&amp; </a:t>
            </a:r>
            <a:r>
              <a:rPr lang="en-US" sz="7200" dirty="0">
                <a:solidFill>
                  <a:schemeClr val="tx1"/>
                </a:solidFill>
              </a:rPr>
              <a:t>Computer Engineering and</a:t>
            </a:r>
          </a:p>
          <a:p>
            <a:pPr algn="ctr"/>
            <a:r>
              <a:rPr lang="en-US" sz="7200" dirty="0">
                <a:solidFill>
                  <a:schemeClr val="tx1"/>
                </a:solidFill>
              </a:rPr>
              <a:t>NSF </a:t>
            </a:r>
            <a:r>
              <a:rPr lang="en-US" sz="7200" dirty="0" smtClean="0">
                <a:solidFill>
                  <a:schemeClr val="tx1"/>
                </a:solidFill>
              </a:rPr>
              <a:t>CHREC</a:t>
            </a:r>
            <a:endParaRPr lang="en-US" sz="7200" dirty="0">
              <a:solidFill>
                <a:schemeClr val="tx1"/>
              </a:solidFill>
            </a:endParaRPr>
          </a:p>
          <a:p>
            <a:pPr algn="ctr"/>
            <a:r>
              <a:rPr lang="en-US" sz="7200" dirty="0">
                <a:solidFill>
                  <a:schemeClr val="tx1"/>
                </a:solidFill>
              </a:rPr>
              <a:t>Gainesville, FL, USA</a:t>
            </a:r>
          </a:p>
          <a:p>
            <a:pPr algn="ctr"/>
            <a:r>
              <a:rPr lang="en-US" sz="7200" dirty="0">
                <a:solidFill>
                  <a:schemeClr val="tx1"/>
                </a:solidFill>
              </a:rPr>
              <a:t>jcoole@ufl.edu, gstitt@ece.ufl.edu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248522" y="2775874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Naveen R. Iyer		Kowshick </a:t>
            </a:r>
            <a:r>
              <a:rPr lang="en-US" sz="2200" i="1" dirty="0" err="1" smtClean="0"/>
              <a:t>Boddu</a:t>
            </a:r>
            <a:endParaRPr lang="en-US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3717032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Published in:</a:t>
            </a:r>
          </a:p>
          <a:p>
            <a:pPr algn="ctr"/>
            <a:r>
              <a:rPr lang="en-US" dirty="0" smtClean="0">
                <a:hlinkClick r:id="rId2"/>
              </a:rPr>
              <a:t>Micro, IEEE</a:t>
            </a:r>
            <a:r>
              <a:rPr lang="en-US" dirty="0">
                <a:hlinkClick r:id="rId2"/>
              </a:rPr>
              <a:t> </a:t>
            </a:r>
            <a:r>
              <a:rPr lang="en-US" dirty="0"/>
              <a:t> </a:t>
            </a:r>
            <a:endParaRPr lang="en-US" dirty="0" smtClean="0"/>
          </a:p>
          <a:p>
            <a:pPr algn="ctr"/>
            <a:r>
              <a:rPr lang="en-US" dirty="0" smtClean="0"/>
              <a:t>DOI:</a:t>
            </a:r>
            <a:r>
              <a:rPr lang="en-US" dirty="0" smtClean="0">
                <a:hlinkClick r:id="rId3"/>
              </a:rPr>
              <a:t>10.1109/MM.2013.108</a:t>
            </a:r>
            <a:endParaRPr lang="en-US" dirty="0" smtClean="0"/>
          </a:p>
          <a:p>
            <a:pPr algn="ctr"/>
            <a:r>
              <a:rPr lang="en-US" dirty="0" smtClean="0"/>
              <a:t>Publisher: IEEE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7813"/>
            <a:ext cx="86868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Reconfiguration Context in Operation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990601"/>
            <a:ext cx="47244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OpenCL Front-end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source kernels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Synthesize kernel into netlists 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(coarse-grained cores &amp; controls)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Backend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generated netlist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 context-based heuristics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(based on netlist clustering)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netlist into sets of similar of resource requirements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IF-based context for each set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reconfiguration context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5631" t="1905"/>
          <a:stretch/>
        </p:blipFill>
        <p:spPr>
          <a:xfrm>
            <a:off x="4953000" y="980619"/>
            <a:ext cx="4114800" cy="473438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975884"/>
            <a:ext cx="8305800" cy="153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200" dirty="0" smtClean="0">
                <a:sym typeface="Wingdings"/>
              </a:rPr>
              <a:t>FPGA Front-End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Place and Routing</a:t>
            </a:r>
          </a:p>
          <a:p>
            <a:pPr lvl="2"/>
            <a:r>
              <a:rPr lang="en-US" sz="1600" i="1" dirty="0" smtClean="0">
                <a:solidFill>
                  <a:schemeClr val="tx1"/>
                </a:solidFill>
                <a:sym typeface="Wingdings"/>
              </a:rPr>
              <a:t>Reconfiguration Context</a:t>
            </a:r>
            <a:r>
              <a:rPr lang="en-US" sz="1600" dirty="0" smtClean="0">
                <a:solidFill>
                  <a:schemeClr val="tx1"/>
                </a:solidFill>
                <a:sym typeface="Wingdings"/>
              </a:rPr>
              <a:t> compiled into </a:t>
            </a:r>
            <a:r>
              <a:rPr lang="en-US" sz="1600" dirty="0" err="1" smtClean="0">
                <a:solidFill>
                  <a:schemeClr val="tx1"/>
                </a:solidFill>
                <a:sym typeface="Wingdings"/>
              </a:rPr>
              <a:t>bitstreams</a:t>
            </a:r>
            <a:r>
              <a:rPr lang="en-US" sz="1600" dirty="0" smtClean="0">
                <a:solidFill>
                  <a:schemeClr val="tx1"/>
                </a:solidFill>
                <a:sym typeface="Wingdings"/>
              </a:rPr>
              <a:t> using device-vendor tools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953000" y="1633047"/>
            <a:ext cx="411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4953000" y="2993255"/>
            <a:ext cx="411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4953000" y="5126855"/>
            <a:ext cx="411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7813"/>
            <a:ext cx="88392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Reconfiguration Context in Operation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47570"/>
            <a:ext cx="46482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 Operation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a context is loaded to FPGA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Rapidly configure context to support different member kernels (kA, kB)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Required kernel not in context: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reconfigure FPGA with new context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new kernel added to system: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Front-end tool: synthesize kernel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Backend: Cluster kernel into existing an context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Performs context PAR to create bitfile for kernel</a:t>
            </a:r>
          </a:p>
          <a:p>
            <a:pPr marL="131445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14450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5631" t="1905"/>
          <a:stretch/>
        </p:blipFill>
        <p:spPr>
          <a:xfrm>
            <a:off x="4953000" y="980619"/>
            <a:ext cx="4114800" cy="4734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7813"/>
            <a:ext cx="82296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Context-Design Heuristics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0"/>
            <a:ext cx="87630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Designing appropriate contexts most critical part of tool flow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challenges of context-based design are: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many contexts to be created to support all the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kernels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functionality/resources to include in the context: DSP, FFT, etc.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assign kernels to contexts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Clearly an optimization problem!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Maximize reuse of resources across kernels in a context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Minimizing area of individual context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well designed context seeks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Minimize individual context area by minimizing number of resources reused across kernels in a context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Helps design fit under area constraints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Useful for scaling each context to increase flexibility and support similar kernels other than those known at compile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7813"/>
            <a:ext cx="82296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Heuristics Mechanism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0"/>
            <a:ext cx="62484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 of kernels often exhibit similarity in their mixture of operation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as seen in application-specialized processors in many domains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computational resources are fixed, interconnection remains flexible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enabler for IF-based context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Heuristic considers functional similarity over any structural similarity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Exploit of structural similarity between kernel (e.g to reduce interconnection area) an alternative clustering method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Functional grouping still useful when cost of functional resources expected to be high than cost of interconnect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6301" t="19688" r="13368" b="10602"/>
          <a:stretch/>
        </p:blipFill>
        <p:spPr>
          <a:xfrm>
            <a:off x="6096000" y="1143000"/>
            <a:ext cx="2971800" cy="4008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Heuristics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Ignores functional timing differences</a:t>
            </a:r>
          </a:p>
          <a:p>
            <a:pPr lvl="1"/>
            <a:r>
              <a:rPr lang="en-US" sz="2000" dirty="0"/>
              <a:t>Assumes that differences are minimized through pipelining [2]</a:t>
            </a:r>
          </a:p>
          <a:p>
            <a:pPr lvl="2"/>
            <a:r>
              <a:rPr lang="en-US" sz="1800" dirty="0"/>
              <a:t>Timing can be considered during grouping when timing pipelining isn't sufficient </a:t>
            </a:r>
          </a:p>
          <a:p>
            <a:pPr lvl="3"/>
            <a:r>
              <a:rPr lang="en-US" sz="1600" dirty="0"/>
              <a:t>Using additional </a:t>
            </a:r>
            <a:r>
              <a:rPr lang="en-US" sz="1600" i="1" dirty="0" err="1"/>
              <a:t>fmax</a:t>
            </a:r>
            <a:r>
              <a:rPr lang="en-US" sz="1600" i="1" dirty="0"/>
              <a:t> </a:t>
            </a:r>
            <a:r>
              <a:rPr lang="en-US" sz="1600" dirty="0"/>
              <a:t>dimension in a clustering heuristics</a:t>
            </a:r>
          </a:p>
          <a:p>
            <a:r>
              <a:rPr lang="en-US" sz="2200" dirty="0"/>
              <a:t>Contexts that minimally support one member of a group should support other members of the group </a:t>
            </a:r>
          </a:p>
          <a:p>
            <a:pPr lvl="1"/>
            <a:r>
              <a:rPr lang="en-US" sz="2000" dirty="0"/>
              <a:t>Although each member might require different number of resources, or addition of other resources </a:t>
            </a:r>
          </a:p>
          <a:p>
            <a:pPr lvl="1"/>
            <a:r>
              <a:rPr lang="en-US" sz="2000" dirty="0"/>
              <a:t>Identifying these groups is vital for </a:t>
            </a:r>
            <a:r>
              <a:rPr lang="en-US" sz="2000" dirty="0" smtClean="0"/>
              <a:t>designing </a:t>
            </a:r>
            <a:r>
              <a:rPr lang="en-US" sz="2000" dirty="0"/>
              <a:t>contexts that are compatible with kernels similar to the kernels inside each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16301" t="19688" r="13368" b="10602"/>
          <a:stretch/>
        </p:blipFill>
        <p:spPr>
          <a:xfrm>
            <a:off x="7772400" y="381001"/>
            <a:ext cx="1066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Heuristics </a:t>
            </a:r>
            <a:r>
              <a:rPr lang="en-US" sz="4400" dirty="0" smtClean="0"/>
              <a:t>Mechanism (IF)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11725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Features identified using clustering heuristics in an n-dimensional feature space</a:t>
            </a:r>
          </a:p>
          <a:p>
            <a:pPr lvl="1"/>
            <a:r>
              <a:rPr lang="en-US" sz="2000" dirty="0"/>
              <a:t>Feature space defined by functional compositions of system’s kernel </a:t>
            </a:r>
            <a:r>
              <a:rPr lang="en-US" sz="2000" dirty="0" err="1"/>
              <a:t>netlist</a:t>
            </a:r>
            <a:endParaRPr lang="en-US" sz="2000" dirty="0"/>
          </a:p>
          <a:p>
            <a:pPr lvl="1"/>
            <a:r>
              <a:rPr lang="en-US" sz="2000" dirty="0" smtClean="0"/>
              <a:t>Example</a:t>
            </a:r>
            <a:r>
              <a:rPr lang="en-US" sz="2000" dirty="0"/>
              <a:t>: given an application containing </a:t>
            </a:r>
            <a:r>
              <a:rPr lang="en-US" sz="2000" dirty="0" smtClean="0"/>
              <a:t>2kernels </a:t>
            </a:r>
            <a:r>
              <a:rPr lang="en-US" sz="2000" dirty="0"/>
              <a:t>– FIR and SAD</a:t>
            </a:r>
          </a:p>
          <a:p>
            <a:pPr lvl="2"/>
            <a:r>
              <a:rPr lang="en-US" sz="1800" dirty="0"/>
              <a:t>Clustering would operate on SAD = &lt;0.3, 0.0, 0.7&gt; and FIR = &lt;0.5, 0.5, 0.0&gt; in the space &lt;</a:t>
            </a:r>
            <a:r>
              <a:rPr lang="en-US" sz="1800" i="1" dirty="0" err="1"/>
              <a:t>f_add</a:t>
            </a:r>
            <a:r>
              <a:rPr lang="en-US" sz="1800" i="1" dirty="0"/>
              <a:t>, </a:t>
            </a:r>
            <a:r>
              <a:rPr lang="en-US" sz="1800" i="1" dirty="0" err="1"/>
              <a:t>f_mul</a:t>
            </a:r>
            <a:r>
              <a:rPr lang="en-US" sz="1800" i="1" dirty="0"/>
              <a:t>, </a:t>
            </a:r>
            <a:r>
              <a:rPr lang="en-US" sz="1800" i="1" dirty="0" err="1"/>
              <a:t>f_cmp</a:t>
            </a:r>
            <a:r>
              <a:rPr lang="en-US" sz="1800" i="1" dirty="0"/>
              <a:t>/sub</a:t>
            </a:r>
            <a:r>
              <a:rPr lang="en-US" sz="1800" dirty="0"/>
              <a:t>&gt;</a:t>
            </a:r>
          </a:p>
          <a:p>
            <a:r>
              <a:rPr lang="en-US" sz="2200" dirty="0"/>
              <a:t>K-means clustering used to group </a:t>
            </a:r>
            <a:r>
              <a:rPr lang="en-US" sz="2200" dirty="0" err="1"/>
              <a:t>netlists</a:t>
            </a:r>
            <a:r>
              <a:rPr lang="en-US" sz="2200" dirty="0"/>
              <a:t> in space</a:t>
            </a:r>
          </a:p>
          <a:p>
            <a:pPr lvl="2"/>
            <a:r>
              <a:rPr lang="en-US" dirty="0"/>
              <a:t>Results to up to K sets of </a:t>
            </a:r>
            <a:r>
              <a:rPr lang="en-US" dirty="0" err="1"/>
              <a:t>netlists</a:t>
            </a:r>
            <a:r>
              <a:rPr lang="en-US" dirty="0"/>
              <a:t> for which individual contexts will be designed</a:t>
            </a:r>
          </a:p>
          <a:p>
            <a:pPr lvl="2"/>
            <a:r>
              <a:rPr lang="en-US" dirty="0"/>
              <a:t>Heuristic can use resources requirement of core to estimate area required by each cluster</a:t>
            </a:r>
          </a:p>
          <a:p>
            <a:pPr lvl="3"/>
            <a:r>
              <a:rPr lang="en-US" dirty="0"/>
              <a:t>K</a:t>
            </a:r>
            <a:r>
              <a:rPr lang="en-US" dirty="0" smtClean="0"/>
              <a:t> </a:t>
            </a:r>
            <a:r>
              <a:rPr lang="en-US" dirty="0"/>
              <a:t>to be selected subject to </a:t>
            </a:r>
            <a:r>
              <a:rPr lang="en-US" dirty="0" smtClean="0"/>
              <a:t>user or system</a:t>
            </a:r>
            <a:r>
              <a:rPr lang="en-US" dirty="0"/>
              <a:t>-imposed area </a:t>
            </a:r>
            <a:r>
              <a:rPr lang="en-US" dirty="0" smtClean="0"/>
              <a:t>constrains</a:t>
            </a:r>
            <a:endParaRPr lang="en-US" dirty="0"/>
          </a:p>
          <a:p>
            <a:pPr lvl="2"/>
            <a:r>
              <a:rPr lang="en-US" sz="1900" dirty="0"/>
              <a:t>User may set select value for k so satisfy systems goals for 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7446" y="586298"/>
            <a:ext cx="1597954" cy="598117"/>
          </a:xfrm>
          <a:prstGeom prst="rect">
            <a:avLst/>
          </a:prstGeom>
          <a:ln w="12700" cmpd="sng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6734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OpenCL</a:t>
            </a:r>
            <a:r>
              <a:rPr lang="en-US" sz="4400" dirty="0"/>
              <a:t>-IF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11725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A custom tool based on Low-Level Virtual Machine (LLVM) and C frontend </a:t>
            </a:r>
          </a:p>
          <a:p>
            <a:r>
              <a:rPr lang="en-US" sz="2200" dirty="0"/>
              <a:t>F</a:t>
            </a:r>
            <a:r>
              <a:rPr lang="en-US" sz="2200" dirty="0" smtClean="0"/>
              <a:t>irst </a:t>
            </a:r>
            <a:r>
              <a:rPr lang="en-US" sz="2200" dirty="0"/>
              <a:t>compiles kernel </a:t>
            </a:r>
            <a:r>
              <a:rPr lang="en-US" sz="2200" dirty="0" smtClean="0"/>
              <a:t>into LLVM’s </a:t>
            </a:r>
            <a:r>
              <a:rPr lang="en-US" sz="2200" dirty="0"/>
              <a:t>intermediate representation</a:t>
            </a:r>
          </a:p>
          <a:p>
            <a:pPr lvl="1"/>
            <a:r>
              <a:rPr lang="en-US" sz="2000" dirty="0"/>
              <a:t>Substitutes custom </a:t>
            </a:r>
            <a:r>
              <a:rPr lang="en-US" sz="2000" dirty="0" err="1"/>
              <a:t>intrinsics</a:t>
            </a:r>
            <a:r>
              <a:rPr lang="en-US" sz="2000" dirty="0"/>
              <a:t> for system system functions (</a:t>
            </a:r>
            <a:r>
              <a:rPr lang="en-US" sz="2000" dirty="0" err="1"/>
              <a:t>e.g</a:t>
            </a:r>
            <a:r>
              <a:rPr lang="en-US" sz="2000" dirty="0"/>
              <a:t> </a:t>
            </a:r>
            <a:r>
              <a:rPr lang="en-US" sz="2000" i="1" dirty="0" err="1"/>
              <a:t>get_global_id</a:t>
            </a:r>
            <a:r>
              <a:rPr lang="en-US" sz="2000" i="1" dirty="0"/>
              <a:t>)</a:t>
            </a:r>
          </a:p>
          <a:p>
            <a:r>
              <a:rPr lang="en-US" sz="2200" dirty="0"/>
              <a:t>Uses LLVM’s standard optimization parses</a:t>
            </a:r>
          </a:p>
          <a:p>
            <a:pPr lvl="2"/>
            <a:r>
              <a:rPr lang="en-US" dirty="0" err="1"/>
              <a:t>Inlining</a:t>
            </a:r>
            <a:r>
              <a:rPr lang="en-US" dirty="0"/>
              <a:t> </a:t>
            </a:r>
            <a:r>
              <a:rPr lang="en-US" dirty="0" smtClean="0"/>
              <a:t>auxiliary </a:t>
            </a:r>
            <a:r>
              <a:rPr lang="en-US" dirty="0"/>
              <a:t>functions</a:t>
            </a:r>
          </a:p>
          <a:p>
            <a:pPr lvl="2"/>
            <a:r>
              <a:rPr lang="en-US" dirty="0"/>
              <a:t>Loop unrolling </a:t>
            </a:r>
          </a:p>
          <a:p>
            <a:pPr lvl="2"/>
            <a:r>
              <a:rPr lang="en-US" dirty="0"/>
              <a:t>Some common hardware-specific optimizations</a:t>
            </a:r>
          </a:p>
          <a:p>
            <a:r>
              <a:rPr lang="en-US" sz="2200" dirty="0"/>
              <a:t>Creates a control data flow graph (CDFG)</a:t>
            </a:r>
          </a:p>
          <a:p>
            <a:pPr lvl="2"/>
            <a:r>
              <a:rPr lang="en-US" sz="1900" dirty="0"/>
              <a:t>Simultaneously </a:t>
            </a:r>
            <a:r>
              <a:rPr lang="en-US" sz="1900" dirty="0" smtClean="0"/>
              <a:t>maps LLVM </a:t>
            </a:r>
            <a:r>
              <a:rPr lang="en-US" sz="1900" dirty="0"/>
              <a:t>instructions to compatible cores (specified in user-specified library</a:t>
            </a:r>
            <a:r>
              <a:rPr lang="en-US" sz="1900" dirty="0" smtClean="0"/>
              <a:t>)</a:t>
            </a:r>
          </a:p>
          <a:p>
            <a:pPr lvl="2"/>
            <a:r>
              <a:rPr lang="en-US" sz="1900" dirty="0" smtClean="0"/>
              <a:t>Cores </a:t>
            </a:r>
            <a:r>
              <a:rPr lang="en-US" sz="1900" dirty="0"/>
              <a:t>may be added to library to enable limited application</a:t>
            </a:r>
            <a:r>
              <a:rPr lang="en-US" sz="1900" dirty="0" smtClean="0"/>
              <a:t>- and </a:t>
            </a:r>
            <a:r>
              <a:rPr lang="en-US" sz="1900" dirty="0"/>
              <a:t>target-specific optimizations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636912"/>
            <a:ext cx="244827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OpenCL</a:t>
            </a:r>
            <a:r>
              <a:rPr lang="en-US" sz="4400" dirty="0"/>
              <a:t>-IF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/>
              <a:t>DFGs </a:t>
            </a:r>
            <a:r>
              <a:rPr lang="en-US" sz="2200" dirty="0" smtClean="0"/>
              <a:t>independently </a:t>
            </a:r>
            <a:r>
              <a:rPr lang="en-US" sz="2200" dirty="0"/>
              <a:t>scheduled and bound to final resources provided by the context using other </a:t>
            </a:r>
            <a:r>
              <a:rPr lang="en-US" sz="2200" dirty="0" smtClean="0"/>
              <a:t>approaches </a:t>
            </a:r>
            <a:r>
              <a:rPr lang="en-US" sz="1600" dirty="0" smtClean="0"/>
              <a:t>[</a:t>
            </a:r>
            <a:r>
              <a:rPr lang="en-US" sz="1600" dirty="0"/>
              <a:t>2]</a:t>
            </a:r>
          </a:p>
          <a:p>
            <a:r>
              <a:rPr lang="en-US" sz="2000" dirty="0"/>
              <a:t>Resulting kernel </a:t>
            </a:r>
            <a:r>
              <a:rPr lang="en-US" sz="2000" dirty="0" err="1"/>
              <a:t>netlist</a:t>
            </a:r>
            <a:r>
              <a:rPr lang="en-US" sz="2000" dirty="0"/>
              <a:t> implemented on context through place &amp; route</a:t>
            </a:r>
          </a:p>
          <a:p>
            <a:pPr lvl="1"/>
            <a:r>
              <a:rPr lang="en-US" sz="2000" dirty="0"/>
              <a:t>Yields a context context </a:t>
            </a:r>
            <a:r>
              <a:rPr lang="en-US" sz="2000" dirty="0" err="1"/>
              <a:t>bitsream</a:t>
            </a:r>
            <a:r>
              <a:rPr lang="en-US" sz="2000" dirty="0"/>
              <a:t> for each kernel </a:t>
            </a:r>
          </a:p>
          <a:p>
            <a:r>
              <a:rPr lang="en-US" sz="2200" dirty="0"/>
              <a:t>At runtime, kernel executed after configuring its context with corresponding </a:t>
            </a:r>
            <a:r>
              <a:rPr lang="en-US" sz="2200" dirty="0" err="1" smtClean="0"/>
              <a:t>bitstream</a:t>
            </a:r>
            <a:endParaRPr lang="en-US" sz="2200" dirty="0"/>
          </a:p>
          <a:p>
            <a:pPr lvl="1"/>
            <a:r>
              <a:rPr lang="en-US" sz="2000" dirty="0" smtClean="0"/>
              <a:t>Execution </a:t>
            </a:r>
            <a:r>
              <a:rPr lang="en-US" sz="2000" dirty="0"/>
              <a:t>mutually exclusive per context</a:t>
            </a:r>
          </a:p>
          <a:p>
            <a:r>
              <a:rPr lang="en-US" sz="2200" dirty="0"/>
              <a:t>A unique feature of </a:t>
            </a:r>
            <a:r>
              <a:rPr lang="en-US" sz="2200" dirty="0" err="1"/>
              <a:t>OpenCL</a:t>
            </a:r>
            <a:r>
              <a:rPr lang="en-US" sz="2200" dirty="0"/>
              <a:t>-IF is support for efficient data streaming from external memories </a:t>
            </a:r>
          </a:p>
          <a:p>
            <a:pPr lvl="1"/>
            <a:r>
              <a:rPr lang="en-US" sz="2000" dirty="0"/>
              <a:t>Previous approaches implement kernel accelerators that comprise multiple </a:t>
            </a:r>
            <a:r>
              <a:rPr lang="en-US" sz="2000" dirty="0" smtClean="0"/>
              <a:t>pipelines </a:t>
            </a:r>
            <a:r>
              <a:rPr lang="en-US" sz="2000" dirty="0"/>
              <a:t>competing for global memory through bus arbitration </a:t>
            </a:r>
            <a:r>
              <a:rPr lang="en-US" sz="1400" dirty="0"/>
              <a:t>	</a:t>
            </a:r>
          </a:p>
          <a:p>
            <a:pPr lvl="2"/>
            <a:r>
              <a:rPr lang="en-US" sz="1800" dirty="0" smtClean="0"/>
              <a:t>However </a:t>
            </a:r>
            <a:r>
              <a:rPr lang="en-US" sz="1800" dirty="0"/>
              <a:t>some study </a:t>
            </a:r>
            <a:r>
              <a:rPr lang="en-US" sz="1800" dirty="0" smtClean="0"/>
              <a:t>addressed </a:t>
            </a:r>
            <a:r>
              <a:rPr lang="en-US" sz="1800" dirty="0"/>
              <a:t>this </a:t>
            </a:r>
            <a:r>
              <a:rPr lang="en-US" sz="1800" dirty="0" smtClean="0"/>
              <a:t>memory </a:t>
            </a:r>
            <a:r>
              <a:rPr lang="en-US" sz="1800" dirty="0"/>
              <a:t>bottleneck by </a:t>
            </a:r>
            <a:r>
              <a:rPr lang="en-US" sz="1800" dirty="0" smtClean="0"/>
              <a:t>using </a:t>
            </a:r>
            <a:r>
              <a:rPr lang="en-US" sz="1800" dirty="0"/>
              <a:t>specialized buffers</a:t>
            </a:r>
          </a:p>
          <a:p>
            <a:pPr lvl="1"/>
            <a:endParaRPr lang="en-US" sz="1400" dirty="0"/>
          </a:p>
          <a:p>
            <a:pPr lvl="1"/>
            <a:endParaRPr lang="en-US" sz="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867400" cy="4911725"/>
          </a:xfrm>
        </p:spPr>
        <p:txBody>
          <a:bodyPr/>
          <a:lstStyle/>
          <a:p>
            <a:pPr marL="587375" indent="-457200">
              <a:buFont typeface="Wingdings" charset="2"/>
              <a:buChar char="§"/>
            </a:pPr>
            <a:r>
              <a:rPr lang="en-US" sz="2200" dirty="0"/>
              <a:t>Evaluation of context-design heuristics </a:t>
            </a:r>
            <a:endParaRPr lang="en-US" sz="2200" dirty="0" smtClean="0"/>
          </a:p>
          <a:p>
            <a:pPr marL="914400" lvl="1" indent="-457200">
              <a:buFont typeface="Wingdings" charset="2"/>
              <a:buChar char="§"/>
            </a:pPr>
            <a:r>
              <a:rPr lang="en-US" sz="2000" dirty="0"/>
              <a:t>S</a:t>
            </a:r>
            <a:r>
              <a:rPr lang="en-US" sz="2000" dirty="0" smtClean="0"/>
              <a:t>etup </a:t>
            </a:r>
            <a:r>
              <a:rPr lang="en-US" sz="2000" dirty="0"/>
              <a:t>provides minimal guidance by using only framework’s </a:t>
            </a:r>
            <a:r>
              <a:rPr lang="en-US" sz="2000" i="1" dirty="0"/>
              <a:t>known</a:t>
            </a:r>
            <a:r>
              <a:rPr lang="en-US" sz="2000" dirty="0"/>
              <a:t> </a:t>
            </a:r>
            <a:r>
              <a:rPr lang="en-US" sz="2000" dirty="0" smtClean="0"/>
              <a:t>kernels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2000" dirty="0" smtClean="0"/>
              <a:t>Single </a:t>
            </a:r>
            <a:r>
              <a:rPr lang="en-US" sz="2000" dirty="0"/>
              <a:t>framework for computer vision applications</a:t>
            </a:r>
          </a:p>
          <a:p>
            <a:pPr lvl="2"/>
            <a:r>
              <a:rPr lang="en-US" sz="1800" dirty="0"/>
              <a:t>Multiple image-processing kernels executing in different combinations at different times</a:t>
            </a:r>
          </a:p>
          <a:p>
            <a:pPr lvl="3"/>
            <a:r>
              <a:rPr lang="en-US" sz="1600" dirty="0"/>
              <a:t>Representative of stages in larger processing pipelines </a:t>
            </a:r>
          </a:p>
          <a:p>
            <a:pPr lvl="1"/>
            <a:r>
              <a:rPr lang="en-US" sz="2000" dirty="0"/>
              <a:t>Evaluation Metrics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Compilation time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Area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Clock frequency </a:t>
            </a:r>
          </a:p>
          <a:p>
            <a:pPr marL="587375" indent="-457200">
              <a:buFont typeface="Arial Unicode MS"/>
              <a:buChar char="￭"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7367" y="2137096"/>
            <a:ext cx="2163234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FIR</a:t>
            </a:r>
          </a:p>
          <a:p>
            <a:r>
              <a:rPr lang="en-US" dirty="0" smtClean="0"/>
              <a:t>Gaussian</a:t>
            </a:r>
          </a:p>
          <a:p>
            <a:r>
              <a:rPr lang="en-US" dirty="0" err="1" smtClean="0"/>
              <a:t>Sobel</a:t>
            </a:r>
            <a:endParaRPr lang="en-US" dirty="0" smtClean="0"/>
          </a:p>
          <a:p>
            <a:r>
              <a:rPr lang="en-US" dirty="0" smtClean="0"/>
              <a:t>Bilinear</a:t>
            </a:r>
          </a:p>
          <a:p>
            <a:r>
              <a:rPr lang="en-US" dirty="0" smtClean="0"/>
              <a:t>Threshold</a:t>
            </a:r>
          </a:p>
          <a:p>
            <a:r>
              <a:rPr lang="en-US" dirty="0" smtClean="0"/>
              <a:t>Mean</a:t>
            </a:r>
          </a:p>
          <a:p>
            <a:r>
              <a:rPr lang="en-US" dirty="0" smtClean="0"/>
              <a:t>Max </a:t>
            </a:r>
          </a:p>
          <a:p>
            <a:r>
              <a:rPr lang="en-US" dirty="0" smtClean="0"/>
              <a:t>Min</a:t>
            </a:r>
          </a:p>
          <a:p>
            <a:r>
              <a:rPr lang="en-US" dirty="0" smtClean="0"/>
              <a:t>Normalize</a:t>
            </a:r>
          </a:p>
          <a:p>
            <a:r>
              <a:rPr lang="en-US" dirty="0" smtClean="0"/>
              <a:t>SAD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28167" y="5342692"/>
            <a:ext cx="3534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sz="1400" b="1" dirty="0" smtClean="0"/>
              <a:t>10 </a:t>
            </a:r>
            <a:r>
              <a:rPr lang="en-US" sz="1400" b="1" dirty="0" err="1" smtClean="0"/>
              <a:t>OpenCL</a:t>
            </a:r>
            <a:r>
              <a:rPr lang="en-US" sz="1400" b="1" dirty="0" smtClean="0"/>
              <a:t> kernels </a:t>
            </a:r>
          </a:p>
          <a:p>
            <a:pPr lvl="2" algn="ctr"/>
            <a:r>
              <a:rPr lang="en-US" sz="1200" i="1" dirty="0" smtClean="0"/>
              <a:t>Fixed-point and single-precision floating-points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33400"/>
            <a:ext cx="12954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419600"/>
            <a:ext cx="1371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7089"/>
            <a:ext cx="5105400" cy="346871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Using 5 clusters provides significant 60% decrease in cluster size</a:t>
            </a:r>
          </a:p>
          <a:p>
            <a:pPr lvl="1"/>
            <a:r>
              <a:rPr lang="en-US" sz="2000" dirty="0"/>
              <a:t>Flexibility in allowing implementation of different kernels under area constraints (by implementing context minimally)</a:t>
            </a:r>
          </a:p>
          <a:p>
            <a:r>
              <a:rPr lang="en-US" sz="2200" dirty="0"/>
              <a:t>Cluster size can increase (up to fabric capacity, or area constraint) if further flexibility is desired</a:t>
            </a:r>
          </a:p>
          <a:p>
            <a:pPr lvl="1"/>
            <a:r>
              <a:rPr lang="en-US" sz="1800" dirty="0"/>
              <a:t>Provides better matching for underlying kernels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5072" b="33488"/>
          <a:stretch/>
        </p:blipFill>
        <p:spPr>
          <a:xfrm>
            <a:off x="5257800" y="838200"/>
            <a:ext cx="4030568" cy="3101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4883" t="66512" b="11084"/>
          <a:stretch/>
        </p:blipFill>
        <p:spPr>
          <a:xfrm>
            <a:off x="5257800" y="4648200"/>
            <a:ext cx="4038600" cy="1044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8661" t="88102"/>
          <a:stretch/>
        </p:blipFill>
        <p:spPr>
          <a:xfrm>
            <a:off x="5257800" y="4100340"/>
            <a:ext cx="3878168" cy="55489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9436" y="4905556"/>
            <a:ext cx="5515564" cy="16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200" dirty="0" smtClean="0"/>
              <a:t>Different k values introduce trade-offs</a:t>
            </a:r>
          </a:p>
          <a:p>
            <a:pPr lvl="1"/>
            <a:r>
              <a:rPr lang="en-US" sz="2000" dirty="0" smtClean="0"/>
              <a:t>Can be beneficial in order applications depending on designer intent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9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What is Reconfigurable Computing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14" y="1375779"/>
            <a:ext cx="8229600" cy="4525963"/>
          </a:xfrm>
        </p:spPr>
        <p:txBody>
          <a:bodyPr/>
          <a:lstStyle/>
          <a:p>
            <a:r>
              <a:rPr lang="en-US" sz="2600" dirty="0"/>
              <a:t>Reconfigurable computing (RC) is the study of architectures that can adapt (after fabrication) to a specific application or application domain</a:t>
            </a:r>
          </a:p>
          <a:p>
            <a:r>
              <a:rPr lang="en-US" sz="2600" dirty="0"/>
              <a:t>RC is a way of implementing circuits without fabricating a device</a:t>
            </a:r>
          </a:p>
          <a:p>
            <a:endParaRPr lang="en-IN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01689" y="3639393"/>
            <a:ext cx="787400" cy="82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algn="ctr"/>
            <a:r>
              <a:rPr lang="en-US" sz="2000" dirty="0"/>
              <a:t>CLB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01964" y="3639393"/>
            <a:ext cx="787400" cy="82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algn="ctr"/>
            <a:r>
              <a:rPr lang="en-US" sz="2000"/>
              <a:t>CLB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14389" y="5398343"/>
            <a:ext cx="787400" cy="82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algn="ctr"/>
            <a:r>
              <a:rPr lang="en-US" sz="2000"/>
              <a:t>CLB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4664" y="5398343"/>
            <a:ext cx="787400" cy="825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 algn="ctr"/>
            <a:r>
              <a:rPr lang="en-US" sz="2000"/>
              <a:t>CLB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554039" y="4907806"/>
            <a:ext cx="347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4272508" y="3212976"/>
            <a:ext cx="12700" cy="33843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78027" y="4603006"/>
            <a:ext cx="625475" cy="625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55814" y="3823543"/>
            <a:ext cx="406400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43114" y="5626943"/>
            <a:ext cx="406400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4200277" y="3418731"/>
            <a:ext cx="169862" cy="16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4187577" y="6225431"/>
            <a:ext cx="169862" cy="16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5749677" y="4828431"/>
            <a:ext cx="169862" cy="16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198814" y="4699843"/>
            <a:ext cx="406400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01714" y="4687143"/>
            <a:ext cx="406400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2663577" y="4828431"/>
            <a:ext cx="169862" cy="169862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505327" y="3871168"/>
            <a:ext cx="2243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/>
              <a:t>Switch box/matrix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4519364" y="4125168"/>
            <a:ext cx="19939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195389" y="445854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3195389" y="508719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5405189" y="4477593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424239" y="5106243"/>
            <a:ext cx="0" cy="295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595439" y="402991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4471739" y="4020393"/>
            <a:ext cx="523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3604964" y="5830143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4452689" y="5820618"/>
            <a:ext cx="571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8731"/>
            <a:ext cx="9144000" cy="5362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Comparison </a:t>
            </a:r>
            <a:r>
              <a:rPr lang="en-US" sz="1200" b="1" i="1" dirty="0"/>
              <a:t>of </a:t>
            </a:r>
            <a:r>
              <a:rPr lang="en-US" sz="1200" b="1" i="1" dirty="0">
                <a:solidFill>
                  <a:schemeClr val="tx2"/>
                </a:solidFill>
              </a:rPr>
              <a:t>compilation time</a:t>
            </a:r>
            <a:r>
              <a:rPr lang="en-US" sz="1200" i="1" dirty="0"/>
              <a:t>, </a:t>
            </a:r>
            <a:r>
              <a:rPr lang="en-US" sz="1200" b="1" i="1" dirty="0">
                <a:solidFill>
                  <a:srgbClr val="006633"/>
                </a:solidFill>
              </a:rPr>
              <a:t>area</a:t>
            </a:r>
            <a:r>
              <a:rPr lang="en-US" sz="1200" i="1" dirty="0">
                <a:solidFill>
                  <a:srgbClr val="006633"/>
                </a:solidFill>
              </a:rPr>
              <a:t>,</a:t>
            </a:r>
            <a:r>
              <a:rPr lang="en-US" sz="1200" i="1" dirty="0"/>
              <a:t> and </a:t>
            </a:r>
            <a:r>
              <a:rPr lang="en-US" sz="1200" b="1" i="1" dirty="0">
                <a:solidFill>
                  <a:srgbClr val="006633"/>
                </a:solidFill>
              </a:rPr>
              <a:t>clock frequency</a:t>
            </a:r>
            <a:r>
              <a:rPr lang="en-US" sz="1200" b="1" i="1" dirty="0"/>
              <a:t> </a:t>
            </a:r>
            <a:r>
              <a:rPr lang="en-US" sz="1200" i="1" dirty="0"/>
              <a:t>for </a:t>
            </a:r>
            <a:r>
              <a:rPr lang="en-US" sz="1200" b="1" i="1" dirty="0" err="1">
                <a:solidFill>
                  <a:srgbClr val="FF0000"/>
                </a:solidFill>
              </a:rPr>
              <a:t>OpenCL</a:t>
            </a:r>
            <a:r>
              <a:rPr lang="en-US" sz="1200" b="1" i="1" dirty="0">
                <a:solidFill>
                  <a:srgbClr val="FF0000"/>
                </a:solidFill>
              </a:rPr>
              <a:t>-IF reconfiguration context</a:t>
            </a:r>
            <a:r>
              <a:rPr lang="en-US" sz="1200" i="1" dirty="0">
                <a:solidFill>
                  <a:srgbClr val="FF0000"/>
                </a:solidFill>
              </a:rPr>
              <a:t>s </a:t>
            </a:r>
            <a:r>
              <a:rPr lang="en-US" sz="1200" i="1" dirty="0"/>
              <a:t>and </a:t>
            </a:r>
            <a:r>
              <a:rPr lang="en-US" sz="1200" b="1" i="1" dirty="0">
                <a:solidFill>
                  <a:srgbClr val="FF0000"/>
                </a:solidFill>
              </a:rPr>
              <a:t>direct FPGA implementations</a:t>
            </a:r>
            <a:r>
              <a:rPr lang="en-US" sz="1200" i="1" dirty="0"/>
              <a:t> for a computer-vision application with k=5. Floating-point kernels are shown with an FLT </a:t>
            </a:r>
            <a:r>
              <a:rPr lang="en-US" sz="1200" i="1" dirty="0" smtClean="0"/>
              <a:t>suffix</a:t>
            </a:r>
            <a:endParaRPr lang="en-US" sz="1200" i="1" dirty="0"/>
          </a:p>
          <a:p>
            <a:pPr algn="ctr"/>
            <a:endParaRPr lang="en-US" sz="1200" i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387192" y="798731"/>
            <a:ext cx="0" cy="53321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023008" y="829177"/>
            <a:ext cx="0" cy="5332194"/>
          </a:xfrm>
          <a:prstGeom prst="line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4452880" y="990600"/>
            <a:ext cx="4604408" cy="5140325"/>
          </a:xfrm>
          <a:prstGeom prst="rect">
            <a:avLst/>
          </a:prstGeom>
          <a:solidFill>
            <a:schemeClr val="accent1">
              <a:lumMod val="40000"/>
              <a:lumOff val="60000"/>
              <a:alpha val="1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2844" y="990600"/>
            <a:ext cx="9057288" cy="0"/>
          </a:xfrm>
          <a:prstGeom prst="line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86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911725"/>
          </a:xfrm>
        </p:spPr>
        <p:txBody>
          <a:bodyPr/>
          <a:lstStyle/>
          <a:p>
            <a:r>
              <a:rPr lang="en-US" sz="2200" dirty="0"/>
              <a:t>After context generation, reconfiguration context enabled compilation of entire system of kernels in 6.3s</a:t>
            </a:r>
          </a:p>
          <a:p>
            <a:pPr lvl="1"/>
            <a:r>
              <a:rPr lang="en-US" sz="1800" dirty="0"/>
              <a:t>4211x faster than 7.5 hours required via ISE direct compilation to FPGA</a:t>
            </a:r>
          </a:p>
          <a:p>
            <a:r>
              <a:rPr lang="en-US" sz="2200" dirty="0"/>
              <a:t>Floating point kernels experience greater compilation speedup (6970x </a:t>
            </a:r>
            <a:r>
              <a:rPr lang="en-US" sz="2200" dirty="0" err="1"/>
              <a:t>vs</a:t>
            </a:r>
            <a:r>
              <a:rPr lang="en-US" sz="2200" dirty="0"/>
              <a:t> 1760x)</a:t>
            </a:r>
          </a:p>
          <a:p>
            <a:pPr lvl="1"/>
            <a:r>
              <a:rPr lang="en-US" sz="1800" dirty="0"/>
              <a:t>More fine grained resources hidden by their context</a:t>
            </a:r>
          </a:p>
          <a:p>
            <a:r>
              <a:rPr lang="en-US" sz="2200" dirty="0"/>
              <a:t>Each kernel compiled at an average of 0.32 seconds </a:t>
            </a:r>
          </a:p>
          <a:p>
            <a:pPr lvl="1"/>
            <a:r>
              <a:rPr lang="en-US" sz="1800" dirty="0"/>
              <a:t>Provides an estimate of the compilation time a new, context-compatible kernel </a:t>
            </a:r>
          </a:p>
          <a:p>
            <a:r>
              <a:rPr lang="en-US" sz="2200" dirty="0"/>
              <a:t>Clock overhead negligible on average</a:t>
            </a:r>
          </a:p>
          <a:p>
            <a:pPr lvl="1"/>
            <a:r>
              <a:rPr lang="en-US" sz="1800" dirty="0"/>
              <a:t>Additional pipelining in fabric’s interconnect benefit some circuits </a:t>
            </a:r>
          </a:p>
          <a:p>
            <a:r>
              <a:rPr lang="en-US" sz="2200" dirty="0"/>
              <a:t>System require 1.8X additional area compared to implementing </a:t>
            </a:r>
            <a:r>
              <a:rPr lang="en-US" sz="2200" dirty="0" smtClean="0"/>
              <a:t>kernel directly</a:t>
            </a:r>
            <a:endParaRPr lang="en-US" sz="2200" dirty="0"/>
          </a:p>
          <a:p>
            <a:pPr lvl="1"/>
            <a:r>
              <a:rPr lang="en-US" sz="1800" dirty="0"/>
              <a:t>Not necessarily an overhead due to significant added flexibility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33400"/>
            <a:ext cx="1021524" cy="1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8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Configuration Time and </a:t>
            </a:r>
            <a:r>
              <a:rPr lang="en-US" sz="3600" dirty="0" err="1" smtClean="0"/>
              <a:t>Bitstream</a:t>
            </a:r>
            <a:r>
              <a:rPr lang="en-US" sz="3600" dirty="0" smtClean="0"/>
              <a:t> </a:t>
            </a:r>
            <a:r>
              <a:rPr lang="en-US" sz="3600" dirty="0"/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46475"/>
            <a:ext cx="8534400" cy="2930525"/>
          </a:xfrm>
        </p:spPr>
        <p:txBody>
          <a:bodyPr/>
          <a:lstStyle/>
          <a:p>
            <a:r>
              <a:rPr lang="en-US" sz="2200" dirty="0" smtClean="0"/>
              <a:t>Context </a:t>
            </a:r>
            <a:r>
              <a:rPr lang="en-US" sz="2200" dirty="0"/>
              <a:t>can be reconfigured with new kernel in 29.4 us</a:t>
            </a:r>
          </a:p>
          <a:p>
            <a:pPr lvl="1"/>
            <a:r>
              <a:rPr lang="en-US" sz="2000" dirty="0"/>
              <a:t>On average, 144x faster than FPGA reconfiguration</a:t>
            </a:r>
          </a:p>
          <a:p>
            <a:pPr lvl="1"/>
            <a:r>
              <a:rPr lang="en-US" sz="2000" dirty="0"/>
              <a:t>Enables efficient time-multiplexing of multiple kernels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272" y="1273611"/>
            <a:ext cx="7736728" cy="2079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72837"/>
            <a:ext cx="1407841" cy="1254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734615"/>
            <a:ext cx="1320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&amp;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/>
              <a:t>Introduced a backend approach to complement existing </a:t>
            </a:r>
            <a:r>
              <a:rPr lang="en-US" sz="2200" dirty="0" err="1"/>
              <a:t>OpenCL</a:t>
            </a:r>
            <a:r>
              <a:rPr lang="en-US" sz="2200" dirty="0"/>
              <a:t> synthesis using coarse-grained reconfiguration contexts</a:t>
            </a:r>
          </a:p>
          <a:p>
            <a:pPr lvl="1"/>
            <a:r>
              <a:rPr lang="en-US" sz="2000" dirty="0"/>
              <a:t>Enabled 4211x faster FPGA configuration compared to device-vendor tools</a:t>
            </a:r>
          </a:p>
          <a:p>
            <a:pPr lvl="1"/>
            <a:r>
              <a:rPr lang="en-US" sz="2000" dirty="0"/>
              <a:t>Cost overhead of 1.8x area overhead</a:t>
            </a:r>
          </a:p>
          <a:p>
            <a:r>
              <a:rPr lang="en-US" sz="2200" dirty="0"/>
              <a:t>Reconfiguration context context can be reconfigured in less than 29us to support multiple kernels</a:t>
            </a:r>
          </a:p>
          <a:p>
            <a:pPr lvl="1"/>
            <a:r>
              <a:rPr lang="en-US" sz="2000" dirty="0"/>
              <a:t>While using slower FPGA reconfiguration context to load new contexts to support significantly different kernels</a:t>
            </a:r>
          </a:p>
          <a:p>
            <a:r>
              <a:rPr lang="en-US" sz="2200" dirty="0"/>
              <a:t>Clustering heuristics introduced to create effective contexts that group kernels into functional </a:t>
            </a:r>
            <a:r>
              <a:rPr lang="en-US" sz="2200" dirty="0" smtClean="0"/>
              <a:t>similarity</a:t>
            </a:r>
          </a:p>
          <a:p>
            <a:pPr lvl="1"/>
            <a:r>
              <a:rPr lang="en-US" sz="2000" dirty="0" smtClean="0"/>
              <a:t>Leverage </a:t>
            </a:r>
            <a:r>
              <a:rPr lang="en-US" sz="2000" dirty="0"/>
              <a:t>previous work on intermediate Fabrics (IF) that supports requirements of each </a:t>
            </a:r>
            <a:r>
              <a:rPr lang="en-US" sz="2000" dirty="0" smtClean="0"/>
              <a:t>group</a:t>
            </a:r>
            <a:endParaRPr lang="en-US" sz="2000" dirty="0"/>
          </a:p>
          <a:p>
            <a:r>
              <a:rPr lang="en-US" sz="2000" dirty="0"/>
              <a:t>HLS tools such as LabVIEW provide another way of implementing algorithms in high level. </a:t>
            </a:r>
            <a:r>
              <a:rPr lang="en-US" sz="2000"/>
              <a:t>Studies on such tools are not covered in the paper</a:t>
            </a:r>
            <a:r>
              <a:rPr lang="en-US" sz="2000" smtClean="0"/>
              <a:t>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0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in RC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Reconfigurable computing promising but design tools pose challenge to designers</a:t>
            </a:r>
          </a:p>
          <a:p>
            <a:pPr lvl="0"/>
            <a:r>
              <a:rPr lang="en-US" sz="2200" dirty="0" smtClean="0"/>
              <a:t>Huge compilation time: synthesis </a:t>
            </a:r>
            <a:r>
              <a:rPr lang="en-US" sz="2200" dirty="0" smtClean="0">
                <a:sym typeface="Wingdings"/>
              </a:rPr>
              <a:t></a:t>
            </a:r>
            <a:r>
              <a:rPr lang="en-US" sz="2200" dirty="0" smtClean="0"/>
              <a:t>P&amp;R </a:t>
            </a:r>
            <a:r>
              <a:rPr lang="en-US" sz="2200" dirty="0" smtClean="0">
                <a:sym typeface="Wingdings"/>
              </a:rPr>
              <a:t></a:t>
            </a:r>
            <a:r>
              <a:rPr lang="en-US" sz="2200" dirty="0" smtClean="0"/>
              <a:t> mapping</a:t>
            </a:r>
          </a:p>
          <a:p>
            <a:pPr lvl="1"/>
            <a:r>
              <a:rPr lang="en-US" sz="2000" dirty="0" smtClean="0"/>
              <a:t>Design iteration difficult and productivity limited</a:t>
            </a:r>
          </a:p>
          <a:p>
            <a:pPr lvl="1"/>
            <a:r>
              <a:rPr lang="en-US" sz="2000" dirty="0" smtClean="0"/>
              <a:t>Runtime compilation difficult; contributes to niche FPGA usage</a:t>
            </a:r>
          </a:p>
          <a:p>
            <a:r>
              <a:rPr lang="en-US" sz="2200" dirty="0" err="1" smtClean="0"/>
              <a:t>OpenCL</a:t>
            </a:r>
            <a:r>
              <a:rPr lang="en-US" sz="2200" dirty="0" smtClean="0"/>
              <a:t> enables high-level synthesis of FPGA</a:t>
            </a:r>
          </a:p>
          <a:p>
            <a:pPr lvl="1"/>
            <a:r>
              <a:rPr lang="en-US" sz="2000" dirty="0" smtClean="0"/>
              <a:t>Vendors adopting standard to alleviate steep learning curve associated with native language (VHDL/</a:t>
            </a:r>
            <a:r>
              <a:rPr lang="en-US" sz="2000" dirty="0" err="1" smtClean="0"/>
              <a:t>Verilog</a:t>
            </a:r>
            <a:r>
              <a:rPr lang="en-US" sz="2000" dirty="0" smtClean="0"/>
              <a:t>)</a:t>
            </a:r>
          </a:p>
          <a:p>
            <a:pPr lvl="2"/>
            <a:r>
              <a:rPr lang="en-US" sz="1800" dirty="0" smtClean="0"/>
              <a:t>Can be likened to Assembly </a:t>
            </a:r>
            <a:r>
              <a:rPr lang="en-US" sz="1800" dirty="0" err="1" smtClean="0"/>
              <a:t>vs</a:t>
            </a:r>
            <a:r>
              <a:rPr lang="en-US" sz="1800" dirty="0" smtClean="0"/>
              <a:t> C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only a small penalty in performance</a:t>
            </a:r>
            <a:endParaRPr lang="en-US" sz="1400" dirty="0" smtClean="0"/>
          </a:p>
          <a:p>
            <a:pPr lvl="2"/>
            <a:r>
              <a:rPr lang="en-US" sz="1800" dirty="0" err="1" smtClean="0"/>
              <a:t>Altera</a:t>
            </a:r>
            <a:r>
              <a:rPr lang="en-US" sz="1800" dirty="0" smtClean="0"/>
              <a:t>, Xilinx. But other vendors with proprietary HLS: Xilinx, Convey</a:t>
            </a:r>
          </a:p>
          <a:p>
            <a:pPr lvl="1"/>
            <a:r>
              <a:rPr lang="en-US" sz="2000" dirty="0" smtClean="0"/>
              <a:t>Presents significant potential: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Portability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Productivity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Performance </a:t>
            </a:r>
          </a:p>
          <a:p>
            <a:endParaRPr lang="en-US" sz="24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7813"/>
            <a:ext cx="82296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OpenCL-Based Approach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1"/>
            <a:ext cx="4648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CPU and GPU, “online” compilation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kernel changes, host simply loads a different kernel on accelerator: in 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562600" y="13716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i="1" dirty="0" smtClean="0"/>
              <a:t>“</a:t>
            </a:r>
            <a:r>
              <a:rPr lang="en-US" sz="1200" i="1" dirty="0" err="1" smtClean="0"/>
              <a:t>OpenCL</a:t>
            </a:r>
            <a:r>
              <a:rPr lang="en-US" sz="1200" i="1" dirty="0" smtClean="0"/>
              <a:t> mainly used to program accelerators“</a:t>
            </a:r>
          </a:p>
          <a:p>
            <a:pPr algn="ctr"/>
            <a:endParaRPr lang="en-US" sz="12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68125" t="31905" r="7811" b="46096"/>
          <a:stretch/>
        </p:blipFill>
        <p:spPr>
          <a:xfrm>
            <a:off x="5029200" y="1647636"/>
            <a:ext cx="3886200" cy="142114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3089275"/>
            <a:ext cx="6400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200" dirty="0" smtClean="0"/>
              <a:t>However, the case is different for FPGAs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Kernel has to be re-compiled every time system changes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Takes a huge amount of time: </a:t>
            </a:r>
            <a:r>
              <a:rPr lang="en-US" sz="2000" i="1" dirty="0" smtClean="0">
                <a:solidFill>
                  <a:schemeClr val="tx1"/>
                </a:solidFill>
              </a:rPr>
              <a:t>8 hours to days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/>
            <a:r>
              <a:rPr lang="en-US" sz="1800" i="1" dirty="0" smtClean="0">
                <a:solidFill>
                  <a:schemeClr val="tx1"/>
                </a:solidFill>
              </a:rPr>
              <a:t>Not a good idea for dynamic hardware, or even for a fixed instance of hardware!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“Online” compilation not typically done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/>
            <a:r>
              <a:rPr lang="en-US" sz="1800" dirty="0" smtClean="0">
                <a:solidFill>
                  <a:schemeClr val="tx1"/>
                </a:solidFill>
              </a:rPr>
              <a:t>Kernel pre-compiled “offline” into binaries and loaded as needed 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6" t="9302" r="74561" b="53489"/>
          <a:stretch/>
        </p:blipFill>
        <p:spPr>
          <a:xfrm>
            <a:off x="6644640" y="4038600"/>
            <a:ext cx="2346960" cy="19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of </a:t>
            </a:r>
            <a:r>
              <a:rPr lang="en-US" dirty="0" err="1" smtClean="0"/>
              <a:t>OpenCL</a:t>
            </a:r>
            <a:r>
              <a:rPr lang="en-US" dirty="0" smtClean="0"/>
              <a:t> Approach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Current HLS approach conflict with mainstream </a:t>
            </a:r>
            <a:r>
              <a:rPr lang="en-US" sz="2200" dirty="0" err="1" smtClean="0"/>
              <a:t>OpenCL</a:t>
            </a:r>
            <a:endParaRPr lang="en-US" sz="2200" dirty="0" smtClean="0"/>
          </a:p>
          <a:p>
            <a:pPr lvl="0"/>
            <a:r>
              <a:rPr lang="en-US" sz="2200" dirty="0" smtClean="0"/>
              <a:t>Orders of magnitude FPGA compilation time</a:t>
            </a:r>
          </a:p>
          <a:p>
            <a:pPr lvl="0"/>
            <a:r>
              <a:rPr lang="en-US" sz="2200" dirty="0" smtClean="0"/>
              <a:t>Limited support for changing/adding kernels after compilation </a:t>
            </a:r>
          </a:p>
          <a:p>
            <a:pPr lvl="1"/>
            <a:r>
              <a:rPr lang="en-US" sz="2000" dirty="0" smtClean="0"/>
              <a:t>Can PR in some way?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0021A5"/>
                </a:solidFill>
              </a:rPr>
              <a:t>reconfiguration contexts</a:t>
            </a:r>
            <a:endParaRPr lang="en-US" sz="1800" i="1" dirty="0" smtClean="0">
              <a:solidFill>
                <a:srgbClr val="0021A5"/>
              </a:solidFill>
            </a:endParaRPr>
          </a:p>
          <a:p>
            <a:r>
              <a:rPr lang="en-US" sz="2200" b="1" dirty="0" smtClean="0"/>
              <a:t>Reconfiguration Contexts</a:t>
            </a:r>
          </a:p>
          <a:p>
            <a:r>
              <a:rPr lang="en-US" sz="2200" dirty="0" smtClean="0"/>
              <a:t>Key features </a:t>
            </a:r>
          </a:p>
          <a:p>
            <a:pPr lvl="1"/>
            <a:r>
              <a:rPr lang="en-US" sz="2000" dirty="0" smtClean="0"/>
              <a:t>Coarse-grain units instead of finer-grained LUTS</a:t>
            </a:r>
          </a:p>
          <a:p>
            <a:pPr lvl="1"/>
            <a:r>
              <a:rPr lang="en-US" sz="2000" dirty="0" smtClean="0"/>
              <a:t>Backend synthesis</a:t>
            </a:r>
          </a:p>
          <a:p>
            <a:pPr lvl="2"/>
            <a:r>
              <a:rPr lang="en-US" sz="1800" dirty="0" smtClean="0"/>
              <a:t>Thus, allowing use of (virtually) any </a:t>
            </a:r>
            <a:r>
              <a:rPr lang="en-US" sz="1800" dirty="0" err="1" smtClean="0"/>
              <a:t>OpenCL</a:t>
            </a:r>
            <a:r>
              <a:rPr lang="en-US" sz="1800" dirty="0" smtClean="0"/>
              <a:t> tool on the frontend</a:t>
            </a:r>
          </a:p>
          <a:p>
            <a:r>
              <a:rPr lang="en-US" sz="2200" dirty="0" smtClean="0"/>
              <a:t>Advantages</a:t>
            </a:r>
          </a:p>
          <a:p>
            <a:pPr lvl="1"/>
            <a:r>
              <a:rPr lang="en-US" sz="2000" dirty="0" smtClean="0"/>
              <a:t>Compile kernel faster</a:t>
            </a:r>
          </a:p>
          <a:p>
            <a:pPr lvl="1"/>
            <a:r>
              <a:rPr lang="en-US" sz="2000" dirty="0" smtClean="0"/>
              <a:t>Change kernel online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Synthesis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Summary</a:t>
            </a:r>
          </a:p>
          <a:p>
            <a:pPr lvl="1"/>
            <a:r>
              <a:rPr lang="en-US" sz="2000" dirty="0" smtClean="0"/>
              <a:t>1000X faster place &amp; route compared to device vendors' tool</a:t>
            </a:r>
          </a:p>
          <a:p>
            <a:pPr lvl="1"/>
            <a:r>
              <a:rPr lang="en-US" sz="2000" dirty="0" smtClean="0"/>
              <a:t>21% increased FPGA resource utilization (drive logic)</a:t>
            </a:r>
          </a:p>
          <a:p>
            <a:pPr lvl="1"/>
            <a:r>
              <a:rPr lang="en-US" sz="2000" dirty="0" smtClean="0"/>
              <a:t>Uses coarse-grained resources implemented atop FPGA</a:t>
            </a:r>
          </a:p>
          <a:p>
            <a:pPr lvl="2"/>
            <a:r>
              <a:rPr lang="en-US" sz="1800" dirty="0" smtClean="0"/>
              <a:t>Avoids decomposing of circuits into finer grain LUTS</a:t>
            </a:r>
          </a:p>
          <a:p>
            <a:pPr lvl="2"/>
            <a:r>
              <a:rPr lang="en-US" sz="1800" dirty="0" smtClean="0"/>
              <a:t>Maps circuit unto app-specialized resources (FP, FFT)</a:t>
            </a:r>
          </a:p>
          <a:p>
            <a:pPr lvl="0"/>
            <a:r>
              <a:rPr lang="en-US" sz="2200" dirty="0" smtClean="0"/>
              <a:t>Specializes IF for </a:t>
            </a:r>
            <a:r>
              <a:rPr lang="en-US" sz="2200" dirty="0" err="1" smtClean="0"/>
              <a:t>OpenCL</a:t>
            </a:r>
            <a:endParaRPr lang="en-US" sz="2200" dirty="0" smtClean="0"/>
          </a:p>
          <a:p>
            <a:pPr lvl="1"/>
            <a:r>
              <a:rPr lang="en-US" sz="2000" dirty="0" smtClean="0"/>
              <a:t>Compliments existing </a:t>
            </a:r>
            <a:r>
              <a:rPr lang="en-US" sz="2000" dirty="0" err="1" smtClean="0"/>
              <a:t>OpenCL</a:t>
            </a:r>
            <a:r>
              <a:rPr lang="en-US" sz="2000" dirty="0" smtClean="0"/>
              <a:t> synthesis approach</a:t>
            </a:r>
          </a:p>
          <a:p>
            <a:pPr lvl="2"/>
            <a:r>
              <a:rPr lang="en-US" sz="1800" dirty="0" smtClean="0"/>
              <a:t>Enable fast compilation: compiling any kernel </a:t>
            </a:r>
          </a:p>
          <a:p>
            <a:pPr lvl="2"/>
            <a:r>
              <a:rPr lang="en-US" sz="1800" dirty="0" smtClean="0"/>
              <a:t>Enable fast reconfiguration: adding and changing kernels </a:t>
            </a:r>
          </a:p>
          <a:p>
            <a:pPr lvl="1"/>
            <a:r>
              <a:rPr lang="en-US" sz="2000" dirty="0" smtClean="0"/>
              <a:t>Automatically determines effective </a:t>
            </a:r>
            <a:r>
              <a:rPr lang="en-US" sz="2000" dirty="0" smtClean="0">
                <a:solidFill>
                  <a:schemeClr val="tx2"/>
                </a:solidFill>
              </a:rPr>
              <a:t>fabric architecture </a:t>
            </a:r>
            <a:r>
              <a:rPr lang="en-US" sz="2000" dirty="0" smtClean="0"/>
              <a:t>for given application </a:t>
            </a:r>
            <a:r>
              <a:rPr lang="en-US" sz="1600" dirty="0" smtClean="0"/>
              <a:t>(previous IF were manually designed)</a:t>
            </a:r>
            <a:endParaRPr lang="en-US" sz="1100" dirty="0" smtClean="0"/>
          </a:p>
          <a:p>
            <a:endParaRPr lang="en-US" sz="2600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98BC-CA32-420A-B02F-7DFE8261EF24}" type="slidenum">
              <a:rPr lang="en-IN" smtClean="0"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7813"/>
            <a:ext cx="82296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Intermediate Fabric Optimality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0"/>
            <a:ext cx="58674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Impossible to create optimal fabric for all combinations of kernels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Context-design heuristics finds optimal IF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Intermediate Fabric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Analyzes kernel requirements from application or domain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Cluster kernels based on similarity into set of fabrics called reconfiguration contexts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446028"/>
            <a:ext cx="4264954" cy="1596379"/>
          </a:xfrm>
          <a:prstGeom prst="rect">
            <a:avLst/>
          </a:prstGeom>
          <a:ln w="12700" cmpd="sng">
            <a:solidFill>
              <a:srgbClr val="8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3598"/>
          <a:stretch/>
        </p:blipFill>
        <p:spPr>
          <a:xfrm>
            <a:off x="6310184" y="2590799"/>
            <a:ext cx="2300416" cy="3486251"/>
          </a:xfrm>
          <a:prstGeom prst="rect">
            <a:avLst/>
          </a:prstGeom>
          <a:ln w="19050" cmpd="sng">
            <a:solidFill>
              <a:srgbClr val="8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012638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7813"/>
            <a:ext cx="86868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Reconfiguration Context (w/o IF)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1"/>
            <a:ext cx="4800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Kernel-Specific accelerators (existing approach)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no support for kernels not known at system generation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Limitation of existing OpenCL synthesis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context tasked with supporting three kernels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Implements three kernel-specific accelerators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Although, possibly more efficient than IF (as seen in pipelined archi.)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Limited scalability due to lack of resource sharing across kernels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219200"/>
            <a:ext cx="381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7813"/>
            <a:ext cx="8915400" cy="941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Reconfiguration Context (with IF)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1219200"/>
            <a:ext cx="47244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IF-Based Context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common computational resources fixed during system generation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resources: FFT, Mult, Accum, Sqrt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Reconfigurable interconnection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 flexibility to support kernels similar to one for which context was originally designed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Important for iterative design development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Versatile for changing system system requirements and workloads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72117"/>
            <a:ext cx="3657600" cy="4858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272117"/>
            <a:ext cx="914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1754</Words>
  <Application>Microsoft Office PowerPoint</Application>
  <PresentationFormat>On-screen Show (4:3)</PresentationFormat>
  <Paragraphs>258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Trek</vt:lpstr>
      <vt:lpstr>Fast &amp; Flexible High-Level Synthesis from OpenCL using Reconfiguration Contexts</vt:lpstr>
      <vt:lpstr>What is Reconfigurable Computing</vt:lpstr>
      <vt:lpstr>Challenges in RC</vt:lpstr>
      <vt:lpstr>PowerPoint Presentation</vt:lpstr>
      <vt:lpstr>Limitations of OpenCL Approach</vt:lpstr>
      <vt:lpstr>Backend Synthesis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Heuristics Mechanism</vt:lpstr>
      <vt:lpstr>Heuristics Mechanism (IF)</vt:lpstr>
      <vt:lpstr>OpenCL-IF Compiler</vt:lpstr>
      <vt:lpstr>OpenCL-IF Compiler</vt:lpstr>
      <vt:lpstr>Experimental Setup</vt:lpstr>
      <vt:lpstr>Results</vt:lpstr>
      <vt:lpstr>PowerPoint Presentation</vt:lpstr>
      <vt:lpstr>More Results</vt:lpstr>
      <vt:lpstr>Configuration Time and Bitstream size</vt:lpstr>
      <vt:lpstr>Limitations &amp; 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&amp; flexible high-level synthesis from opencl using reconfiguration contexts</dc:title>
  <dc:creator>kowshick</dc:creator>
  <cp:lastModifiedBy>Naveen R Iyer</cp:lastModifiedBy>
  <cp:revision>8</cp:revision>
  <dcterms:created xsi:type="dcterms:W3CDTF">2015-02-25T20:31:30Z</dcterms:created>
  <dcterms:modified xsi:type="dcterms:W3CDTF">2015-02-26T18:09:23Z</dcterms:modified>
</cp:coreProperties>
</file>