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4AFB5-AABF-45F8-AD95-CA1444214A77}" type="datetimeFigureOut">
              <a:rPr lang="en-US" smtClean="0"/>
              <a:t>26-Feb-15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33D0B-C24F-4807-BA6A-4D44139DC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1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2F-FF4F-418C-BCA7-1B76202D5CC1}" type="datetime1">
              <a:rPr lang="en-IN" smtClean="0"/>
              <a:t>26-02-2015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005-65D5-42B6-AFCA-883AFF3145E4}" type="datetime1">
              <a:rPr lang="en-IN" smtClean="0"/>
              <a:t>26-02-2015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305B-BC7F-4998-8D63-0D277FDE2FC7}" type="datetime1">
              <a:rPr lang="en-IN" smtClean="0"/>
              <a:t>26-02-2015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0ABC-6CF0-4FF2-9B07-2A229438B6EA}" type="datetime1">
              <a:rPr lang="en-IN" smtClean="0"/>
              <a:t>26-02-2015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99AA-FECE-4C9D-B1CF-3F163D2EF626}" type="datetime1">
              <a:rPr lang="en-IN" smtClean="0"/>
              <a:t>26-02-2015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876-6800-422D-8F8D-2143F277FD62}" type="datetime1">
              <a:rPr lang="en-IN" smtClean="0"/>
              <a:t>26-02-2015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FABB-AE93-444C-8DD1-EB82B6B3A46E}" type="datetime1">
              <a:rPr lang="en-IN" smtClean="0"/>
              <a:t>26-02-2015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EC07-42EA-4523-9A0A-99DD21D20C2B}" type="datetime1">
              <a:rPr lang="en-IN" smtClean="0"/>
              <a:t>26-02-2015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9D55-01C6-45C8-B3AE-9E5ED931081F}" type="datetime1">
              <a:rPr lang="en-IN" smtClean="0"/>
              <a:t>26-02-2015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1D2B-CE12-46F7-8764-3DE636909547}" type="datetime1">
              <a:rPr lang="en-IN" smtClean="0"/>
              <a:t>26-02-2015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286-12D4-43F7-B3E9-FC07DECA9483}" type="datetime1">
              <a:rPr lang="en-IN" smtClean="0"/>
              <a:t>26-02-2015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F56995-E774-4F78-A29A-00881FA2B426}" type="datetime1">
              <a:rPr lang="en-IN" smtClean="0"/>
              <a:t>26-02-2015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18DD07-E070-4F84-B2E4-6BF979EA764C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/>
              <a:t>The “Chimera”: An Off-The-Shelf CPU/GPGPU/FPGA Hybrid</a:t>
            </a:r>
            <a:br>
              <a:rPr lang="en-IN" b="1" dirty="0"/>
            </a:br>
            <a:r>
              <a:rPr lang="en-IN" b="1" dirty="0"/>
              <a:t>Computing Platform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552" y="419668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Publication: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Ra 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</a:rPr>
              <a:t>Inta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, David J. Bowman, and Susan M. Scott. </a:t>
            </a: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Int. J. 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</a:rPr>
              <a:t>Reconfig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Book Antiqua" pitchFamily="18" charset="0"/>
              </a:rPr>
              <a:t>Comput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. 2012, </a:t>
            </a: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Article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2 (January 2012), 1 pages. </a:t>
            </a: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DOI=10.1155/2012/241439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 </a:t>
            </a:r>
            <a:endParaRPr lang="en-IN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299131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Naveen R. Iyer		Kowshick </a:t>
            </a:r>
            <a:r>
              <a:rPr lang="en-US" sz="2200" i="1" dirty="0" err="1" smtClean="0"/>
              <a:t>Boddu</a:t>
            </a:r>
            <a:endParaRPr lang="en-US" sz="22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heterogeneous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CPU/GPGPU/FPGA system.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99051"/>
            <a:ext cx="5523507" cy="415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Interconnect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Important </a:t>
            </a:r>
            <a:r>
              <a:rPr lang="en-IN" dirty="0"/>
              <a:t>element in this system is</a:t>
            </a:r>
          </a:p>
          <a:p>
            <a:pPr>
              <a:buNone/>
            </a:pPr>
            <a:r>
              <a:rPr lang="en-IN" dirty="0" smtClean="0"/>
              <a:t>   the </a:t>
            </a:r>
            <a:r>
              <a:rPr lang="en-IN" dirty="0"/>
              <a:t>high-speed </a:t>
            </a:r>
            <a:r>
              <a:rPr lang="en-IN" dirty="0" smtClean="0"/>
              <a:t>backplane(interconnect).</a:t>
            </a:r>
          </a:p>
          <a:p>
            <a:r>
              <a:rPr lang="en-IN" dirty="0" smtClean="0"/>
              <a:t>The </a:t>
            </a:r>
            <a:r>
              <a:rPr lang="en-IN" dirty="0"/>
              <a:t>interconnect protocol </a:t>
            </a:r>
            <a:r>
              <a:rPr lang="en-IN" dirty="0" smtClean="0"/>
              <a:t>is Peripheral </a:t>
            </a:r>
            <a:r>
              <a:rPr lang="en-IN" dirty="0"/>
              <a:t>Component Interconnect </a:t>
            </a:r>
            <a:r>
              <a:rPr lang="en-IN" dirty="0" smtClean="0"/>
              <a:t>express</a:t>
            </a:r>
          </a:p>
          <a:p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 err="1"/>
              <a:t>PCIe</a:t>
            </a:r>
            <a:r>
              <a:rPr lang="en-IN" dirty="0"/>
              <a:t> bottleneck presented the most </a:t>
            </a:r>
            <a:r>
              <a:rPr lang="en-IN" dirty="0" smtClean="0"/>
              <a:t>significant limitation to the computing </a:t>
            </a:r>
            <a:r>
              <a:rPr lang="en-IN" dirty="0"/>
              <a:t>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Reasons to ignore PCI bottleneck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(</a:t>
            </a:r>
            <a:r>
              <a:rPr lang="en-IN" dirty="0"/>
              <a:t>e.g., generation of pseudorandom numbers) </a:t>
            </a:r>
            <a:r>
              <a:rPr lang="en-IN" dirty="0"/>
              <a:t>L</a:t>
            </a:r>
            <a:r>
              <a:rPr lang="en-IN" dirty="0" smtClean="0"/>
              <a:t>arge </a:t>
            </a:r>
            <a:r>
              <a:rPr lang="en-IN" dirty="0" smtClean="0"/>
              <a:t>data</a:t>
            </a:r>
            <a:endParaRPr lang="en-IN" dirty="0"/>
          </a:p>
          <a:p>
            <a:pPr>
              <a:buNone/>
            </a:pPr>
            <a:r>
              <a:rPr lang="en-IN" dirty="0" smtClean="0"/>
              <a:t>      sets </a:t>
            </a:r>
            <a:r>
              <a:rPr lang="en-IN" dirty="0"/>
              <a:t>are developed and processed solely on-chip.</a:t>
            </a:r>
          </a:p>
          <a:p>
            <a:r>
              <a:rPr lang="en-IN" dirty="0"/>
              <a:t>In other cases, processing pipelines may be organized</a:t>
            </a:r>
          </a:p>
          <a:p>
            <a:pPr>
              <a:buNone/>
            </a:pPr>
            <a:r>
              <a:rPr lang="en-IN" dirty="0" smtClean="0"/>
              <a:t>     to </a:t>
            </a:r>
            <a:r>
              <a:rPr lang="en-IN" dirty="0"/>
              <a:t>avoid this bottleneck.</a:t>
            </a:r>
          </a:p>
          <a:p>
            <a:r>
              <a:rPr lang="en-IN" dirty="0" smtClean="0"/>
              <a:t>FPGA </a:t>
            </a:r>
            <a:r>
              <a:rPr lang="en-IN" dirty="0"/>
              <a:t>devices, in particular, are provided with </a:t>
            </a:r>
            <a:r>
              <a:rPr lang="en-IN" dirty="0" smtClean="0"/>
              <a:t>very high </a:t>
            </a:r>
            <a:r>
              <a:rPr lang="en-IN" dirty="0"/>
              <a:t>speed I/O connections allowing multiple </a:t>
            </a:r>
            <a:r>
              <a:rPr lang="en-IN" dirty="0" smtClean="0"/>
              <a:t>FPGAs to </a:t>
            </a:r>
            <a:r>
              <a:rPr lang="en-IN" dirty="0"/>
              <a:t>process and reduce data-sets before passing </a:t>
            </a:r>
            <a:r>
              <a:rPr lang="en-IN" dirty="0" smtClean="0"/>
              <a:t>them to </a:t>
            </a:r>
            <a:r>
              <a:rPr lang="en-IN" dirty="0"/>
              <a:t>the final, </a:t>
            </a:r>
            <a:r>
              <a:rPr lang="en-IN" dirty="0" err="1"/>
              <a:t>PCIe</a:t>
            </a:r>
            <a:r>
              <a:rPr lang="en-IN" dirty="0"/>
              <a:t> limited device.</a:t>
            </a:r>
          </a:p>
          <a:p>
            <a:r>
              <a:rPr lang="en-IN" dirty="0" smtClean="0"/>
              <a:t>The </a:t>
            </a:r>
            <a:r>
              <a:rPr lang="en-IN" dirty="0"/>
              <a:t>purpose of the Chimera is to prove the concept</a:t>
            </a:r>
          </a:p>
          <a:p>
            <a:pPr>
              <a:buNone/>
            </a:pPr>
            <a:r>
              <a:rPr lang="en-IN" dirty="0" smtClean="0"/>
              <a:t>    of </a:t>
            </a:r>
            <a:r>
              <a:rPr lang="en-IN" dirty="0"/>
              <a:t>the hybrid computing model using low-cost COTS</a:t>
            </a:r>
          </a:p>
          <a:p>
            <a:pPr>
              <a:buNone/>
            </a:pPr>
            <a:r>
              <a:rPr lang="en-IN" dirty="0" smtClean="0"/>
              <a:t>    devices</a:t>
            </a:r>
            <a:r>
              <a:rPr lang="en-IN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Goals of Chimera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protocol that allows FPGA-GPU </a:t>
            </a:r>
            <a:r>
              <a:rPr lang="en-IN" dirty="0" smtClean="0"/>
              <a:t>communication without </a:t>
            </a:r>
            <a:r>
              <a:rPr lang="en-IN" dirty="0"/>
              <a:t>the mediation of a CPU, we are currently </a:t>
            </a:r>
            <a:r>
              <a:rPr lang="en-IN" dirty="0" smtClean="0"/>
              <a:t>developing kernel </a:t>
            </a:r>
            <a:r>
              <a:rPr lang="en-IN" dirty="0"/>
              <a:t>modules for the </a:t>
            </a:r>
            <a:r>
              <a:rPr lang="en-IN" dirty="0" err="1"/>
              <a:t>PCIe</a:t>
            </a:r>
            <a:r>
              <a:rPr lang="en-IN" dirty="0"/>
              <a:t> </a:t>
            </a:r>
            <a:r>
              <a:rPr lang="en-IN" dirty="0" smtClean="0"/>
              <a:t>bus</a:t>
            </a:r>
          </a:p>
          <a:p>
            <a:r>
              <a:rPr lang="en-IN" dirty="0" smtClean="0"/>
              <a:t>A </a:t>
            </a:r>
            <a:r>
              <a:rPr lang="en-IN" dirty="0"/>
              <a:t>primary goal of </a:t>
            </a:r>
            <a:r>
              <a:rPr lang="en-IN" dirty="0" smtClean="0"/>
              <a:t>the Chimera </a:t>
            </a:r>
            <a:r>
              <a:rPr lang="en-IN" dirty="0"/>
              <a:t>system is to provide access to </a:t>
            </a:r>
            <a:r>
              <a:rPr lang="en-IN" dirty="0" smtClean="0"/>
              <a:t>high-performance computing </a:t>
            </a:r>
            <a:r>
              <a:rPr lang="en-IN" dirty="0"/>
              <a:t>hardware for novice users.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Complete Architecture</a:t>
            </a:r>
            <a:endParaRPr lang="en-I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1714082"/>
            <a:ext cx="4100859" cy="4036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 Carlo </a:t>
            </a:r>
            <a:r>
              <a:rPr lang="en-US" dirty="0" smtClean="0"/>
              <a:t>Integration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372" y="1554163"/>
            <a:ext cx="5133656" cy="4525962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“Thirteen Dwarves” of </a:t>
            </a:r>
            <a:r>
              <a:rPr lang="en-US" dirty="0" smtClean="0"/>
              <a:t>Berkeley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634" y="1554163"/>
            <a:ext cx="5489131" cy="4525962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364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</a:t>
            </a:r>
            <a:r>
              <a:rPr lang="en-US" dirty="0" smtClean="0"/>
              <a:t>ppropriate </a:t>
            </a:r>
            <a:r>
              <a:rPr lang="en-US" dirty="0"/>
              <a:t>H</a:t>
            </a:r>
            <a:r>
              <a:rPr lang="en-US" dirty="0" smtClean="0"/>
              <a:t>ardware </a:t>
            </a:r>
            <a:br>
              <a:rPr lang="en-US" dirty="0" smtClean="0"/>
            </a:br>
            <a:r>
              <a:rPr lang="en-US" dirty="0" smtClean="0"/>
              <a:t>Acceleration Subsystem Combination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490383"/>
            <a:ext cx="4382112" cy="3962953"/>
          </a:xfrm>
        </p:spPr>
      </p:pic>
      <p:sp>
        <p:nvSpPr>
          <p:cNvPr id="5" name="TextBox 4"/>
          <p:cNvSpPr txBox="1"/>
          <p:nvPr/>
        </p:nvSpPr>
        <p:spPr>
          <a:xfrm>
            <a:off x="467544" y="1581490"/>
            <a:ext cx="8496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erformance </a:t>
            </a:r>
            <a:r>
              <a:rPr lang="en-US" dirty="0"/>
              <a:t>is heavily dependent on </a:t>
            </a:r>
            <a:r>
              <a:rPr lang="en-US" dirty="0" smtClean="0"/>
              <a:t>the particular </a:t>
            </a:r>
            <a:r>
              <a:rPr lang="en-US" dirty="0"/>
              <a:t>implementation, </a:t>
            </a:r>
            <a:r>
              <a:rPr lang="en-US" dirty="0" smtClean="0"/>
              <a:t>generation </a:t>
            </a:r>
            <a:r>
              <a:rPr lang="en-US" dirty="0"/>
              <a:t>of subsystem (</a:t>
            </a:r>
            <a:r>
              <a:rPr lang="en-US" dirty="0" smtClean="0"/>
              <a:t>including on-board </a:t>
            </a:r>
            <a:r>
              <a:rPr lang="en-US" dirty="0"/>
              <a:t>memory, number of LUTs, etc.), and </a:t>
            </a:r>
            <a:r>
              <a:rPr lang="en-US" dirty="0" smtClean="0"/>
              <a:t>interconnect speed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2542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RC?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1900" dirty="0" smtClean="0"/>
              <a:t>Depends </a:t>
            </a:r>
            <a:r>
              <a:rPr lang="en-US" sz="1900" dirty="0"/>
              <a:t>on:</a:t>
            </a:r>
          </a:p>
          <a:p>
            <a:pPr lvl="2">
              <a:lnSpc>
                <a:spcPct val="90000"/>
              </a:lnSpc>
            </a:pPr>
            <a:r>
              <a:rPr lang="en-US" sz="1900" dirty="0"/>
              <a:t>NRE Cost - Non-recurring engineering cost</a:t>
            </a:r>
          </a:p>
          <a:p>
            <a:pPr lvl="3">
              <a:lnSpc>
                <a:spcPct val="90000"/>
              </a:lnSpc>
            </a:pPr>
            <a:r>
              <a:rPr lang="en-US" sz="1900" dirty="0"/>
              <a:t>Cost involved with designing application</a:t>
            </a:r>
          </a:p>
          <a:p>
            <a:pPr lvl="2">
              <a:lnSpc>
                <a:spcPct val="90000"/>
              </a:lnSpc>
            </a:pPr>
            <a:r>
              <a:rPr lang="en-US" sz="1900" dirty="0"/>
              <a:t>Unit cost - cost of a manufacturing/purchasing a single system</a:t>
            </a:r>
          </a:p>
          <a:p>
            <a:pPr lvl="2">
              <a:lnSpc>
                <a:spcPct val="90000"/>
              </a:lnSpc>
            </a:pPr>
            <a:r>
              <a:rPr lang="en-US" sz="1900" dirty="0"/>
              <a:t>Volume - # of units</a:t>
            </a:r>
          </a:p>
          <a:p>
            <a:pPr lvl="1">
              <a:lnSpc>
                <a:spcPct val="90000"/>
              </a:lnSpc>
            </a:pPr>
            <a:r>
              <a:rPr lang="en-US" sz="1900" dirty="0"/>
              <a:t>Total cost = NRE + unit cost * </a:t>
            </a:r>
            <a:r>
              <a:rPr lang="en-US" sz="1900" dirty="0" smtClean="0"/>
              <a:t>volume</a:t>
            </a:r>
            <a:endParaRPr lang="en-US" sz="19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0100" y="4734272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Microprocessor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69785" y="4448343"/>
            <a:ext cx="11521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GPU &amp; ASICs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467100" y="4734272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RC (FPGA,CPLD, etc.)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71500" y="5343872"/>
            <a:ext cx="800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771900" y="5420072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/>
              <a:t>Performance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763" y="3824634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Implementation Possibilities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6497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&amp; </a:t>
            </a: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CPU/GPGPU/FPGA Hybrid Computing </a:t>
            </a:r>
            <a:r>
              <a:rPr lang="en-US" dirty="0" smtClean="0"/>
              <a:t>Platform promises efficient resource utilization for most of the applications</a:t>
            </a:r>
          </a:p>
          <a:p>
            <a:r>
              <a:rPr lang="en-US" dirty="0" smtClean="0"/>
              <a:t>Limitations include development and integration </a:t>
            </a:r>
            <a:r>
              <a:rPr lang="en-US" dirty="0" smtClean="0"/>
              <a:t>costs</a:t>
            </a:r>
          </a:p>
          <a:p>
            <a:r>
              <a:rPr lang="en-US" dirty="0" smtClean="0"/>
              <a:t>More discussion on </a:t>
            </a:r>
            <a:r>
              <a:rPr lang="en-US" dirty="0" err="1" smtClean="0"/>
              <a:t>PCIe</a:t>
            </a:r>
            <a:r>
              <a:rPr lang="en-US" dirty="0" smtClean="0"/>
              <a:t> bottleneck is required</a:t>
            </a:r>
            <a:endParaRPr lang="en-US" dirty="0" smtClean="0"/>
          </a:p>
          <a:p>
            <a:r>
              <a:rPr lang="en-US" dirty="0" smtClean="0"/>
              <a:t>Depending on applications, some units may remain idle which is a downside in HPC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40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mtClean="0"/>
              <a:t>Paper’s </a:t>
            </a:r>
            <a:r>
              <a:rPr lang="en-IN" smtClean="0"/>
              <a:t>focus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Viable alternative solution to many common computationally bound problems (Astronomical)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Analyse the bottleneck of the CPU which limits the performance (interconnects).</a:t>
            </a:r>
          </a:p>
          <a:p>
            <a:endParaRPr lang="en-IN" dirty="0" smtClean="0"/>
          </a:p>
          <a:p>
            <a:r>
              <a:rPr lang="en-IN" dirty="0" smtClean="0"/>
              <a:t>Speculate the merits of HCS (Chimera)</a:t>
            </a:r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Heterogeneous Computing </a:t>
            </a:r>
            <a:r>
              <a:rPr lang="en-IN" dirty="0"/>
              <a:t>System</a:t>
            </a:r>
            <a:br>
              <a:rPr lang="en-IN" dirty="0"/>
            </a:br>
            <a:r>
              <a:rPr lang="en-IN" dirty="0" smtClean="0"/>
              <a:t>                                                           </a:t>
            </a:r>
            <a:endParaRPr lang="en-IN" sz="1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Need for Hardware accelerators 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-  Astronomical problem </a:t>
            </a:r>
            <a:r>
              <a:rPr lang="en-IN" dirty="0"/>
              <a:t>exhibit a substantial computational </a:t>
            </a:r>
            <a:r>
              <a:rPr lang="en-IN" dirty="0" smtClean="0"/>
              <a:t>bound.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</a:t>
            </a:r>
          </a:p>
          <a:p>
            <a:r>
              <a:rPr lang="en-IN" dirty="0" smtClean="0"/>
              <a:t>What is HCS?</a:t>
            </a:r>
          </a:p>
          <a:p>
            <a:pPr>
              <a:buNone/>
            </a:pPr>
            <a:r>
              <a:rPr lang="en-IN" dirty="0" smtClean="0"/>
              <a:t>       - CPU/GPGPU/FPGA </a:t>
            </a:r>
            <a:r>
              <a:rPr lang="en-IN" dirty="0"/>
              <a:t>desktop computing </a:t>
            </a:r>
            <a:r>
              <a:rPr lang="en-IN" dirty="0" smtClean="0"/>
              <a:t>system built from COT elements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Need for HCS in Astronomical Data </a:t>
            </a:r>
            <a:r>
              <a:rPr lang="en-IN" dirty="0" smtClean="0"/>
              <a:t>Analysis</a:t>
            </a:r>
            <a:endParaRPr lang="en-IN" sz="1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Universe is </a:t>
            </a:r>
            <a:r>
              <a:rPr lang="en-IN" dirty="0" smtClean="0"/>
              <a:t>expanding</a:t>
            </a:r>
          </a:p>
          <a:p>
            <a:r>
              <a:rPr lang="en-IN" dirty="0"/>
              <a:t>homogeneity of the microwave </a:t>
            </a:r>
            <a:r>
              <a:rPr lang="en-IN" dirty="0" smtClean="0"/>
              <a:t>background</a:t>
            </a:r>
          </a:p>
          <a:p>
            <a:r>
              <a:rPr lang="en-IN" dirty="0"/>
              <a:t>strong evidence for the existence of dark matter </a:t>
            </a:r>
            <a:r>
              <a:rPr lang="en-IN" dirty="0" smtClean="0"/>
              <a:t>and dark energy</a:t>
            </a:r>
          </a:p>
          <a:p>
            <a:pPr>
              <a:buNone/>
            </a:pPr>
            <a:r>
              <a:rPr lang="en-IN" dirty="0" smtClean="0"/>
              <a:t>  -  significant computational </a:t>
            </a:r>
            <a:r>
              <a:rPr lang="en-IN" dirty="0"/>
              <a:t>bound and would not have been </a:t>
            </a:r>
            <a:r>
              <a:rPr lang="en-IN" dirty="0" smtClean="0"/>
              <a:t>possible without </a:t>
            </a:r>
            <a:r>
              <a:rPr lang="en-IN" dirty="0"/>
              <a:t>a breakthrough in data analysis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Problems with existing HPC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most powerful HPC systems (</a:t>
            </a:r>
            <a:r>
              <a:rPr lang="en-IN" dirty="0" smtClean="0"/>
              <a:t>the “Top </a:t>
            </a:r>
            <a:r>
              <a:rPr lang="en-IN" dirty="0"/>
              <a:t>500”) were purely CPU </a:t>
            </a:r>
            <a:r>
              <a:rPr lang="en-IN" dirty="0" smtClean="0"/>
              <a:t>based</a:t>
            </a:r>
          </a:p>
          <a:p>
            <a:r>
              <a:rPr lang="en-IN" dirty="0"/>
              <a:t>power consumption, and hence heat </a:t>
            </a:r>
            <a:r>
              <a:rPr lang="en-IN" dirty="0" smtClean="0"/>
              <a:t>generation, is </a:t>
            </a:r>
            <a:r>
              <a:rPr lang="en-IN" dirty="0"/>
              <a:t>proportional to clock speed, processors have begun to </a:t>
            </a:r>
            <a:r>
              <a:rPr lang="en-IN" dirty="0" smtClean="0"/>
              <a:t>hit the </a:t>
            </a:r>
            <a:r>
              <a:rPr lang="en-IN" dirty="0"/>
              <a:t>so-called “speed wall</a:t>
            </a:r>
            <a:r>
              <a:rPr lang="en-IN" dirty="0" smtClean="0"/>
              <a:t>”</a:t>
            </a:r>
          </a:p>
          <a:p>
            <a:r>
              <a:rPr lang="en-IN" dirty="0"/>
              <a:t>traditional HPC systems: over half the lifetime</a:t>
            </a:r>
          </a:p>
          <a:p>
            <a:pPr>
              <a:buNone/>
            </a:pPr>
            <a:r>
              <a:rPr lang="en-IN" dirty="0" smtClean="0"/>
              <a:t>    cost </a:t>
            </a:r>
            <a:r>
              <a:rPr lang="en-IN" dirty="0"/>
              <a:t>of a modern supercomputer is spent on electrical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CPU Vs Hardware accelerators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Many </a:t>
            </a:r>
            <a:r>
              <a:rPr lang="en-IN" dirty="0" smtClean="0"/>
              <a:t>embarrassingly parallel </a:t>
            </a:r>
            <a:r>
              <a:rPr lang="en-IN" dirty="0"/>
              <a:t>computations rely on linear algebraic </a:t>
            </a:r>
            <a:r>
              <a:rPr lang="en-IN" dirty="0" smtClean="0"/>
              <a:t>operations that </a:t>
            </a:r>
            <a:r>
              <a:rPr lang="en-IN" dirty="0"/>
              <a:t>are a perfect match for a GPU.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</a:t>
            </a:r>
            <a:r>
              <a:rPr lang="en-IN" dirty="0"/>
              <a:t>, in addition to </a:t>
            </a:r>
            <a:r>
              <a:rPr lang="en-IN" dirty="0" smtClean="0"/>
              <a:t>the amount </a:t>
            </a:r>
            <a:r>
              <a:rPr lang="en-IN" dirty="0"/>
              <a:t>of high level support, such as C for CUDA, </a:t>
            </a:r>
            <a:r>
              <a:rPr lang="en-IN" dirty="0" smtClean="0"/>
              <a:t>means they </a:t>
            </a:r>
            <a:r>
              <a:rPr lang="en-IN" dirty="0"/>
              <a:t>have become adopted as the hardware accelerator </a:t>
            </a:r>
            <a:r>
              <a:rPr lang="en-IN" dirty="0" smtClean="0"/>
              <a:t>of choice </a:t>
            </a:r>
            <a:r>
              <a:rPr lang="en-IN" dirty="0"/>
              <a:t>by many data analysts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/>
              <a:t>FPGAs were found to be faster by </a:t>
            </a:r>
            <a:r>
              <a:rPr lang="en-IN" dirty="0" smtClean="0"/>
              <a:t>a factor </a:t>
            </a:r>
            <a:r>
              <a:rPr lang="en-IN" dirty="0"/>
              <a:t>of 15 and 60 over a contemporaneous GPU and </a:t>
            </a:r>
            <a:r>
              <a:rPr lang="en-IN" dirty="0" smtClean="0"/>
              <a:t>CPU resp</a:t>
            </a:r>
            <a:r>
              <a:rPr lang="en-IN" dirty="0"/>
              <a:t>.), video </a:t>
            </a:r>
            <a:r>
              <a:rPr lang="en-IN" dirty="0" smtClean="0"/>
              <a:t>processing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/>
              <a:t>FPGA implementation of Quasi-Random Monte Carlo </a:t>
            </a:r>
            <a:r>
              <a:rPr lang="en-IN" dirty="0" smtClean="0"/>
              <a:t>outperforms a </a:t>
            </a:r>
            <a:r>
              <a:rPr lang="en-IN" dirty="0"/>
              <a:t>CPU version by two orders of magnitude </a:t>
            </a:r>
            <a:r>
              <a:rPr lang="en-IN" dirty="0" smtClean="0"/>
              <a:t>and beats </a:t>
            </a:r>
            <a:r>
              <a:rPr lang="en-IN" dirty="0"/>
              <a:t>a contemporaneous GPU by a factor of three),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Need for HCS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This caveat notwithstanding there </a:t>
            </a:r>
            <a:r>
              <a:rPr lang="en-IN" dirty="0" smtClean="0"/>
              <a:t>are a </a:t>
            </a:r>
            <a:r>
              <a:rPr lang="en-IN" dirty="0"/>
              <a:t>number of distinctions amongst each </a:t>
            </a:r>
            <a:r>
              <a:rPr lang="en-IN" dirty="0" smtClean="0"/>
              <a:t>hardware platform intrinsic </a:t>
            </a:r>
            <a:r>
              <a:rPr lang="en-IN" dirty="0"/>
              <a:t>to the underlying design features</a:t>
            </a:r>
            <a:r>
              <a:rPr lang="en-IN" dirty="0" smtClean="0"/>
              <a:t>.</a:t>
            </a:r>
          </a:p>
          <a:p>
            <a:r>
              <a:rPr lang="en-IN" dirty="0"/>
              <a:t>considerations in mind, </a:t>
            </a:r>
            <a:r>
              <a:rPr lang="en-IN" dirty="0" smtClean="0"/>
              <a:t>the paper presents a  </a:t>
            </a:r>
            <a:r>
              <a:rPr lang="en-IN" dirty="0"/>
              <a:t>system that attempts to exploit the innate advantages of </a:t>
            </a:r>
            <a:r>
              <a:rPr lang="en-IN" dirty="0" smtClean="0"/>
              <a:t>all three </a:t>
            </a:r>
            <a:r>
              <a:rPr lang="en-IN" dirty="0"/>
              <a:t>hardware platforms,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“Chimera” Heterogeneous</a:t>
            </a:r>
            <a:br>
              <a:rPr lang="en-IN" b="1" dirty="0"/>
            </a:br>
            <a:r>
              <a:rPr lang="en-IN" b="1" dirty="0"/>
              <a:t>CPU/GPU/FPGA Computing </a:t>
            </a:r>
            <a:r>
              <a:rPr lang="en-IN" b="1" dirty="0" smtClean="0"/>
              <a:t>Platform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/>
              <a:t>Greek beast with a head of </a:t>
            </a:r>
            <a:r>
              <a:rPr lang="en-IN" dirty="0" smtClean="0"/>
              <a:t>a goat</a:t>
            </a:r>
            <a:r>
              <a:rPr lang="en-IN" dirty="0"/>
              <a:t>, a snake, and a lion on the same body</a:t>
            </a:r>
            <a:endParaRPr lang="en-IN" dirty="0" smtClean="0"/>
          </a:p>
          <a:p>
            <a:r>
              <a:rPr lang="en-IN" dirty="0" smtClean="0"/>
              <a:t>Chimera platform would conform </a:t>
            </a:r>
            <a:r>
              <a:rPr lang="en-IN" dirty="0"/>
              <a:t>to the Uniform Node </a:t>
            </a:r>
            <a:r>
              <a:rPr lang="en-IN" dirty="0" err="1"/>
              <a:t>Nonuniform</a:t>
            </a:r>
            <a:r>
              <a:rPr lang="en-IN" dirty="0"/>
              <a:t> System (UNNS)</a:t>
            </a:r>
          </a:p>
          <a:p>
            <a:r>
              <a:rPr lang="en-IN" dirty="0" smtClean="0"/>
              <a:t>Configuration</a:t>
            </a:r>
            <a:r>
              <a:rPr lang="en-IN" dirty="0"/>
              <a:t>, or perhaps an optimized version of each </a:t>
            </a:r>
            <a:r>
              <a:rPr lang="en-IN" dirty="0" smtClean="0"/>
              <a:t>node within </a:t>
            </a:r>
            <a:r>
              <a:rPr lang="en-IN" dirty="0"/>
              <a:t>an Axel-type cluster</a:t>
            </a:r>
            <a:r>
              <a:rPr lang="en-IN" dirty="0" smtClean="0"/>
              <a:t>.</a:t>
            </a:r>
          </a:p>
          <a:p>
            <a:r>
              <a:rPr lang="en-IN" dirty="0"/>
              <a:t>The “Axel” [37] system is a configuration of </a:t>
            </a:r>
            <a:r>
              <a:rPr lang="en-IN" dirty="0" smtClean="0"/>
              <a:t>sixteen nodes </a:t>
            </a:r>
            <a:r>
              <a:rPr lang="en-IN" dirty="0"/>
              <a:t>in a </a:t>
            </a:r>
            <a:r>
              <a:rPr lang="en-IN" dirty="0" err="1" smtClean="0"/>
              <a:t>Nonuniform</a:t>
            </a:r>
            <a:r>
              <a:rPr lang="en-IN" dirty="0" smtClean="0"/>
              <a:t> Node </a:t>
            </a:r>
            <a:r>
              <a:rPr lang="en-IN" dirty="0" err="1"/>
              <a:t>UniformSystem</a:t>
            </a:r>
            <a:r>
              <a:rPr lang="en-IN" dirty="0"/>
              <a:t>(NNUS) </a:t>
            </a:r>
            <a:r>
              <a:rPr lang="en-IN" dirty="0" smtClean="0"/>
              <a:t>cluster, each </a:t>
            </a:r>
            <a:r>
              <a:rPr lang="en-IN" dirty="0"/>
              <a:t>node comprising </a:t>
            </a:r>
            <a:r>
              <a:rPr lang="en-IN" dirty="0" err="1"/>
              <a:t>anAMDPhenomQuad</a:t>
            </a:r>
            <a:r>
              <a:rPr lang="en-IN" dirty="0"/>
              <a:t>-core CPU</a:t>
            </a:r>
            <a:r>
              <a:rPr lang="en-IN" dirty="0" smtClean="0"/>
              <a:t>,    an </a:t>
            </a:r>
            <a:r>
              <a:rPr lang="en-IN" dirty="0" err="1" smtClean="0"/>
              <a:t>Nvidia</a:t>
            </a:r>
            <a:r>
              <a:rPr lang="en-IN" dirty="0" smtClean="0"/>
              <a:t> </a:t>
            </a:r>
            <a:r>
              <a:rPr lang="en-IN" dirty="0"/>
              <a:t>Tesla C1060, and a Xilinx Virtex-5 LX330 FPGA.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Uniform Node </a:t>
            </a:r>
            <a:r>
              <a:rPr lang="en-IN" dirty="0" err="1" smtClean="0"/>
              <a:t>Nonuniform</a:t>
            </a:r>
            <a:r>
              <a:rPr lang="en-IN" dirty="0" smtClean="0"/>
              <a:t> System 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- The node contains either  FPGA/ microprocessors connected to high speed network</a:t>
            </a:r>
          </a:p>
          <a:p>
            <a:r>
              <a:rPr lang="en-IN" dirty="0" smtClean="0"/>
              <a:t>Non uniform node uniform systems</a:t>
            </a:r>
          </a:p>
          <a:p>
            <a:pPr>
              <a:buNone/>
            </a:pPr>
            <a:r>
              <a:rPr lang="en-IN" dirty="0" smtClean="0"/>
              <a:t>   - Each node containing a FPGA with micro processor tightly coupled</a:t>
            </a:r>
          </a:p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DD07-E070-4F84-B2E4-6BF979EA764C}" type="slidenum">
              <a:rPr lang="en-IN" smtClean="0"/>
              <a:t>9</a:t>
            </a:fld>
            <a:endParaRPr lang="en-I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379</TotalTime>
  <Words>831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The “Chimera”: An Off-The-Shelf CPU/GPGPU/FPGA Hybrid Computing Platform</vt:lpstr>
      <vt:lpstr>Paper’s focus</vt:lpstr>
      <vt:lpstr>Heterogeneous Computing System                                                            </vt:lpstr>
      <vt:lpstr>Need for HCS in Astronomical Data Analysis</vt:lpstr>
      <vt:lpstr>Problems with existing HPC</vt:lpstr>
      <vt:lpstr>CPU Vs Hardware accelerators</vt:lpstr>
      <vt:lpstr>Need for HCS</vt:lpstr>
      <vt:lpstr>“Chimera” Heterogeneous CPU/GPU/FPGA Computing Platform</vt:lpstr>
      <vt:lpstr>Architecture</vt:lpstr>
      <vt:lpstr>heterogeneous CPU/GPGPU/FPGA system.</vt:lpstr>
      <vt:lpstr>Interconnect</vt:lpstr>
      <vt:lpstr>Reasons to ignore PCI bottleneck </vt:lpstr>
      <vt:lpstr>Goals of Chimera</vt:lpstr>
      <vt:lpstr>Complete Architecture</vt:lpstr>
      <vt:lpstr>Monte Carlo Integration</vt:lpstr>
      <vt:lpstr>The “Thirteen Dwarves” of Berkeley</vt:lpstr>
      <vt:lpstr>Appropriate Hardware  Acceleration Subsystem Combination</vt:lpstr>
      <vt:lpstr>When to use RC?</vt:lpstr>
      <vt:lpstr>Limitations &amp; Conclusion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“Chimera”: An Off-The-Shelf CPU/GPGPU/FPGA Hybrid Computing Platform</dc:title>
  <dc:creator>kowshick</dc:creator>
  <cp:lastModifiedBy>Naveen R Iyer</cp:lastModifiedBy>
  <cp:revision>11</cp:revision>
  <dcterms:created xsi:type="dcterms:W3CDTF">2015-02-25T20:46:35Z</dcterms:created>
  <dcterms:modified xsi:type="dcterms:W3CDTF">2015-02-26T18:02:06Z</dcterms:modified>
</cp:coreProperties>
</file>