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8" r:id="rId52"/>
    <p:sldId id="306" r:id="rId53"/>
    <p:sldId id="307" r:id="rId54"/>
  </p:sldIdLst>
  <p:sldSz cx="9144000" cy="6858000" type="screen4x3"/>
  <p:notesSz cx="6858000" cy="9144000"/>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4EA"/>
          </a:solidFill>
        </a:fill>
      </a:tcStyle>
    </a:wholeTbl>
    <a:band2H>
      <a:tcTxStyle/>
      <a:tcStyle>
        <a:tcBdr/>
        <a:fill>
          <a:solidFill>
            <a:srgbClr val="E6EBF5"/>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EF1"/>
          </a:solidFill>
        </a:fill>
      </a:tcStyle>
    </a:wholeTbl>
    <a:band2H>
      <a:tcTxStyle/>
      <a:tcStyle>
        <a:tcBdr/>
        <a:fill>
          <a:solidFill>
            <a:srgbClr val="E6F6F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9CE"/>
          </a:solidFill>
        </a:fill>
      </a:tcStyle>
    </a:wholeTbl>
    <a:band2H>
      <a:tcTxStyle/>
      <a:tcStyle>
        <a:tcBdr/>
        <a:fill>
          <a:solidFill>
            <a:srgbClr val="F0F4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F6FC6"/>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F6FC6"/>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rgbClr val="42A1D9"/>
            </a:gs>
            <a:gs pos="25000">
              <a:srgbClr val="4499C9"/>
            </a:gs>
            <a:gs pos="100000">
              <a:srgbClr val="002A36"/>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533400" y="0"/>
            <a:ext cx="7851648" cy="3200400"/>
          </a:xfrm>
          <a:prstGeom prst="rect">
            <a:avLst/>
          </a:prstGeom>
        </p:spPr>
        <p:txBody>
          <a:bodyPr/>
          <a:lstStyle>
            <a:lvl1pPr algn="r">
              <a:defRPr sz="5600" b="1">
                <a:solidFill>
                  <a:srgbClr val="4DE1EA"/>
                </a:solidFill>
                <a:effectLst>
                  <a:outerShdw blurRad="38100" dist="25400" dir="5400000" rotWithShape="0">
                    <a:srgbClr val="000000">
                      <a:alpha val="43000"/>
                    </a:srgbClr>
                  </a:outerShdw>
                </a:effectLst>
              </a:defRPr>
            </a:lvl1pPr>
          </a:lstStyle>
          <a:p>
            <a:pPr lvl="0">
              <a:defRPr sz="1800" b="0">
                <a:solidFill>
                  <a:srgbClr val="000000"/>
                </a:solidFill>
                <a:effectLst/>
              </a:defRPr>
            </a:pPr>
            <a:r>
              <a:rPr sz="5600" b="1">
                <a:solidFill>
                  <a:srgbClr val="4DE1EA"/>
                </a:solidFill>
                <a:effectLst>
                  <a:outerShdw blurRad="38100" dist="25400" dir="5400000" rotWithShape="0">
                    <a:srgbClr val="000000">
                      <a:alpha val="43000"/>
                    </a:srgbClr>
                  </a:outerShdw>
                </a:effectLst>
              </a:rPr>
              <a:t>Title Text</a:t>
            </a:r>
          </a:p>
        </p:txBody>
      </p:sp>
      <p:sp>
        <p:nvSpPr>
          <p:cNvPr id="12" name="Shape 12"/>
          <p:cNvSpPr>
            <a:spLocks noGrp="1"/>
          </p:cNvSpPr>
          <p:nvPr>
            <p:ph type="body" idx="1"/>
          </p:nvPr>
        </p:nvSpPr>
        <p:spPr>
          <a:xfrm>
            <a:off x="533400" y="3228536"/>
            <a:ext cx="7854696" cy="3629465"/>
          </a:xfrm>
          <a:prstGeom prst="rect">
            <a:avLst/>
          </a:prstGeom>
        </p:spPr>
        <p:txBody>
          <a:bodyPr lIns="0" tIns="0" rIns="0" bIns="0"/>
          <a:lstStyle>
            <a:lvl1pPr marL="0" marR="45718" indent="0" algn="r">
              <a:buClrTx/>
              <a:buSzTx/>
              <a:buFontTx/>
              <a:buNone/>
              <a:defRPr>
                <a:solidFill>
                  <a:srgbClr val="FFFFFF"/>
                </a:solidFill>
              </a:defRPr>
            </a:lvl1pPr>
            <a:lvl2pPr marL="0" marR="45718" indent="0" algn="r">
              <a:buClrTx/>
              <a:buSzTx/>
              <a:buFontTx/>
              <a:buNone/>
              <a:defRPr>
                <a:solidFill>
                  <a:srgbClr val="FFFFFF"/>
                </a:solidFill>
              </a:defRPr>
            </a:lvl2pPr>
            <a:lvl3pPr marL="0" marR="45718" indent="0" algn="r">
              <a:buClrTx/>
              <a:buSzTx/>
              <a:buFontTx/>
              <a:buNone/>
              <a:defRPr>
                <a:solidFill>
                  <a:srgbClr val="FFFFFF"/>
                </a:solidFill>
              </a:defRPr>
            </a:lvl3pPr>
            <a:lvl4pPr marL="0" marR="45718" indent="0" algn="r">
              <a:buClrTx/>
              <a:buSzTx/>
              <a:buFontTx/>
              <a:buNone/>
              <a:defRPr>
                <a:solidFill>
                  <a:srgbClr val="FFFFFF"/>
                </a:solidFill>
              </a:defRPr>
            </a:lvl4pPr>
            <a:lvl5pPr marL="0" marR="45718" indent="0" algn="r">
              <a:buClrTx/>
              <a:buSzTx/>
              <a:buFontTx/>
              <a:buNone/>
              <a:defRPr>
                <a:solidFill>
                  <a:srgbClr val="FFFFFF"/>
                </a:solidFill>
              </a:defRPr>
            </a:lvl5p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13" name="Shape 13"/>
          <p:cNvSpPr>
            <a:spLocks noGrp="1"/>
          </p:cNvSpPr>
          <p:nvPr>
            <p:ph type="sldNum" sz="quarter" idx="2"/>
          </p:nvPr>
        </p:nvSpPr>
        <p:spPr>
          <a:prstGeom prst="rect">
            <a:avLst/>
          </a:prstGeom>
        </p:spPr>
        <p:txBody>
          <a:bodyPr/>
          <a:lstStyle>
            <a:lvl1pPr>
              <a:defRPr>
                <a:solidFill>
                  <a:srgbClr val="D1EAED"/>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49" name="Shape 49"/>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2" name="Shape 52"/>
          <p:cNvSpPr>
            <a:spLocks noGrp="1"/>
          </p:cNvSpPr>
          <p:nvPr>
            <p:ph type="title"/>
          </p:nvPr>
        </p:nvSpPr>
        <p:spPr>
          <a:xfrm>
            <a:off x="6629400" y="0"/>
            <a:ext cx="2057400" cy="6126165"/>
          </a:xfrm>
          <a:prstGeom prst="rect">
            <a:avLst/>
          </a:prstGeom>
        </p:spPr>
        <p:txBody>
          <a:bodyPr/>
          <a:lstStyle/>
          <a:p>
            <a:pPr lvl="0">
              <a:defRPr sz="1800">
                <a:solidFill>
                  <a:srgbClr val="000000"/>
                </a:solidFill>
              </a:defRPr>
            </a:pPr>
            <a:r>
              <a:rPr sz="5000">
                <a:solidFill>
                  <a:srgbClr val="04617B"/>
                </a:solidFill>
              </a:rPr>
              <a:t>Title Text</a:t>
            </a:r>
          </a:p>
        </p:txBody>
      </p:sp>
      <p:sp>
        <p:nvSpPr>
          <p:cNvPr id="53" name="Shape 53"/>
          <p:cNvSpPr>
            <a:spLocks noGrp="1"/>
          </p:cNvSpPr>
          <p:nvPr>
            <p:ph type="body" idx="1"/>
          </p:nvPr>
        </p:nvSpPr>
        <p:spPr>
          <a:xfrm>
            <a:off x="457200" y="914400"/>
            <a:ext cx="6019800" cy="5943600"/>
          </a:xfrm>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16" name="Shape 16"/>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rgbClr val="42A1D9"/>
            </a:gs>
            <a:gs pos="25000">
              <a:srgbClr val="4499C9"/>
            </a:gs>
            <a:gs pos="100000">
              <a:srgbClr val="002A36"/>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530351" y="0"/>
            <a:ext cx="7772401" cy="2679194"/>
          </a:xfrm>
          <a:prstGeom prst="rect">
            <a:avLst/>
          </a:prstGeom>
        </p:spPr>
        <p:txBody>
          <a:bodyPr>
            <a:noAutofit/>
          </a:bodyPr>
          <a:lstStyle>
            <a:lvl1pPr>
              <a:defRPr sz="5600" b="1">
                <a:solidFill>
                  <a:srgbClr val="4BE4AD"/>
                </a:solidFill>
                <a:effectLst>
                  <a:outerShdw blurRad="38100" dist="25400" dir="5400000" rotWithShape="0">
                    <a:srgbClr val="000000">
                      <a:alpha val="43000"/>
                    </a:srgbClr>
                  </a:outerShdw>
                </a:effectLst>
              </a:defRPr>
            </a:lvl1pPr>
          </a:lstStyle>
          <a:p>
            <a:pPr lvl="0">
              <a:defRPr sz="1800" b="0">
                <a:solidFill>
                  <a:srgbClr val="000000"/>
                </a:solidFill>
                <a:effectLst/>
              </a:defRPr>
            </a:pPr>
            <a:r>
              <a:rPr sz="5600" b="1">
                <a:solidFill>
                  <a:srgbClr val="4BE4AD"/>
                </a:solidFill>
                <a:effectLst>
                  <a:outerShdw blurRad="38100" dist="25400" dir="5400000" rotWithShape="0">
                    <a:srgbClr val="000000">
                      <a:alpha val="43000"/>
                    </a:srgbClr>
                  </a:outerShdw>
                </a:effectLst>
              </a:rPr>
              <a:t>Title Text</a:t>
            </a:r>
          </a:p>
        </p:txBody>
      </p:sp>
      <p:sp>
        <p:nvSpPr>
          <p:cNvPr id="20" name="Shape 20"/>
          <p:cNvSpPr>
            <a:spLocks noGrp="1"/>
          </p:cNvSpPr>
          <p:nvPr>
            <p:ph type="body" idx="1"/>
          </p:nvPr>
        </p:nvSpPr>
        <p:spPr>
          <a:xfrm>
            <a:off x="530351" y="2704663"/>
            <a:ext cx="7772401" cy="4153338"/>
          </a:xfrm>
          <a:prstGeom prst="rect">
            <a:avLst/>
          </a:prstGeom>
        </p:spPr>
        <p:txBody>
          <a:bodyPr/>
          <a:lstStyle>
            <a:lvl1pPr marL="0" indent="0">
              <a:spcBef>
                <a:spcPts val="500"/>
              </a:spcBef>
              <a:buClrTx/>
              <a:buSzTx/>
              <a:buFontTx/>
              <a:buNone/>
              <a:defRPr sz="2200">
                <a:solidFill>
                  <a:srgbClr val="FFFFFF"/>
                </a:solidFill>
              </a:defRPr>
            </a:lvl1pPr>
            <a:lvl2pPr marL="0" indent="0">
              <a:spcBef>
                <a:spcPts val="500"/>
              </a:spcBef>
              <a:buClrTx/>
              <a:buSzTx/>
              <a:buFontTx/>
              <a:buNone/>
              <a:defRPr sz="2200">
                <a:solidFill>
                  <a:srgbClr val="FFFFFF"/>
                </a:solidFill>
              </a:defRPr>
            </a:lvl2pPr>
            <a:lvl3pPr marL="0" indent="0">
              <a:spcBef>
                <a:spcPts val="500"/>
              </a:spcBef>
              <a:buClrTx/>
              <a:buSzTx/>
              <a:buFontTx/>
              <a:buNone/>
              <a:defRPr sz="2200">
                <a:solidFill>
                  <a:srgbClr val="FFFFFF"/>
                </a:solidFill>
              </a:defRPr>
            </a:lvl3pPr>
            <a:lvl4pPr marL="0" indent="0">
              <a:spcBef>
                <a:spcPts val="500"/>
              </a:spcBef>
              <a:buClrTx/>
              <a:buSzTx/>
              <a:buFontTx/>
              <a:buNone/>
              <a:defRPr sz="2200">
                <a:solidFill>
                  <a:srgbClr val="FFFFFF"/>
                </a:solidFill>
              </a:defRPr>
            </a:lvl4pPr>
            <a:lvl5pPr marL="0" indent="0">
              <a:spcBef>
                <a:spcPts val="500"/>
              </a:spcBef>
              <a:buClrTx/>
              <a:buSzTx/>
              <a:buFontTx/>
              <a:buNone/>
              <a:defRPr sz="2200">
                <a:solidFill>
                  <a:srgbClr val="FFFFFF"/>
                </a:solidFill>
              </a:defRPr>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21" name="Shape 21"/>
          <p:cNvSpPr>
            <a:spLocks noGrp="1"/>
          </p:cNvSpPr>
          <p:nvPr>
            <p:ph type="sldNum" sz="quarter" idx="2"/>
          </p:nvPr>
        </p:nvSpPr>
        <p:spPr>
          <a:prstGeom prst="rect">
            <a:avLst/>
          </a:prstGeom>
        </p:spPr>
        <p:txBody>
          <a:bodyPr/>
          <a:lstStyle>
            <a:lvl1pPr>
              <a:defRPr>
                <a:solidFill>
                  <a:srgbClr val="D1EAED"/>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24" name="Shape 24"/>
          <p:cNvSpPr>
            <a:spLocks noGrp="1"/>
          </p:cNvSpPr>
          <p:nvPr>
            <p:ph type="body" idx="1"/>
          </p:nvPr>
        </p:nvSpPr>
        <p:spPr>
          <a:xfrm>
            <a:off x="457200" y="1920082"/>
            <a:ext cx="4038600" cy="4937918"/>
          </a:xfrm>
          <a:prstGeom prst="rect">
            <a:avLst/>
          </a:prstGeom>
        </p:spPr>
        <p:txBody>
          <a:bodyPr/>
          <a:lstStyle>
            <a:lvl3pPr marL="988466" indent="-320954"/>
            <a:lvl4pPr marL="1282191" indent="-303783"/>
            <a:lvl5pPr marL="1556511" indent="-303783"/>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28" name="Shape 28"/>
          <p:cNvSpPr>
            <a:spLocks noGrp="1"/>
          </p:cNvSpPr>
          <p:nvPr>
            <p:ph type="body" idx="1"/>
          </p:nvPr>
        </p:nvSpPr>
        <p:spPr>
          <a:xfrm>
            <a:off x="457200" y="1847088"/>
            <a:ext cx="4040188" cy="675674"/>
          </a:xfrm>
          <a:prstGeom prst="rect">
            <a:avLst/>
          </a:prstGeom>
        </p:spPr>
        <p:txBody>
          <a:bodyPr lIns="0" tIns="0" rIns="0" bIns="0" anchor="ctr">
            <a:noAutofit/>
          </a:bodyPr>
          <a:lstStyle>
            <a:lvl1pPr marL="0" indent="0">
              <a:spcBef>
                <a:spcPts val="500"/>
              </a:spcBef>
              <a:buClrTx/>
              <a:buSzTx/>
              <a:buFontTx/>
              <a:buNone/>
              <a:defRPr sz="2400" b="1">
                <a:solidFill>
                  <a:srgbClr val="04617B"/>
                </a:solidFill>
              </a:defRPr>
            </a:lvl1pPr>
            <a:lvl2pPr marL="0" indent="0">
              <a:spcBef>
                <a:spcPts val="500"/>
              </a:spcBef>
              <a:buClrTx/>
              <a:buSzTx/>
              <a:buFontTx/>
              <a:buNone/>
              <a:defRPr sz="2400" b="1">
                <a:solidFill>
                  <a:srgbClr val="04617B"/>
                </a:solidFill>
              </a:defRPr>
            </a:lvl2pPr>
            <a:lvl3pPr marL="0" indent="0">
              <a:spcBef>
                <a:spcPts val="500"/>
              </a:spcBef>
              <a:buClrTx/>
              <a:buSzTx/>
              <a:buFontTx/>
              <a:buNone/>
              <a:defRPr sz="2400" b="1">
                <a:solidFill>
                  <a:srgbClr val="04617B"/>
                </a:solidFill>
              </a:defRPr>
            </a:lvl3pPr>
            <a:lvl4pPr marL="0" indent="0">
              <a:spcBef>
                <a:spcPts val="500"/>
              </a:spcBef>
              <a:buClrTx/>
              <a:buSzTx/>
              <a:buFontTx/>
              <a:buNone/>
              <a:defRPr sz="2400" b="1">
                <a:solidFill>
                  <a:srgbClr val="04617B"/>
                </a:solidFill>
              </a:defRPr>
            </a:lvl4pPr>
            <a:lvl5pPr marL="0" indent="0">
              <a:spcBef>
                <a:spcPts val="500"/>
              </a:spcBef>
              <a:buClrTx/>
              <a:buSzTx/>
              <a:buFontTx/>
              <a:buNone/>
              <a:defRPr sz="2400" b="1">
                <a:solidFill>
                  <a:srgbClr val="04617B"/>
                </a:solidFill>
              </a:defRPr>
            </a:lvl5pPr>
          </a:lstStyle>
          <a:p>
            <a:pPr lvl="0">
              <a:defRPr sz="1800" b="0">
                <a:solidFill>
                  <a:srgbClr val="000000"/>
                </a:solidFill>
              </a:defRPr>
            </a:pPr>
            <a:r>
              <a:rPr sz="2400" b="1">
                <a:solidFill>
                  <a:srgbClr val="04617B"/>
                </a:solidFill>
              </a:rPr>
              <a:t>Body Level One</a:t>
            </a:r>
          </a:p>
          <a:p>
            <a:pPr lvl="1">
              <a:defRPr sz="1800" b="0">
                <a:solidFill>
                  <a:srgbClr val="000000"/>
                </a:solidFill>
              </a:defRPr>
            </a:pPr>
            <a:r>
              <a:rPr sz="2400" b="1">
                <a:solidFill>
                  <a:srgbClr val="04617B"/>
                </a:solidFill>
              </a:rPr>
              <a:t>Body Level Two</a:t>
            </a:r>
          </a:p>
          <a:p>
            <a:pPr lvl="2">
              <a:defRPr sz="1800" b="0">
                <a:solidFill>
                  <a:srgbClr val="000000"/>
                </a:solidFill>
              </a:defRPr>
            </a:pPr>
            <a:r>
              <a:rPr sz="2400" b="1">
                <a:solidFill>
                  <a:srgbClr val="04617B"/>
                </a:solidFill>
              </a:rPr>
              <a:t>Body Level Three</a:t>
            </a:r>
          </a:p>
          <a:p>
            <a:pPr lvl="3">
              <a:defRPr sz="1800" b="0">
                <a:solidFill>
                  <a:srgbClr val="000000"/>
                </a:solidFill>
              </a:defRPr>
            </a:pPr>
            <a:r>
              <a:rPr sz="2400" b="1">
                <a:solidFill>
                  <a:srgbClr val="04617B"/>
                </a:solidFill>
              </a:rPr>
              <a:t>Body Level Four</a:t>
            </a:r>
          </a:p>
          <a:p>
            <a:pPr lvl="4">
              <a:defRPr sz="1800" b="0">
                <a:solidFill>
                  <a:srgbClr val="000000"/>
                </a:solidFill>
              </a:defRPr>
            </a:pPr>
            <a:r>
              <a:rPr sz="2400" b="1">
                <a:solidFill>
                  <a:srgbClr val="04617B"/>
                </a:solidFill>
              </a:rPr>
              <a:t>Body Level Five</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8305800" cy="1847089"/>
          </a:xfrm>
          <a:prstGeom prst="rect">
            <a:avLst/>
          </a:prstGeom>
        </p:spPr>
        <p:txBody>
          <a:bodyPr/>
          <a:lstStyle/>
          <a:p>
            <a:pPr lvl="0">
              <a:defRPr sz="1800">
                <a:solidFill>
                  <a:srgbClr val="000000"/>
                </a:solidFill>
              </a:defRPr>
            </a:pPr>
            <a:r>
              <a:rPr sz="5000">
                <a:solidFill>
                  <a:srgbClr val="04617B"/>
                </a:solidFill>
              </a:rPr>
              <a:t>Title Text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6" name="Shape 36"/>
          <p:cNvSpPr>
            <a:spLocks noGrp="1"/>
          </p:cNvSpPr>
          <p:nvPr>
            <p:ph type="title"/>
          </p:nvPr>
        </p:nvSpPr>
        <p:spPr>
          <a:xfrm>
            <a:off x="685800" y="514351"/>
            <a:ext cx="2743200" cy="1162051"/>
          </a:xfrm>
          <a:prstGeom prst="rect">
            <a:avLst/>
          </a:prstGeom>
        </p:spPr>
        <p:txBody>
          <a:bodyPr>
            <a:noAutofit/>
          </a:bodyPr>
          <a:lstStyle>
            <a:lvl1pPr>
              <a:defRPr sz="2600"/>
            </a:lvl1pPr>
          </a:lstStyle>
          <a:p>
            <a:pPr lvl="0">
              <a:defRPr sz="1800">
                <a:solidFill>
                  <a:srgbClr val="000000"/>
                </a:solidFill>
              </a:defRPr>
            </a:pPr>
            <a:r>
              <a:rPr sz="2600">
                <a:solidFill>
                  <a:srgbClr val="04617B"/>
                </a:solidFill>
              </a:rPr>
              <a:t>Title Text</a:t>
            </a:r>
          </a:p>
        </p:txBody>
      </p:sp>
      <p:sp>
        <p:nvSpPr>
          <p:cNvPr id="37" name="Shape 37"/>
          <p:cNvSpPr>
            <a:spLocks noGrp="1"/>
          </p:cNvSpPr>
          <p:nvPr>
            <p:ph type="body" idx="1"/>
          </p:nvPr>
        </p:nvSpPr>
        <p:spPr>
          <a:xfrm>
            <a:off x="685800" y="1676400"/>
            <a:ext cx="2743200" cy="4572000"/>
          </a:xfrm>
          <a:prstGeom prst="rect">
            <a:avLst/>
          </a:prstGeom>
        </p:spPr>
        <p:txBody>
          <a:bodyPr lIns="18288" tIns="18288" rIns="18288" bIns="18288"/>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0" name="Shape 40"/>
          <p:cNvSpPr/>
          <p:nvPr/>
        </p:nvSpPr>
        <p:spPr>
          <a:xfrm rot="420000" flipV="1">
            <a:off x="3165753" y="1108076"/>
            <a:ext cx="5257803" cy="41148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ln>
          <a:effectLst>
            <a:outerShdw blurRad="63500" dist="38500" dir="7500000" rotWithShape="0">
              <a:srgbClr val="000000">
                <a:alpha val="25000"/>
              </a:srgbClr>
            </a:outerShdw>
          </a:effectLst>
        </p:spPr>
        <p:txBody>
          <a:bodyPr lIns="0" tIns="0" rIns="0" bIns="0" anchor="ctr"/>
          <a:lstStyle/>
          <a:p>
            <a:pPr lvl="0" algn="ctr">
              <a:defRPr>
                <a:solidFill>
                  <a:srgbClr val="FFFFFF"/>
                </a:solidFill>
                <a:latin typeface="Constantia"/>
                <a:ea typeface="Constantia"/>
                <a:cs typeface="Constantia"/>
                <a:sym typeface="Constantia"/>
              </a:defRPr>
            </a:pPr>
            <a:endParaRPr/>
          </a:p>
        </p:txBody>
      </p:sp>
      <p:sp>
        <p:nvSpPr>
          <p:cNvPr id="41" name="Shape 41"/>
          <p:cNvSpPr/>
          <p:nvPr/>
        </p:nvSpPr>
        <p:spPr>
          <a:xfrm rot="420000" flipV="1">
            <a:off x="8004133" y="5359767"/>
            <a:ext cx="155451" cy="155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a:solidFill>
              <a:srgbClr val="FFFFFF"/>
            </a:solidFill>
          </a:ln>
          <a:effectLst>
            <a:outerShdw blurRad="25400" dist="6350" dir="12900000" rotWithShape="0">
              <a:srgbClr val="000000">
                <a:alpha val="47000"/>
              </a:srgbClr>
            </a:outerShdw>
          </a:effectLst>
        </p:spPr>
        <p:txBody>
          <a:bodyPr lIns="0" tIns="0" rIns="0" bIns="0" anchor="ctr"/>
          <a:lstStyle/>
          <a:p>
            <a:pPr lvl="0" algn="ctr">
              <a:defRPr>
                <a:solidFill>
                  <a:srgbClr val="FFFFFF"/>
                </a:solidFill>
                <a:latin typeface="Constantia"/>
                <a:ea typeface="Constantia"/>
                <a:cs typeface="Constantia"/>
                <a:sym typeface="Constantia"/>
              </a:defRPr>
            </a:pPr>
            <a:endParaRPr/>
          </a:p>
        </p:txBody>
      </p:sp>
      <p:sp>
        <p:nvSpPr>
          <p:cNvPr id="42" name="Shape 42"/>
          <p:cNvSpPr>
            <a:spLocks noGrp="1"/>
          </p:cNvSpPr>
          <p:nvPr>
            <p:ph type="title"/>
          </p:nvPr>
        </p:nvSpPr>
        <p:spPr>
          <a:xfrm>
            <a:off x="609600" y="0"/>
            <a:ext cx="2212851" cy="2759618"/>
          </a:xfrm>
          <a:prstGeom prst="rect">
            <a:avLst/>
          </a:prstGeom>
        </p:spPr>
        <p:txBody>
          <a:bodyPr lIns="45718" tIns="45718" rIns="45718" bIns="45718"/>
          <a:lstStyle>
            <a:lvl1pPr>
              <a:defRPr sz="2000" b="1"/>
            </a:lvl1pPr>
          </a:lstStyle>
          <a:p>
            <a:pPr lvl="0">
              <a:defRPr sz="1800" b="0">
                <a:solidFill>
                  <a:srgbClr val="000000"/>
                </a:solidFill>
              </a:defRPr>
            </a:pPr>
            <a:r>
              <a:rPr sz="2000" b="1">
                <a:solidFill>
                  <a:srgbClr val="04617B"/>
                </a:solidFill>
              </a:rPr>
              <a:t>Title Text</a:t>
            </a:r>
          </a:p>
        </p:txBody>
      </p:sp>
      <p:sp>
        <p:nvSpPr>
          <p:cNvPr id="43" name="Shape 43"/>
          <p:cNvSpPr>
            <a:spLocks noGrp="1"/>
          </p:cNvSpPr>
          <p:nvPr>
            <p:ph type="body" idx="1"/>
          </p:nvPr>
        </p:nvSpPr>
        <p:spPr>
          <a:xfrm>
            <a:off x="609600" y="2828785"/>
            <a:ext cx="2209800" cy="4029215"/>
          </a:xfrm>
          <a:prstGeom prst="rect">
            <a:avLst/>
          </a:prstGeom>
        </p:spPr>
        <p:txBody>
          <a:bodyPr/>
          <a:lstStyle>
            <a:lvl1pPr marL="0" indent="0">
              <a:spcBef>
                <a:spcPts val="200"/>
              </a:spcBef>
              <a:buClrTx/>
              <a:buSzTx/>
              <a:buFontTx/>
              <a:buNone/>
              <a:defRPr sz="1300"/>
            </a:lvl1pPr>
            <a:lvl2pPr>
              <a:spcBef>
                <a:spcPts val="200"/>
              </a:spcBef>
              <a:buClrTx/>
              <a:buFontTx/>
              <a:defRPr sz="1300"/>
            </a:lvl2pPr>
            <a:lvl3pPr marL="988466" indent="-320954">
              <a:spcBef>
                <a:spcPts val="200"/>
              </a:spcBef>
              <a:buClrTx/>
              <a:buFontTx/>
              <a:defRPr sz="1300"/>
            </a:lvl3pPr>
            <a:lvl4pPr marL="1282191" indent="-303783">
              <a:spcBef>
                <a:spcPts val="200"/>
              </a:spcBef>
              <a:buClrTx/>
              <a:buFontTx/>
              <a:defRPr sz="1300"/>
            </a:lvl4pPr>
            <a:lvl5pPr marL="1556511" indent="-303783">
              <a:spcBef>
                <a:spcPts val="200"/>
              </a:spcBef>
              <a:buClrTx/>
              <a:buFontTx/>
              <a:defRPr sz="1300"/>
            </a:lvl5pPr>
          </a:lstStyle>
          <a:p>
            <a:pPr lvl="0">
              <a:defRPr sz="1800"/>
            </a:pPr>
            <a:r>
              <a:rPr sz="1300"/>
              <a:t>Body Level One</a:t>
            </a:r>
          </a:p>
          <a:p>
            <a:pPr lvl="1">
              <a:defRPr sz="1800"/>
            </a:pPr>
            <a:r>
              <a:rPr sz="1300"/>
              <a:t>Body Level Two</a:t>
            </a:r>
          </a:p>
          <a:p>
            <a:pPr lvl="2">
              <a:defRPr sz="1800"/>
            </a:pPr>
            <a:r>
              <a:rPr sz="1300"/>
              <a:t>Body Level Three</a:t>
            </a:r>
          </a:p>
          <a:p>
            <a:pPr lvl="3">
              <a:defRPr sz="1800"/>
            </a:pPr>
            <a:r>
              <a:rPr sz="1300"/>
              <a:t>Body Level Four</a:t>
            </a:r>
          </a:p>
          <a:p>
            <a:pPr lvl="4">
              <a:defRPr sz="1800"/>
            </a:pPr>
            <a:r>
              <a:rPr sz="1300"/>
              <a:t>Body Level Five</a:t>
            </a:r>
          </a:p>
        </p:txBody>
      </p:sp>
      <p:sp>
        <p:nvSpPr>
          <p:cNvPr id="44" name="Shape 44"/>
          <p:cNvSpPr>
            <a:spLocks noGrp="1"/>
          </p:cNvSpPr>
          <p:nvPr>
            <p:ph type="sldNum" sz="quarter" idx="2"/>
          </p:nvPr>
        </p:nvSpPr>
        <p:spPr>
          <a:xfrm>
            <a:off x="8077200" y="6518274"/>
            <a:ext cx="609600" cy="203201"/>
          </a:xfrm>
          <a:prstGeom prst="rect">
            <a:avLst/>
          </a:prstGeom>
        </p:spPr>
        <p:txBody>
          <a:bodyPr/>
          <a:lstStyle/>
          <a:p>
            <a:pPr lvl="0"/>
            <a:fld id="{86CB4B4D-7CA3-9044-876B-883B54F8677D}" type="slidenum">
              <a:rPr/>
              <a:pPr lvl="0"/>
              <a:t>‹#›</a:t>
            </a:fld>
            <a:endParaRPr/>
          </a:p>
        </p:txBody>
      </p:sp>
      <p:sp>
        <p:nvSpPr>
          <p:cNvPr id="45" name="Shape 45"/>
          <p:cNvSpPr/>
          <p:nvPr/>
        </p:nvSpPr>
        <p:spPr>
          <a:xfrm flipV="1">
            <a:off x="-9527" y="5816599"/>
            <a:ext cx="9163052" cy="1041401"/>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0" tIns="0" rIns="0" bIns="0"/>
          <a:lstStyle/>
          <a:p>
            <a:pPr lvl="0">
              <a:defRPr>
                <a:latin typeface="Constantia"/>
                <a:ea typeface="Constantia"/>
                <a:cs typeface="Constantia"/>
                <a:sym typeface="Constantia"/>
              </a:defRPr>
            </a:pPr>
            <a:endParaRPr/>
          </a:p>
        </p:txBody>
      </p:sp>
      <p:sp>
        <p:nvSpPr>
          <p:cNvPr id="46" name="Shape 46"/>
          <p:cNvSpPr/>
          <p:nvPr/>
        </p:nvSpPr>
        <p:spPr>
          <a:xfrm flipV="1">
            <a:off x="4381500" y="6250771"/>
            <a:ext cx="4762501" cy="607232"/>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0" tIns="0" rIns="0" bIns="0"/>
          <a:lstStyle/>
          <a:p>
            <a:pPr lvl="0">
              <a:defRPr>
                <a:latin typeface="Constantia"/>
                <a:ea typeface="Constantia"/>
                <a:cs typeface="Constantia"/>
                <a:sym typeface="Constantia"/>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9527" y="-7144"/>
            <a:ext cx="9163052" cy="1041402"/>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0" tIns="0" rIns="0" bIns="0"/>
          <a:lstStyle/>
          <a:p>
            <a:pPr lvl="0">
              <a:defRPr>
                <a:latin typeface="Constantia"/>
                <a:ea typeface="Constantia"/>
                <a:cs typeface="Constantia"/>
                <a:sym typeface="Constantia"/>
              </a:defRPr>
            </a:pPr>
            <a:endParaRPr/>
          </a:p>
        </p:txBody>
      </p:sp>
      <p:sp>
        <p:nvSpPr>
          <p:cNvPr id="3" name="Shape 3"/>
          <p:cNvSpPr/>
          <p:nvPr/>
        </p:nvSpPr>
        <p:spPr>
          <a:xfrm>
            <a:off x="4381500" y="-7146"/>
            <a:ext cx="4762501" cy="607234"/>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0" tIns="0" rIns="0" bIns="0"/>
          <a:lstStyle/>
          <a:p>
            <a:pPr lvl="0">
              <a:defRPr>
                <a:latin typeface="Constantia"/>
                <a:ea typeface="Constantia"/>
                <a:cs typeface="Constantia"/>
                <a:sym typeface="Constantia"/>
              </a:defRPr>
            </a:pPr>
            <a:endParaRPr/>
          </a:p>
        </p:txBody>
      </p:sp>
      <p:grpSp>
        <p:nvGrpSpPr>
          <p:cNvPr id="6" name="Group 6"/>
          <p:cNvGrpSpPr/>
          <p:nvPr/>
        </p:nvGrpSpPr>
        <p:grpSpPr>
          <a:xfrm>
            <a:off x="-29297" y="-16114"/>
            <a:ext cx="9197184" cy="1058658"/>
            <a:chOff x="-1" y="0"/>
            <a:chExt cx="9197182" cy="1058657"/>
          </a:xfrm>
        </p:grpSpPr>
        <p:sp>
          <p:nvSpPr>
            <p:cNvPr id="4" name="Shape 4"/>
            <p:cNvSpPr/>
            <p:nvPr/>
          </p:nvSpPr>
          <p:spPr>
            <a:xfrm rot="21435692">
              <a:off x="9615" y="218536"/>
              <a:ext cx="9163055" cy="621585"/>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sp>
          <p:nvSpPr>
            <p:cNvPr id="5" name="Shape 5"/>
            <p:cNvSpPr/>
            <p:nvPr/>
          </p:nvSpPr>
          <p:spPr>
            <a:xfrm rot="21435692">
              <a:off x="14473" y="291986"/>
              <a:ext cx="9175817" cy="507810"/>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0" tIns="0" rIns="0" bIns="0" numCol="1" anchor="t">
              <a:noAutofit/>
            </a:bodyPr>
            <a:lstStyle/>
            <a:p>
              <a:pPr lvl="0">
                <a:defRPr>
                  <a:latin typeface="Constantia"/>
                  <a:ea typeface="Constantia"/>
                  <a:cs typeface="Constantia"/>
                  <a:sym typeface="Constantia"/>
                </a:defRPr>
              </a:pPr>
              <a:endParaRPr/>
            </a:p>
          </p:txBody>
        </p:sp>
      </p:grpSp>
      <p:sp>
        <p:nvSpPr>
          <p:cNvPr id="7" name="Shape 7"/>
          <p:cNvSpPr>
            <a:spLocks noGrp="1"/>
          </p:cNvSpPr>
          <p:nvPr>
            <p:ph type="title"/>
          </p:nvPr>
        </p:nvSpPr>
        <p:spPr>
          <a:xfrm>
            <a:off x="457200" y="0"/>
            <a:ext cx="8229600" cy="18470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defRPr sz="1800">
                <a:solidFill>
                  <a:srgbClr val="000000"/>
                </a:solidFill>
              </a:defRPr>
            </a:pPr>
            <a:r>
              <a:rPr sz="5000">
                <a:solidFill>
                  <a:srgbClr val="04617B"/>
                </a:solidFill>
              </a:rPr>
              <a:t>Title Text</a:t>
            </a:r>
          </a:p>
        </p:txBody>
      </p:sp>
      <p:sp>
        <p:nvSpPr>
          <p:cNvPr id="8" name="Shape 8"/>
          <p:cNvSpPr>
            <a:spLocks noGrp="1"/>
          </p:cNvSpPr>
          <p:nvPr>
            <p:ph type="body" idx="1"/>
          </p:nvPr>
        </p:nvSpPr>
        <p:spPr>
          <a:xfrm>
            <a:off x="457200" y="1935477"/>
            <a:ext cx="8229600" cy="492252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9" name="Shape 9"/>
          <p:cNvSpPr>
            <a:spLocks noGrp="1"/>
          </p:cNvSpPr>
          <p:nvPr>
            <p:ph type="sldNum" sz="quarter" idx="2"/>
          </p:nvPr>
        </p:nvSpPr>
        <p:spPr>
          <a:xfrm>
            <a:off x="7924800" y="6518274"/>
            <a:ext cx="762000" cy="203201"/>
          </a:xfrm>
          <a:prstGeom prst="rect">
            <a:avLst/>
          </a:prstGeom>
          <a:ln w="12700">
            <a:miter lim="400000"/>
          </a:ln>
        </p:spPr>
        <p:txBody>
          <a:bodyPr lIns="0" tIns="0" rIns="0" bIns="0" anchor="b">
            <a:spAutoFit/>
          </a:bodyPr>
          <a:lstStyle>
            <a:lvl1pPr algn="r">
              <a:defRPr sz="1200">
                <a:solidFill>
                  <a:srgbClr val="045C75"/>
                </a:solidFill>
                <a:latin typeface="Constantia"/>
                <a:ea typeface="Constantia"/>
                <a:cs typeface="Constantia"/>
                <a:sym typeface="Constantia"/>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defRPr sz="5000">
          <a:solidFill>
            <a:srgbClr val="04617B"/>
          </a:solidFill>
          <a:latin typeface="Calibri"/>
          <a:ea typeface="Calibri"/>
          <a:cs typeface="Calibri"/>
          <a:sym typeface="Calibri"/>
        </a:defRPr>
      </a:lvl1pPr>
      <a:lvl2pPr>
        <a:defRPr sz="5000">
          <a:solidFill>
            <a:srgbClr val="04617B"/>
          </a:solidFill>
          <a:latin typeface="Calibri"/>
          <a:ea typeface="Calibri"/>
          <a:cs typeface="Calibri"/>
          <a:sym typeface="Calibri"/>
        </a:defRPr>
      </a:lvl2pPr>
      <a:lvl3pPr>
        <a:defRPr sz="5000">
          <a:solidFill>
            <a:srgbClr val="04617B"/>
          </a:solidFill>
          <a:latin typeface="Calibri"/>
          <a:ea typeface="Calibri"/>
          <a:cs typeface="Calibri"/>
          <a:sym typeface="Calibri"/>
        </a:defRPr>
      </a:lvl3pPr>
      <a:lvl4pPr>
        <a:defRPr sz="5000">
          <a:solidFill>
            <a:srgbClr val="04617B"/>
          </a:solidFill>
          <a:latin typeface="Calibri"/>
          <a:ea typeface="Calibri"/>
          <a:cs typeface="Calibri"/>
          <a:sym typeface="Calibri"/>
        </a:defRPr>
      </a:lvl4pPr>
      <a:lvl5pPr>
        <a:defRPr sz="5000">
          <a:solidFill>
            <a:srgbClr val="04617B"/>
          </a:solidFill>
          <a:latin typeface="Calibri"/>
          <a:ea typeface="Calibri"/>
          <a:cs typeface="Calibri"/>
          <a:sym typeface="Calibri"/>
        </a:defRPr>
      </a:lvl5pPr>
      <a:lvl6pPr>
        <a:defRPr sz="5000">
          <a:solidFill>
            <a:srgbClr val="04617B"/>
          </a:solidFill>
          <a:latin typeface="Calibri"/>
          <a:ea typeface="Calibri"/>
          <a:cs typeface="Calibri"/>
          <a:sym typeface="Calibri"/>
        </a:defRPr>
      </a:lvl6pPr>
      <a:lvl7pPr>
        <a:defRPr sz="5000">
          <a:solidFill>
            <a:srgbClr val="04617B"/>
          </a:solidFill>
          <a:latin typeface="Calibri"/>
          <a:ea typeface="Calibri"/>
          <a:cs typeface="Calibri"/>
          <a:sym typeface="Calibri"/>
        </a:defRPr>
      </a:lvl7pPr>
      <a:lvl8pPr>
        <a:defRPr sz="5000">
          <a:solidFill>
            <a:srgbClr val="04617B"/>
          </a:solidFill>
          <a:latin typeface="Calibri"/>
          <a:ea typeface="Calibri"/>
          <a:cs typeface="Calibri"/>
          <a:sym typeface="Calibri"/>
        </a:defRPr>
      </a:lvl8pPr>
      <a:lvl9pPr>
        <a:defRPr sz="5000">
          <a:solidFill>
            <a:srgbClr val="04617B"/>
          </a:solidFill>
          <a:latin typeface="Calibri"/>
          <a:ea typeface="Calibri"/>
          <a:cs typeface="Calibri"/>
          <a:sym typeface="Calibri"/>
        </a:defRPr>
      </a:lvl9pPr>
    </p:titleStyle>
    <p:bodyStyle>
      <a:lvl1pPr marL="274320" indent="-274320">
        <a:spcBef>
          <a:spcPts val="600"/>
        </a:spcBef>
        <a:buClr>
          <a:srgbClr val="0BD0D9"/>
        </a:buClr>
        <a:buSzPct val="95000"/>
        <a:buFont typeface="Wingdings 2"/>
        <a:buChar char="●"/>
        <a:defRPr sz="2600">
          <a:latin typeface="Constantia"/>
          <a:ea typeface="Constantia"/>
          <a:cs typeface="Constantia"/>
          <a:sym typeface="Constantia"/>
        </a:defRPr>
      </a:lvl1pPr>
      <a:lvl2pPr marL="660654" indent="-267461">
        <a:spcBef>
          <a:spcPts val="600"/>
        </a:spcBef>
        <a:buClr>
          <a:srgbClr val="0BD0D9"/>
        </a:buClr>
        <a:buSzPct val="85000"/>
        <a:buFont typeface="Wingdings 2"/>
        <a:buChar char="●"/>
        <a:defRPr sz="2600">
          <a:latin typeface="Constantia"/>
          <a:ea typeface="Constantia"/>
          <a:cs typeface="Constantia"/>
          <a:sym typeface="Constantia"/>
        </a:defRPr>
      </a:lvl2pPr>
      <a:lvl3pPr marL="973181" indent="-305670">
        <a:spcBef>
          <a:spcPts val="600"/>
        </a:spcBef>
        <a:buClr>
          <a:srgbClr val="0BD0D9"/>
        </a:buClr>
        <a:buSzPct val="70000"/>
        <a:buFont typeface="Wingdings 2"/>
        <a:buChar char="●"/>
        <a:defRPr sz="2600">
          <a:latin typeface="Constantia"/>
          <a:ea typeface="Constantia"/>
          <a:cs typeface="Constantia"/>
          <a:sym typeface="Constantia"/>
        </a:defRPr>
      </a:lvl3pPr>
      <a:lvl4pPr marL="1251813" indent="-273405">
        <a:spcBef>
          <a:spcPts val="600"/>
        </a:spcBef>
        <a:buClr>
          <a:srgbClr val="0BD0D9"/>
        </a:buClr>
        <a:buSzPct val="65000"/>
        <a:buFont typeface="Wingdings 2"/>
        <a:buChar char="●"/>
        <a:defRPr sz="2600">
          <a:latin typeface="Constantia"/>
          <a:ea typeface="Constantia"/>
          <a:cs typeface="Constantia"/>
          <a:sym typeface="Constantia"/>
        </a:defRPr>
      </a:lvl4pPr>
      <a:lvl5pPr marL="1526133" indent="-273405">
        <a:spcBef>
          <a:spcPts val="600"/>
        </a:spcBef>
        <a:buClr>
          <a:srgbClr val="0BD0D9"/>
        </a:buClr>
        <a:buSzPct val="65000"/>
        <a:buFont typeface="Wingdings 2"/>
        <a:buChar char="●"/>
        <a:defRPr sz="2600">
          <a:latin typeface="Constantia"/>
          <a:ea typeface="Constantia"/>
          <a:cs typeface="Constantia"/>
          <a:sym typeface="Constantia"/>
        </a:defRPr>
      </a:lvl5pPr>
      <a:lvl6pPr marL="1830832" indent="-303783">
        <a:spcBef>
          <a:spcPts val="600"/>
        </a:spcBef>
        <a:buClr>
          <a:srgbClr val="0BD0D9"/>
        </a:buClr>
        <a:buSzPct val="80000"/>
        <a:buFont typeface="Wingdings 2"/>
        <a:buChar char="●"/>
        <a:defRPr sz="2600">
          <a:latin typeface="Constantia"/>
          <a:ea typeface="Constantia"/>
          <a:cs typeface="Constantia"/>
          <a:sym typeface="Constantia"/>
        </a:defRPr>
      </a:lvl6pPr>
      <a:lvl7pPr marL="2034538" indent="-297177">
        <a:spcBef>
          <a:spcPts val="600"/>
        </a:spcBef>
        <a:buClr>
          <a:srgbClr val="0BD0D9"/>
        </a:buClr>
        <a:buSzPct val="80000"/>
        <a:buFont typeface="Wingdings 2"/>
        <a:buChar char="●"/>
        <a:defRPr sz="2600">
          <a:latin typeface="Constantia"/>
          <a:ea typeface="Constantia"/>
          <a:cs typeface="Constantia"/>
          <a:sym typeface="Constantia"/>
        </a:defRPr>
      </a:lvl7pPr>
      <a:lvl8pPr marL="2308860" indent="-297177">
        <a:spcBef>
          <a:spcPts val="600"/>
        </a:spcBef>
        <a:buClr>
          <a:srgbClr val="0BD0D9"/>
        </a:buClr>
        <a:buSzPct val="100000"/>
        <a:buFont typeface="Wingdings 2"/>
        <a:buChar char="•"/>
        <a:defRPr sz="2600">
          <a:latin typeface="Constantia"/>
          <a:ea typeface="Constantia"/>
          <a:cs typeface="Constantia"/>
          <a:sym typeface="Constantia"/>
        </a:defRPr>
      </a:lvl8pPr>
      <a:lvl9pPr marL="2625632" indent="-339632">
        <a:spcBef>
          <a:spcPts val="600"/>
        </a:spcBef>
        <a:buClr>
          <a:srgbClr val="0BD0D9"/>
        </a:buClr>
        <a:buSzPct val="100000"/>
        <a:buFont typeface="Wingdings 2"/>
        <a:buChar char="•"/>
        <a:defRPr sz="2600">
          <a:latin typeface="Constantia"/>
          <a:ea typeface="Constantia"/>
          <a:cs typeface="Constantia"/>
          <a:sym typeface="Constantia"/>
        </a:defRPr>
      </a:lvl9pPr>
    </p:bodyStyle>
    <p:otherStyle>
      <a:lvl1pPr algn="r">
        <a:defRPr sz="1200">
          <a:solidFill>
            <a:schemeClr val="tx1"/>
          </a:solidFill>
          <a:latin typeface="+mn-lt"/>
          <a:ea typeface="+mn-ea"/>
          <a:cs typeface="+mn-cs"/>
          <a:sym typeface="Constantia"/>
        </a:defRPr>
      </a:lvl1pPr>
      <a:lvl2pPr algn="r">
        <a:defRPr sz="1200">
          <a:solidFill>
            <a:schemeClr val="tx1"/>
          </a:solidFill>
          <a:latin typeface="+mn-lt"/>
          <a:ea typeface="+mn-ea"/>
          <a:cs typeface="+mn-cs"/>
          <a:sym typeface="Constantia"/>
        </a:defRPr>
      </a:lvl2pPr>
      <a:lvl3pPr algn="r">
        <a:defRPr sz="1200">
          <a:solidFill>
            <a:schemeClr val="tx1"/>
          </a:solidFill>
          <a:latin typeface="+mn-lt"/>
          <a:ea typeface="+mn-ea"/>
          <a:cs typeface="+mn-cs"/>
          <a:sym typeface="Constantia"/>
        </a:defRPr>
      </a:lvl3pPr>
      <a:lvl4pPr algn="r">
        <a:defRPr sz="1200">
          <a:solidFill>
            <a:schemeClr val="tx1"/>
          </a:solidFill>
          <a:latin typeface="+mn-lt"/>
          <a:ea typeface="+mn-ea"/>
          <a:cs typeface="+mn-cs"/>
          <a:sym typeface="Constantia"/>
        </a:defRPr>
      </a:lvl4pPr>
      <a:lvl5pPr algn="r">
        <a:defRPr sz="1200">
          <a:solidFill>
            <a:schemeClr val="tx1"/>
          </a:solidFill>
          <a:latin typeface="+mn-lt"/>
          <a:ea typeface="+mn-ea"/>
          <a:cs typeface="+mn-cs"/>
          <a:sym typeface="Constantia"/>
        </a:defRPr>
      </a:lvl5pPr>
      <a:lvl6pPr algn="r">
        <a:defRPr sz="1200">
          <a:solidFill>
            <a:schemeClr val="tx1"/>
          </a:solidFill>
          <a:latin typeface="+mn-lt"/>
          <a:ea typeface="+mn-ea"/>
          <a:cs typeface="+mn-cs"/>
          <a:sym typeface="Constantia"/>
        </a:defRPr>
      </a:lvl6pPr>
      <a:lvl7pPr algn="r">
        <a:defRPr sz="1200">
          <a:solidFill>
            <a:schemeClr val="tx1"/>
          </a:solidFill>
          <a:latin typeface="+mn-lt"/>
          <a:ea typeface="+mn-ea"/>
          <a:cs typeface="+mn-cs"/>
          <a:sym typeface="Constantia"/>
        </a:defRPr>
      </a:lvl7pPr>
      <a:lvl8pPr algn="r">
        <a:defRPr sz="1200">
          <a:solidFill>
            <a:schemeClr val="tx1"/>
          </a:solidFill>
          <a:latin typeface="+mn-lt"/>
          <a:ea typeface="+mn-ea"/>
          <a:cs typeface="+mn-cs"/>
          <a:sym typeface="Constantia"/>
        </a:defRPr>
      </a:lvl8pPr>
      <a:lvl9pPr algn="r">
        <a:defRPr sz="1200">
          <a:solidFill>
            <a:schemeClr val="tx1"/>
          </a:solidFill>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dx.doi.org/10.1109/CIT.2010.401" TargetMode="External"/><Relationship Id="rId13" Type="http://schemas.openxmlformats.org/officeDocument/2006/relationships/hyperlink" Target="http://ieeexplore.ieee.org/search/searchresult.jsp?searchWithin=p_Authors:.QT.Cawood,%20G..QT.&amp;searchWithin=p_Author_Ids:37938935900&amp;newsearch=true" TargetMode="External"/><Relationship Id="rId18" Type="http://schemas.openxmlformats.org/officeDocument/2006/relationships/hyperlink" Target="http://ieeexplore.ieee.org/search/searchresult.jsp?searchWithin=p_Authors:.QT.McCormick,%20A..QT.&amp;searchWithin=p_Author_Ids:37337554500&amp;newsearch=true" TargetMode="External"/><Relationship Id="rId26" Type="http://schemas.openxmlformats.org/officeDocument/2006/relationships/hyperlink" Target="http://ieeexplore.ieee.org/xpl/abstractCitations.jsp?tp=&amp;arnumber=4291933&amp;queryText%3Dmaxwell+fpga" TargetMode="External"/><Relationship Id="rId3" Type="http://schemas.openxmlformats.org/officeDocument/2006/relationships/hyperlink" Target="http://ieeexplore.ieee.org/search/searchresult.jsp?searchWithin=p_Authors:.QT.Xingjun%20Zhang.QT.&amp;searchWithin=p_Author_Ids:37291979900&amp;newsearch=true" TargetMode="External"/><Relationship Id="rId21" Type="http://schemas.openxmlformats.org/officeDocument/2006/relationships/hyperlink" Target="http://ieeexplore.ieee.org/search/searchresult.jsp?searchWithin=p_Authors:.QT.Cantle,%20A..QT.&amp;searchWithin=p_Author_Ids:37938854600&amp;newsearch=true" TargetMode="External"/><Relationship Id="rId34" Type="http://schemas.openxmlformats.org/officeDocument/2006/relationships/hyperlink" Target="http://ieeexplore.ieee.org/xpl/abstractCitations.jsp?tp=&amp;arnumber=5678570&amp;queryText%3Dnovo+g" TargetMode="External"/><Relationship Id="rId7" Type="http://schemas.openxmlformats.org/officeDocument/2006/relationships/hyperlink" Target="http://ieeexplore.ieee.org/xpl/mostRecentIssue.jsp?punumber=5575291" TargetMode="External"/><Relationship Id="rId12" Type="http://schemas.openxmlformats.org/officeDocument/2006/relationships/hyperlink" Target="http://ieeexplore.ieee.org/search/searchresult.jsp?searchWithin=p_Authors:.QT.Bull,%20M..QT.&amp;searchWithin=p_Author_Ids:37926357000&amp;newsearch=true" TargetMode="External"/><Relationship Id="rId17" Type="http://schemas.openxmlformats.org/officeDocument/2006/relationships/hyperlink" Target="http://ieeexplore.ieee.org/search/searchresult.jsp?searchWithin=p_Authors:.QT.Trew,%20A..QT.&amp;searchWithin=p_Author_Ids:37831210400&amp;newsearch=true" TargetMode="External"/><Relationship Id="rId25" Type="http://schemas.openxmlformats.org/officeDocument/2006/relationships/hyperlink" Target="http://dx.doi.org/10.1109/AHS.2007.71" TargetMode="External"/><Relationship Id="rId33" Type="http://schemas.openxmlformats.org/officeDocument/2006/relationships/hyperlink" Target="http://dx.doi.org/10.1109/MCSE.2011.11" TargetMode="External"/><Relationship Id="rId2" Type="http://schemas.openxmlformats.org/officeDocument/2006/relationships/hyperlink" Target="http://ieeexplore.ieee.org/xpl/articleDetails.jsp?tp=&amp;arnumber=5578312&amp;queryText%3Dreconfigurable+computing" TargetMode="External"/><Relationship Id="rId16" Type="http://schemas.openxmlformats.org/officeDocument/2006/relationships/hyperlink" Target="http://ieeexplore.ieee.org/search/searchresult.jsp?searchWithin=p_Authors:.QT.Simpson,%20A..QT.&amp;searchWithin=p_Author_Ids:37926043800&amp;newsearch=true" TargetMode="External"/><Relationship Id="rId20" Type="http://schemas.openxmlformats.org/officeDocument/2006/relationships/hyperlink" Target="http://ieeexplore.ieee.org/search/searchresult.jsp?searchWithin=p_Authors:.QT.Smart,%20R..QT.&amp;searchWithin=p_Author_Ids:37942856600&amp;newsearch=true" TargetMode="External"/><Relationship Id="rId29" Type="http://schemas.openxmlformats.org/officeDocument/2006/relationships/hyperlink" Target="http://ieeexplore.ieee.org/search/searchresult.jsp?searchWithin=p_Authors:.QT.Lam,%20H..QT.&amp;searchWithin=p_Author_Ids:37270809500&amp;newsearch=true" TargetMode="External"/><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Xiaoshe%20Dong.QT.&amp;searchWithin=p_Author_Ids:37293525200&amp;newsearch=true" TargetMode="External"/><Relationship Id="rId11" Type="http://schemas.openxmlformats.org/officeDocument/2006/relationships/hyperlink" Target="http://ieeexplore.ieee.org/search/searchresult.jsp?searchWithin=p_Authors:.QT.Booth,%20S..QT.&amp;searchWithin=p_Author_Ids:37842781200&amp;newsearch=true" TargetMode="External"/><Relationship Id="rId24" Type="http://schemas.openxmlformats.org/officeDocument/2006/relationships/hyperlink" Target="http://ieeexplore.ieee.org/xpl/mostRecentIssue.jsp?punumber=4291882" TargetMode="External"/><Relationship Id="rId32" Type="http://schemas.openxmlformats.org/officeDocument/2006/relationships/hyperlink" Target="http://ieeexplore.ieee.org/xpl/tocresult.jsp?isnumber=5678558" TargetMode="External"/><Relationship Id="rId5" Type="http://schemas.openxmlformats.org/officeDocument/2006/relationships/hyperlink" Target="http://ieeexplore.ieee.org/search/searchresult.jsp?searchWithin=p_Authors:.QT.Yiyuan%20Huang.QT.&amp;searchWithin=p_Author_Ids:38195209500&amp;newsearch=true" TargetMode="External"/><Relationship Id="rId15" Type="http://schemas.openxmlformats.org/officeDocument/2006/relationships/hyperlink" Target="http://ieeexplore.ieee.org/search/searchresult.jsp?searchWithin=p_Authors:.QT.Parsons,%20M..QT.&amp;searchWithin=p_Author_Ids:37661856500&amp;newsearch=true" TargetMode="External"/><Relationship Id="rId23" Type="http://schemas.openxmlformats.org/officeDocument/2006/relationships/hyperlink" Target="http://ieeexplore.ieee.org/search/searchresult.jsp?searchWithin=p_Authors:.QT.Genest,%20G..QT.&amp;searchWithin=p_Author_Ids:37395752600&amp;newsearch=true" TargetMode="External"/><Relationship Id="rId28" Type="http://schemas.openxmlformats.org/officeDocument/2006/relationships/hyperlink" Target="http://ieeexplore.ieee.org/search/searchresult.jsp?searchWithin=p_Authors:.QT.George,%20A..QT.&amp;searchWithin=p_Author_Ids:37279801000&amp;newsearch=true" TargetMode="External"/><Relationship Id="rId10" Type="http://schemas.openxmlformats.org/officeDocument/2006/relationships/hyperlink" Target="http://ieeexplore.ieee.org/search/searchresult.jsp?searchWithin=p_Authors:.QT.Baxter,%20R..QT.&amp;searchWithin=p_Author_Ids:37334620700&amp;newsearch=true" TargetMode="External"/><Relationship Id="rId19" Type="http://schemas.openxmlformats.org/officeDocument/2006/relationships/hyperlink" Target="http://ieeexplore.ieee.org/search/searchresult.jsp?searchWithin=p_Authors:.QT.Smart,%20G..QT.&amp;searchWithin=p_Author_Ids:37938855700&amp;newsearch=true" TargetMode="External"/><Relationship Id="rId31" Type="http://schemas.openxmlformats.org/officeDocument/2006/relationships/hyperlink" Target="http://ieeexplore.ieee.org/xpl/RecentIssue.jsp?punumber=5992" TargetMode="External"/><Relationship Id="rId4" Type="http://schemas.openxmlformats.org/officeDocument/2006/relationships/hyperlink" Target="http://ieeexplore.ieee.org/search/searchresult.jsp?searchWithin=p_Authors:.QT.Yanfei%20Ding.QT.&amp;searchWithin=p_Author_Ids:38195049900&amp;newsearch=true" TargetMode="External"/><Relationship Id="rId9" Type="http://schemas.openxmlformats.org/officeDocument/2006/relationships/hyperlink" Target="http://ieeexplore.ieee.org/xpl/articleDetails.jsp?tp=&amp;arnumber=4291933&amp;queryText%3Dmaxwell+fpga" TargetMode="External"/><Relationship Id="rId14" Type="http://schemas.openxmlformats.org/officeDocument/2006/relationships/hyperlink" Target="http://ieeexplore.ieee.org/search/searchresult.jsp?searchWithin=p_Authors:.QT.Perry,%20J..QT.&amp;searchWithin=p_Author_Ids:37926964700&amp;newsearch=true" TargetMode="External"/><Relationship Id="rId22" Type="http://schemas.openxmlformats.org/officeDocument/2006/relationships/hyperlink" Target="http://ieeexplore.ieee.org/search/searchresult.jsp?searchWithin=p_Authors:.QT.Chamberlain,%20R..QT.&amp;searchWithin=p_Author_Ids:37930401000&amp;newsearch=true" TargetMode="External"/><Relationship Id="rId27" Type="http://schemas.openxmlformats.org/officeDocument/2006/relationships/hyperlink" Target="http://ieeexplore.ieee.org/xpl/articleDetails.jsp?tp=&amp;arnumber=5678570&amp;queryText%3Dnovo+g" TargetMode="External"/><Relationship Id="rId30" Type="http://schemas.openxmlformats.org/officeDocument/2006/relationships/hyperlink" Target="http://ieeexplore.ieee.org/search/searchresult.jsp?searchWithin=p_Authors:.QT.Stitt,%20G..QT.&amp;searchWithin=p_Author_Ids:37295098400&amp;newsearch=tru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533400" y="1371600"/>
            <a:ext cx="7851648" cy="1828800"/>
          </a:xfrm>
          <a:prstGeom prst="rect">
            <a:avLst/>
          </a:prstGeom>
        </p:spPr>
        <p:txBody>
          <a:bodyPr/>
          <a:lstStyle>
            <a:lvl1pPr algn="ctr" defTabSz="804672">
              <a:defRPr sz="3500">
                <a:effectLst>
                  <a:outerShdw blurRad="38100" dist="22352" dir="5400000" rotWithShape="0">
                    <a:srgbClr val="000000">
                      <a:alpha val="43000"/>
                    </a:srgbClr>
                  </a:outerShdw>
                </a:effectLst>
              </a:defRPr>
            </a:lvl1pPr>
          </a:lstStyle>
          <a:p>
            <a:pPr lvl="0">
              <a:defRPr sz="1800" b="0">
                <a:solidFill>
                  <a:srgbClr val="000000"/>
                </a:solidFill>
                <a:effectLst/>
              </a:defRPr>
            </a:pPr>
            <a:r>
              <a:rPr sz="3500" b="1">
                <a:solidFill>
                  <a:srgbClr val="4DE1EA"/>
                </a:solidFill>
                <a:effectLst>
                  <a:outerShdw blurRad="38100" dist="22352" dir="5400000" rotWithShape="0">
                    <a:srgbClr val="000000">
                      <a:alpha val="43000"/>
                    </a:srgbClr>
                  </a:outerShdw>
                </a:effectLst>
              </a:rPr>
              <a:t>DESIGN AND IMPLEMENTATION OF A HETEROGENOUS HIGH-PERFORMANCE COMPUTING FRAMEWORK</a:t>
            </a:r>
          </a:p>
        </p:txBody>
      </p:sp>
      <p:sp>
        <p:nvSpPr>
          <p:cNvPr id="59" name="Shape 59"/>
          <p:cNvSpPr>
            <a:spLocks noGrp="1"/>
          </p:cNvSpPr>
          <p:nvPr>
            <p:ph type="body" idx="1"/>
          </p:nvPr>
        </p:nvSpPr>
        <p:spPr>
          <a:xfrm>
            <a:off x="539552" y="4437112"/>
            <a:ext cx="7854696" cy="1752603"/>
          </a:xfrm>
          <a:prstGeom prst="rect">
            <a:avLst/>
          </a:prstGeom>
        </p:spPr>
        <p:txBody>
          <a:bodyPr/>
          <a:lstStyle/>
          <a:p>
            <a:pPr lvl="0" algn="just">
              <a:spcBef>
                <a:spcPts val="500"/>
              </a:spcBef>
              <a:defRPr sz="1800">
                <a:solidFill>
                  <a:srgbClr val="000000"/>
                </a:solidFill>
              </a:defRPr>
            </a:pPr>
            <a:r>
              <a:rPr sz="2400">
                <a:solidFill>
                  <a:srgbClr val="FFFFFF"/>
                </a:solidFill>
                <a:latin typeface="Times New Roman"/>
                <a:ea typeface="Times New Roman"/>
                <a:cs typeface="Times New Roman"/>
                <a:sym typeface="Times New Roman"/>
              </a:rPr>
              <a:t> Niharika Chatla                                               Vibhav Kundalia</a:t>
            </a:r>
            <a:endParaRPr sz="2400">
              <a:latin typeface="Times New Roman"/>
              <a:ea typeface="Times New Roman"/>
              <a:cs typeface="Times New Roman"/>
              <a:sym typeface="Times New Roman"/>
            </a:endParaRPr>
          </a:p>
          <a:p>
            <a:pPr lvl="0" algn="just">
              <a:spcBef>
                <a:spcPts val="500"/>
              </a:spcBef>
              <a:defRPr sz="1800">
                <a:solidFill>
                  <a:srgbClr val="000000"/>
                </a:solidFill>
              </a:defRPr>
            </a:pPr>
            <a:r>
              <a:rPr sz="2400">
                <a:solidFill>
                  <a:srgbClr val="FFFFFF"/>
                </a:solidFill>
                <a:latin typeface="Times New Roman"/>
                <a:ea typeface="Times New Roman"/>
                <a:cs typeface="Times New Roman"/>
                <a:sym typeface="Times New Roman"/>
              </a:rPr>
              <a:t>9043-1959                                                            3156-1935</a:t>
            </a:r>
          </a:p>
        </p:txBody>
      </p:sp>
      <p:sp>
        <p:nvSpPr>
          <p:cNvPr id="60" name="Shape 6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D1EAED"/>
                </a:solidFill>
              </a:rPr>
              <a:pPr lvl="0">
                <a:defRPr sz="1800">
                  <a:solidFill>
                    <a:srgbClr val="000000"/>
                  </a:solidFill>
                </a:defRPr>
              </a:pPr>
              <a:t>1</a:t>
            </a:fld>
            <a:endParaRPr sz="1200">
              <a:solidFill>
                <a:srgbClr val="D1EAED"/>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body" idx="1"/>
          </p:nvPr>
        </p:nvSpPr>
        <p:spPr>
          <a:xfrm>
            <a:off x="457200" y="1935477"/>
            <a:ext cx="8229600" cy="4389123"/>
          </a:xfrm>
          <a:prstGeom prst="rect">
            <a:avLst/>
          </a:prstGeom>
        </p:spPr>
        <p:txBody>
          <a:bodyPr lIns="0" tIns="0" rIns="0" bIns="0"/>
          <a:lstStyle/>
          <a:p>
            <a:pPr marL="252374" lvl="0" indent="-252374" defTabSz="841247">
              <a:spcBef>
                <a:spcPts val="500"/>
              </a:spcBef>
              <a:buClr>
                <a:srgbClr val="04617B"/>
              </a:buClr>
              <a:buFont typeface="Wingdings"/>
              <a:buChar char="❖"/>
              <a:defRPr sz="1800"/>
            </a:pPr>
            <a:endParaRPr/>
          </a:p>
          <a:p>
            <a:pPr marL="252374" lvl="0" indent="-252374" defTabSz="841247">
              <a:spcBef>
                <a:spcPts val="500"/>
              </a:spcBef>
              <a:buClr>
                <a:srgbClr val="04617B"/>
              </a:buClr>
              <a:buFont typeface="Wingdings"/>
              <a:buChar char="❖"/>
              <a:defRPr sz="1800"/>
            </a:pPr>
            <a:r>
              <a:t>Example, library function for fixed-point matrix multiplication</a:t>
            </a:r>
          </a:p>
        </p:txBody>
      </p:sp>
      <p:pic>
        <p:nvPicPr>
          <p:cNvPr id="95" name="image3.png"/>
          <p:cNvPicPr/>
          <p:nvPr/>
        </p:nvPicPr>
        <p:blipFill>
          <a:blip r:embed="rId2">
            <a:extLst/>
          </a:blip>
          <a:stretch>
            <a:fillRect/>
          </a:stretch>
        </p:blipFill>
        <p:spPr>
          <a:xfrm>
            <a:off x="977900" y="3228428"/>
            <a:ext cx="6392274" cy="584546"/>
          </a:xfrm>
          <a:prstGeom prst="rect">
            <a:avLst/>
          </a:prstGeom>
          <a:ln w="12700">
            <a:miter lim="400000"/>
          </a:ln>
        </p:spPr>
      </p:pic>
      <p:sp>
        <p:nvSpPr>
          <p:cNvPr id="96" name="Shape 9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10</a:t>
            </a:fld>
            <a:endParaRPr sz="1200">
              <a:solidFill>
                <a:srgbClr val="045C75"/>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idx="1"/>
          </p:nvPr>
        </p:nvSpPr>
        <p:spPr>
          <a:xfrm>
            <a:off x="457200" y="1935477"/>
            <a:ext cx="8229600" cy="4389123"/>
          </a:xfrm>
          <a:prstGeom prst="rect">
            <a:avLst/>
          </a:prstGeom>
        </p:spPr>
        <p:txBody>
          <a:bodyPr lIns="0" tIns="0" rIns="0" bIns="0"/>
          <a:lstStyle/>
          <a:p>
            <a:pPr marL="252374" lvl="0" indent="-252374" defTabSz="841247">
              <a:spcBef>
                <a:spcPts val="500"/>
              </a:spcBef>
              <a:buClr>
                <a:srgbClr val="04617B"/>
              </a:buClr>
              <a:buFont typeface="Wingdings"/>
              <a:buChar char="❖"/>
              <a:defRPr sz="1800"/>
            </a:pPr>
            <a:endParaRPr/>
          </a:p>
          <a:p>
            <a:pPr marL="252374" lvl="0" indent="-252374" defTabSz="841247">
              <a:spcBef>
                <a:spcPts val="500"/>
              </a:spcBef>
              <a:buClr>
                <a:srgbClr val="04617B"/>
              </a:buClr>
              <a:buFont typeface="Wingdings"/>
              <a:buChar char="❖"/>
              <a:defRPr sz="1800"/>
            </a:pPr>
            <a:r>
              <a:t>Hardware Structure has to handle </a:t>
            </a:r>
          </a:p>
          <a:p>
            <a:pPr marL="645566" lvl="1" indent="-252372" defTabSz="841247">
              <a:spcBef>
                <a:spcPts val="500"/>
              </a:spcBef>
              <a:buClr>
                <a:srgbClr val="04617B"/>
              </a:buClr>
              <a:buFont typeface="Wingdings"/>
              <a:defRPr sz="1800"/>
            </a:pPr>
            <a:r>
              <a:t>designing the basic structure of the system</a:t>
            </a:r>
          </a:p>
          <a:p>
            <a:pPr marL="645566" lvl="1" indent="-252372" defTabSz="841247">
              <a:spcBef>
                <a:spcPts val="500"/>
              </a:spcBef>
              <a:buClr>
                <a:srgbClr val="04617B"/>
              </a:buClr>
              <a:buFont typeface="Wingdings"/>
              <a:defRPr sz="1800"/>
            </a:pPr>
            <a:r>
              <a:t>partitioning the system static and dynamic module</a:t>
            </a:r>
          </a:p>
          <a:p>
            <a:pPr marL="645566" lvl="1" indent="-252372" defTabSz="841247">
              <a:spcBef>
                <a:spcPts val="500"/>
              </a:spcBef>
              <a:buClr>
                <a:srgbClr val="04617B"/>
              </a:buClr>
              <a:buFont typeface="Wingdings"/>
              <a:defRPr sz="1800"/>
            </a:pPr>
            <a:r>
              <a:t>selecting the static module function units</a:t>
            </a:r>
          </a:p>
          <a:p>
            <a:pPr marL="645566" lvl="1" indent="-252372" defTabSz="841247">
              <a:spcBef>
                <a:spcPts val="500"/>
              </a:spcBef>
              <a:buClr>
                <a:srgbClr val="04617B"/>
              </a:buClr>
              <a:buFont typeface="Wingdings"/>
              <a:defRPr sz="1800"/>
            </a:pPr>
            <a:r>
              <a:t>designing the reconfigurable interface  module</a:t>
            </a:r>
          </a:p>
          <a:p>
            <a:pPr marL="645566" lvl="1" indent="-252372" defTabSz="841247">
              <a:spcBef>
                <a:spcPts val="500"/>
              </a:spcBef>
              <a:buClr>
                <a:srgbClr val="04617B"/>
              </a:buClr>
              <a:buFont typeface="Wingdings"/>
              <a:defRPr sz="1800"/>
            </a:pPr>
            <a:r>
              <a:t>designing the reconfigurable computing unit</a:t>
            </a:r>
          </a:p>
          <a:p>
            <a:pPr marL="252374" lvl="0" indent="-252374" defTabSz="841247">
              <a:spcBef>
                <a:spcPts val="500"/>
              </a:spcBef>
              <a:buClr>
                <a:srgbClr val="04617B"/>
              </a:buClr>
              <a:buFont typeface="Wingdings"/>
              <a:buChar char="❖"/>
              <a:defRPr sz="1800"/>
            </a:pPr>
            <a:r>
              <a:t>Static logic part is used to implement the uninterrupted task.</a:t>
            </a:r>
          </a:p>
        </p:txBody>
      </p:sp>
      <p:sp>
        <p:nvSpPr>
          <p:cNvPr id="99" name="Shape 99"/>
          <p:cNvSpPr/>
          <p:nvPr/>
        </p:nvSpPr>
        <p:spPr>
          <a:xfrm>
            <a:off x="487719" y="1468780"/>
            <a:ext cx="7904789" cy="342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300">
                <a:solidFill>
                  <a:srgbClr val="008687"/>
                </a:solidFill>
                <a:latin typeface="Calibri"/>
                <a:ea typeface="Calibri"/>
                <a:cs typeface="Calibri"/>
                <a:sym typeface="Calibri"/>
              </a:defRPr>
            </a:lvl1pPr>
          </a:lstStyle>
          <a:p>
            <a:pPr lvl="0">
              <a:defRPr sz="1800">
                <a:solidFill>
                  <a:srgbClr val="000000"/>
                </a:solidFill>
              </a:defRPr>
            </a:pPr>
            <a:r>
              <a:rPr sz="2300">
                <a:solidFill>
                  <a:srgbClr val="008687"/>
                </a:solidFill>
              </a:rPr>
              <a:t>Reconfigurable Computing Node Design</a:t>
            </a:r>
          </a:p>
        </p:txBody>
      </p:sp>
      <p:sp>
        <p:nvSpPr>
          <p:cNvPr id="100" name="Shape 10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11</a:t>
            </a:fld>
            <a:endParaRPr sz="1200">
              <a:solidFill>
                <a:srgbClr val="045C75"/>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body" idx="1"/>
          </p:nvPr>
        </p:nvSpPr>
        <p:spPr>
          <a:xfrm>
            <a:off x="355599" y="1236373"/>
            <a:ext cx="3402164" cy="4385253"/>
          </a:xfrm>
          <a:prstGeom prst="rect">
            <a:avLst/>
          </a:prstGeom>
        </p:spPr>
        <p:txBody>
          <a:bodyPr lIns="0" tIns="0" rIns="0" bIns="0"/>
          <a:lstStyle/>
          <a:p>
            <a:pPr marL="226435" lvl="0" indent="-226435" defTabSz="799184">
              <a:spcBef>
                <a:spcPts val="400"/>
              </a:spcBef>
              <a:buClr>
                <a:srgbClr val="04617B"/>
              </a:buClr>
              <a:buFont typeface="Wingdings"/>
              <a:buChar char="❖"/>
              <a:defRPr sz="1800"/>
            </a:pPr>
            <a:r>
              <a:rPr sz="1700"/>
              <a:t>The microprocessor takes care of task scheduling.</a:t>
            </a:r>
          </a:p>
          <a:p>
            <a:pPr marL="226435" lvl="0" indent="-226435" defTabSz="799184">
              <a:spcBef>
                <a:spcPts val="400"/>
              </a:spcBef>
              <a:buClr>
                <a:srgbClr val="04617B"/>
              </a:buClr>
              <a:buFont typeface="Wingdings"/>
              <a:buChar char="❖"/>
              <a:defRPr sz="1800"/>
            </a:pPr>
            <a:r>
              <a:rPr sz="1700"/>
              <a:t>The media access control(MAC) unit provides the network communication interface.</a:t>
            </a:r>
          </a:p>
          <a:p>
            <a:pPr marL="226435" lvl="0" indent="-226435" defTabSz="799184">
              <a:spcBef>
                <a:spcPts val="400"/>
              </a:spcBef>
              <a:buClr>
                <a:srgbClr val="04617B"/>
              </a:buClr>
              <a:buFont typeface="Wingdings"/>
              <a:buChar char="❖"/>
              <a:defRPr sz="1800"/>
            </a:pPr>
            <a:r>
              <a:rPr sz="1700"/>
              <a:t>Memory Cell uses the on-chip BRAM.</a:t>
            </a:r>
          </a:p>
          <a:p>
            <a:pPr marL="226435" lvl="0" indent="-226435" defTabSz="799184">
              <a:spcBef>
                <a:spcPts val="400"/>
              </a:spcBef>
              <a:buClr>
                <a:srgbClr val="04617B"/>
              </a:buClr>
              <a:buFont typeface="Wingdings"/>
              <a:buChar char="❖"/>
              <a:defRPr sz="1800"/>
            </a:pPr>
            <a:r>
              <a:rPr sz="1700"/>
              <a:t>Flash memory stores the code execution, data and configuration files.</a:t>
            </a:r>
          </a:p>
          <a:p>
            <a:pPr marL="226435" lvl="0" indent="-226435" defTabSz="799184">
              <a:spcBef>
                <a:spcPts val="400"/>
              </a:spcBef>
              <a:buClr>
                <a:srgbClr val="04617B"/>
              </a:buClr>
              <a:buFont typeface="Wingdings"/>
              <a:buChar char="❖"/>
              <a:defRPr sz="1800"/>
            </a:pPr>
            <a:r>
              <a:rPr sz="1700"/>
              <a:t>Reconfigurable control unit embedded with the ICAP module.</a:t>
            </a:r>
          </a:p>
        </p:txBody>
      </p:sp>
      <p:pic>
        <p:nvPicPr>
          <p:cNvPr id="103" name="image4.png"/>
          <p:cNvPicPr/>
          <p:nvPr/>
        </p:nvPicPr>
        <p:blipFill>
          <a:blip r:embed="rId2">
            <a:extLst/>
          </a:blip>
          <a:stretch>
            <a:fillRect/>
          </a:stretch>
        </p:blipFill>
        <p:spPr>
          <a:xfrm>
            <a:off x="3864619" y="1320800"/>
            <a:ext cx="5005514" cy="3854245"/>
          </a:xfrm>
          <a:prstGeom prst="rect">
            <a:avLst/>
          </a:prstGeom>
          <a:ln w="12700">
            <a:miter lim="400000"/>
          </a:ln>
        </p:spPr>
      </p:pic>
      <p:sp>
        <p:nvSpPr>
          <p:cNvPr id="104" name="Shape 104"/>
          <p:cNvSpPr/>
          <p:nvPr/>
        </p:nvSpPr>
        <p:spPr>
          <a:xfrm>
            <a:off x="398819" y="743269"/>
            <a:ext cx="7904789" cy="342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300">
                <a:solidFill>
                  <a:srgbClr val="008687"/>
                </a:solidFill>
                <a:latin typeface="Calibri"/>
                <a:ea typeface="Calibri"/>
                <a:cs typeface="Calibri"/>
                <a:sym typeface="Calibri"/>
              </a:defRPr>
            </a:lvl1pPr>
          </a:lstStyle>
          <a:p>
            <a:pPr lvl="0">
              <a:defRPr sz="1800">
                <a:solidFill>
                  <a:srgbClr val="000000"/>
                </a:solidFill>
              </a:defRPr>
            </a:pPr>
            <a:r>
              <a:rPr sz="2300">
                <a:solidFill>
                  <a:srgbClr val="008687"/>
                </a:solidFill>
              </a:rPr>
              <a:t>Static logic Partition</a:t>
            </a:r>
          </a:p>
        </p:txBody>
      </p:sp>
      <p:sp>
        <p:nvSpPr>
          <p:cNvPr id="105" name="Shape 1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12</a:t>
            </a:fld>
            <a:endParaRPr sz="1200">
              <a:solidFill>
                <a:srgbClr val="045C75"/>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487719" y="1144509"/>
            <a:ext cx="7904789" cy="482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300">
                <a:solidFill>
                  <a:srgbClr val="008687"/>
                </a:solidFill>
                <a:latin typeface="Calibri"/>
                <a:ea typeface="Calibri"/>
                <a:cs typeface="Calibri"/>
                <a:sym typeface="Calibri"/>
              </a:defRPr>
            </a:lvl1pPr>
          </a:lstStyle>
          <a:p>
            <a:pPr lvl="0">
              <a:defRPr sz="1800">
                <a:solidFill>
                  <a:srgbClr val="000000"/>
                </a:solidFill>
              </a:defRPr>
            </a:pPr>
            <a:r>
              <a:rPr sz="3300">
                <a:solidFill>
                  <a:srgbClr val="008687"/>
                </a:solidFill>
              </a:rPr>
              <a:t>Reconfigurable logic Partition</a:t>
            </a:r>
          </a:p>
        </p:txBody>
      </p:sp>
      <p:sp>
        <p:nvSpPr>
          <p:cNvPr id="108" name="Shape 108"/>
          <p:cNvSpPr>
            <a:spLocks noGrp="1"/>
          </p:cNvSpPr>
          <p:nvPr>
            <p:ph type="body" idx="1"/>
          </p:nvPr>
        </p:nvSpPr>
        <p:spPr>
          <a:xfrm>
            <a:off x="444499" y="1828799"/>
            <a:ext cx="7511606" cy="1927308"/>
          </a:xfrm>
          <a:prstGeom prst="rect">
            <a:avLst/>
          </a:prstGeom>
        </p:spPr>
        <p:txBody>
          <a:bodyPr lIns="0" tIns="0" rIns="0" bIns="0"/>
          <a:lstStyle/>
          <a:p>
            <a:pPr marL="282658" lvl="0" indent="-282658" defTabSz="807597">
              <a:spcBef>
                <a:spcPts val="400"/>
              </a:spcBef>
              <a:buClr>
                <a:srgbClr val="04617B"/>
              </a:buClr>
              <a:buFont typeface="Wingdings"/>
              <a:buChar char="❖"/>
              <a:defRPr sz="1800"/>
            </a:pPr>
            <a:r>
              <a:rPr sz="2100"/>
              <a:t>implements different hardware architecture for different computing functions.</a:t>
            </a:r>
          </a:p>
          <a:p>
            <a:pPr marL="282658" lvl="0" indent="-282658" defTabSz="807597">
              <a:spcBef>
                <a:spcPts val="400"/>
              </a:spcBef>
              <a:buClr>
                <a:srgbClr val="04617B"/>
              </a:buClr>
              <a:buFont typeface="Wingdings"/>
              <a:buChar char="❖"/>
              <a:defRPr sz="1800"/>
            </a:pPr>
            <a:r>
              <a:rPr sz="2100"/>
              <a:t>Bus and reconfigurable computing unit bridge achieve the communication between static logic and reconfigurable logic.</a:t>
            </a:r>
          </a:p>
        </p:txBody>
      </p:sp>
      <p:sp>
        <p:nvSpPr>
          <p:cNvPr id="109" name="Shape 10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13</a:t>
            </a:fld>
            <a:endParaRPr sz="1200">
              <a:solidFill>
                <a:srgbClr val="045C75"/>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p:nvPr/>
        </p:nvSpPr>
        <p:spPr>
          <a:xfrm>
            <a:off x="487719" y="1144509"/>
            <a:ext cx="7904789" cy="44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a:solidFill>
                  <a:srgbClr val="008687"/>
                </a:solidFill>
                <a:latin typeface="Calibri"/>
                <a:ea typeface="Calibri"/>
                <a:cs typeface="Calibri"/>
                <a:sym typeface="Calibri"/>
              </a:defRPr>
            </a:lvl1pPr>
          </a:lstStyle>
          <a:p>
            <a:pPr lvl="0">
              <a:defRPr sz="1800">
                <a:solidFill>
                  <a:srgbClr val="000000"/>
                </a:solidFill>
              </a:defRPr>
            </a:pPr>
            <a:r>
              <a:rPr sz="3000">
                <a:solidFill>
                  <a:srgbClr val="008687"/>
                </a:solidFill>
              </a:rPr>
              <a:t>Reconfigurable Computing node Software</a:t>
            </a:r>
          </a:p>
        </p:txBody>
      </p:sp>
      <p:sp>
        <p:nvSpPr>
          <p:cNvPr id="112" name="Shape 112"/>
          <p:cNvSpPr>
            <a:spLocks noGrp="1"/>
          </p:cNvSpPr>
          <p:nvPr>
            <p:ph type="body" idx="1"/>
          </p:nvPr>
        </p:nvSpPr>
        <p:spPr>
          <a:xfrm>
            <a:off x="444500" y="1828800"/>
            <a:ext cx="7904789" cy="4372651"/>
          </a:xfrm>
          <a:prstGeom prst="rect">
            <a:avLst/>
          </a:prstGeom>
        </p:spPr>
        <p:txBody>
          <a:bodyPr lIns="0" tIns="0" rIns="0" bIns="0"/>
          <a:lstStyle/>
          <a:p>
            <a:pPr marL="308455" lvl="0" indent="-308455" defTabSz="841247">
              <a:spcBef>
                <a:spcPts val="500"/>
              </a:spcBef>
              <a:buClr>
                <a:srgbClr val="04617B"/>
              </a:buClr>
              <a:buFont typeface="Wingdings"/>
              <a:buChar char="❖"/>
              <a:defRPr sz="1800"/>
            </a:pPr>
            <a:r>
              <a:rPr sz="2200"/>
              <a:t>Node Software :</a:t>
            </a:r>
          </a:p>
          <a:p>
            <a:pPr marL="701648" lvl="1" indent="-308455" defTabSz="841247">
              <a:spcBef>
                <a:spcPts val="500"/>
              </a:spcBef>
              <a:buClr>
                <a:srgbClr val="04617B"/>
              </a:buClr>
              <a:buFont typeface="Wingdings"/>
              <a:defRPr sz="1800"/>
            </a:pPr>
            <a:r>
              <a:rPr sz="2200"/>
              <a:t>Service program designed to run on the reconfigurable computing nodes to provide computing services to the general-purpose processing nodes.</a:t>
            </a:r>
          </a:p>
          <a:p>
            <a:pPr marL="701648" lvl="1" indent="-308455" defTabSz="841247">
              <a:spcBef>
                <a:spcPts val="500"/>
              </a:spcBef>
              <a:buClr>
                <a:srgbClr val="04617B"/>
              </a:buClr>
              <a:buFont typeface="Wingdings"/>
              <a:defRPr sz="1800"/>
            </a:pPr>
            <a:r>
              <a:rPr sz="2200"/>
              <a:t>interface library that provides the application access to the reconfigurable nodes</a:t>
            </a:r>
          </a:p>
          <a:p>
            <a:pPr marL="701648" lvl="1" indent="-308455" defTabSz="841247">
              <a:spcBef>
                <a:spcPts val="500"/>
              </a:spcBef>
              <a:buClr>
                <a:srgbClr val="04617B"/>
              </a:buClr>
              <a:buFont typeface="Wingdings"/>
              <a:defRPr sz="1800"/>
            </a:pPr>
            <a:r>
              <a:rPr sz="2200"/>
              <a:t>Reconfigurable nodes on the service side and the general purpose nodes on the client side.</a:t>
            </a:r>
          </a:p>
        </p:txBody>
      </p:sp>
      <p:sp>
        <p:nvSpPr>
          <p:cNvPr id="113" name="Shape 1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14</a:t>
            </a:fld>
            <a:endParaRPr sz="1200">
              <a:solidFill>
                <a:srgbClr val="045C75"/>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487719" y="1144509"/>
            <a:ext cx="7904789" cy="44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a:solidFill>
                  <a:srgbClr val="008687"/>
                </a:solidFill>
                <a:latin typeface="Calibri"/>
                <a:ea typeface="Calibri"/>
                <a:cs typeface="Calibri"/>
                <a:sym typeface="Calibri"/>
              </a:defRPr>
            </a:lvl1pPr>
          </a:lstStyle>
          <a:p>
            <a:pPr lvl="0">
              <a:defRPr sz="1800">
                <a:solidFill>
                  <a:srgbClr val="000000"/>
                </a:solidFill>
              </a:defRPr>
            </a:pPr>
            <a:r>
              <a:rPr sz="3000">
                <a:solidFill>
                  <a:srgbClr val="008687"/>
                </a:solidFill>
              </a:rPr>
              <a:t>Reconfigurable Computing node Software</a:t>
            </a:r>
          </a:p>
        </p:txBody>
      </p:sp>
      <p:sp>
        <p:nvSpPr>
          <p:cNvPr id="116" name="Shape 116"/>
          <p:cNvSpPr>
            <a:spLocks noGrp="1"/>
          </p:cNvSpPr>
          <p:nvPr>
            <p:ph type="body" idx="1"/>
          </p:nvPr>
        </p:nvSpPr>
        <p:spPr>
          <a:xfrm>
            <a:off x="444500" y="1828800"/>
            <a:ext cx="7904789" cy="4372651"/>
          </a:xfrm>
          <a:prstGeom prst="rect">
            <a:avLst/>
          </a:prstGeom>
        </p:spPr>
        <p:txBody>
          <a:bodyPr lIns="0" tIns="0" rIns="0" bIns="0"/>
          <a:lstStyle/>
          <a:p>
            <a:pPr marL="308455" lvl="0" indent="-308455" defTabSz="841247">
              <a:spcBef>
                <a:spcPts val="500"/>
              </a:spcBef>
              <a:buClr>
                <a:srgbClr val="04617B"/>
              </a:buClr>
              <a:buFont typeface="Wingdings"/>
              <a:buChar char="❖"/>
              <a:defRPr sz="1800"/>
            </a:pPr>
            <a:r>
              <a:rPr sz="2200"/>
              <a:t>Software can be implemented in two ways :</a:t>
            </a:r>
          </a:p>
          <a:p>
            <a:pPr marL="701648" lvl="1" indent="-308455" defTabSz="841247">
              <a:spcBef>
                <a:spcPts val="500"/>
              </a:spcBef>
              <a:buClr>
                <a:srgbClr val="04617B"/>
              </a:buClr>
              <a:buFont typeface="Wingdings"/>
              <a:defRPr sz="1800"/>
            </a:pPr>
            <a:r>
              <a:rPr sz="2200"/>
              <a:t>using a real time OS</a:t>
            </a:r>
          </a:p>
          <a:p>
            <a:pPr marL="701648" lvl="1" indent="-308455" defTabSz="841247">
              <a:spcBef>
                <a:spcPts val="500"/>
              </a:spcBef>
              <a:buClr>
                <a:srgbClr val="04617B"/>
              </a:buClr>
              <a:buFont typeface="Wingdings"/>
              <a:defRPr sz="1800"/>
            </a:pPr>
            <a:r>
              <a:rPr sz="2200"/>
              <a:t>without any OS</a:t>
            </a:r>
          </a:p>
          <a:p>
            <a:pPr marL="308455" lvl="0" indent="-308455" defTabSz="841247">
              <a:spcBef>
                <a:spcPts val="500"/>
              </a:spcBef>
              <a:buClr>
                <a:srgbClr val="04617B"/>
              </a:buClr>
              <a:buFont typeface="Wingdings"/>
              <a:buChar char="❖"/>
              <a:defRPr sz="1800"/>
            </a:pPr>
            <a:r>
              <a:rPr sz="2200"/>
              <a:t>can provide multi-task scheduling, interrupt handling, memory management etc  using a real time OS </a:t>
            </a:r>
          </a:p>
          <a:p>
            <a:pPr marL="701648" lvl="1" indent="-308455" defTabSz="841247">
              <a:spcBef>
                <a:spcPts val="500"/>
              </a:spcBef>
              <a:buClr>
                <a:srgbClr val="04617B"/>
              </a:buClr>
              <a:buFont typeface="Wingdings"/>
              <a:defRPr sz="1800"/>
            </a:pPr>
            <a:r>
              <a:rPr sz="2200"/>
              <a:t>But uses more intensive system resources</a:t>
            </a:r>
          </a:p>
          <a:p>
            <a:pPr marL="308455" lvl="0" indent="-308455" defTabSz="841247">
              <a:spcBef>
                <a:spcPts val="500"/>
              </a:spcBef>
              <a:buClr>
                <a:srgbClr val="04617B"/>
              </a:buClr>
              <a:buFont typeface="Wingdings"/>
              <a:buChar char="❖"/>
              <a:defRPr sz="1800"/>
            </a:pPr>
            <a:r>
              <a:rPr sz="2200"/>
              <a:t>Fewer resources used for system without OS.</a:t>
            </a:r>
          </a:p>
        </p:txBody>
      </p:sp>
      <p:sp>
        <p:nvSpPr>
          <p:cNvPr id="117" name="Shape 1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15</a:t>
            </a:fld>
            <a:endParaRPr sz="1200">
              <a:solidFill>
                <a:srgbClr val="045C75"/>
              </a:solid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487719" y="1144509"/>
            <a:ext cx="7904789" cy="381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600">
                <a:solidFill>
                  <a:srgbClr val="008687"/>
                </a:solidFill>
                <a:latin typeface="Calibri"/>
                <a:ea typeface="Calibri"/>
                <a:cs typeface="Calibri"/>
                <a:sym typeface="Calibri"/>
              </a:defRPr>
            </a:lvl1pPr>
          </a:lstStyle>
          <a:p>
            <a:pPr lvl="0">
              <a:defRPr sz="1800">
                <a:solidFill>
                  <a:srgbClr val="000000"/>
                </a:solidFill>
              </a:defRPr>
            </a:pPr>
            <a:r>
              <a:rPr sz="2600">
                <a:solidFill>
                  <a:srgbClr val="008687"/>
                </a:solidFill>
              </a:rPr>
              <a:t>Implementation of Dynamic Partial Reconfiguration</a:t>
            </a:r>
          </a:p>
        </p:txBody>
      </p:sp>
      <p:sp>
        <p:nvSpPr>
          <p:cNvPr id="120" name="Shape 120"/>
          <p:cNvSpPr>
            <a:spLocks noGrp="1"/>
          </p:cNvSpPr>
          <p:nvPr>
            <p:ph type="body" idx="1"/>
          </p:nvPr>
        </p:nvSpPr>
        <p:spPr>
          <a:xfrm>
            <a:off x="444500" y="1828800"/>
            <a:ext cx="7904789" cy="4372651"/>
          </a:xfrm>
          <a:prstGeom prst="rect">
            <a:avLst/>
          </a:prstGeom>
        </p:spPr>
        <p:txBody>
          <a:bodyPr lIns="0" tIns="0" rIns="0" bIns="0"/>
          <a:lstStyle/>
          <a:p>
            <a:pPr marL="308455" lvl="0" indent="-308455" defTabSz="841247">
              <a:spcBef>
                <a:spcPts val="500"/>
              </a:spcBef>
              <a:buClr>
                <a:srgbClr val="04617B"/>
              </a:buClr>
              <a:buFont typeface="Wingdings"/>
              <a:buChar char="❖"/>
              <a:defRPr sz="1800"/>
            </a:pPr>
            <a:r>
              <a:rPr sz="2200"/>
              <a:t>Advance Encryption Standard(AES) is one of the applications where this system is incorporated.</a:t>
            </a:r>
          </a:p>
          <a:p>
            <a:pPr marL="308455" lvl="0" indent="-308455" defTabSz="841247">
              <a:spcBef>
                <a:spcPts val="500"/>
              </a:spcBef>
              <a:buClr>
                <a:srgbClr val="04617B"/>
              </a:buClr>
              <a:buFont typeface="Wingdings"/>
              <a:buChar char="❖"/>
              <a:defRPr sz="1800"/>
            </a:pPr>
            <a:r>
              <a:rPr sz="2200"/>
              <a:t>AES is the symmetric key block cipher algorithm.</a:t>
            </a:r>
          </a:p>
          <a:p>
            <a:pPr marL="308455" lvl="0" indent="-308455" defTabSz="841247">
              <a:spcBef>
                <a:spcPts val="500"/>
              </a:spcBef>
              <a:buClr>
                <a:srgbClr val="04617B"/>
              </a:buClr>
              <a:buFont typeface="Wingdings"/>
              <a:buChar char="❖"/>
              <a:defRPr sz="1800"/>
            </a:pPr>
            <a:r>
              <a:rPr sz="2200"/>
              <a:t>The packet and key length for a block cipher is alterable.</a:t>
            </a:r>
          </a:p>
          <a:p>
            <a:pPr marL="308455" lvl="0" indent="-308455" defTabSz="841247">
              <a:spcBef>
                <a:spcPts val="500"/>
              </a:spcBef>
              <a:buClr>
                <a:srgbClr val="04617B"/>
              </a:buClr>
              <a:buFont typeface="Wingdings"/>
              <a:buChar char="❖"/>
              <a:defRPr sz="1800"/>
            </a:pPr>
            <a:r>
              <a:rPr sz="2200"/>
              <a:t>The packet and key length used in our example is 128 bits.</a:t>
            </a:r>
          </a:p>
          <a:p>
            <a:pPr marL="701648" lvl="1" indent="-308455" defTabSz="841247">
              <a:spcBef>
                <a:spcPts val="500"/>
              </a:spcBef>
              <a:buClr>
                <a:srgbClr val="04617B"/>
              </a:buClr>
              <a:buFont typeface="Wingdings"/>
              <a:defRPr sz="1800"/>
            </a:pPr>
            <a:r>
              <a:rPr sz="2200"/>
              <a:t>divided into 16-byte packets  and organized into 4x4 matrix order.</a:t>
            </a:r>
          </a:p>
          <a:p>
            <a:pPr marL="308455" lvl="0" indent="-308455" defTabSz="841247">
              <a:spcBef>
                <a:spcPts val="500"/>
              </a:spcBef>
              <a:buClr>
                <a:srgbClr val="04617B"/>
              </a:buClr>
              <a:buFont typeface="Wingdings"/>
              <a:buChar char="❖"/>
              <a:defRPr sz="1800"/>
            </a:pPr>
            <a:r>
              <a:rPr sz="2200"/>
              <a:t>Matrix is called state.</a:t>
            </a:r>
          </a:p>
        </p:txBody>
      </p:sp>
      <p:sp>
        <p:nvSpPr>
          <p:cNvPr id="121" name="Shape 12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16</a:t>
            </a:fld>
            <a:endParaRPr sz="1200">
              <a:solidFill>
                <a:srgbClr val="045C75"/>
              </a:solidFil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body" idx="1"/>
          </p:nvPr>
        </p:nvSpPr>
        <p:spPr>
          <a:xfrm>
            <a:off x="484186" y="763398"/>
            <a:ext cx="7922998" cy="5680801"/>
          </a:xfrm>
          <a:prstGeom prst="rect">
            <a:avLst/>
          </a:prstGeom>
        </p:spPr>
        <p:txBody>
          <a:bodyPr lIns="0" tIns="0" rIns="0" bIns="0"/>
          <a:lstStyle/>
          <a:p>
            <a:pPr marL="308455" lvl="0" indent="-308455" defTabSz="841247">
              <a:spcBef>
                <a:spcPts val="500"/>
              </a:spcBef>
              <a:buClr>
                <a:srgbClr val="04617B"/>
              </a:buClr>
              <a:buFont typeface="Wingdings"/>
              <a:buChar char="❖"/>
              <a:defRPr sz="1800"/>
            </a:pPr>
            <a:r>
              <a:rPr sz="2200"/>
              <a:t>AES algorithm is formed by iterative transformation.</a:t>
            </a:r>
          </a:p>
          <a:p>
            <a:pPr marL="308455" lvl="0" indent="-308455" defTabSz="841247">
              <a:spcBef>
                <a:spcPts val="500"/>
              </a:spcBef>
              <a:buClr>
                <a:srgbClr val="04617B"/>
              </a:buClr>
              <a:buFont typeface="Wingdings"/>
              <a:buChar char="❖"/>
              <a:defRPr sz="1800"/>
            </a:pPr>
            <a:r>
              <a:rPr sz="2200"/>
              <a:t>Each transformation has operations :</a:t>
            </a:r>
          </a:p>
          <a:p>
            <a:pPr marL="701648" lvl="1" indent="-308455" defTabSz="841247">
              <a:spcBef>
                <a:spcPts val="500"/>
              </a:spcBef>
              <a:buClr>
                <a:srgbClr val="04617B"/>
              </a:buClr>
              <a:buFont typeface="Wingdings"/>
              <a:defRPr sz="1800"/>
            </a:pPr>
            <a:r>
              <a:rPr sz="2200"/>
              <a:t>Byte substitution(SubByte)</a:t>
            </a:r>
          </a:p>
          <a:p>
            <a:pPr marL="701648" lvl="1" indent="-308455" defTabSz="841247">
              <a:spcBef>
                <a:spcPts val="500"/>
              </a:spcBef>
              <a:buClr>
                <a:srgbClr val="04617B"/>
              </a:buClr>
              <a:buFont typeface="Wingdings"/>
              <a:defRPr sz="1800"/>
            </a:pPr>
            <a:r>
              <a:rPr sz="2200"/>
              <a:t>Line Shift(Shift Rows)</a:t>
            </a:r>
          </a:p>
          <a:p>
            <a:pPr marL="701648" lvl="1" indent="-308455" defTabSz="841247">
              <a:spcBef>
                <a:spcPts val="500"/>
              </a:spcBef>
              <a:buClr>
                <a:srgbClr val="04617B"/>
              </a:buClr>
              <a:buFont typeface="Wingdings"/>
              <a:defRPr sz="1800"/>
            </a:pPr>
            <a:r>
              <a:rPr sz="2200"/>
              <a:t>Column confused(Mix columns)</a:t>
            </a:r>
          </a:p>
          <a:p>
            <a:pPr marL="701648" lvl="1" indent="-308455" defTabSz="841247">
              <a:spcBef>
                <a:spcPts val="500"/>
              </a:spcBef>
              <a:buClr>
                <a:srgbClr val="04617B"/>
              </a:buClr>
              <a:buFont typeface="Wingdings"/>
              <a:defRPr sz="1800"/>
            </a:pPr>
            <a:r>
              <a:rPr sz="2200"/>
              <a:t>Round Keys plus (AddRoundKey)</a:t>
            </a:r>
          </a:p>
          <a:p>
            <a:pPr marL="308455" lvl="0" indent="-308455" defTabSz="841247">
              <a:spcBef>
                <a:spcPts val="500"/>
              </a:spcBef>
              <a:buClr>
                <a:srgbClr val="04617B"/>
              </a:buClr>
              <a:buFont typeface="Wingdings"/>
              <a:buChar char="❖"/>
              <a:defRPr sz="1800"/>
            </a:pPr>
            <a:r>
              <a:rPr sz="2200"/>
              <a:t>The calculating functions are divided into several sub-modules.</a:t>
            </a:r>
          </a:p>
          <a:p>
            <a:pPr marL="701648" lvl="1" indent="-308455" defTabSz="841247">
              <a:spcBef>
                <a:spcPts val="500"/>
              </a:spcBef>
              <a:buClr>
                <a:srgbClr val="04617B"/>
              </a:buClr>
              <a:buFont typeface="Wingdings"/>
              <a:defRPr sz="1800"/>
            </a:pPr>
            <a:r>
              <a:rPr sz="2200"/>
              <a:t>Memory access modules</a:t>
            </a:r>
          </a:p>
          <a:p>
            <a:pPr marL="701648" lvl="1" indent="-308455" defTabSz="841247">
              <a:spcBef>
                <a:spcPts val="500"/>
              </a:spcBef>
              <a:buClr>
                <a:srgbClr val="04617B"/>
              </a:buClr>
              <a:buFont typeface="Wingdings"/>
              <a:defRPr sz="1800"/>
            </a:pPr>
            <a:r>
              <a:rPr sz="2200"/>
              <a:t>Cache modules</a:t>
            </a:r>
          </a:p>
          <a:p>
            <a:pPr marL="701648" lvl="1" indent="-308455" defTabSz="841247">
              <a:spcBef>
                <a:spcPts val="500"/>
              </a:spcBef>
              <a:buClr>
                <a:srgbClr val="04617B"/>
              </a:buClr>
              <a:buFont typeface="Wingdings"/>
              <a:defRPr sz="1800"/>
            </a:pPr>
            <a:r>
              <a:rPr sz="2200"/>
              <a:t>Encryption calculation modules</a:t>
            </a:r>
          </a:p>
          <a:p>
            <a:pPr marL="701648" lvl="1" indent="-308455" defTabSz="841247">
              <a:spcBef>
                <a:spcPts val="500"/>
              </a:spcBef>
              <a:buClr>
                <a:srgbClr val="04617B"/>
              </a:buClr>
              <a:buFont typeface="Wingdings"/>
              <a:defRPr sz="1800"/>
            </a:pPr>
            <a:r>
              <a:rPr sz="2200"/>
              <a:t>Master Control Module</a:t>
            </a:r>
          </a:p>
        </p:txBody>
      </p:sp>
      <p:sp>
        <p:nvSpPr>
          <p:cNvPr id="124" name="Shape 1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17</a:t>
            </a:fld>
            <a:endParaRPr sz="1200">
              <a:solidFill>
                <a:srgbClr val="045C75"/>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1"/>
          </p:nvPr>
        </p:nvSpPr>
        <p:spPr>
          <a:xfrm>
            <a:off x="368299" y="856315"/>
            <a:ext cx="7905337" cy="5145370"/>
          </a:xfrm>
          <a:prstGeom prst="rect">
            <a:avLst/>
          </a:prstGeom>
        </p:spPr>
        <p:txBody>
          <a:bodyPr lIns="0" tIns="0" rIns="0" bIns="0"/>
          <a:lstStyle/>
          <a:p>
            <a:pPr marL="191804" lvl="0" indent="-191804" defTabSz="639347">
              <a:spcBef>
                <a:spcPts val="300"/>
              </a:spcBef>
              <a:buClr>
                <a:srgbClr val="04617B"/>
              </a:buClr>
              <a:buFont typeface="Wingdings"/>
              <a:buChar char="❖"/>
              <a:defRPr sz="1800"/>
            </a:pPr>
            <a:r>
              <a:t>Master Control module :</a:t>
            </a:r>
          </a:p>
          <a:p>
            <a:pPr marL="490629" lvl="1" indent="-191803" defTabSz="639347">
              <a:spcBef>
                <a:spcPts val="300"/>
              </a:spcBef>
              <a:buClr>
                <a:srgbClr val="04617B"/>
              </a:buClr>
              <a:buFont typeface="Wingdings"/>
              <a:defRPr sz="1800"/>
            </a:pPr>
            <a:r>
              <a:t>controls memory access module </a:t>
            </a:r>
          </a:p>
          <a:p>
            <a:pPr marL="490629" lvl="1" indent="-191803" defTabSz="639347">
              <a:spcBef>
                <a:spcPts val="300"/>
              </a:spcBef>
              <a:buClr>
                <a:srgbClr val="04617B"/>
              </a:buClr>
              <a:buFont typeface="Wingdings"/>
              <a:defRPr sz="1800"/>
            </a:pPr>
            <a:r>
              <a:t>controls encryption module</a:t>
            </a:r>
          </a:p>
          <a:p>
            <a:pPr marL="490629" lvl="1" indent="-191803" defTabSz="639347">
              <a:spcBef>
                <a:spcPts val="300"/>
              </a:spcBef>
              <a:buClr>
                <a:srgbClr val="04617B"/>
              </a:buClr>
              <a:buFont typeface="Wingdings"/>
              <a:defRPr sz="1800"/>
            </a:pPr>
            <a:r>
              <a:t>controls interrupt handling</a:t>
            </a:r>
          </a:p>
          <a:p>
            <a:pPr marL="191804" lvl="0" indent="-191804" defTabSz="639347">
              <a:spcBef>
                <a:spcPts val="300"/>
              </a:spcBef>
              <a:buClr>
                <a:srgbClr val="04617B"/>
              </a:buClr>
              <a:buFont typeface="Wingdings"/>
              <a:buChar char="❖"/>
              <a:defRPr sz="1800"/>
            </a:pPr>
            <a:r>
              <a:t>Encryption calculation sub-module can perform operation on 512 piece operand at once. </a:t>
            </a:r>
          </a:p>
          <a:p>
            <a:pPr marL="191804" lvl="0" indent="-191804" defTabSz="639347">
              <a:spcBef>
                <a:spcPts val="300"/>
              </a:spcBef>
              <a:buClr>
                <a:srgbClr val="04617B"/>
              </a:buClr>
              <a:buFont typeface="Wingdings"/>
              <a:buChar char="❖"/>
              <a:defRPr sz="1800"/>
            </a:pPr>
            <a:r>
              <a:t>Master module takes care of the assignment, controlling the computation process and memory operations.</a:t>
            </a:r>
          </a:p>
          <a:p>
            <a:pPr marL="191804" lvl="0" indent="-191804" defTabSz="639347">
              <a:spcBef>
                <a:spcPts val="300"/>
              </a:spcBef>
              <a:buClr>
                <a:srgbClr val="04617B"/>
              </a:buClr>
              <a:buFont typeface="Wingdings"/>
              <a:buChar char="❖"/>
              <a:defRPr sz="1800"/>
            </a:pPr>
            <a:r>
              <a:t>The hardware implementation of reconfigurable computing nodes include</a:t>
            </a:r>
          </a:p>
          <a:p>
            <a:pPr marL="490629" lvl="1" indent="-191803" defTabSz="639347">
              <a:spcBef>
                <a:spcPts val="300"/>
              </a:spcBef>
              <a:buClr>
                <a:srgbClr val="04617B"/>
              </a:buClr>
              <a:buFont typeface="Wingdings"/>
              <a:defRPr sz="1800"/>
            </a:pPr>
            <a:r>
              <a:t>the implementation of top-level module </a:t>
            </a:r>
          </a:p>
          <a:p>
            <a:pPr marL="490629" lvl="1" indent="-191803" defTabSz="639347">
              <a:spcBef>
                <a:spcPts val="300"/>
              </a:spcBef>
              <a:buClr>
                <a:srgbClr val="04617B"/>
              </a:buClr>
              <a:buFont typeface="Wingdings"/>
              <a:defRPr sz="1800"/>
            </a:pPr>
            <a:r>
              <a:t>generation of partial reconfigurable configurable data</a:t>
            </a:r>
          </a:p>
          <a:p>
            <a:pPr marL="490629" lvl="1" indent="-191803" defTabSz="639347">
              <a:spcBef>
                <a:spcPts val="300"/>
              </a:spcBef>
              <a:buClr>
                <a:srgbClr val="04617B"/>
              </a:buClr>
              <a:buFont typeface="Wingdings"/>
              <a:defRPr sz="1800"/>
            </a:pPr>
            <a:r>
              <a:t> saving partial reconfigurable configurable data. </a:t>
            </a:r>
          </a:p>
          <a:p>
            <a:pPr marL="191804" lvl="0" indent="-191804" defTabSz="639347">
              <a:spcBef>
                <a:spcPts val="300"/>
              </a:spcBef>
              <a:buClr>
                <a:srgbClr val="04617B"/>
              </a:buClr>
              <a:buFont typeface="Wingdings"/>
              <a:buChar char="❖"/>
              <a:defRPr sz="1800"/>
            </a:pPr>
            <a:r>
              <a:t>To generate partial reconfigurable configurable data introduce netlist files, the layout, and the detection of design rules.</a:t>
            </a:r>
          </a:p>
        </p:txBody>
      </p:sp>
      <p:sp>
        <p:nvSpPr>
          <p:cNvPr id="127" name="Shape 12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18</a:t>
            </a:fld>
            <a:endParaRPr sz="1200">
              <a:solidFill>
                <a:srgbClr val="045C75"/>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body" idx="1"/>
          </p:nvPr>
        </p:nvSpPr>
        <p:spPr>
          <a:xfrm>
            <a:off x="434578" y="1534898"/>
            <a:ext cx="7261753" cy="4202889"/>
          </a:xfrm>
          <a:prstGeom prst="rect">
            <a:avLst/>
          </a:prstGeom>
        </p:spPr>
        <p:txBody>
          <a:bodyPr lIns="0" tIns="0" rIns="0" bIns="0"/>
          <a:lstStyle/>
          <a:p>
            <a:pPr marL="190682" lvl="0" indent="-190682" defTabSz="672997">
              <a:spcBef>
                <a:spcPts val="400"/>
              </a:spcBef>
              <a:buClr>
                <a:srgbClr val="04617B"/>
              </a:buClr>
              <a:buFont typeface="Wingdings"/>
              <a:buChar char="❖"/>
              <a:defRPr sz="1800"/>
            </a:pPr>
            <a:r>
              <a:rPr sz="1700"/>
              <a:t>Setup used :</a:t>
            </a:r>
          </a:p>
          <a:p>
            <a:pPr marL="505236" lvl="1" indent="-190682" defTabSz="672997">
              <a:spcBef>
                <a:spcPts val="400"/>
              </a:spcBef>
              <a:buClr>
                <a:srgbClr val="04617B"/>
              </a:buClr>
              <a:buFont typeface="Wingdings"/>
              <a:defRPr sz="1800"/>
            </a:pPr>
            <a:r>
              <a:rPr sz="1700"/>
              <a:t>Virtex-4 Development board of Avnet with a clock Frequency of 100Mz.</a:t>
            </a:r>
          </a:p>
          <a:p>
            <a:pPr marL="505236" lvl="1" indent="-190682" defTabSz="672997">
              <a:spcBef>
                <a:spcPts val="400"/>
              </a:spcBef>
              <a:buClr>
                <a:srgbClr val="04617B"/>
              </a:buClr>
              <a:buFont typeface="Wingdings"/>
              <a:defRPr sz="1800"/>
            </a:pPr>
            <a:r>
              <a:rPr sz="1700"/>
              <a:t>The General-purpose processing nodes use the Core 2 Duo 1.83Ghz processors.</a:t>
            </a:r>
          </a:p>
          <a:p>
            <a:pPr marL="505236" lvl="1" indent="-190682" defTabSz="672997">
              <a:spcBef>
                <a:spcPts val="400"/>
              </a:spcBef>
              <a:buClr>
                <a:srgbClr val="04617B"/>
              </a:buClr>
              <a:buFont typeface="Wingdings"/>
              <a:defRPr sz="1800"/>
            </a:pPr>
            <a:r>
              <a:rPr sz="1700"/>
              <a:t>100M Ethernet for interconnection.</a:t>
            </a:r>
          </a:p>
          <a:p>
            <a:pPr marL="190682" lvl="0" indent="-190682" defTabSz="672997">
              <a:spcBef>
                <a:spcPts val="400"/>
              </a:spcBef>
              <a:buClr>
                <a:srgbClr val="04617B"/>
              </a:buClr>
              <a:buFont typeface="Wingdings"/>
              <a:buChar char="❖"/>
              <a:defRPr sz="1800"/>
            </a:pPr>
            <a:r>
              <a:rPr sz="1700"/>
              <a:t>Formulae :</a:t>
            </a:r>
          </a:p>
          <a:p>
            <a:pPr marL="505236" lvl="1" indent="-190682" defTabSz="672997">
              <a:spcBef>
                <a:spcPts val="400"/>
              </a:spcBef>
              <a:buClr>
                <a:srgbClr val="04617B"/>
              </a:buClr>
              <a:buFont typeface="Wingdings"/>
              <a:defRPr sz="1800"/>
            </a:pPr>
            <a:r>
              <a:rPr sz="1700"/>
              <a:t>Speedup ratio of computing unit = Software execution time of computing function/hardware execution time based on reconfiguration mode.</a:t>
            </a:r>
          </a:p>
          <a:p>
            <a:pPr marL="505236" lvl="1" indent="-190682" defTabSz="672997">
              <a:spcBef>
                <a:spcPts val="400"/>
              </a:spcBef>
              <a:buClr>
                <a:srgbClr val="04617B"/>
              </a:buClr>
              <a:buFont typeface="Wingdings"/>
              <a:defRPr sz="1800"/>
            </a:pPr>
            <a:r>
              <a:rPr sz="1700"/>
              <a:t>Speed-up ratio of partial reconfigurable node = Software execution time of applications/ execution time based on reconfiguration mode </a:t>
            </a:r>
          </a:p>
        </p:txBody>
      </p:sp>
      <p:sp>
        <p:nvSpPr>
          <p:cNvPr id="130" name="Shape 130"/>
          <p:cNvSpPr/>
          <p:nvPr/>
        </p:nvSpPr>
        <p:spPr>
          <a:xfrm>
            <a:off x="436919" y="915909"/>
            <a:ext cx="7904789" cy="44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a:solidFill>
                  <a:srgbClr val="008687"/>
                </a:solidFill>
                <a:latin typeface="Calibri"/>
                <a:ea typeface="Calibri"/>
                <a:cs typeface="Calibri"/>
                <a:sym typeface="Calibri"/>
              </a:defRPr>
            </a:lvl1pPr>
          </a:lstStyle>
          <a:p>
            <a:pPr lvl="0">
              <a:defRPr sz="1800">
                <a:solidFill>
                  <a:srgbClr val="000000"/>
                </a:solidFill>
              </a:defRPr>
            </a:pPr>
            <a:r>
              <a:rPr sz="3000">
                <a:solidFill>
                  <a:srgbClr val="008687"/>
                </a:solidFill>
              </a:rPr>
              <a:t>System Performance Analysis</a:t>
            </a:r>
          </a:p>
        </p:txBody>
      </p:sp>
      <p:sp>
        <p:nvSpPr>
          <p:cNvPr id="131" name="Shape 13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19</a:t>
            </a:fld>
            <a:endParaRPr sz="1200">
              <a:solidFill>
                <a:srgbClr val="045C75"/>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457200" y="704087"/>
            <a:ext cx="8229600" cy="1143001"/>
          </a:xfrm>
          <a:prstGeom prst="rect">
            <a:avLst/>
          </a:prstGeom>
        </p:spPr>
        <p:txBody>
          <a:bodyPr/>
          <a:lstStyle>
            <a:lvl1pPr>
              <a:defRPr sz="3200"/>
            </a:lvl1pPr>
          </a:lstStyle>
          <a:p>
            <a:pPr lvl="0">
              <a:defRPr sz="1800">
                <a:solidFill>
                  <a:srgbClr val="000000"/>
                </a:solidFill>
              </a:defRPr>
            </a:pPr>
            <a:r>
              <a:rPr sz="3200">
                <a:solidFill>
                  <a:srgbClr val="04617B"/>
                </a:solidFill>
              </a:rPr>
              <a:t>INTRODUCTION</a:t>
            </a:r>
          </a:p>
        </p:txBody>
      </p:sp>
      <p:sp>
        <p:nvSpPr>
          <p:cNvPr id="63" name="Shape 63"/>
          <p:cNvSpPr>
            <a:spLocks noGrp="1"/>
          </p:cNvSpPr>
          <p:nvPr>
            <p:ph type="body" idx="1"/>
          </p:nvPr>
        </p:nvSpPr>
        <p:spPr>
          <a:xfrm>
            <a:off x="457200" y="1935477"/>
            <a:ext cx="8229600" cy="4389123"/>
          </a:xfrm>
          <a:prstGeom prst="rect">
            <a:avLst/>
          </a:prstGeom>
        </p:spPr>
        <p:txBody>
          <a:bodyPr/>
          <a:lstStyle/>
          <a:p>
            <a:pPr marL="572346" lvl="0" indent="-572346">
              <a:buClr>
                <a:srgbClr val="04617B"/>
              </a:buClr>
              <a:buFont typeface="Wingdings"/>
              <a:buChar char="❖"/>
              <a:defRPr sz="1800"/>
            </a:pPr>
            <a:r>
              <a:rPr sz="2600"/>
              <a:t>Recent Trend : Integrating reconfigurable computing with high performance computing.</a:t>
            </a:r>
          </a:p>
          <a:p>
            <a:pPr marL="572346" lvl="0" indent="-572346">
              <a:buClr>
                <a:srgbClr val="04617B"/>
              </a:buClr>
              <a:buFont typeface="Wingdings"/>
              <a:buChar char="❖"/>
              <a:defRPr sz="1800"/>
            </a:pPr>
            <a:r>
              <a:rPr sz="2600"/>
              <a:t>Advantages : Reconfigurable computing based on FPGA  can accelerate the high performance computing.</a:t>
            </a:r>
          </a:p>
          <a:p>
            <a:pPr marL="572346" lvl="0" indent="-572346">
              <a:buClr>
                <a:srgbClr val="04617B"/>
              </a:buClr>
              <a:buFont typeface="Wingdings"/>
              <a:buChar char="❖"/>
              <a:defRPr sz="1800"/>
            </a:pPr>
            <a:r>
              <a:rPr sz="2600"/>
              <a:t>Why ?</a:t>
            </a:r>
          </a:p>
          <a:p>
            <a:pPr marL="572346" lvl="0" indent="-572346">
              <a:buClr>
                <a:srgbClr val="04617B"/>
              </a:buClr>
              <a:buFont typeface="Wingdings"/>
              <a:buChar char="❖"/>
              <a:defRPr sz="1800"/>
            </a:pPr>
            <a:r>
              <a:rPr sz="2600"/>
              <a:t>Exploits coarse-grain functional parallelism.</a:t>
            </a:r>
          </a:p>
        </p:txBody>
      </p:sp>
      <p:sp>
        <p:nvSpPr>
          <p:cNvPr id="64" name="Shape 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a:t>
            </a:fld>
            <a:endParaRPr sz="1200">
              <a:solidFill>
                <a:srgbClr val="045C75"/>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5.png"/>
          <p:cNvPicPr/>
          <p:nvPr/>
        </p:nvPicPr>
        <p:blipFill>
          <a:blip r:embed="rId2">
            <a:extLst/>
          </a:blip>
          <a:stretch>
            <a:fillRect/>
          </a:stretch>
        </p:blipFill>
        <p:spPr>
          <a:xfrm>
            <a:off x="20935" y="800100"/>
            <a:ext cx="4660539" cy="3691877"/>
          </a:xfrm>
          <a:prstGeom prst="rect">
            <a:avLst/>
          </a:prstGeom>
          <a:ln w="12700">
            <a:miter lim="400000"/>
          </a:ln>
        </p:spPr>
      </p:pic>
      <p:pic>
        <p:nvPicPr>
          <p:cNvPr id="134" name="image6.png"/>
          <p:cNvPicPr/>
          <p:nvPr/>
        </p:nvPicPr>
        <p:blipFill>
          <a:blip r:embed="rId3">
            <a:extLst/>
          </a:blip>
          <a:stretch>
            <a:fillRect/>
          </a:stretch>
        </p:blipFill>
        <p:spPr>
          <a:xfrm>
            <a:off x="4559051" y="893438"/>
            <a:ext cx="4407399" cy="3880616"/>
          </a:xfrm>
          <a:prstGeom prst="rect">
            <a:avLst/>
          </a:prstGeom>
          <a:ln w="12700">
            <a:miter lim="400000"/>
          </a:ln>
        </p:spPr>
      </p:pic>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20</a:t>
            </a:fld>
            <a:endParaRPr sz="1200">
              <a:solidFill>
                <a:srgbClr val="045C75"/>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sldNum" sz="quarter" idx="2"/>
          </p:nvPr>
        </p:nvSpPr>
        <p:spPr>
          <a:xfrm>
            <a:off x="7924800" y="6518274"/>
            <a:ext cx="762000" cy="203202"/>
          </a:xfrm>
          <a:prstGeom prst="rect">
            <a:avLst/>
          </a:prstGeom>
          <a:extLst>
            <a:ext uri="{C572A759-6A51-4108-AA02-DFA0A04FC94B}">
              <ma14:wrappingTextBoxFlag xmlns:ma14="http://schemas.microsoft.com/office/mac/drawingml/2011/main" xmlns="" val="1"/>
            </a:ext>
          </a:extLst>
        </p:spPr>
        <p:txBody>
          <a:bodyPr>
            <a:normAutofit/>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21</a:t>
            </a:fld>
            <a:endParaRPr sz="1200">
              <a:solidFill>
                <a:srgbClr val="045C75"/>
              </a:solidFill>
            </a:endParaRPr>
          </a:p>
        </p:txBody>
      </p:sp>
      <p:pic>
        <p:nvPicPr>
          <p:cNvPr id="138" name="image7.png"/>
          <p:cNvPicPr/>
          <p:nvPr/>
        </p:nvPicPr>
        <p:blipFill>
          <a:blip r:embed="rId2">
            <a:extLst/>
          </a:blip>
          <a:stretch>
            <a:fillRect/>
          </a:stretch>
        </p:blipFill>
        <p:spPr>
          <a:xfrm>
            <a:off x="193128" y="1596279"/>
            <a:ext cx="4229312" cy="3434202"/>
          </a:xfrm>
          <a:prstGeom prst="rect">
            <a:avLst/>
          </a:prstGeom>
          <a:ln w="12700">
            <a:miter lim="400000"/>
          </a:ln>
        </p:spPr>
      </p:pic>
      <p:pic>
        <p:nvPicPr>
          <p:cNvPr id="139" name="image8.png"/>
          <p:cNvPicPr/>
          <p:nvPr/>
        </p:nvPicPr>
        <p:blipFill>
          <a:blip r:embed="rId3">
            <a:extLst/>
          </a:blip>
          <a:stretch>
            <a:fillRect/>
          </a:stretch>
        </p:blipFill>
        <p:spPr>
          <a:xfrm>
            <a:off x="4509342" y="1596279"/>
            <a:ext cx="4312718" cy="343420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7924800" y="6518274"/>
            <a:ext cx="762000" cy="203202"/>
          </a:xfrm>
          <a:prstGeom prst="rect">
            <a:avLst/>
          </a:prstGeom>
          <a:extLst>
            <a:ext uri="{C572A759-6A51-4108-AA02-DFA0A04FC94B}">
              <ma14:wrappingTextBoxFlag xmlns:ma14="http://schemas.microsoft.com/office/mac/drawingml/2011/main" xmlns="" val="1"/>
            </a:ext>
          </a:extLst>
        </p:spPr>
        <p:txBody>
          <a:bodyPr>
            <a:normAutofit/>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22</a:t>
            </a:fld>
            <a:endParaRPr sz="1200">
              <a:solidFill>
                <a:srgbClr val="045C75"/>
              </a:solidFill>
            </a:endParaRPr>
          </a:p>
        </p:txBody>
      </p:sp>
      <p:pic>
        <p:nvPicPr>
          <p:cNvPr id="142" name="image9.png"/>
          <p:cNvPicPr/>
          <p:nvPr/>
        </p:nvPicPr>
        <p:blipFill>
          <a:blip r:embed="rId2">
            <a:extLst/>
          </a:blip>
          <a:stretch>
            <a:fillRect/>
          </a:stretch>
        </p:blipFill>
        <p:spPr>
          <a:xfrm>
            <a:off x="486096" y="1366637"/>
            <a:ext cx="4158929" cy="3157392"/>
          </a:xfrm>
          <a:prstGeom prst="rect">
            <a:avLst/>
          </a:prstGeom>
          <a:ln w="12700">
            <a:miter lim="400000"/>
          </a:ln>
        </p:spPr>
      </p:pic>
      <p:pic>
        <p:nvPicPr>
          <p:cNvPr id="143" name="image10.png"/>
          <p:cNvPicPr/>
          <p:nvPr/>
        </p:nvPicPr>
        <p:blipFill>
          <a:blip r:embed="rId3">
            <a:extLst/>
          </a:blip>
          <a:stretch>
            <a:fillRect/>
          </a:stretch>
        </p:blipFill>
        <p:spPr>
          <a:xfrm>
            <a:off x="5089345" y="1538437"/>
            <a:ext cx="3578405" cy="281379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xfrm>
            <a:off x="434578" y="1767679"/>
            <a:ext cx="7261753" cy="4202889"/>
          </a:xfrm>
          <a:prstGeom prst="rect">
            <a:avLst/>
          </a:prstGeom>
        </p:spPr>
        <p:txBody>
          <a:bodyPr lIns="0" tIns="0" rIns="0" bIns="0"/>
          <a:lstStyle>
            <a:lvl1pPr marL="308455" indent="-308455" defTabSz="841247">
              <a:spcBef>
                <a:spcPts val="500"/>
              </a:spcBef>
              <a:buClr>
                <a:srgbClr val="04617B"/>
              </a:buClr>
              <a:buFont typeface="Wingdings"/>
              <a:buChar char="❖"/>
              <a:defRPr sz="2200"/>
            </a:lvl1pPr>
          </a:lstStyle>
          <a:p>
            <a:pPr lvl="0">
              <a:defRPr sz="1800"/>
            </a:pPr>
            <a:r>
              <a:rPr sz="2200"/>
              <a:t>Results show that the design of resources to achieve more functions using the dynamic partial reconfigurable computing nodes alongside the general-purpose processing nodes can improve the system performance. </a:t>
            </a:r>
          </a:p>
        </p:txBody>
      </p:sp>
      <p:sp>
        <p:nvSpPr>
          <p:cNvPr id="146" name="Shape 146"/>
          <p:cNvSpPr/>
          <p:nvPr/>
        </p:nvSpPr>
        <p:spPr>
          <a:xfrm>
            <a:off x="436919" y="915909"/>
            <a:ext cx="7904789" cy="444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a:solidFill>
                  <a:srgbClr val="008687"/>
                </a:solidFill>
                <a:latin typeface="Calibri"/>
                <a:ea typeface="Calibri"/>
                <a:cs typeface="Calibri"/>
                <a:sym typeface="Calibri"/>
              </a:defRPr>
            </a:lvl1pPr>
          </a:lstStyle>
          <a:p>
            <a:pPr lvl="0">
              <a:defRPr sz="1800">
                <a:solidFill>
                  <a:srgbClr val="000000"/>
                </a:solidFill>
              </a:defRPr>
            </a:pPr>
            <a:r>
              <a:rPr sz="3000">
                <a:solidFill>
                  <a:srgbClr val="008687"/>
                </a:solidFill>
              </a:rPr>
              <a:t>Conclusions</a:t>
            </a:r>
          </a:p>
        </p:txBody>
      </p:sp>
      <p:sp>
        <p:nvSpPr>
          <p:cNvPr id="147" name="Shape 14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23</a:t>
            </a:fld>
            <a:endParaRPr sz="1200">
              <a:solidFill>
                <a:srgbClr val="045C75"/>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533400" y="0"/>
            <a:ext cx="7851648" cy="3200400"/>
          </a:xfrm>
          <a:prstGeom prst="rect">
            <a:avLst/>
          </a:prstGeom>
        </p:spPr>
        <p:txBody>
          <a:bodyPr/>
          <a:lstStyle>
            <a:lvl1pPr algn="ctr"/>
          </a:lstStyle>
          <a:p>
            <a:pPr lvl="0">
              <a:defRPr sz="1800" b="0">
                <a:solidFill>
                  <a:srgbClr val="000000"/>
                </a:solidFill>
                <a:effectLst/>
              </a:defRPr>
            </a:pPr>
            <a:r>
              <a:rPr sz="5600" b="1">
                <a:solidFill>
                  <a:srgbClr val="4DE1EA"/>
                </a:solidFill>
                <a:effectLst>
                  <a:outerShdw blurRad="38100" dist="25400" dir="5400000" rotWithShape="0">
                    <a:srgbClr val="000000">
                      <a:alpha val="43000"/>
                    </a:srgbClr>
                  </a:outerShdw>
                </a:effectLst>
              </a:rPr>
              <a:t>Maxwell – a 64 FPGA Supercomputer</a:t>
            </a:r>
          </a:p>
        </p:txBody>
      </p:sp>
      <p:sp>
        <p:nvSpPr>
          <p:cNvPr id="150" name="Shape 150"/>
          <p:cNvSpPr>
            <a:spLocks noGrp="1"/>
          </p:cNvSpPr>
          <p:nvPr>
            <p:ph type="body" idx="1"/>
          </p:nvPr>
        </p:nvSpPr>
        <p:spPr>
          <a:xfrm>
            <a:off x="533400" y="3228536"/>
            <a:ext cx="7854696" cy="3629466"/>
          </a:xfrm>
          <a:prstGeom prst="rect">
            <a:avLst/>
          </a:prstGeom>
        </p:spPr>
        <p:txBody>
          <a:bodyPr/>
          <a:lstStyle/>
          <a:p>
            <a:pPr lvl="0"/>
            <a:endParaRPr/>
          </a:p>
        </p:txBody>
      </p:sp>
      <p:sp>
        <p:nvSpPr>
          <p:cNvPr id="151" name="Shape 1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D1EAED"/>
                </a:solidFill>
              </a:rPr>
              <a:pPr lvl="0">
                <a:defRPr sz="1800">
                  <a:solidFill>
                    <a:srgbClr val="000000"/>
                  </a:solidFill>
                </a:defRPr>
              </a:pPr>
              <a:t>24</a:t>
            </a:fld>
            <a:endParaRPr sz="1200">
              <a:solidFill>
                <a:srgbClr val="D1EAED"/>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Developers</a:t>
            </a:r>
          </a:p>
        </p:txBody>
      </p:sp>
      <p:sp>
        <p:nvSpPr>
          <p:cNvPr id="154" name="Shape 154"/>
          <p:cNvSpPr>
            <a:spLocks noGrp="1"/>
          </p:cNvSpPr>
          <p:nvPr>
            <p:ph type="body" idx="1"/>
          </p:nvPr>
        </p:nvSpPr>
        <p:spPr>
          <a:xfrm>
            <a:off x="457200" y="1935477"/>
            <a:ext cx="8229600" cy="4922523"/>
          </a:xfrm>
          <a:prstGeom prst="rect">
            <a:avLst/>
          </a:prstGeom>
        </p:spPr>
        <p:txBody>
          <a:bodyPr/>
          <a:lstStyle/>
          <a:p>
            <a:pPr lvl="0">
              <a:defRPr sz="1800"/>
            </a:pPr>
            <a:r>
              <a:rPr sz="2600"/>
              <a:t>The FPGA High-Performance Computing Alliance:</a:t>
            </a:r>
          </a:p>
          <a:p>
            <a:pPr lvl="1">
              <a:defRPr sz="1800"/>
            </a:pPr>
            <a:r>
              <a:rPr sz="2600"/>
              <a:t>EPCC</a:t>
            </a:r>
          </a:p>
          <a:p>
            <a:pPr lvl="1">
              <a:defRPr sz="1800"/>
            </a:pPr>
            <a:r>
              <a:rPr sz="2600"/>
              <a:t>Alpha Data Ltd</a:t>
            </a:r>
          </a:p>
          <a:p>
            <a:pPr lvl="1">
              <a:defRPr sz="1800"/>
            </a:pPr>
            <a:r>
              <a:rPr sz="2600"/>
              <a:t>Nallatech Ltd</a:t>
            </a:r>
          </a:p>
          <a:p>
            <a:pPr lvl="1">
              <a:defRPr sz="1800"/>
            </a:pPr>
            <a:r>
              <a:rPr sz="2600"/>
              <a:t>Xilinx Corporation</a:t>
            </a:r>
          </a:p>
          <a:p>
            <a:pPr lvl="1">
              <a:defRPr sz="1800"/>
            </a:pPr>
            <a:r>
              <a:rPr sz="2600"/>
              <a:t>Institute for System Level Integration</a:t>
            </a:r>
          </a:p>
          <a:p>
            <a:pPr lvl="1">
              <a:defRPr sz="1800"/>
            </a:pPr>
            <a:r>
              <a:rPr sz="2600"/>
              <a:t>Algotronix Ltd</a:t>
            </a:r>
          </a:p>
        </p:txBody>
      </p:sp>
      <p:sp>
        <p:nvSpPr>
          <p:cNvPr id="155" name="Shape 1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25</a:t>
            </a:fld>
            <a:endParaRPr sz="1200">
              <a:solidFill>
                <a:srgbClr val="045C75"/>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Target Application Requirements</a:t>
            </a:r>
          </a:p>
        </p:txBody>
      </p:sp>
      <p:sp>
        <p:nvSpPr>
          <p:cNvPr id="158" name="Shape 158"/>
          <p:cNvSpPr>
            <a:spLocks noGrp="1"/>
          </p:cNvSpPr>
          <p:nvPr>
            <p:ph type="body" idx="1"/>
          </p:nvPr>
        </p:nvSpPr>
        <p:spPr>
          <a:xfrm>
            <a:off x="457200" y="1935477"/>
            <a:ext cx="8229600" cy="4922523"/>
          </a:xfrm>
          <a:prstGeom prst="rect">
            <a:avLst/>
          </a:prstGeom>
        </p:spPr>
        <p:txBody>
          <a:bodyPr/>
          <a:lstStyle/>
          <a:p>
            <a:pPr lvl="0">
              <a:defRPr sz="1800"/>
            </a:pPr>
            <a:r>
              <a:rPr sz="2600" b="1"/>
              <a:t>Significant runtime in computational kernels</a:t>
            </a:r>
          </a:p>
          <a:p>
            <a:pPr lvl="0">
              <a:defRPr sz="1800"/>
            </a:pPr>
            <a:endParaRPr sz="2600" b="1"/>
          </a:p>
          <a:p>
            <a:pPr lvl="0">
              <a:defRPr sz="1800"/>
            </a:pPr>
            <a:r>
              <a:rPr sz="2600" b="1"/>
              <a:t>Computational kernels are small</a:t>
            </a:r>
          </a:p>
          <a:p>
            <a:pPr lvl="0">
              <a:defRPr sz="1800"/>
            </a:pPr>
            <a:endParaRPr sz="2600" b="1"/>
          </a:p>
          <a:p>
            <a:pPr lvl="0">
              <a:defRPr sz="1800"/>
            </a:pPr>
            <a:r>
              <a:rPr sz="2600" b="1"/>
              <a:t>Computational kernel data can be made private</a:t>
            </a:r>
          </a:p>
          <a:p>
            <a:pPr lvl="0">
              <a:defRPr sz="1800"/>
            </a:pPr>
            <a:endParaRPr sz="2600" b="1"/>
          </a:p>
          <a:p>
            <a:pPr lvl="0">
              <a:defRPr sz="1800"/>
            </a:pPr>
            <a:r>
              <a:rPr sz="2600" b="1"/>
              <a:t>Data transfers between kernel-private and other data must be minimal</a:t>
            </a:r>
          </a:p>
        </p:txBody>
      </p:sp>
      <p:sp>
        <p:nvSpPr>
          <p:cNvPr id="159" name="Shape 1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26</a:t>
            </a:fld>
            <a:endParaRPr sz="1200">
              <a:solidFill>
                <a:srgbClr val="045C75"/>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Target Application Requirements</a:t>
            </a:r>
          </a:p>
        </p:txBody>
      </p:sp>
      <p:sp>
        <p:nvSpPr>
          <p:cNvPr id="162" name="Shape 162"/>
          <p:cNvSpPr>
            <a:spLocks noGrp="1"/>
          </p:cNvSpPr>
          <p:nvPr>
            <p:ph type="body" idx="1"/>
          </p:nvPr>
        </p:nvSpPr>
        <p:spPr>
          <a:xfrm>
            <a:off x="457200" y="1935477"/>
            <a:ext cx="8229600" cy="4922523"/>
          </a:xfrm>
          <a:prstGeom prst="rect">
            <a:avLst/>
          </a:prstGeom>
        </p:spPr>
        <p:txBody>
          <a:bodyPr/>
          <a:lstStyle/>
          <a:p>
            <a:pPr lvl="0">
              <a:defRPr sz="1800"/>
            </a:pPr>
            <a:r>
              <a:rPr sz="2600" b="1"/>
              <a:t>Parallel computational kernels should be compute bound rather than memory bound</a:t>
            </a:r>
          </a:p>
          <a:p>
            <a:pPr lvl="0">
              <a:defRPr sz="1800"/>
            </a:pPr>
            <a:endParaRPr sz="2600" b="1"/>
          </a:p>
          <a:p>
            <a:pPr lvl="0">
              <a:defRPr sz="1800"/>
            </a:pPr>
            <a:r>
              <a:rPr sz="2600" b="1"/>
              <a:t>Restricted workspace is required for computational kernels</a:t>
            </a:r>
          </a:p>
          <a:p>
            <a:pPr lvl="0">
              <a:defRPr sz="1800"/>
            </a:pPr>
            <a:endParaRPr sz="2600" b="1"/>
          </a:p>
          <a:p>
            <a:pPr lvl="0">
              <a:defRPr sz="1800"/>
            </a:pPr>
            <a:r>
              <a:rPr sz="2600" b="1"/>
              <a:t>Parallel decomposition must be compatible with a 2D torus</a:t>
            </a:r>
          </a:p>
        </p:txBody>
      </p:sp>
      <p:sp>
        <p:nvSpPr>
          <p:cNvPr id="163" name="Shape 16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27</a:t>
            </a:fld>
            <a:endParaRPr sz="1200">
              <a:solidFill>
                <a:srgbClr val="045C75"/>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Physical architecture</a:t>
            </a:r>
          </a:p>
        </p:txBody>
      </p:sp>
      <p:sp>
        <p:nvSpPr>
          <p:cNvPr id="166" name="Shape 166"/>
          <p:cNvSpPr>
            <a:spLocks noGrp="1"/>
          </p:cNvSpPr>
          <p:nvPr>
            <p:ph type="body" idx="1"/>
          </p:nvPr>
        </p:nvSpPr>
        <p:spPr>
          <a:xfrm>
            <a:off x="457200" y="1935477"/>
            <a:ext cx="8229600" cy="4922523"/>
          </a:xfrm>
          <a:prstGeom prst="rect">
            <a:avLst/>
          </a:prstGeom>
        </p:spPr>
        <p:txBody>
          <a:bodyPr/>
          <a:lstStyle/>
          <a:p>
            <a:pPr marL="255117" lvl="0" indent="-255117" defTabSz="850391">
              <a:lnSpc>
                <a:spcPct val="90000"/>
              </a:lnSpc>
              <a:spcBef>
                <a:spcPts val="500"/>
              </a:spcBef>
              <a:defRPr sz="1800"/>
            </a:pPr>
            <a:r>
              <a:rPr sz="2232"/>
              <a:t>Maxwell comprises </a:t>
            </a:r>
          </a:p>
          <a:p>
            <a:pPr marL="614408" lvl="1" indent="-248738" defTabSz="850391">
              <a:lnSpc>
                <a:spcPct val="90000"/>
              </a:lnSpc>
              <a:spcBef>
                <a:spcPts val="500"/>
              </a:spcBef>
              <a:defRPr sz="1800"/>
            </a:pPr>
            <a:r>
              <a:rPr sz="2232"/>
              <a:t>five IBM BladeCentre chassis</a:t>
            </a:r>
          </a:p>
          <a:p>
            <a:pPr marL="614408" lvl="1" indent="-248738" defTabSz="850391">
              <a:lnSpc>
                <a:spcPct val="90000"/>
              </a:lnSpc>
              <a:spcBef>
                <a:spcPts val="500"/>
              </a:spcBef>
              <a:defRPr sz="1800"/>
            </a:pPr>
            <a:r>
              <a:rPr sz="2232"/>
              <a:t>32 IBM Intel Xeon Blades </a:t>
            </a:r>
          </a:p>
          <a:p>
            <a:pPr marL="614408" lvl="1" indent="-248738" defTabSz="850391">
              <a:lnSpc>
                <a:spcPct val="90000"/>
              </a:lnSpc>
              <a:spcBef>
                <a:spcPts val="500"/>
              </a:spcBef>
              <a:defRPr sz="1800"/>
            </a:pPr>
            <a:r>
              <a:rPr sz="2232"/>
              <a:t>64 Xilinx Virtex-4 FPGAs</a:t>
            </a:r>
          </a:p>
          <a:p>
            <a:pPr marL="614408" lvl="1" indent="-248738" defTabSz="850391">
              <a:lnSpc>
                <a:spcPct val="90000"/>
              </a:lnSpc>
              <a:spcBef>
                <a:spcPts val="500"/>
              </a:spcBef>
              <a:defRPr sz="1800"/>
            </a:pPr>
            <a:r>
              <a:rPr sz="2232"/>
              <a:t>Dell Precision 670 headnode (4 GB memory, 1 TB local SATA)</a:t>
            </a:r>
          </a:p>
          <a:p>
            <a:pPr marL="255117" lvl="0" indent="-255117" defTabSz="850391">
              <a:lnSpc>
                <a:spcPct val="90000"/>
              </a:lnSpc>
              <a:spcBef>
                <a:spcPts val="500"/>
              </a:spcBef>
              <a:defRPr sz="1800"/>
            </a:pPr>
            <a:r>
              <a:rPr sz="2232"/>
              <a:t>Each Blade</a:t>
            </a:r>
          </a:p>
          <a:p>
            <a:pPr marL="614408" lvl="1" indent="-248738" defTabSz="850391">
              <a:lnSpc>
                <a:spcPct val="90000"/>
              </a:lnSpc>
              <a:spcBef>
                <a:spcPts val="500"/>
              </a:spcBef>
              <a:defRPr sz="1800"/>
            </a:pPr>
            <a:r>
              <a:rPr sz="2232"/>
              <a:t>diskless 2.8 GHz Intel Xeon with 1 GB main memory</a:t>
            </a:r>
          </a:p>
          <a:p>
            <a:pPr marL="614408" lvl="1" indent="-248738" defTabSz="850391">
              <a:lnSpc>
                <a:spcPct val="90000"/>
              </a:lnSpc>
              <a:spcBef>
                <a:spcPts val="500"/>
              </a:spcBef>
              <a:defRPr sz="1800"/>
            </a:pPr>
            <a:r>
              <a:rPr sz="2232"/>
              <a:t>hosts two FPGAs through a PCI-X expansion module</a:t>
            </a:r>
          </a:p>
          <a:p>
            <a:pPr marL="255117" lvl="0" indent="-255117" defTabSz="850391">
              <a:lnSpc>
                <a:spcPct val="90000"/>
              </a:lnSpc>
              <a:spcBef>
                <a:spcPts val="500"/>
              </a:spcBef>
              <a:defRPr sz="1800"/>
            </a:pPr>
            <a:r>
              <a:rPr sz="2232"/>
              <a:t>FPGAs mounted in two card types</a:t>
            </a:r>
          </a:p>
          <a:p>
            <a:pPr marL="614408" lvl="1" indent="-248738" defTabSz="850391">
              <a:lnSpc>
                <a:spcPct val="90000"/>
              </a:lnSpc>
              <a:spcBef>
                <a:spcPts val="500"/>
              </a:spcBef>
              <a:defRPr sz="1800"/>
            </a:pPr>
            <a:r>
              <a:rPr sz="2232"/>
              <a:t>Nallatech H101</a:t>
            </a:r>
          </a:p>
          <a:p>
            <a:pPr marL="614408" lvl="1" indent="-248738" defTabSz="850391">
              <a:lnSpc>
                <a:spcPct val="90000"/>
              </a:lnSpc>
              <a:spcBef>
                <a:spcPts val="500"/>
              </a:spcBef>
              <a:defRPr sz="1800"/>
            </a:pPr>
            <a:r>
              <a:rPr sz="2232"/>
              <a:t>Alpha Data ADM-XRC-4FX</a:t>
            </a:r>
          </a:p>
        </p:txBody>
      </p:sp>
      <p:sp>
        <p:nvSpPr>
          <p:cNvPr id="167" name="Shape 16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28</a:t>
            </a:fld>
            <a:endParaRPr sz="1200">
              <a:solidFill>
                <a:srgbClr val="045C75"/>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Nallatech H101</a:t>
            </a:r>
          </a:p>
        </p:txBody>
      </p:sp>
      <p:sp>
        <p:nvSpPr>
          <p:cNvPr id="170" name="Shape 170"/>
          <p:cNvSpPr>
            <a:spLocks noGrp="1"/>
          </p:cNvSpPr>
          <p:nvPr>
            <p:ph type="body" idx="1"/>
          </p:nvPr>
        </p:nvSpPr>
        <p:spPr>
          <a:xfrm>
            <a:off x="457200" y="1935479"/>
            <a:ext cx="4953000" cy="4389121"/>
          </a:xfrm>
          <a:prstGeom prst="rect">
            <a:avLst/>
          </a:prstGeom>
        </p:spPr>
        <p:txBody>
          <a:bodyPr/>
          <a:lstStyle/>
          <a:p>
            <a:pPr marL="260604" lvl="0" indent="-260604" defTabSz="868680">
              <a:lnSpc>
                <a:spcPct val="90000"/>
              </a:lnSpc>
              <a:spcBef>
                <a:spcPts val="500"/>
              </a:spcBef>
              <a:defRPr sz="1800"/>
            </a:pPr>
            <a:r>
              <a:rPr sz="2470"/>
              <a:t>Xilinx V4LX160 main device</a:t>
            </a:r>
          </a:p>
          <a:p>
            <a:pPr marL="260604" lvl="0" indent="-260604" defTabSz="868680">
              <a:lnSpc>
                <a:spcPct val="90000"/>
              </a:lnSpc>
              <a:spcBef>
                <a:spcPts val="500"/>
              </a:spcBef>
              <a:defRPr sz="1800"/>
            </a:pPr>
            <a:r>
              <a:rPr sz="2470"/>
              <a:t>16 MB SRAM</a:t>
            </a:r>
          </a:p>
          <a:p>
            <a:pPr marL="627621" lvl="1" indent="-254087" defTabSz="868680">
              <a:lnSpc>
                <a:spcPct val="90000"/>
              </a:lnSpc>
              <a:spcBef>
                <a:spcPts val="500"/>
              </a:spcBef>
              <a:defRPr sz="1800"/>
            </a:pPr>
            <a:r>
              <a:rPr sz="2470"/>
              <a:t>4x 4MB banks</a:t>
            </a:r>
          </a:p>
          <a:p>
            <a:pPr marL="627621" lvl="1" indent="-254087" defTabSz="868680">
              <a:lnSpc>
                <a:spcPct val="90000"/>
              </a:lnSpc>
              <a:spcBef>
                <a:spcPts val="500"/>
              </a:spcBef>
              <a:defRPr sz="1800"/>
            </a:pPr>
            <a:r>
              <a:rPr sz="2470"/>
              <a:t>6.4 GB/s total bandwidth </a:t>
            </a:r>
          </a:p>
          <a:p>
            <a:pPr marL="260604" lvl="0" indent="-260604" defTabSz="868680">
              <a:lnSpc>
                <a:spcPct val="90000"/>
              </a:lnSpc>
              <a:spcBef>
                <a:spcPts val="500"/>
              </a:spcBef>
              <a:defRPr sz="1800"/>
            </a:pPr>
            <a:r>
              <a:rPr sz="2470"/>
              <a:t>512 MB SDRAM</a:t>
            </a:r>
          </a:p>
          <a:p>
            <a:pPr marL="627621" lvl="1" indent="-254087" defTabSz="868680">
              <a:lnSpc>
                <a:spcPct val="90000"/>
              </a:lnSpc>
              <a:spcBef>
                <a:spcPts val="500"/>
              </a:spcBef>
              <a:defRPr sz="1800"/>
            </a:pPr>
            <a:r>
              <a:rPr sz="2470"/>
              <a:t>1x 512 bank</a:t>
            </a:r>
          </a:p>
          <a:p>
            <a:pPr marL="627621" lvl="1" indent="-254087" defTabSz="868680">
              <a:lnSpc>
                <a:spcPct val="90000"/>
              </a:lnSpc>
              <a:spcBef>
                <a:spcPts val="500"/>
              </a:spcBef>
              <a:defRPr sz="1800"/>
            </a:pPr>
            <a:r>
              <a:rPr sz="2470"/>
              <a:t>3.2 GB/s total bandwidth</a:t>
            </a:r>
          </a:p>
          <a:p>
            <a:pPr marL="260604" lvl="0" indent="-260604" defTabSz="868680">
              <a:lnSpc>
                <a:spcPct val="90000"/>
              </a:lnSpc>
              <a:spcBef>
                <a:spcPts val="500"/>
              </a:spcBef>
              <a:defRPr sz="1800"/>
            </a:pPr>
            <a:r>
              <a:rPr sz="2470"/>
              <a:t>V2Pro FX4 device for comms</a:t>
            </a:r>
          </a:p>
          <a:p>
            <a:pPr marL="627621" lvl="1" indent="-254087" defTabSz="868680">
              <a:lnSpc>
                <a:spcPct val="90000"/>
              </a:lnSpc>
              <a:spcBef>
                <a:spcPts val="500"/>
              </a:spcBef>
              <a:defRPr sz="1800"/>
            </a:pPr>
            <a:r>
              <a:rPr sz="2470"/>
              <a:t>4x 2.5 Gb/s MGT (‘RocketIO’)</a:t>
            </a:r>
          </a:p>
        </p:txBody>
      </p:sp>
      <p:pic>
        <p:nvPicPr>
          <p:cNvPr id="171" name="image11.png"/>
          <p:cNvPicPr/>
          <p:nvPr/>
        </p:nvPicPr>
        <p:blipFill>
          <a:blip r:embed="rId2">
            <a:extLst/>
          </a:blip>
          <a:stretch>
            <a:fillRect/>
          </a:stretch>
        </p:blipFill>
        <p:spPr>
          <a:xfrm>
            <a:off x="5943600" y="1905000"/>
            <a:ext cx="2733675" cy="4724400"/>
          </a:xfrm>
          <a:prstGeom prst="rect">
            <a:avLst/>
          </a:prstGeom>
          <a:ln w="12700">
            <a:miter lim="400000"/>
          </a:ln>
        </p:spPr>
      </p:pic>
      <p:sp>
        <p:nvSpPr>
          <p:cNvPr id="172" name="Shape 1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29</a:t>
            </a:fld>
            <a:endParaRPr sz="1200">
              <a:solidFill>
                <a:srgbClr val="045C75"/>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457200" y="348487"/>
            <a:ext cx="8229600" cy="1143001"/>
          </a:xfrm>
          <a:prstGeom prst="rect">
            <a:avLst/>
          </a:prstGeom>
        </p:spPr>
        <p:txBody>
          <a:bodyPr/>
          <a:lstStyle>
            <a:lvl1pPr>
              <a:defRPr sz="3200"/>
            </a:lvl1pPr>
          </a:lstStyle>
          <a:p>
            <a:pPr lvl="0">
              <a:defRPr sz="1800">
                <a:solidFill>
                  <a:srgbClr val="000000"/>
                </a:solidFill>
              </a:defRPr>
            </a:pPr>
            <a:r>
              <a:rPr sz="3200">
                <a:solidFill>
                  <a:srgbClr val="04617B"/>
                </a:solidFill>
              </a:rPr>
              <a:t>Framework</a:t>
            </a:r>
          </a:p>
        </p:txBody>
      </p:sp>
      <p:sp>
        <p:nvSpPr>
          <p:cNvPr id="67" name="Shape 67"/>
          <p:cNvSpPr>
            <a:spLocks noGrp="1"/>
          </p:cNvSpPr>
          <p:nvPr>
            <p:ph type="body" idx="1"/>
          </p:nvPr>
        </p:nvSpPr>
        <p:spPr>
          <a:xfrm>
            <a:off x="457200" y="1592579"/>
            <a:ext cx="8229600" cy="4389121"/>
          </a:xfrm>
          <a:prstGeom prst="rect">
            <a:avLst/>
          </a:prstGeom>
        </p:spPr>
        <p:txBody>
          <a:bodyPr/>
          <a:lstStyle/>
          <a:p>
            <a:pPr marL="268833" lvl="0" indent="-268833" algn="just" defTabSz="896111">
              <a:lnSpc>
                <a:spcPct val="80000"/>
              </a:lnSpc>
              <a:spcBef>
                <a:spcPts val="500"/>
              </a:spcBef>
              <a:buClr>
                <a:srgbClr val="04617B"/>
              </a:buClr>
              <a:buFont typeface="Wingdings"/>
              <a:buChar char="❖"/>
              <a:defRPr sz="1800"/>
            </a:pPr>
            <a:endParaRPr sz="2300"/>
          </a:p>
          <a:p>
            <a:pPr marL="438926" lvl="0" indent="-438926" algn="just" defTabSz="896111">
              <a:lnSpc>
                <a:spcPct val="80000"/>
              </a:lnSpc>
              <a:spcBef>
                <a:spcPts val="500"/>
              </a:spcBef>
              <a:buClr>
                <a:srgbClr val="04617B"/>
              </a:buClr>
              <a:buFont typeface="Wingdings"/>
              <a:buChar char="❖"/>
              <a:defRPr sz="1800"/>
            </a:pPr>
            <a:r>
              <a:rPr sz="2300"/>
              <a:t>Proposed Framework : Dynamic and Partial Reconfigurable computing nodes integrated with high performance computing nodes based.</a:t>
            </a:r>
          </a:p>
          <a:p>
            <a:pPr marL="438926" lvl="0" indent="-438926" algn="just" defTabSz="896111">
              <a:lnSpc>
                <a:spcPct val="80000"/>
              </a:lnSpc>
              <a:spcBef>
                <a:spcPts val="500"/>
              </a:spcBef>
              <a:buClr>
                <a:srgbClr val="04617B"/>
              </a:buClr>
              <a:buFont typeface="Wingdings"/>
              <a:buChar char="❖"/>
              <a:defRPr sz="1800"/>
            </a:pPr>
            <a:r>
              <a:rPr sz="2300"/>
              <a:t>Reconfigurable nodes have the ability for partial reconfiguration.</a:t>
            </a:r>
          </a:p>
          <a:p>
            <a:pPr marL="438926" lvl="0" indent="-438926" algn="just" defTabSz="896111">
              <a:lnSpc>
                <a:spcPct val="80000"/>
              </a:lnSpc>
              <a:spcBef>
                <a:spcPts val="500"/>
              </a:spcBef>
              <a:buClr>
                <a:srgbClr val="04617B"/>
              </a:buClr>
              <a:buFont typeface="Wingdings"/>
              <a:buChar char="❖"/>
              <a:defRPr sz="1800"/>
            </a:pPr>
            <a:r>
              <a:rPr sz="2300"/>
              <a:t>Use of Partial Reconfiguration</a:t>
            </a:r>
          </a:p>
          <a:p>
            <a:pPr marL="832119" lvl="1" indent="-438926" algn="just" defTabSz="896111">
              <a:lnSpc>
                <a:spcPct val="80000"/>
              </a:lnSpc>
              <a:spcBef>
                <a:spcPts val="500"/>
              </a:spcBef>
              <a:buClr>
                <a:srgbClr val="04617B"/>
              </a:buClr>
              <a:buSzPct val="95000"/>
              <a:buFont typeface="Wingdings"/>
              <a:buChar char="❖"/>
              <a:defRPr sz="1800"/>
            </a:pPr>
            <a:r>
              <a:rPr sz="2300"/>
              <a:t>configuration file small</a:t>
            </a:r>
          </a:p>
          <a:p>
            <a:pPr marL="832119" lvl="1" indent="-438926" algn="just" defTabSz="896111">
              <a:lnSpc>
                <a:spcPct val="80000"/>
              </a:lnSpc>
              <a:spcBef>
                <a:spcPts val="500"/>
              </a:spcBef>
              <a:buClr>
                <a:srgbClr val="04617B"/>
              </a:buClr>
              <a:buSzPct val="95000"/>
              <a:buFont typeface="Wingdings"/>
              <a:buChar char="❖"/>
              <a:defRPr sz="1800"/>
            </a:pPr>
            <a:r>
              <a:rPr sz="2300"/>
              <a:t>Time of reconfiguration short</a:t>
            </a:r>
          </a:p>
          <a:p>
            <a:pPr marL="832119" lvl="1" indent="-438926" algn="just" defTabSz="896111">
              <a:lnSpc>
                <a:spcPct val="80000"/>
              </a:lnSpc>
              <a:spcBef>
                <a:spcPts val="500"/>
              </a:spcBef>
              <a:buClr>
                <a:srgbClr val="04617B"/>
              </a:buClr>
              <a:buSzPct val="95000"/>
              <a:buFont typeface="Wingdings"/>
              <a:buChar char="❖"/>
              <a:defRPr sz="1800"/>
            </a:pPr>
            <a:r>
              <a:rPr sz="2300"/>
              <a:t>can do general purpose processing / behave as computing nodes based on the requirement.</a:t>
            </a:r>
          </a:p>
        </p:txBody>
      </p:sp>
      <p:sp>
        <p:nvSpPr>
          <p:cNvPr id="68" name="Shape 6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a:t>
            </a:fld>
            <a:endParaRPr sz="1200">
              <a:solidFill>
                <a:srgbClr val="045C75"/>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457200" y="304800"/>
            <a:ext cx="8229600" cy="1143000"/>
          </a:xfrm>
          <a:prstGeom prst="rect">
            <a:avLst/>
          </a:prstGeom>
        </p:spPr>
        <p:txBody>
          <a:bodyPr/>
          <a:lstStyle/>
          <a:p>
            <a:pPr lvl="0">
              <a:defRPr sz="1800">
                <a:solidFill>
                  <a:srgbClr val="000000"/>
                </a:solidFill>
              </a:defRPr>
            </a:pPr>
            <a:r>
              <a:rPr sz="5000">
                <a:solidFill>
                  <a:srgbClr val="04617B"/>
                </a:solidFill>
              </a:rPr>
              <a:t>Alpha Data ADM-XRC-4FX</a:t>
            </a:r>
          </a:p>
        </p:txBody>
      </p:sp>
      <p:sp>
        <p:nvSpPr>
          <p:cNvPr id="175" name="Shape 175"/>
          <p:cNvSpPr>
            <a:spLocks noGrp="1"/>
          </p:cNvSpPr>
          <p:nvPr>
            <p:ph type="body" idx="1"/>
          </p:nvPr>
        </p:nvSpPr>
        <p:spPr>
          <a:xfrm>
            <a:off x="457200" y="1935479"/>
            <a:ext cx="4953000" cy="4389121"/>
          </a:xfrm>
          <a:prstGeom prst="rect">
            <a:avLst/>
          </a:prstGeom>
        </p:spPr>
        <p:txBody>
          <a:bodyPr/>
          <a:lstStyle/>
          <a:p>
            <a:pPr marL="260604" lvl="0" indent="-260604" defTabSz="868680">
              <a:lnSpc>
                <a:spcPct val="90000"/>
              </a:lnSpc>
              <a:spcBef>
                <a:spcPts val="500"/>
              </a:spcBef>
              <a:defRPr sz="1800"/>
            </a:pPr>
            <a:r>
              <a:rPr sz="2470"/>
              <a:t>Xilinx V4FX100 main device</a:t>
            </a:r>
          </a:p>
          <a:p>
            <a:pPr marL="260604" lvl="0" indent="-260604" defTabSz="868680">
              <a:lnSpc>
                <a:spcPct val="90000"/>
              </a:lnSpc>
              <a:spcBef>
                <a:spcPts val="500"/>
              </a:spcBef>
              <a:defRPr sz="1800"/>
            </a:pPr>
            <a:r>
              <a:rPr sz="2470"/>
              <a:t>16 MB SRAM</a:t>
            </a:r>
          </a:p>
          <a:p>
            <a:pPr marL="627621" lvl="1" indent="-254087" defTabSz="868680">
              <a:lnSpc>
                <a:spcPct val="90000"/>
              </a:lnSpc>
              <a:spcBef>
                <a:spcPts val="500"/>
              </a:spcBef>
              <a:defRPr sz="1800"/>
            </a:pPr>
            <a:r>
              <a:rPr sz="2470"/>
              <a:t>4x 4MB banks</a:t>
            </a:r>
          </a:p>
          <a:p>
            <a:pPr marL="627621" lvl="1" indent="-254087" defTabSz="868680">
              <a:lnSpc>
                <a:spcPct val="90000"/>
              </a:lnSpc>
              <a:spcBef>
                <a:spcPts val="500"/>
              </a:spcBef>
              <a:defRPr sz="1800"/>
            </a:pPr>
            <a:r>
              <a:rPr sz="2470"/>
              <a:t>6.4 GB/s total bandwidth</a:t>
            </a:r>
          </a:p>
          <a:p>
            <a:pPr marL="260604" lvl="0" indent="-260604" defTabSz="868680">
              <a:lnSpc>
                <a:spcPct val="90000"/>
              </a:lnSpc>
              <a:spcBef>
                <a:spcPts val="500"/>
              </a:spcBef>
              <a:defRPr sz="1800"/>
            </a:pPr>
            <a:r>
              <a:rPr sz="2470"/>
              <a:t>1,024 MB SDRAM</a:t>
            </a:r>
          </a:p>
          <a:p>
            <a:pPr marL="627621" lvl="1" indent="-254087" defTabSz="868680">
              <a:lnSpc>
                <a:spcPct val="90000"/>
              </a:lnSpc>
              <a:spcBef>
                <a:spcPts val="500"/>
              </a:spcBef>
              <a:defRPr sz="1800"/>
            </a:pPr>
            <a:r>
              <a:rPr sz="2470"/>
              <a:t>4x 256MB banks</a:t>
            </a:r>
          </a:p>
          <a:p>
            <a:pPr marL="627621" lvl="1" indent="-254087" defTabSz="868680">
              <a:lnSpc>
                <a:spcPct val="90000"/>
              </a:lnSpc>
              <a:spcBef>
                <a:spcPts val="500"/>
              </a:spcBef>
              <a:defRPr sz="1800"/>
            </a:pPr>
            <a:r>
              <a:rPr sz="2470"/>
              <a:t>8.4 GB/s total bandwidth</a:t>
            </a:r>
          </a:p>
          <a:p>
            <a:pPr marL="260604" lvl="0" indent="-260604" defTabSz="868680">
              <a:lnSpc>
                <a:spcPct val="90000"/>
              </a:lnSpc>
              <a:spcBef>
                <a:spcPts val="500"/>
              </a:spcBef>
              <a:defRPr sz="1800"/>
            </a:pPr>
            <a:r>
              <a:rPr sz="2470"/>
              <a:t>Comms inherent in V4FX</a:t>
            </a:r>
          </a:p>
          <a:p>
            <a:pPr marL="627621" lvl="1" indent="-254087" defTabSz="868680">
              <a:lnSpc>
                <a:spcPct val="90000"/>
              </a:lnSpc>
              <a:spcBef>
                <a:spcPts val="500"/>
              </a:spcBef>
              <a:defRPr sz="1800"/>
            </a:pPr>
            <a:r>
              <a:rPr sz="2470"/>
              <a:t>4x 3.125 Gb/s MGT (‘RocketIO’)</a:t>
            </a:r>
          </a:p>
        </p:txBody>
      </p:sp>
      <p:pic>
        <p:nvPicPr>
          <p:cNvPr id="176" name="image12.png"/>
          <p:cNvPicPr/>
          <p:nvPr/>
        </p:nvPicPr>
        <p:blipFill>
          <a:blip r:embed="rId2">
            <a:extLst/>
          </a:blip>
          <a:stretch>
            <a:fillRect/>
          </a:stretch>
        </p:blipFill>
        <p:spPr>
          <a:xfrm>
            <a:off x="5867400" y="1447800"/>
            <a:ext cx="2819400" cy="4983413"/>
          </a:xfrm>
          <a:prstGeom prst="rect">
            <a:avLst/>
          </a:prstGeom>
          <a:ln w="12700">
            <a:miter lim="400000"/>
          </a:ln>
        </p:spPr>
      </p:pic>
      <p:sp>
        <p:nvSpPr>
          <p:cNvPr id="177" name="Shape 17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30</a:t>
            </a:fld>
            <a:endParaRPr sz="1200">
              <a:solidFill>
                <a:srgbClr val="045C75"/>
              </a:solidFill>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Overall topology</a:t>
            </a:r>
          </a:p>
        </p:txBody>
      </p:sp>
      <p:sp>
        <p:nvSpPr>
          <p:cNvPr id="180" name="Shape 180"/>
          <p:cNvSpPr>
            <a:spLocks noGrp="1"/>
          </p:cNvSpPr>
          <p:nvPr>
            <p:ph type="body" idx="1"/>
          </p:nvPr>
        </p:nvSpPr>
        <p:spPr>
          <a:xfrm>
            <a:off x="457200" y="1935477"/>
            <a:ext cx="8229600" cy="4922523"/>
          </a:xfrm>
          <a:prstGeom prst="rect">
            <a:avLst/>
          </a:prstGeom>
        </p:spPr>
        <p:txBody>
          <a:bodyPr/>
          <a:lstStyle/>
          <a:p>
            <a:pPr marL="260604" lvl="0" indent="-260604" defTabSz="868680">
              <a:lnSpc>
                <a:spcPct val="90000"/>
              </a:lnSpc>
              <a:spcBef>
                <a:spcPts val="500"/>
              </a:spcBef>
              <a:defRPr sz="1800"/>
            </a:pPr>
            <a:r>
              <a:rPr sz="2470"/>
              <a:t>All 64 FPGAs are wired together directly</a:t>
            </a:r>
          </a:p>
          <a:p>
            <a:pPr marL="627621" lvl="1" indent="-254087" defTabSz="868680">
              <a:lnSpc>
                <a:spcPct val="90000"/>
              </a:lnSpc>
              <a:spcBef>
                <a:spcPts val="500"/>
              </a:spcBef>
              <a:defRPr sz="1800"/>
            </a:pPr>
            <a:r>
              <a:rPr sz="2470"/>
              <a:t>two-dimensional 8x8 torus</a:t>
            </a:r>
          </a:p>
          <a:p>
            <a:pPr marL="627621" lvl="1" indent="-254087" defTabSz="868680">
              <a:lnSpc>
                <a:spcPct val="90000"/>
              </a:lnSpc>
              <a:spcBef>
                <a:spcPts val="500"/>
              </a:spcBef>
              <a:defRPr sz="1800"/>
            </a:pPr>
            <a:r>
              <a:rPr sz="2470"/>
              <a:t>this direct connection allows full distributed-memory parallel programming purely on the FPGAs</a:t>
            </a:r>
          </a:p>
          <a:p>
            <a:pPr marL="260604" lvl="0" indent="-260604" defTabSz="868680">
              <a:lnSpc>
                <a:spcPct val="90000"/>
              </a:lnSpc>
              <a:spcBef>
                <a:spcPts val="500"/>
              </a:spcBef>
              <a:defRPr sz="1800"/>
            </a:pPr>
            <a:r>
              <a:rPr sz="2470"/>
              <a:t>The Xeons are connected over gigabit Ethernet </a:t>
            </a:r>
          </a:p>
          <a:p>
            <a:pPr marL="627621" lvl="1" indent="-254087" defTabSz="868680">
              <a:lnSpc>
                <a:spcPct val="90000"/>
              </a:lnSpc>
              <a:spcBef>
                <a:spcPts val="500"/>
              </a:spcBef>
              <a:defRPr sz="1800"/>
            </a:pPr>
            <a:r>
              <a:rPr sz="2470"/>
              <a:t>single 48-way Netgear switch</a:t>
            </a:r>
          </a:p>
          <a:p>
            <a:pPr marL="627621" lvl="1" indent="-254087" defTabSz="868680">
              <a:lnSpc>
                <a:spcPct val="90000"/>
              </a:lnSpc>
              <a:spcBef>
                <a:spcPts val="500"/>
              </a:spcBef>
              <a:defRPr sz="1800"/>
            </a:pPr>
            <a:r>
              <a:rPr sz="2470"/>
              <a:t>supports any inter-process communication that remains ‘above’ the FPGA level</a:t>
            </a:r>
          </a:p>
          <a:p>
            <a:pPr marL="260604" lvl="0" indent="-260604" defTabSz="868680">
              <a:lnSpc>
                <a:spcPct val="90000"/>
              </a:lnSpc>
              <a:spcBef>
                <a:spcPts val="500"/>
              </a:spcBef>
              <a:defRPr sz="1800"/>
            </a:pPr>
            <a:r>
              <a:rPr sz="2470"/>
              <a:t>Thus two networks</a:t>
            </a:r>
          </a:p>
          <a:p>
            <a:pPr marL="627621" lvl="1" indent="-254087" defTabSz="868680">
              <a:lnSpc>
                <a:spcPct val="90000"/>
              </a:lnSpc>
              <a:spcBef>
                <a:spcPts val="500"/>
              </a:spcBef>
              <a:defRPr sz="1800"/>
            </a:pPr>
            <a:r>
              <a:rPr sz="2470"/>
              <a:t>all-to-all ‘software’ network</a:t>
            </a:r>
          </a:p>
          <a:p>
            <a:pPr marL="627621" lvl="1" indent="-254087" defTabSz="868680">
              <a:lnSpc>
                <a:spcPct val="90000"/>
              </a:lnSpc>
              <a:spcBef>
                <a:spcPts val="500"/>
              </a:spcBef>
              <a:defRPr sz="1800"/>
            </a:pPr>
            <a:r>
              <a:rPr sz="2470"/>
              <a:t>nearest-neighbour, 8x8 , hardwired ‘FPGA’ network</a:t>
            </a:r>
          </a:p>
        </p:txBody>
      </p:sp>
      <p:sp>
        <p:nvSpPr>
          <p:cNvPr id="181" name="Shape 1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31</a:t>
            </a:fld>
            <a:endParaRPr sz="1200">
              <a:solidFill>
                <a:srgbClr val="045C75"/>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457200" y="228600"/>
            <a:ext cx="8229600" cy="1143000"/>
          </a:xfrm>
          <a:prstGeom prst="rect">
            <a:avLst/>
          </a:prstGeom>
        </p:spPr>
        <p:txBody>
          <a:bodyPr/>
          <a:lstStyle/>
          <a:p>
            <a:pPr lvl="0">
              <a:defRPr sz="1800">
                <a:solidFill>
                  <a:srgbClr val="000000"/>
                </a:solidFill>
              </a:defRPr>
            </a:pPr>
            <a:r>
              <a:rPr sz="5000">
                <a:solidFill>
                  <a:srgbClr val="04617B"/>
                </a:solidFill>
              </a:rPr>
              <a:t>FPGA topology</a:t>
            </a:r>
          </a:p>
        </p:txBody>
      </p:sp>
      <p:sp>
        <p:nvSpPr>
          <p:cNvPr id="184" name="Shape 184"/>
          <p:cNvSpPr>
            <a:spLocks noGrp="1"/>
          </p:cNvSpPr>
          <p:nvPr>
            <p:ph type="body" idx="1"/>
          </p:nvPr>
        </p:nvSpPr>
        <p:spPr>
          <a:xfrm>
            <a:off x="457200" y="1447800"/>
            <a:ext cx="8229600" cy="990600"/>
          </a:xfrm>
          <a:prstGeom prst="rect">
            <a:avLst/>
          </a:prstGeom>
        </p:spPr>
        <p:txBody>
          <a:bodyPr/>
          <a:lstStyle/>
          <a:p>
            <a:pPr lvl="0">
              <a:defRPr sz="1800"/>
            </a:pPr>
            <a:r>
              <a:rPr sz="2600"/>
              <a:t>FPGAs connected in a 2D torus of Rocket IO connections</a:t>
            </a:r>
          </a:p>
        </p:txBody>
      </p:sp>
      <p:pic>
        <p:nvPicPr>
          <p:cNvPr id="185" name="image13.png" descr="topo.png"/>
          <p:cNvPicPr/>
          <p:nvPr/>
        </p:nvPicPr>
        <p:blipFill>
          <a:blip r:embed="rId2">
            <a:extLst/>
          </a:blip>
          <a:stretch>
            <a:fillRect/>
          </a:stretch>
        </p:blipFill>
        <p:spPr>
          <a:xfrm>
            <a:off x="1676400" y="2362200"/>
            <a:ext cx="6019800" cy="3823247"/>
          </a:xfrm>
          <a:prstGeom prst="rect">
            <a:avLst/>
          </a:prstGeom>
          <a:ln w="12700">
            <a:miter lim="400000"/>
          </a:ln>
        </p:spPr>
      </p:pic>
      <p:sp>
        <p:nvSpPr>
          <p:cNvPr id="186" name="Shape 18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32</a:t>
            </a:fld>
            <a:endParaRPr sz="1200">
              <a:solidFill>
                <a:srgbClr val="045C75"/>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457200" y="228600"/>
            <a:ext cx="8229600" cy="1143000"/>
          </a:xfrm>
          <a:prstGeom prst="rect">
            <a:avLst/>
          </a:prstGeom>
        </p:spPr>
        <p:txBody>
          <a:bodyPr/>
          <a:lstStyle/>
          <a:p>
            <a:pPr lvl="0">
              <a:defRPr sz="1800">
                <a:solidFill>
                  <a:srgbClr val="000000"/>
                </a:solidFill>
              </a:defRPr>
            </a:pPr>
            <a:r>
              <a:rPr sz="5000">
                <a:solidFill>
                  <a:srgbClr val="04617B"/>
                </a:solidFill>
              </a:rPr>
              <a:t>Logical view</a:t>
            </a:r>
          </a:p>
        </p:txBody>
      </p:sp>
      <p:sp>
        <p:nvSpPr>
          <p:cNvPr id="189" name="Shape 189"/>
          <p:cNvSpPr>
            <a:spLocks noGrp="1"/>
          </p:cNvSpPr>
          <p:nvPr>
            <p:ph type="body" idx="1"/>
          </p:nvPr>
        </p:nvSpPr>
        <p:spPr>
          <a:xfrm>
            <a:off x="457200" y="1371600"/>
            <a:ext cx="8229600" cy="609600"/>
          </a:xfrm>
          <a:prstGeom prst="rect">
            <a:avLst/>
          </a:prstGeom>
        </p:spPr>
        <p:txBody>
          <a:bodyPr/>
          <a:lstStyle/>
          <a:p>
            <a:pPr lvl="0">
              <a:defRPr sz="1800"/>
            </a:pPr>
            <a:r>
              <a:rPr sz="2600"/>
              <a:t>As a collection of 64 nodes</a:t>
            </a:r>
          </a:p>
        </p:txBody>
      </p:sp>
      <p:pic>
        <p:nvPicPr>
          <p:cNvPr id="190" name="image14.png" descr="node.png"/>
          <p:cNvPicPr/>
          <p:nvPr/>
        </p:nvPicPr>
        <p:blipFill>
          <a:blip r:embed="rId2">
            <a:extLst/>
          </a:blip>
          <a:stretch>
            <a:fillRect/>
          </a:stretch>
        </p:blipFill>
        <p:spPr>
          <a:xfrm>
            <a:off x="0" y="1828800"/>
            <a:ext cx="9144000" cy="4539509"/>
          </a:xfrm>
          <a:prstGeom prst="rect">
            <a:avLst/>
          </a:prstGeom>
          <a:ln w="12700">
            <a:miter lim="400000"/>
          </a:ln>
        </p:spPr>
      </p:pic>
      <p:sp>
        <p:nvSpPr>
          <p:cNvPr id="191" name="Shape 19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33</a:t>
            </a:fld>
            <a:endParaRPr sz="1200">
              <a:solidFill>
                <a:srgbClr val="045C75"/>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Software environment</a:t>
            </a:r>
          </a:p>
        </p:txBody>
      </p:sp>
      <p:sp>
        <p:nvSpPr>
          <p:cNvPr id="194" name="Shape 194"/>
          <p:cNvSpPr>
            <a:spLocks noGrp="1"/>
          </p:cNvSpPr>
          <p:nvPr>
            <p:ph type="body" idx="1"/>
          </p:nvPr>
        </p:nvSpPr>
        <p:spPr>
          <a:xfrm>
            <a:off x="457200" y="1935477"/>
            <a:ext cx="8229600" cy="4922523"/>
          </a:xfrm>
          <a:prstGeom prst="rect">
            <a:avLst/>
          </a:prstGeom>
        </p:spPr>
        <p:txBody>
          <a:bodyPr/>
          <a:lstStyle/>
          <a:p>
            <a:pPr lvl="0">
              <a:defRPr sz="1800"/>
            </a:pPr>
            <a:r>
              <a:rPr sz="2600"/>
              <a:t>Linux Red Hat-variant CentOS</a:t>
            </a:r>
          </a:p>
          <a:p>
            <a:pPr lvl="0">
              <a:defRPr sz="1800"/>
            </a:pPr>
            <a:r>
              <a:rPr sz="2600"/>
              <a:t>Standard GNU/Linux tools</a:t>
            </a:r>
          </a:p>
          <a:p>
            <a:pPr lvl="0">
              <a:defRPr sz="1800"/>
            </a:pPr>
            <a:r>
              <a:rPr sz="2600"/>
              <a:t>Sun Grid Engine (SGE) as the batch scheduling system</a:t>
            </a:r>
          </a:p>
          <a:p>
            <a:pPr lvl="0">
              <a:defRPr sz="1800"/>
            </a:pPr>
            <a:r>
              <a:rPr sz="2600"/>
              <a:t>MPI for inter-process communication</a:t>
            </a:r>
          </a:p>
          <a:p>
            <a:pPr lvl="0">
              <a:defRPr sz="1800"/>
            </a:pPr>
            <a:r>
              <a:rPr sz="2600"/>
              <a:t>Similar to other parallel clusters</a:t>
            </a:r>
          </a:p>
          <a:p>
            <a:pPr lvl="0">
              <a:defRPr sz="1800"/>
            </a:pPr>
            <a:r>
              <a:rPr sz="2600"/>
              <a:t>But Maxwell also has the FHPCA Parallel Toolkit (PTK)</a:t>
            </a:r>
          </a:p>
          <a:p>
            <a:pPr marL="267461" lvl="1" indent="125732">
              <a:buSzTx/>
              <a:buNone/>
              <a:defRPr sz="1800"/>
            </a:pPr>
            <a:r>
              <a:rPr sz="2600"/>
              <a:t>–a set of infrastructure and practices intended to address acceleration issues</a:t>
            </a:r>
          </a:p>
        </p:txBody>
      </p:sp>
      <p:sp>
        <p:nvSpPr>
          <p:cNvPr id="195" name="Shape 19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34</a:t>
            </a:fld>
            <a:endParaRPr sz="1200">
              <a:solidFill>
                <a:srgbClr val="045C75"/>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What is the Parallel Toolkit?</a:t>
            </a:r>
          </a:p>
        </p:txBody>
      </p:sp>
      <p:sp>
        <p:nvSpPr>
          <p:cNvPr id="198" name="Shape 198"/>
          <p:cNvSpPr>
            <a:spLocks noGrp="1"/>
          </p:cNvSpPr>
          <p:nvPr>
            <p:ph type="body" idx="1"/>
          </p:nvPr>
        </p:nvSpPr>
        <p:spPr>
          <a:xfrm>
            <a:off x="457200" y="1935477"/>
            <a:ext cx="8229600" cy="4922523"/>
          </a:xfrm>
          <a:prstGeom prst="rect">
            <a:avLst/>
          </a:prstGeom>
        </p:spPr>
        <p:txBody>
          <a:bodyPr/>
          <a:lstStyle/>
          <a:p>
            <a:pPr lvl="0">
              <a:defRPr sz="1800"/>
            </a:pPr>
            <a:r>
              <a:rPr sz="2600"/>
              <a:t>The PTK is a set of practices and infrastructure intended to address identified acceleration issues e.g.</a:t>
            </a:r>
          </a:p>
          <a:p>
            <a:pPr lvl="1">
              <a:defRPr sz="1800"/>
            </a:pPr>
            <a:r>
              <a:rPr sz="2600"/>
              <a:t>associating processes with FPGA resources</a:t>
            </a:r>
          </a:p>
          <a:p>
            <a:pPr lvl="1">
              <a:defRPr sz="1800"/>
            </a:pPr>
            <a:r>
              <a:rPr sz="2600"/>
              <a:t>associating FPGAs with bitstreams</a:t>
            </a:r>
          </a:p>
          <a:p>
            <a:pPr lvl="1">
              <a:defRPr sz="1800"/>
            </a:pPr>
            <a:r>
              <a:rPr sz="2600"/>
              <a:t>managing contention for FPGA resources within a process</a:t>
            </a:r>
          </a:p>
          <a:p>
            <a:pPr lvl="1">
              <a:defRPr sz="1800"/>
            </a:pPr>
            <a:r>
              <a:rPr sz="2600"/>
              <a:t>managing code dependencies to facilitate re-use</a:t>
            </a:r>
          </a:p>
          <a:p>
            <a:pPr lvl="0">
              <a:defRPr sz="1800"/>
            </a:pPr>
            <a:r>
              <a:rPr sz="2600"/>
              <a:t>PTK infrastructure written mostly in C++</a:t>
            </a:r>
          </a:p>
          <a:p>
            <a:pPr lvl="1">
              <a:defRPr sz="1800"/>
            </a:pPr>
            <a:r>
              <a:rPr sz="2600" i="1"/>
              <a:t>bash used for scripting tasks</a:t>
            </a:r>
          </a:p>
        </p:txBody>
      </p:sp>
      <p:sp>
        <p:nvSpPr>
          <p:cNvPr id="199" name="Shape 19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35</a:t>
            </a:fld>
            <a:endParaRPr sz="1200">
              <a:solidFill>
                <a:srgbClr val="045C75"/>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Demonstration applications</a:t>
            </a:r>
          </a:p>
        </p:txBody>
      </p:sp>
      <p:sp>
        <p:nvSpPr>
          <p:cNvPr id="202" name="Shape 202"/>
          <p:cNvSpPr>
            <a:spLocks noGrp="1"/>
          </p:cNvSpPr>
          <p:nvPr>
            <p:ph type="body" idx="1"/>
          </p:nvPr>
        </p:nvSpPr>
        <p:spPr>
          <a:xfrm>
            <a:off x="457200" y="1935477"/>
            <a:ext cx="8229600" cy="4922523"/>
          </a:xfrm>
          <a:prstGeom prst="rect">
            <a:avLst/>
          </a:prstGeom>
        </p:spPr>
        <p:txBody>
          <a:bodyPr/>
          <a:lstStyle/>
          <a:p>
            <a:pPr lvl="0">
              <a:defRPr sz="1800"/>
            </a:pPr>
            <a:endParaRPr sz="2600" b="1"/>
          </a:p>
          <a:p>
            <a:pPr lvl="0">
              <a:defRPr sz="1800"/>
            </a:pPr>
            <a:r>
              <a:rPr sz="2600" b="1"/>
              <a:t>1. Monte Carlo option pricing </a:t>
            </a:r>
            <a:r>
              <a:rPr sz="2600"/>
              <a:t>(MCopt)</a:t>
            </a:r>
          </a:p>
          <a:p>
            <a:pPr lvl="0">
              <a:defRPr sz="1800"/>
            </a:pPr>
            <a:endParaRPr sz="2600" b="1"/>
          </a:p>
          <a:p>
            <a:pPr lvl="0">
              <a:defRPr sz="1800"/>
            </a:pPr>
            <a:r>
              <a:rPr sz="2600" b="1"/>
              <a:t>2. Three and four-D facial imaging </a:t>
            </a:r>
            <a:r>
              <a:rPr sz="2600"/>
              <a:t>(DI3D)</a:t>
            </a:r>
          </a:p>
          <a:p>
            <a:pPr lvl="0">
              <a:defRPr sz="1800"/>
            </a:pPr>
            <a:endParaRPr sz="2600" b="1"/>
          </a:p>
          <a:p>
            <a:pPr lvl="0">
              <a:defRPr sz="1800"/>
            </a:pPr>
            <a:r>
              <a:rPr sz="2600" b="1"/>
              <a:t>3. CSEM modeling – Oil and Gas (</a:t>
            </a:r>
            <a:r>
              <a:rPr sz="2600"/>
              <a:t>OHM3D</a:t>
            </a:r>
            <a:r>
              <a:rPr sz="2600" b="1"/>
              <a:t>)</a:t>
            </a:r>
          </a:p>
        </p:txBody>
      </p:sp>
      <p:sp>
        <p:nvSpPr>
          <p:cNvPr id="203" name="Shape 20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36</a:t>
            </a:fld>
            <a:endParaRPr sz="1200">
              <a:solidFill>
                <a:srgbClr val="045C75"/>
              </a:solidFill>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Initial demo benchmarks</a:t>
            </a:r>
          </a:p>
        </p:txBody>
      </p:sp>
      <p:sp>
        <p:nvSpPr>
          <p:cNvPr id="206" name="Shape 206"/>
          <p:cNvSpPr>
            <a:spLocks noGrp="1"/>
          </p:cNvSpPr>
          <p:nvPr>
            <p:ph type="body" idx="1"/>
          </p:nvPr>
        </p:nvSpPr>
        <p:spPr>
          <a:xfrm>
            <a:off x="457200" y="1935477"/>
            <a:ext cx="8229600" cy="4922523"/>
          </a:xfrm>
          <a:prstGeom prst="rect">
            <a:avLst/>
          </a:prstGeom>
        </p:spPr>
        <p:txBody>
          <a:bodyPr/>
          <a:lstStyle/>
          <a:p>
            <a:pPr lvl="0">
              <a:defRPr sz="1800"/>
            </a:pPr>
            <a:r>
              <a:rPr sz="2600"/>
              <a:t>Demo 1 –MCopt</a:t>
            </a:r>
          </a:p>
          <a:p>
            <a:pPr lvl="1">
              <a:defRPr sz="1800"/>
            </a:pPr>
            <a:r>
              <a:rPr sz="2600"/>
              <a:t>runs 320xfaster per FPGA</a:t>
            </a:r>
          </a:p>
          <a:p>
            <a:pPr lvl="0">
              <a:defRPr sz="1800"/>
            </a:pPr>
            <a:r>
              <a:rPr sz="2600"/>
              <a:t>Demo 2 –DI3D</a:t>
            </a:r>
          </a:p>
          <a:p>
            <a:pPr lvl="1">
              <a:defRPr sz="1800"/>
            </a:pPr>
            <a:r>
              <a:rPr sz="2600"/>
              <a:t>runs at sustained 2.5xfaster per FPGA</a:t>
            </a:r>
          </a:p>
          <a:p>
            <a:pPr lvl="0">
              <a:defRPr sz="1800"/>
            </a:pPr>
            <a:r>
              <a:rPr sz="2600"/>
              <a:t>Demo 3 –OHM3D</a:t>
            </a:r>
          </a:p>
          <a:p>
            <a:pPr lvl="1">
              <a:defRPr sz="1800"/>
            </a:pPr>
            <a:r>
              <a:rPr sz="2600"/>
              <a:t>runs at sustained 5.5xfaster per FPGA (on 8 nodes)</a:t>
            </a:r>
          </a:p>
        </p:txBody>
      </p:sp>
      <p:sp>
        <p:nvSpPr>
          <p:cNvPr id="207" name="Shape 2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37</a:t>
            </a:fld>
            <a:endParaRPr sz="1200">
              <a:solidFill>
                <a:srgbClr val="045C75"/>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MCopt performance (log scale)</a:t>
            </a:r>
          </a:p>
        </p:txBody>
      </p:sp>
      <p:pic>
        <p:nvPicPr>
          <p:cNvPr id="210" name="image15.png" descr="node.png"/>
          <p:cNvPicPr/>
          <p:nvPr/>
        </p:nvPicPr>
        <p:blipFill>
          <a:blip r:embed="rId2">
            <a:extLst/>
          </a:blip>
          <a:stretch>
            <a:fillRect/>
          </a:stretch>
        </p:blipFill>
        <p:spPr>
          <a:xfrm>
            <a:off x="1585494" y="2038851"/>
            <a:ext cx="5973011" cy="4182060"/>
          </a:xfrm>
          <a:prstGeom prst="rect">
            <a:avLst/>
          </a:prstGeom>
          <a:ln w="12700">
            <a:miter lim="400000"/>
          </a:ln>
        </p:spPr>
      </p:pic>
      <p:sp>
        <p:nvSpPr>
          <p:cNvPr id="211" name="Shape 21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38</a:t>
            </a:fld>
            <a:endParaRPr sz="1200">
              <a:solidFill>
                <a:srgbClr val="045C75"/>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DI3D performance</a:t>
            </a:r>
          </a:p>
        </p:txBody>
      </p:sp>
      <p:pic>
        <p:nvPicPr>
          <p:cNvPr id="214" name="image16.png" descr="node.png"/>
          <p:cNvPicPr/>
          <p:nvPr/>
        </p:nvPicPr>
        <p:blipFill>
          <a:blip r:embed="rId2">
            <a:extLst/>
          </a:blip>
          <a:stretch>
            <a:fillRect/>
          </a:stretch>
        </p:blipFill>
        <p:spPr>
          <a:xfrm>
            <a:off x="2004653" y="2010273"/>
            <a:ext cx="5134694" cy="4239217"/>
          </a:xfrm>
          <a:prstGeom prst="rect">
            <a:avLst/>
          </a:prstGeom>
          <a:ln w="12700">
            <a:miter lim="400000"/>
          </a:ln>
        </p:spPr>
      </p:pic>
      <p:sp>
        <p:nvSpPr>
          <p:cNvPr id="215" name="Shape 21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39</a:t>
            </a:fld>
            <a:endParaRPr sz="1200">
              <a:solidFill>
                <a:srgbClr val="045C75"/>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p:nvPr>
        </p:nvSpPr>
        <p:spPr>
          <a:xfrm>
            <a:off x="457200" y="704087"/>
            <a:ext cx="8229600" cy="1143001"/>
          </a:xfrm>
          <a:prstGeom prst="rect">
            <a:avLst/>
          </a:prstGeom>
        </p:spPr>
        <p:txBody>
          <a:bodyPr/>
          <a:lstStyle>
            <a:lvl1pPr>
              <a:defRPr sz="3200"/>
            </a:lvl1pPr>
          </a:lstStyle>
          <a:p>
            <a:pPr lvl="0">
              <a:defRPr sz="1800">
                <a:solidFill>
                  <a:srgbClr val="000000"/>
                </a:solidFill>
              </a:defRPr>
            </a:pPr>
            <a:r>
              <a:rPr sz="3200">
                <a:solidFill>
                  <a:srgbClr val="04617B"/>
                </a:solidFill>
              </a:rPr>
              <a:t> System Architecture</a:t>
            </a:r>
          </a:p>
        </p:txBody>
      </p:sp>
      <p:sp>
        <p:nvSpPr>
          <p:cNvPr id="71" name="Shape 71"/>
          <p:cNvSpPr>
            <a:spLocks noGrp="1"/>
          </p:cNvSpPr>
          <p:nvPr>
            <p:ph type="body" idx="1"/>
          </p:nvPr>
        </p:nvSpPr>
        <p:spPr>
          <a:xfrm>
            <a:off x="446856" y="1935477"/>
            <a:ext cx="8229601" cy="4389123"/>
          </a:xfrm>
          <a:prstGeom prst="rect">
            <a:avLst/>
          </a:prstGeom>
        </p:spPr>
        <p:txBody>
          <a:bodyPr/>
          <a:lstStyle/>
          <a:p>
            <a:pPr marL="412053" lvl="0" indent="-412053" defTabSz="841247">
              <a:spcBef>
                <a:spcPts val="500"/>
              </a:spcBef>
              <a:buClr>
                <a:srgbClr val="04617B"/>
              </a:buClr>
              <a:buFont typeface="Wingdings"/>
              <a:buChar char="❖"/>
              <a:defRPr sz="1800"/>
            </a:pPr>
            <a:r>
              <a:rPr sz="2300"/>
              <a:t>General-purpose nodes and dynamic partial reconfigurable nodes</a:t>
            </a:r>
          </a:p>
          <a:p>
            <a:pPr marL="412053" lvl="0" indent="-412053" defTabSz="841247">
              <a:spcBef>
                <a:spcPts val="500"/>
              </a:spcBef>
              <a:buClr>
                <a:srgbClr val="04617B"/>
              </a:buClr>
              <a:buFont typeface="Wingdings"/>
              <a:buChar char="❖"/>
              <a:defRPr sz="1800"/>
            </a:pPr>
            <a:r>
              <a:rPr sz="2300"/>
              <a:t>communicates through the high speed interconnection network</a:t>
            </a:r>
          </a:p>
          <a:p>
            <a:pPr marL="412053" lvl="0" indent="-412053" defTabSz="841247">
              <a:spcBef>
                <a:spcPts val="500"/>
              </a:spcBef>
              <a:buClr>
                <a:srgbClr val="04617B"/>
              </a:buClr>
              <a:buFont typeface="Wingdings"/>
              <a:buChar char="❖"/>
              <a:defRPr sz="1800"/>
            </a:pPr>
            <a:r>
              <a:rPr sz="2300"/>
              <a:t>Master-slave mechanism</a:t>
            </a:r>
          </a:p>
          <a:p>
            <a:pPr marL="412053" lvl="0" indent="-412053" defTabSz="841247">
              <a:spcBef>
                <a:spcPts val="500"/>
              </a:spcBef>
              <a:buClr>
                <a:srgbClr val="04617B"/>
              </a:buClr>
              <a:buFont typeface="Wingdings"/>
              <a:buChar char="❖"/>
              <a:defRPr sz="1800"/>
            </a:pPr>
            <a:r>
              <a:rPr sz="2300"/>
              <a:t>General purpose nodes assign computing tasks on partial reconfigurable nodes.</a:t>
            </a:r>
          </a:p>
        </p:txBody>
      </p:sp>
      <p:sp>
        <p:nvSpPr>
          <p:cNvPr id="72" name="Shape 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a:t>
            </a:fld>
            <a:endParaRPr sz="1200">
              <a:solidFill>
                <a:srgbClr val="045C75"/>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OHM3D performance </a:t>
            </a:r>
          </a:p>
        </p:txBody>
      </p:sp>
      <p:pic>
        <p:nvPicPr>
          <p:cNvPr id="218" name="image17.png" descr="node.png"/>
          <p:cNvPicPr/>
          <p:nvPr/>
        </p:nvPicPr>
        <p:blipFill>
          <a:blip r:embed="rId2">
            <a:extLst/>
          </a:blip>
          <a:stretch>
            <a:fillRect/>
          </a:stretch>
        </p:blipFill>
        <p:spPr>
          <a:xfrm>
            <a:off x="1823653" y="2076956"/>
            <a:ext cx="5496694" cy="4105849"/>
          </a:xfrm>
          <a:prstGeom prst="rect">
            <a:avLst/>
          </a:prstGeom>
          <a:ln w="12700">
            <a:miter lim="400000"/>
          </a:ln>
        </p:spPr>
      </p:pic>
      <p:sp>
        <p:nvSpPr>
          <p:cNvPr id="219" name="Shape 21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40</a:t>
            </a:fld>
            <a:endParaRPr sz="1200">
              <a:solidFill>
                <a:srgbClr val="045C75"/>
              </a:solidFill>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Concerns</a:t>
            </a:r>
          </a:p>
        </p:txBody>
      </p:sp>
      <p:sp>
        <p:nvSpPr>
          <p:cNvPr id="222" name="Shape 222"/>
          <p:cNvSpPr>
            <a:spLocks noGrp="1"/>
          </p:cNvSpPr>
          <p:nvPr>
            <p:ph type="body" idx="1"/>
          </p:nvPr>
        </p:nvSpPr>
        <p:spPr>
          <a:xfrm>
            <a:off x="457200" y="1935477"/>
            <a:ext cx="8229600" cy="4922523"/>
          </a:xfrm>
          <a:prstGeom prst="rect">
            <a:avLst/>
          </a:prstGeom>
        </p:spPr>
        <p:txBody>
          <a:bodyPr/>
          <a:lstStyle/>
          <a:p>
            <a:pPr marL="280650" lvl="0" indent="-280650" defTabSz="868680">
              <a:lnSpc>
                <a:spcPct val="90000"/>
              </a:lnSpc>
              <a:spcBef>
                <a:spcPts val="500"/>
              </a:spcBef>
              <a:defRPr sz="1800"/>
            </a:pPr>
            <a:r>
              <a:rPr sz="2660"/>
              <a:t>Can FPGAs be used as main processors?</a:t>
            </a:r>
          </a:p>
          <a:p>
            <a:pPr marL="627621" lvl="1" indent="-254087" defTabSz="868680">
              <a:lnSpc>
                <a:spcPct val="90000"/>
              </a:lnSpc>
              <a:spcBef>
                <a:spcPts val="500"/>
              </a:spcBef>
              <a:defRPr sz="1800"/>
            </a:pPr>
            <a:r>
              <a:rPr sz="2470"/>
              <a:t>yes: you can fit a lot of logic</a:t>
            </a:r>
          </a:p>
          <a:p>
            <a:pPr marL="627621" lvl="1" indent="-254087" defTabSz="868680">
              <a:lnSpc>
                <a:spcPct val="90000"/>
              </a:lnSpc>
              <a:spcBef>
                <a:spcPts val="500"/>
              </a:spcBef>
              <a:defRPr sz="1800"/>
            </a:pPr>
            <a:r>
              <a:rPr sz="2470"/>
              <a:t>but: complexity &amp; compilation overhead makes development </a:t>
            </a:r>
            <a:r>
              <a:rPr sz="2470" i="1"/>
              <a:t>slow</a:t>
            </a:r>
          </a:p>
          <a:p>
            <a:pPr marL="280650" lvl="0" indent="-280650" defTabSz="868680">
              <a:lnSpc>
                <a:spcPct val="90000"/>
              </a:lnSpc>
              <a:spcBef>
                <a:spcPts val="500"/>
              </a:spcBef>
              <a:defRPr sz="1800"/>
            </a:pPr>
            <a:r>
              <a:rPr sz="2660"/>
              <a:t>in parallel arrays?</a:t>
            </a:r>
          </a:p>
          <a:p>
            <a:pPr marL="627621" lvl="1" indent="-254087" defTabSz="868680">
              <a:lnSpc>
                <a:spcPct val="90000"/>
              </a:lnSpc>
              <a:spcBef>
                <a:spcPts val="500"/>
              </a:spcBef>
              <a:defRPr sz="1800"/>
            </a:pPr>
            <a:r>
              <a:rPr sz="2470"/>
              <a:t>yes: RocketIO is a good connection technology</a:t>
            </a:r>
          </a:p>
          <a:p>
            <a:pPr marL="627621" lvl="1" indent="-254087" defTabSz="868680">
              <a:lnSpc>
                <a:spcPct val="90000"/>
              </a:lnSpc>
              <a:spcBef>
                <a:spcPts val="500"/>
              </a:spcBef>
              <a:defRPr sz="1800"/>
            </a:pPr>
            <a:r>
              <a:rPr sz="2470"/>
              <a:t>but: some form of all-to-all routing is desirable</a:t>
            </a:r>
          </a:p>
          <a:p>
            <a:pPr marL="280650" lvl="0" indent="-280650" defTabSz="868680">
              <a:lnSpc>
                <a:spcPct val="90000"/>
              </a:lnSpc>
              <a:spcBef>
                <a:spcPts val="500"/>
              </a:spcBef>
              <a:defRPr sz="1800"/>
            </a:pPr>
            <a:r>
              <a:rPr sz="2660"/>
              <a:t>against real HPC applications?</a:t>
            </a:r>
          </a:p>
          <a:p>
            <a:pPr marL="627621" lvl="1" indent="-254087" defTabSz="868680">
              <a:lnSpc>
                <a:spcPct val="90000"/>
              </a:lnSpc>
              <a:spcBef>
                <a:spcPts val="500"/>
              </a:spcBef>
              <a:defRPr sz="1800"/>
            </a:pPr>
            <a:r>
              <a:rPr sz="2470"/>
              <a:t>yes: where the numeric kernel is compact &amp; well-defined</a:t>
            </a:r>
          </a:p>
          <a:p>
            <a:pPr marL="627621" lvl="1" indent="-254087" defTabSz="868680">
              <a:lnSpc>
                <a:spcPct val="90000"/>
              </a:lnSpc>
              <a:spcBef>
                <a:spcPts val="500"/>
              </a:spcBef>
              <a:defRPr sz="1800"/>
            </a:pPr>
            <a:r>
              <a:rPr sz="2470"/>
              <a:t>but: memory bandwidth limitations are still critical</a:t>
            </a:r>
          </a:p>
        </p:txBody>
      </p:sp>
      <p:sp>
        <p:nvSpPr>
          <p:cNvPr id="223" name="Shape 22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41</a:t>
            </a:fld>
            <a:endParaRPr sz="1200">
              <a:solidFill>
                <a:srgbClr val="045C75"/>
              </a:solidFill>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Limitations and Future work</a:t>
            </a:r>
          </a:p>
        </p:txBody>
      </p:sp>
      <p:sp>
        <p:nvSpPr>
          <p:cNvPr id="226" name="Shape 226"/>
          <p:cNvSpPr>
            <a:spLocks noGrp="1"/>
          </p:cNvSpPr>
          <p:nvPr>
            <p:ph type="body" idx="1"/>
          </p:nvPr>
        </p:nvSpPr>
        <p:spPr>
          <a:xfrm>
            <a:off x="457200" y="1935477"/>
            <a:ext cx="8229600" cy="4922523"/>
          </a:xfrm>
          <a:prstGeom prst="rect">
            <a:avLst/>
          </a:prstGeom>
        </p:spPr>
        <p:txBody>
          <a:bodyPr/>
          <a:lstStyle/>
          <a:p>
            <a:pPr lvl="0">
              <a:defRPr sz="1800"/>
            </a:pPr>
            <a:r>
              <a:rPr sz="2600"/>
              <a:t>Not enough experimental data </a:t>
            </a:r>
          </a:p>
          <a:p>
            <a:pPr lvl="1">
              <a:defRPr sz="1800"/>
            </a:pPr>
            <a:r>
              <a:rPr sz="2600"/>
              <a:t>Even in three given applications</a:t>
            </a:r>
          </a:p>
          <a:p>
            <a:pPr lvl="0">
              <a:defRPr sz="1800"/>
            </a:pPr>
            <a:r>
              <a:rPr sz="2600"/>
              <a:t>Scalability issues</a:t>
            </a:r>
          </a:p>
          <a:p>
            <a:pPr lvl="0">
              <a:defRPr sz="1800"/>
            </a:pPr>
            <a:r>
              <a:rPr sz="2600"/>
              <a:t>General purpose??</a:t>
            </a:r>
          </a:p>
          <a:p>
            <a:pPr lvl="0">
              <a:defRPr sz="1800"/>
            </a:pPr>
            <a:r>
              <a:rPr sz="2600"/>
              <a:t>Explore ways to improve programmability  </a:t>
            </a:r>
          </a:p>
        </p:txBody>
      </p:sp>
      <p:sp>
        <p:nvSpPr>
          <p:cNvPr id="227" name="Shape 22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42</a:t>
            </a:fld>
            <a:endParaRPr sz="1200">
              <a:solidFill>
                <a:srgbClr val="045C75"/>
              </a:solidFill>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p:cNvSpPr>
          <p:nvPr>
            <p:ph type="title"/>
          </p:nvPr>
        </p:nvSpPr>
        <p:spPr>
          <a:xfrm>
            <a:off x="533400" y="0"/>
            <a:ext cx="7851648" cy="3200400"/>
          </a:xfrm>
          <a:prstGeom prst="rect">
            <a:avLst/>
          </a:prstGeom>
        </p:spPr>
        <p:txBody>
          <a:bodyPr/>
          <a:lstStyle>
            <a:lvl1pPr defTabSz="886968">
              <a:defRPr sz="5432">
                <a:effectLst>
                  <a:outerShdw blurRad="36957" dist="24638" dir="5400000" rotWithShape="0">
                    <a:srgbClr val="000000">
                      <a:alpha val="43000"/>
                    </a:srgbClr>
                  </a:outerShdw>
                </a:effectLst>
              </a:defRPr>
            </a:lvl1pPr>
          </a:lstStyle>
          <a:p>
            <a:pPr lvl="0">
              <a:defRPr sz="1800" b="0">
                <a:solidFill>
                  <a:srgbClr val="000000"/>
                </a:solidFill>
                <a:effectLst/>
              </a:defRPr>
            </a:pPr>
            <a:r>
              <a:rPr sz="5432" b="1">
                <a:solidFill>
                  <a:srgbClr val="4DE1EA"/>
                </a:solidFill>
                <a:effectLst>
                  <a:outerShdw blurRad="36957" dist="24638" dir="5400000" rotWithShape="0">
                    <a:srgbClr val="000000">
                      <a:alpha val="43000"/>
                    </a:srgbClr>
                  </a:outerShdw>
                </a:effectLst>
              </a:rPr>
              <a:t>Novo-G: At the Forefront of Scalable Reconfigurable Supercomputing</a:t>
            </a:r>
          </a:p>
        </p:txBody>
      </p:sp>
      <p:sp>
        <p:nvSpPr>
          <p:cNvPr id="230" name="Shape 230"/>
          <p:cNvSpPr>
            <a:spLocks noGrp="1"/>
          </p:cNvSpPr>
          <p:nvPr>
            <p:ph type="body" idx="1"/>
          </p:nvPr>
        </p:nvSpPr>
        <p:spPr>
          <a:xfrm>
            <a:off x="533400" y="3228536"/>
            <a:ext cx="7854696" cy="3629466"/>
          </a:xfrm>
          <a:prstGeom prst="rect">
            <a:avLst/>
          </a:prstGeom>
        </p:spPr>
        <p:txBody>
          <a:bodyPr/>
          <a:lstStyle/>
          <a:p>
            <a:pPr lvl="0"/>
            <a:endParaRPr/>
          </a:p>
        </p:txBody>
      </p:sp>
      <p:sp>
        <p:nvSpPr>
          <p:cNvPr id="231" name="Shape 23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D1EAED"/>
                </a:solidFill>
              </a:rPr>
              <a:pPr lvl="0">
                <a:defRPr sz="1800">
                  <a:solidFill>
                    <a:srgbClr val="000000"/>
                  </a:solidFill>
                </a:defRPr>
              </a:pPr>
              <a:t>43</a:t>
            </a:fld>
            <a:endParaRPr sz="1200">
              <a:solidFill>
                <a:srgbClr val="D1EAED"/>
              </a:solidFill>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Why?</a:t>
            </a:r>
          </a:p>
        </p:txBody>
      </p:sp>
      <p:sp>
        <p:nvSpPr>
          <p:cNvPr id="234" name="Shape 234"/>
          <p:cNvSpPr>
            <a:spLocks noGrp="1"/>
          </p:cNvSpPr>
          <p:nvPr>
            <p:ph type="body" idx="1"/>
          </p:nvPr>
        </p:nvSpPr>
        <p:spPr>
          <a:xfrm>
            <a:off x="457200" y="1935477"/>
            <a:ext cx="8229600" cy="4922523"/>
          </a:xfrm>
          <a:prstGeom prst="rect">
            <a:avLst/>
          </a:prstGeom>
        </p:spPr>
        <p:txBody>
          <a:bodyPr/>
          <a:lstStyle/>
          <a:p>
            <a:pPr lvl="0">
              <a:defRPr sz="1800"/>
            </a:pPr>
            <a:r>
              <a:rPr sz="2600"/>
              <a:t>Reconfigurable computing (RC), wherein the architecture adapts to match each application’s unique needs, and thus approaches the speed and energy advantages of application specific integrated circuit (ASIC), while offering the versatility of CPUs.</a:t>
            </a:r>
          </a:p>
        </p:txBody>
      </p:sp>
      <p:sp>
        <p:nvSpPr>
          <p:cNvPr id="235" name="Shape 2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44</a:t>
            </a:fld>
            <a:endParaRPr sz="1200">
              <a:solidFill>
                <a:srgbClr val="045C75"/>
              </a:solidFill>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Device performance </a:t>
            </a:r>
          </a:p>
        </p:txBody>
      </p:sp>
      <p:pic>
        <p:nvPicPr>
          <p:cNvPr id="238" name="image18.png" descr="Untitled1.png"/>
          <p:cNvPicPr/>
          <p:nvPr/>
        </p:nvPicPr>
        <p:blipFill>
          <a:blip r:embed="rId2">
            <a:extLst/>
          </a:blip>
          <a:stretch>
            <a:fillRect/>
          </a:stretch>
        </p:blipFill>
        <p:spPr>
          <a:xfrm>
            <a:off x="457200" y="1905000"/>
            <a:ext cx="8229600" cy="4242483"/>
          </a:xfrm>
          <a:prstGeom prst="rect">
            <a:avLst/>
          </a:prstGeom>
          <a:ln w="12700">
            <a:miter lim="400000"/>
          </a:ln>
        </p:spPr>
      </p:pic>
      <p:sp>
        <p:nvSpPr>
          <p:cNvPr id="239" name="Shape 23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45</a:t>
            </a:fld>
            <a:endParaRPr sz="1200">
              <a:solidFill>
                <a:srgbClr val="045C75"/>
              </a:solidFil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Novo-G and a processor board</a:t>
            </a:r>
          </a:p>
        </p:txBody>
      </p:sp>
      <p:pic>
        <p:nvPicPr>
          <p:cNvPr id="242" name="image19.png" descr="Untitled1.png"/>
          <p:cNvPicPr/>
          <p:nvPr/>
        </p:nvPicPr>
        <p:blipFill>
          <a:blip r:embed="rId2">
            <a:extLst/>
          </a:blip>
          <a:stretch>
            <a:fillRect/>
          </a:stretch>
        </p:blipFill>
        <p:spPr>
          <a:xfrm>
            <a:off x="228600" y="2286000"/>
            <a:ext cx="8590858" cy="3773555"/>
          </a:xfrm>
          <a:prstGeom prst="rect">
            <a:avLst/>
          </a:prstGeom>
          <a:ln w="12700">
            <a:miter lim="400000"/>
          </a:ln>
        </p:spPr>
      </p:pic>
      <p:sp>
        <p:nvSpPr>
          <p:cNvPr id="243" name="Shape 24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46</a:t>
            </a:fld>
            <a:endParaRPr sz="1200">
              <a:solidFill>
                <a:srgbClr val="045C75"/>
              </a:solidFill>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457200" y="704087"/>
            <a:ext cx="8229600" cy="667513"/>
          </a:xfrm>
          <a:prstGeom prst="rect">
            <a:avLst/>
          </a:prstGeom>
        </p:spPr>
        <p:txBody>
          <a:bodyPr>
            <a:normAutofit fontScale="90000"/>
          </a:bodyPr>
          <a:lstStyle>
            <a:lvl1pPr>
              <a:defRPr sz="4500"/>
            </a:lvl1pPr>
          </a:lstStyle>
          <a:p>
            <a:pPr lvl="0">
              <a:defRPr sz="1800">
                <a:solidFill>
                  <a:srgbClr val="000000"/>
                </a:solidFill>
              </a:defRPr>
            </a:pPr>
            <a:r>
              <a:rPr sz="4500">
                <a:solidFill>
                  <a:srgbClr val="04617B"/>
                </a:solidFill>
              </a:rPr>
              <a:t>Performance results on Novo-G</a:t>
            </a:r>
          </a:p>
        </p:txBody>
      </p:sp>
      <p:pic>
        <p:nvPicPr>
          <p:cNvPr id="246" name="image20.png" descr="Untitled1.png"/>
          <p:cNvPicPr/>
          <p:nvPr/>
        </p:nvPicPr>
        <p:blipFill>
          <a:blip r:embed="rId2">
            <a:extLst/>
          </a:blip>
          <a:stretch>
            <a:fillRect/>
          </a:stretch>
        </p:blipFill>
        <p:spPr>
          <a:xfrm>
            <a:off x="381000" y="1828800"/>
            <a:ext cx="8156926" cy="4541838"/>
          </a:xfrm>
          <a:prstGeom prst="rect">
            <a:avLst/>
          </a:prstGeom>
          <a:ln w="12700">
            <a:miter lim="400000"/>
          </a:ln>
        </p:spPr>
      </p:pic>
      <p:sp>
        <p:nvSpPr>
          <p:cNvPr id="247" name="Shape 24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47</a:t>
            </a:fld>
            <a:endParaRPr sz="1200">
              <a:solidFill>
                <a:srgbClr val="045C75"/>
              </a:solidFill>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p:nvPr>
        </p:nvSpPr>
        <p:spPr>
          <a:xfrm>
            <a:off x="457200" y="704087"/>
            <a:ext cx="8229600" cy="667513"/>
          </a:xfrm>
          <a:prstGeom prst="rect">
            <a:avLst/>
          </a:prstGeom>
        </p:spPr>
        <p:txBody>
          <a:bodyPr>
            <a:normAutofit fontScale="90000"/>
          </a:bodyPr>
          <a:lstStyle>
            <a:lvl1pPr>
              <a:defRPr sz="4500"/>
            </a:lvl1pPr>
          </a:lstStyle>
          <a:p>
            <a:pPr lvl="0">
              <a:defRPr sz="1800">
                <a:solidFill>
                  <a:srgbClr val="000000"/>
                </a:solidFill>
              </a:defRPr>
            </a:pPr>
            <a:r>
              <a:rPr sz="4500">
                <a:solidFill>
                  <a:srgbClr val="04617B"/>
                </a:solidFill>
              </a:rPr>
              <a:t>Novo-G</a:t>
            </a:r>
          </a:p>
        </p:txBody>
      </p:sp>
      <p:pic>
        <p:nvPicPr>
          <p:cNvPr id="250" name="image21.png" descr="novog.png"/>
          <p:cNvPicPr/>
          <p:nvPr/>
        </p:nvPicPr>
        <p:blipFill>
          <a:blip r:embed="rId2">
            <a:extLst/>
          </a:blip>
          <a:stretch>
            <a:fillRect/>
          </a:stretch>
        </p:blipFill>
        <p:spPr>
          <a:xfrm>
            <a:off x="381000" y="1447800"/>
            <a:ext cx="8585317" cy="4858078"/>
          </a:xfrm>
          <a:prstGeom prst="rect">
            <a:avLst/>
          </a:prstGeom>
          <a:ln w="12700">
            <a:miter lim="400000"/>
          </a:ln>
        </p:spPr>
      </p:pic>
      <p:sp>
        <p:nvSpPr>
          <p:cNvPr id="251" name="Shape 2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48</a:t>
            </a:fld>
            <a:endParaRPr sz="1200">
              <a:solidFill>
                <a:srgbClr val="045C75"/>
              </a:solidFill>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Experimental results</a:t>
            </a:r>
          </a:p>
        </p:txBody>
      </p:sp>
      <p:sp>
        <p:nvSpPr>
          <p:cNvPr id="254" name="Shape 254"/>
          <p:cNvSpPr>
            <a:spLocks noGrp="1"/>
          </p:cNvSpPr>
          <p:nvPr>
            <p:ph type="body" idx="1"/>
          </p:nvPr>
        </p:nvSpPr>
        <p:spPr>
          <a:xfrm>
            <a:off x="457200" y="1935477"/>
            <a:ext cx="8229600" cy="4922523"/>
          </a:xfrm>
          <a:prstGeom prst="rect">
            <a:avLst/>
          </a:prstGeom>
        </p:spPr>
        <p:txBody>
          <a:bodyPr/>
          <a:lstStyle/>
          <a:p>
            <a:pPr marL="263347" lvl="0" indent="-263347" defTabSz="877823">
              <a:spcBef>
                <a:spcPts val="500"/>
              </a:spcBef>
              <a:defRPr sz="1800"/>
            </a:pPr>
            <a:r>
              <a:rPr sz="2496"/>
              <a:t>Speedup with one FPGA on each of the three applications peaked at approximately 830 for NW and SW and more than 3,100 for ND</a:t>
            </a:r>
          </a:p>
          <a:p>
            <a:pPr marL="263347" lvl="0" indent="-263347" defTabSz="877823">
              <a:spcBef>
                <a:spcPts val="500"/>
              </a:spcBef>
              <a:defRPr sz="1800"/>
            </a:pPr>
            <a:r>
              <a:rPr sz="2496"/>
              <a:t>Ramping up from a single FPGA to a quad-FPGA board</a:t>
            </a:r>
          </a:p>
          <a:p>
            <a:pPr marL="634227" lvl="1" indent="-256762" defTabSz="877823">
              <a:spcBef>
                <a:spcPts val="500"/>
              </a:spcBef>
              <a:defRPr sz="1800"/>
            </a:pPr>
            <a:r>
              <a:rPr sz="2496"/>
              <a:t>speedups grow almost linearly to about 3,300 for NW and SW and more than 12,000 for ND.</a:t>
            </a:r>
          </a:p>
          <a:p>
            <a:pPr marL="263347" lvl="0" indent="-263347" defTabSz="877823">
              <a:spcBef>
                <a:spcPts val="500"/>
              </a:spcBef>
              <a:defRPr sz="1800"/>
            </a:pPr>
            <a:r>
              <a:rPr sz="2496"/>
              <a:t>At the largest scale of test experiments—32 boards, or 128 FPGA</a:t>
            </a:r>
          </a:p>
          <a:p>
            <a:pPr marL="634227" lvl="1" indent="-256762" defTabSz="877823">
              <a:spcBef>
                <a:spcPts val="500"/>
              </a:spcBef>
              <a:defRPr sz="1800"/>
            </a:pPr>
            <a:r>
              <a:rPr sz="2496"/>
              <a:t>speedups for NW and SW exceeded 100,000 and ND exceeded 356,000.</a:t>
            </a:r>
          </a:p>
        </p:txBody>
      </p:sp>
      <p:sp>
        <p:nvSpPr>
          <p:cNvPr id="255" name="Shape 2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49</a:t>
            </a:fld>
            <a:endParaRPr sz="1200">
              <a:solidFill>
                <a:srgbClr val="045C75"/>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body" idx="1"/>
          </p:nvPr>
        </p:nvSpPr>
        <p:spPr>
          <a:xfrm>
            <a:off x="457200" y="1935477"/>
            <a:ext cx="8229600" cy="4389123"/>
          </a:xfrm>
          <a:prstGeom prst="rect">
            <a:avLst/>
          </a:prstGeom>
        </p:spPr>
        <p:txBody>
          <a:bodyPr/>
          <a:lstStyle/>
          <a:p>
            <a:pPr marL="412053" lvl="0" indent="-412053" defTabSz="841247">
              <a:spcBef>
                <a:spcPts val="500"/>
              </a:spcBef>
              <a:buClr>
                <a:srgbClr val="04617B"/>
              </a:buClr>
              <a:buFont typeface="Wingdings"/>
              <a:buChar char="❖"/>
              <a:defRPr sz="1800"/>
            </a:pPr>
            <a:r>
              <a:rPr sz="2300"/>
              <a:t>Dynamic partial reconfigurable nodes can dynamically load different hardware configuration.</a:t>
            </a:r>
          </a:p>
          <a:p>
            <a:pPr marL="412053" lvl="0" indent="-412053" defTabSz="841247">
              <a:spcBef>
                <a:spcPts val="500"/>
              </a:spcBef>
              <a:buClr>
                <a:srgbClr val="04617B"/>
              </a:buClr>
              <a:buFont typeface="Wingdings"/>
              <a:buChar char="❖"/>
              <a:defRPr sz="1800"/>
            </a:pPr>
            <a:r>
              <a:rPr sz="2300"/>
              <a:t>Adapts the hardware structure based on the application.</a:t>
            </a:r>
          </a:p>
          <a:p>
            <a:pPr marL="412053" lvl="0" indent="-412053" defTabSz="841247">
              <a:spcBef>
                <a:spcPts val="500"/>
              </a:spcBef>
              <a:buClr>
                <a:srgbClr val="04617B"/>
              </a:buClr>
              <a:buFont typeface="Wingdings"/>
              <a:buChar char="❖"/>
              <a:defRPr sz="1800"/>
            </a:pPr>
            <a:r>
              <a:rPr sz="2300"/>
              <a:t>Advantages : Uses the same hardware resources to provide different computing functions.</a:t>
            </a:r>
          </a:p>
        </p:txBody>
      </p:sp>
      <p:sp>
        <p:nvSpPr>
          <p:cNvPr id="75" name="Shape 7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5</a:t>
            </a:fld>
            <a:endParaRPr sz="1200">
              <a:solidFill>
                <a:srgbClr val="045C75"/>
              </a:solidFill>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Limitations</a:t>
            </a:r>
          </a:p>
        </p:txBody>
      </p:sp>
      <p:sp>
        <p:nvSpPr>
          <p:cNvPr id="258" name="Shape 258"/>
          <p:cNvSpPr>
            <a:spLocks noGrp="1"/>
          </p:cNvSpPr>
          <p:nvPr>
            <p:ph type="body" idx="1"/>
          </p:nvPr>
        </p:nvSpPr>
        <p:spPr>
          <a:xfrm>
            <a:off x="457200" y="1935477"/>
            <a:ext cx="8229600" cy="4922523"/>
          </a:xfrm>
          <a:prstGeom prst="rect">
            <a:avLst/>
          </a:prstGeom>
        </p:spPr>
        <p:txBody>
          <a:bodyPr/>
          <a:lstStyle/>
          <a:p>
            <a:pPr lvl="0">
              <a:defRPr sz="1800"/>
            </a:pPr>
            <a:r>
              <a:rPr sz="2600"/>
              <a:t>Memory capacity, throughput, and latency often limit performance if unbalanced</a:t>
            </a:r>
          </a:p>
          <a:p>
            <a:pPr lvl="0">
              <a:defRPr sz="1800"/>
            </a:pPr>
            <a:r>
              <a:rPr sz="2600"/>
              <a:t>Won’t provide all applications with the same speedups as these examples</a:t>
            </a:r>
          </a:p>
        </p:txBody>
      </p:sp>
      <p:sp>
        <p:nvSpPr>
          <p:cNvPr id="259" name="Shape 2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50</a:t>
            </a:fld>
            <a:endParaRPr sz="1200">
              <a:solidFill>
                <a:srgbClr val="045C75"/>
              </a:solidFill>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a:t>
            </a:r>
            <a:endParaRPr lang="en-US" dirty="0"/>
          </a:p>
        </p:txBody>
      </p:sp>
      <p:sp>
        <p:nvSpPr>
          <p:cNvPr id="3" name="Text Placeholder 2"/>
          <p:cNvSpPr>
            <a:spLocks noGrp="1"/>
          </p:cNvSpPr>
          <p:nvPr>
            <p:ph type="body" idx="1"/>
          </p:nvPr>
        </p:nvSpPr>
        <p:spPr/>
        <p:txBody>
          <a:bodyPr>
            <a:normAutofit fontScale="47500" lnSpcReduction="20000"/>
          </a:bodyPr>
          <a:lstStyle/>
          <a:p>
            <a:r>
              <a:rPr lang="en-US" b="1" dirty="0" smtClean="0"/>
              <a:t>Paper 1:</a:t>
            </a:r>
            <a:endParaRPr lang="en-US" dirty="0" smtClean="0"/>
          </a:p>
          <a:p>
            <a:r>
              <a:rPr lang="en-US" b="1" dirty="0" smtClean="0">
                <a:hlinkClick r:id="rId2"/>
              </a:rPr>
              <a:t>Design and Implementation of a Heterogeneous High-</a:t>
            </a:r>
            <a:r>
              <a:rPr lang="en-US" b="1" dirty="0" err="1" smtClean="0">
                <a:hlinkClick r:id="rId2"/>
              </a:rPr>
              <a:t>performanceComputing</a:t>
            </a:r>
            <a:r>
              <a:rPr lang="en-US" b="1" dirty="0" smtClean="0">
                <a:hlinkClick r:id="rId2"/>
              </a:rPr>
              <a:t> Framework using Dynamic and Partial </a:t>
            </a:r>
            <a:r>
              <a:rPr lang="en-US" b="1" dirty="0" err="1" smtClean="0">
                <a:hlinkClick r:id="rId2"/>
              </a:rPr>
              <a:t>ReconfigurableFPGAs</a:t>
            </a:r>
            <a:endParaRPr lang="en-US" dirty="0" smtClean="0"/>
          </a:p>
          <a:p>
            <a:r>
              <a:rPr lang="en-US" dirty="0" err="1" smtClean="0">
                <a:hlinkClick r:id="rId3"/>
              </a:rPr>
              <a:t>Xingjun</a:t>
            </a:r>
            <a:r>
              <a:rPr lang="en-US" dirty="0" smtClean="0">
                <a:hlinkClick r:id="rId3"/>
              </a:rPr>
              <a:t> Zhang</a:t>
            </a:r>
            <a:r>
              <a:rPr lang="en-US" dirty="0" smtClean="0"/>
              <a:t> ; </a:t>
            </a:r>
            <a:r>
              <a:rPr lang="en-US" dirty="0" err="1" smtClean="0">
                <a:hlinkClick r:id="rId4"/>
              </a:rPr>
              <a:t>Yanfei</a:t>
            </a:r>
            <a:r>
              <a:rPr lang="en-US" dirty="0" smtClean="0">
                <a:hlinkClick r:id="rId4"/>
              </a:rPr>
              <a:t> Ding</a:t>
            </a:r>
            <a:r>
              <a:rPr lang="en-US" dirty="0" smtClean="0"/>
              <a:t> ; </a:t>
            </a:r>
            <a:r>
              <a:rPr lang="en-US" dirty="0" err="1" smtClean="0">
                <a:hlinkClick r:id="rId5"/>
              </a:rPr>
              <a:t>Yiyuan</a:t>
            </a:r>
            <a:r>
              <a:rPr lang="en-US" dirty="0" smtClean="0">
                <a:hlinkClick r:id="rId5"/>
              </a:rPr>
              <a:t> Huang</a:t>
            </a:r>
            <a:r>
              <a:rPr lang="en-US" dirty="0" smtClean="0"/>
              <a:t> ; </a:t>
            </a:r>
            <a:r>
              <a:rPr lang="en-US" dirty="0" err="1" smtClean="0">
                <a:hlinkClick r:id="rId6"/>
              </a:rPr>
              <a:t>Xiaoshe</a:t>
            </a:r>
            <a:r>
              <a:rPr lang="en-US" dirty="0" smtClean="0">
                <a:hlinkClick r:id="rId6"/>
              </a:rPr>
              <a:t> Dong</a:t>
            </a:r>
            <a:r>
              <a:rPr lang="en-US" dirty="0" smtClean="0"/>
              <a:t> </a:t>
            </a:r>
            <a:r>
              <a:rPr lang="en-US" dirty="0" smtClean="0">
                <a:hlinkClick r:id="rId7"/>
              </a:rPr>
              <a:t/>
            </a:r>
            <a:br>
              <a:rPr lang="en-US" dirty="0" smtClean="0">
                <a:hlinkClick r:id="rId7"/>
              </a:rPr>
            </a:br>
            <a:r>
              <a:rPr lang="en-US" dirty="0" smtClean="0">
                <a:hlinkClick r:id="rId7"/>
              </a:rPr>
              <a:t>Computer and Information Technology (CIT), 2010 IEEE 10th International Conference on </a:t>
            </a:r>
            <a:r>
              <a:rPr lang="en-US" dirty="0" smtClean="0"/>
              <a:t/>
            </a:r>
            <a:br>
              <a:rPr lang="en-US" dirty="0" smtClean="0"/>
            </a:br>
            <a:r>
              <a:rPr lang="en-US" dirty="0" smtClean="0"/>
              <a:t>DOI: </a:t>
            </a:r>
            <a:r>
              <a:rPr lang="en-US" dirty="0" smtClean="0">
                <a:hlinkClick r:id="rId8"/>
              </a:rPr>
              <a:t>10.1109/CIT.2010.401</a:t>
            </a:r>
            <a:r>
              <a:rPr lang="en-US" dirty="0" smtClean="0"/>
              <a:t> </a:t>
            </a:r>
            <a:br>
              <a:rPr lang="en-US" dirty="0" smtClean="0"/>
            </a:br>
            <a:r>
              <a:rPr lang="en-US" dirty="0" smtClean="0"/>
              <a:t>Publication Year: 2010 , Page(s): 2329 – 2334</a:t>
            </a:r>
          </a:p>
          <a:p>
            <a:r>
              <a:rPr lang="en-US" dirty="0" smtClean="0"/>
              <a:t> </a:t>
            </a:r>
          </a:p>
          <a:p>
            <a:r>
              <a:rPr lang="en-US" b="1" dirty="0" smtClean="0"/>
              <a:t>Paper 2:</a:t>
            </a:r>
            <a:endParaRPr lang="en-US" dirty="0" smtClean="0"/>
          </a:p>
          <a:p>
            <a:r>
              <a:rPr lang="en-US" b="1" dirty="0" smtClean="0">
                <a:hlinkClick r:id="rId9"/>
              </a:rPr>
              <a:t>Maxwell - a 64 FPGA Supercomputer</a:t>
            </a:r>
            <a:endParaRPr lang="en-US" dirty="0" smtClean="0"/>
          </a:p>
          <a:p>
            <a:r>
              <a:rPr lang="en-US" dirty="0" smtClean="0">
                <a:hlinkClick r:id="rId10"/>
              </a:rPr>
              <a:t>Baxter, R.</a:t>
            </a:r>
            <a:r>
              <a:rPr lang="en-US" dirty="0" smtClean="0"/>
              <a:t> ; </a:t>
            </a:r>
            <a:r>
              <a:rPr lang="en-US" dirty="0" smtClean="0">
                <a:hlinkClick r:id="rId11"/>
              </a:rPr>
              <a:t>Booth, S.</a:t>
            </a:r>
            <a:r>
              <a:rPr lang="en-US" dirty="0" smtClean="0"/>
              <a:t> ; </a:t>
            </a:r>
            <a:r>
              <a:rPr lang="en-US" dirty="0" smtClean="0">
                <a:hlinkClick r:id="rId12"/>
              </a:rPr>
              <a:t>Bull, M.</a:t>
            </a:r>
            <a:r>
              <a:rPr lang="en-US" dirty="0" smtClean="0"/>
              <a:t> ; </a:t>
            </a:r>
            <a:r>
              <a:rPr lang="en-US" dirty="0" err="1" smtClean="0">
                <a:hlinkClick r:id="rId13"/>
              </a:rPr>
              <a:t>Cawood</a:t>
            </a:r>
            <a:r>
              <a:rPr lang="en-US" dirty="0" smtClean="0">
                <a:hlinkClick r:id="rId13"/>
              </a:rPr>
              <a:t>, G.</a:t>
            </a:r>
            <a:r>
              <a:rPr lang="en-US" dirty="0" smtClean="0"/>
              <a:t> ; </a:t>
            </a:r>
            <a:r>
              <a:rPr lang="en-US" dirty="0" smtClean="0">
                <a:hlinkClick r:id="rId14"/>
              </a:rPr>
              <a:t>Perry, J.</a:t>
            </a:r>
            <a:r>
              <a:rPr lang="en-US" dirty="0" smtClean="0"/>
              <a:t> ; </a:t>
            </a:r>
            <a:r>
              <a:rPr lang="en-US" dirty="0" smtClean="0">
                <a:hlinkClick r:id="rId15"/>
              </a:rPr>
              <a:t>Parsons, M.</a:t>
            </a:r>
            <a:r>
              <a:rPr lang="en-US" dirty="0" smtClean="0"/>
              <a:t> ;</a:t>
            </a:r>
            <a:r>
              <a:rPr lang="en-US" dirty="0" smtClean="0">
                <a:hlinkClick r:id="rId16"/>
              </a:rPr>
              <a:t>Simpson, A.</a:t>
            </a:r>
            <a:r>
              <a:rPr lang="en-US" dirty="0" smtClean="0"/>
              <a:t> ; </a:t>
            </a:r>
            <a:r>
              <a:rPr lang="en-US" dirty="0" err="1" smtClean="0">
                <a:hlinkClick r:id="rId17"/>
              </a:rPr>
              <a:t>Trew</a:t>
            </a:r>
            <a:r>
              <a:rPr lang="en-US" dirty="0" smtClean="0">
                <a:hlinkClick r:id="rId17"/>
              </a:rPr>
              <a:t>, A.</a:t>
            </a:r>
            <a:r>
              <a:rPr lang="en-US" dirty="0" smtClean="0"/>
              <a:t> ; </a:t>
            </a:r>
            <a:r>
              <a:rPr lang="en-US" dirty="0" smtClean="0">
                <a:hlinkClick r:id="rId18"/>
              </a:rPr>
              <a:t>McCormick, A.</a:t>
            </a:r>
            <a:r>
              <a:rPr lang="en-US" dirty="0" smtClean="0"/>
              <a:t> ; </a:t>
            </a:r>
            <a:r>
              <a:rPr lang="en-US" dirty="0" smtClean="0">
                <a:hlinkClick r:id="rId19"/>
              </a:rPr>
              <a:t>Smart, G.</a:t>
            </a:r>
            <a:r>
              <a:rPr lang="en-US" dirty="0" smtClean="0"/>
              <a:t> ; </a:t>
            </a:r>
            <a:r>
              <a:rPr lang="en-US" dirty="0" smtClean="0">
                <a:hlinkClick r:id="rId20"/>
              </a:rPr>
              <a:t>Smart, R.</a:t>
            </a:r>
            <a:r>
              <a:rPr lang="en-US" dirty="0" smtClean="0"/>
              <a:t> ; </a:t>
            </a:r>
            <a:r>
              <a:rPr lang="en-US" dirty="0" smtClean="0">
                <a:hlinkClick r:id="rId21"/>
              </a:rPr>
              <a:t>Cantle, A.</a:t>
            </a:r>
            <a:r>
              <a:rPr lang="en-US" dirty="0" smtClean="0"/>
              <a:t> ;</a:t>
            </a:r>
            <a:r>
              <a:rPr lang="en-US" dirty="0" smtClean="0">
                <a:hlinkClick r:id="rId22"/>
              </a:rPr>
              <a:t>Chamberlain, R.</a:t>
            </a:r>
            <a:r>
              <a:rPr lang="en-US" dirty="0" smtClean="0"/>
              <a:t> ; </a:t>
            </a:r>
            <a:r>
              <a:rPr lang="en-US" dirty="0" err="1" smtClean="0">
                <a:hlinkClick r:id="rId23"/>
              </a:rPr>
              <a:t>Genest</a:t>
            </a:r>
            <a:r>
              <a:rPr lang="en-US" dirty="0" smtClean="0">
                <a:hlinkClick r:id="rId23"/>
              </a:rPr>
              <a:t>, G.</a:t>
            </a:r>
            <a:r>
              <a:rPr lang="en-US" dirty="0" smtClean="0"/>
              <a:t> </a:t>
            </a:r>
            <a:r>
              <a:rPr lang="en-US" dirty="0" smtClean="0">
                <a:hlinkClick r:id="rId24"/>
              </a:rPr>
              <a:t/>
            </a:r>
            <a:br>
              <a:rPr lang="en-US" dirty="0" smtClean="0">
                <a:hlinkClick r:id="rId24"/>
              </a:rPr>
            </a:br>
            <a:r>
              <a:rPr lang="en-US" dirty="0" smtClean="0">
                <a:hlinkClick r:id="rId24"/>
              </a:rPr>
              <a:t>Adaptive Hardware and Systems, 2007. AHS 2007. Second NASA/ESA Conference on </a:t>
            </a:r>
            <a:r>
              <a:rPr lang="en-US" dirty="0" smtClean="0"/>
              <a:t/>
            </a:r>
            <a:br>
              <a:rPr lang="en-US" dirty="0" smtClean="0"/>
            </a:br>
            <a:r>
              <a:rPr lang="en-US" dirty="0" smtClean="0"/>
              <a:t>DOI: </a:t>
            </a:r>
            <a:r>
              <a:rPr lang="en-US" dirty="0" smtClean="0">
                <a:hlinkClick r:id="rId25"/>
              </a:rPr>
              <a:t>10.1109/AHS.2007.71</a:t>
            </a:r>
            <a:r>
              <a:rPr lang="en-US" dirty="0" smtClean="0"/>
              <a:t> </a:t>
            </a:r>
            <a:br>
              <a:rPr lang="en-US" dirty="0" smtClean="0"/>
            </a:br>
            <a:r>
              <a:rPr lang="en-US" dirty="0" smtClean="0"/>
              <a:t>Publication Year: 2007 , Page(s): 287 - 294 </a:t>
            </a:r>
            <a:br>
              <a:rPr lang="en-US" dirty="0" smtClean="0"/>
            </a:br>
            <a:r>
              <a:rPr lang="en-US" dirty="0" smtClean="0"/>
              <a:t>Cited by:  </a:t>
            </a:r>
            <a:r>
              <a:rPr lang="en-US" dirty="0" smtClean="0">
                <a:hlinkClick r:id="rId26"/>
              </a:rPr>
              <a:t>Papers (15)</a:t>
            </a:r>
            <a:endParaRPr lang="en-US" dirty="0" smtClean="0"/>
          </a:p>
          <a:p>
            <a:r>
              <a:rPr lang="en-US" dirty="0" smtClean="0"/>
              <a:t> </a:t>
            </a:r>
          </a:p>
          <a:p>
            <a:r>
              <a:rPr lang="en-US" b="1" dirty="0" smtClean="0"/>
              <a:t>Paper 3:</a:t>
            </a:r>
            <a:endParaRPr lang="en-US" dirty="0" smtClean="0"/>
          </a:p>
          <a:p>
            <a:r>
              <a:rPr lang="en-US" b="1" dirty="0" smtClean="0">
                <a:hlinkClick r:id="rId27"/>
              </a:rPr>
              <a:t>Novo-G: At the Forefront of Scalable Reconfigurable Supercomputing</a:t>
            </a:r>
            <a:endParaRPr lang="en-US" dirty="0" smtClean="0"/>
          </a:p>
          <a:p>
            <a:r>
              <a:rPr lang="en-US" dirty="0" smtClean="0">
                <a:hlinkClick r:id="rId28"/>
              </a:rPr>
              <a:t>George, A.</a:t>
            </a:r>
            <a:r>
              <a:rPr lang="en-US" dirty="0" smtClean="0"/>
              <a:t> ; </a:t>
            </a:r>
            <a:r>
              <a:rPr lang="en-US" dirty="0" smtClean="0">
                <a:hlinkClick r:id="rId29"/>
              </a:rPr>
              <a:t>Lam, H.</a:t>
            </a:r>
            <a:r>
              <a:rPr lang="en-US" dirty="0" smtClean="0"/>
              <a:t> ; </a:t>
            </a:r>
            <a:r>
              <a:rPr lang="en-US" dirty="0" err="1" smtClean="0">
                <a:hlinkClick r:id="rId30"/>
              </a:rPr>
              <a:t>Stitt</a:t>
            </a:r>
            <a:r>
              <a:rPr lang="en-US" dirty="0" smtClean="0">
                <a:hlinkClick r:id="rId30"/>
              </a:rPr>
              <a:t>, G.</a:t>
            </a:r>
            <a:r>
              <a:rPr lang="en-US" dirty="0" smtClean="0"/>
              <a:t> </a:t>
            </a:r>
            <a:r>
              <a:rPr lang="en-US" dirty="0" smtClean="0">
                <a:hlinkClick r:id="rId31"/>
              </a:rPr>
              <a:t/>
            </a:r>
            <a:br>
              <a:rPr lang="en-US" dirty="0" smtClean="0">
                <a:hlinkClick r:id="rId31"/>
              </a:rPr>
            </a:br>
            <a:r>
              <a:rPr lang="en-US" smtClean="0">
                <a:hlinkClick r:id="rId31"/>
              </a:rPr>
              <a:t>Computing in Science &amp; Engineering </a:t>
            </a:r>
            <a:r>
              <a:rPr lang="en-US" smtClean="0"/>
              <a:t/>
            </a:r>
            <a:br>
              <a:rPr lang="en-US" smtClean="0"/>
            </a:br>
            <a:r>
              <a:rPr lang="en-US" smtClean="0"/>
              <a:t>Volume: 13 ,</a:t>
            </a:r>
            <a:r>
              <a:rPr lang="en-US" smtClean="0">
                <a:hlinkClick r:id="rId32"/>
              </a:rPr>
              <a:t> Issue: 1 </a:t>
            </a:r>
            <a:r>
              <a:rPr lang="en-US" smtClean="0"/>
              <a:t/>
            </a:r>
            <a:br>
              <a:rPr lang="en-US" smtClean="0"/>
            </a:br>
            <a:r>
              <a:rPr lang="en-US" smtClean="0"/>
              <a:t>DOI: </a:t>
            </a:r>
            <a:r>
              <a:rPr lang="en-US" smtClean="0">
                <a:hlinkClick r:id="rId33"/>
              </a:rPr>
              <a:t>10.1109/MCSE.2011.11</a:t>
            </a:r>
            <a:r>
              <a:rPr lang="en-US" smtClean="0"/>
              <a:t> </a:t>
            </a:r>
            <a:br>
              <a:rPr lang="en-US" smtClean="0"/>
            </a:br>
            <a:r>
              <a:rPr lang="en-US" smtClean="0"/>
              <a:t>Publication Year: 2011 , Page(s): 82 - 86 </a:t>
            </a:r>
            <a:br>
              <a:rPr lang="en-US" smtClean="0"/>
            </a:br>
            <a:r>
              <a:rPr lang="en-US" smtClean="0"/>
              <a:t>Cited by:  </a:t>
            </a:r>
            <a:r>
              <a:rPr lang="en-US" smtClean="0">
                <a:hlinkClick r:id="rId34"/>
              </a:rPr>
              <a:t>Papers (18)</a:t>
            </a:r>
            <a:endParaRPr lang="en-US" smtClean="0"/>
          </a:p>
          <a:p>
            <a:endParaRPr lang="en-US"/>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 name="Group 264"/>
          <p:cNvGrpSpPr/>
          <p:nvPr/>
        </p:nvGrpSpPr>
        <p:grpSpPr>
          <a:xfrm>
            <a:off x="2133600" y="1752600"/>
            <a:ext cx="4648201" cy="3733801"/>
            <a:chOff x="0" y="0"/>
            <a:chExt cx="4648200" cy="3733800"/>
          </a:xfrm>
        </p:grpSpPr>
        <p:sp>
          <p:nvSpPr>
            <p:cNvPr id="261" name="Shape 261"/>
            <p:cNvSpPr/>
            <p:nvPr/>
          </p:nvSpPr>
          <p:spPr>
            <a:xfrm>
              <a:off x="0" y="0"/>
              <a:ext cx="4648200" cy="3733800"/>
            </a:xfrm>
            <a:prstGeom prst="rect">
              <a:avLst/>
            </a:prstGeom>
            <a:solidFill>
              <a:srgbClr val="0F6FC6"/>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62" name="Shape 262"/>
            <p:cNvSpPr/>
            <p:nvPr/>
          </p:nvSpPr>
          <p:spPr>
            <a:xfrm>
              <a:off x="1524000" y="466725"/>
              <a:ext cx="1600201" cy="2800352"/>
            </a:xfrm>
            <a:custGeom>
              <a:avLst/>
              <a:gdLst/>
              <a:ahLst/>
              <a:cxnLst>
                <a:cxn ang="0">
                  <a:pos x="wd2" y="hd2"/>
                </a:cxn>
                <a:cxn ang="5400000">
                  <a:pos x="wd2" y="hd2"/>
                </a:cxn>
                <a:cxn ang="10800000">
                  <a:pos x="wd2" y="hd2"/>
                </a:cxn>
                <a:cxn ang="16200000">
                  <a:pos x="wd2" y="hd2"/>
                </a:cxn>
              </a:cxnLst>
              <a:rect l="0" t="0" r="r" b="b"/>
              <a:pathLst>
                <a:path w="21600" h="21600" extrusionOk="0">
                  <a:moveTo>
                    <a:pt x="0" y="6171"/>
                  </a:moveTo>
                  <a:cubicBezTo>
                    <a:pt x="0" y="2763"/>
                    <a:pt x="4835" y="0"/>
                    <a:pt x="10800" y="0"/>
                  </a:cubicBezTo>
                  <a:cubicBezTo>
                    <a:pt x="16765" y="0"/>
                    <a:pt x="21600" y="2763"/>
                    <a:pt x="21600" y="6171"/>
                  </a:cubicBezTo>
                  <a:cubicBezTo>
                    <a:pt x="21600" y="8728"/>
                    <a:pt x="19182" y="10800"/>
                    <a:pt x="16200" y="10800"/>
                  </a:cubicBezTo>
                  <a:lnTo>
                    <a:pt x="16200" y="10800"/>
                  </a:lnTo>
                  <a:cubicBezTo>
                    <a:pt x="14709" y="10800"/>
                    <a:pt x="13500" y="11836"/>
                    <a:pt x="13500" y="13114"/>
                  </a:cubicBezTo>
                  <a:lnTo>
                    <a:pt x="13500" y="16200"/>
                  </a:lnTo>
                  <a:lnTo>
                    <a:pt x="8100" y="16200"/>
                  </a:lnTo>
                  <a:lnTo>
                    <a:pt x="8100" y="13114"/>
                  </a:lnTo>
                  <a:cubicBezTo>
                    <a:pt x="8100" y="10558"/>
                    <a:pt x="10518" y="8486"/>
                    <a:pt x="13500" y="8486"/>
                  </a:cubicBezTo>
                  <a:cubicBezTo>
                    <a:pt x="14991" y="8486"/>
                    <a:pt x="16200" y="7450"/>
                    <a:pt x="16200" y="6171"/>
                  </a:cubicBezTo>
                  <a:cubicBezTo>
                    <a:pt x="16200" y="4467"/>
                    <a:pt x="13782" y="3086"/>
                    <a:pt x="10800" y="3086"/>
                  </a:cubicBezTo>
                  <a:cubicBezTo>
                    <a:pt x="7818" y="3086"/>
                    <a:pt x="5400" y="4467"/>
                    <a:pt x="5400" y="6171"/>
                  </a:cubicBezTo>
                  <a:close/>
                  <a:moveTo>
                    <a:pt x="10800" y="16971"/>
                  </a:moveTo>
                  <a:cubicBezTo>
                    <a:pt x="13037" y="16971"/>
                    <a:pt x="14850" y="18008"/>
                    <a:pt x="14850" y="19286"/>
                  </a:cubicBezTo>
                  <a:cubicBezTo>
                    <a:pt x="14850" y="20564"/>
                    <a:pt x="13037" y="21600"/>
                    <a:pt x="10800" y="21600"/>
                  </a:cubicBezTo>
                  <a:cubicBezTo>
                    <a:pt x="8563" y="21600"/>
                    <a:pt x="6750" y="20564"/>
                    <a:pt x="6750" y="19286"/>
                  </a:cubicBezTo>
                  <a:cubicBezTo>
                    <a:pt x="6750" y="18008"/>
                    <a:pt x="8563" y="16971"/>
                    <a:pt x="10800" y="16971"/>
                  </a:cubicBezTo>
                  <a:close/>
                </a:path>
              </a:pathLst>
            </a:custGeom>
            <a:solidFill>
              <a:srgbClr val="000000">
                <a:alpha val="40000"/>
              </a:srgbClr>
            </a:solidFill>
            <a:ln w="12700" cap="flat">
              <a:noFill/>
              <a:miter lim="400000"/>
            </a:ln>
            <a:effectLst/>
          </p:spPr>
          <p:txBody>
            <a:bodyPr wrap="square" lIns="0" tIns="0" rIns="0" bIns="0" numCol="1" anchor="ctr">
              <a:noAutofit/>
            </a:bodyPr>
            <a:lstStyle/>
            <a:p>
              <a:pPr lvl="0" algn="ctr">
                <a:defRPr>
                  <a:solidFill>
                    <a:srgbClr val="FFFFFF"/>
                  </a:solidFill>
                </a:defRPr>
              </a:pPr>
              <a:endParaRPr/>
            </a:p>
          </p:txBody>
        </p:sp>
        <p:sp>
          <p:nvSpPr>
            <p:cNvPr id="263" name="Shape 263"/>
            <p:cNvSpPr/>
            <p:nvPr/>
          </p:nvSpPr>
          <p:spPr>
            <a:xfrm>
              <a:off x="0" y="0"/>
              <a:ext cx="4648201" cy="3733801"/>
            </a:xfrm>
            <a:custGeom>
              <a:avLst/>
              <a:gdLst/>
              <a:ahLst/>
              <a:cxnLst>
                <a:cxn ang="0">
                  <a:pos x="wd2" y="hd2"/>
                </a:cxn>
                <a:cxn ang="5400000">
                  <a:pos x="wd2" y="hd2"/>
                </a:cxn>
                <a:cxn ang="10800000">
                  <a:pos x="wd2" y="hd2"/>
                </a:cxn>
                <a:cxn ang="16200000">
                  <a:pos x="wd2" y="hd2"/>
                </a:cxn>
              </a:cxnLst>
              <a:rect l="0" t="0" r="r" b="b"/>
              <a:pathLst>
                <a:path w="21600" h="21600" extrusionOk="0">
                  <a:moveTo>
                    <a:pt x="7082" y="7329"/>
                  </a:moveTo>
                  <a:cubicBezTo>
                    <a:pt x="7082" y="4772"/>
                    <a:pt x="8747" y="2700"/>
                    <a:pt x="10800" y="2700"/>
                  </a:cubicBezTo>
                  <a:cubicBezTo>
                    <a:pt x="12853" y="2700"/>
                    <a:pt x="14518" y="4772"/>
                    <a:pt x="14518" y="7329"/>
                  </a:cubicBezTo>
                  <a:cubicBezTo>
                    <a:pt x="14518" y="9246"/>
                    <a:pt x="13686" y="10800"/>
                    <a:pt x="12659" y="10800"/>
                  </a:cubicBezTo>
                  <a:lnTo>
                    <a:pt x="12659" y="10800"/>
                  </a:lnTo>
                  <a:cubicBezTo>
                    <a:pt x="12146" y="10800"/>
                    <a:pt x="11730" y="11577"/>
                    <a:pt x="11730" y="12536"/>
                  </a:cubicBezTo>
                  <a:lnTo>
                    <a:pt x="11730" y="14850"/>
                  </a:lnTo>
                  <a:lnTo>
                    <a:pt x="9870" y="14850"/>
                  </a:lnTo>
                  <a:lnTo>
                    <a:pt x="9870" y="12536"/>
                  </a:lnTo>
                  <a:cubicBezTo>
                    <a:pt x="9870" y="10619"/>
                    <a:pt x="10703" y="9064"/>
                    <a:pt x="11730" y="9064"/>
                  </a:cubicBezTo>
                  <a:cubicBezTo>
                    <a:pt x="12243" y="9064"/>
                    <a:pt x="12659" y="8287"/>
                    <a:pt x="12659" y="7329"/>
                  </a:cubicBezTo>
                  <a:cubicBezTo>
                    <a:pt x="12659" y="6050"/>
                    <a:pt x="11827" y="5014"/>
                    <a:pt x="10800" y="5014"/>
                  </a:cubicBezTo>
                  <a:cubicBezTo>
                    <a:pt x="9773" y="5014"/>
                    <a:pt x="8941" y="6050"/>
                    <a:pt x="8941" y="7329"/>
                  </a:cubicBezTo>
                  <a:close/>
                  <a:moveTo>
                    <a:pt x="10800" y="15429"/>
                  </a:moveTo>
                  <a:cubicBezTo>
                    <a:pt x="11570" y="15429"/>
                    <a:pt x="12194" y="16206"/>
                    <a:pt x="12194" y="17164"/>
                  </a:cubicBezTo>
                  <a:cubicBezTo>
                    <a:pt x="12194" y="18123"/>
                    <a:pt x="11570" y="18900"/>
                    <a:pt x="10800" y="18900"/>
                  </a:cubicBezTo>
                  <a:cubicBezTo>
                    <a:pt x="10030" y="18900"/>
                    <a:pt x="9406" y="18123"/>
                    <a:pt x="9406" y="17164"/>
                  </a:cubicBezTo>
                  <a:cubicBezTo>
                    <a:pt x="9406" y="16206"/>
                    <a:pt x="10030" y="15429"/>
                    <a:pt x="10800" y="15429"/>
                  </a:cubicBezTo>
                  <a:close/>
                  <a:moveTo>
                    <a:pt x="0" y="0"/>
                  </a:moveTo>
                  <a:lnTo>
                    <a:pt x="21600" y="0"/>
                  </a:lnTo>
                  <a:lnTo>
                    <a:pt x="21600" y="21600"/>
                  </a:lnTo>
                  <a:lnTo>
                    <a:pt x="0" y="21600"/>
                  </a:lnTo>
                  <a:close/>
                </a:path>
              </a:pathLst>
            </a:custGeom>
            <a:noFill/>
            <a:ln w="25400" cap="flat">
              <a:solidFill>
                <a:srgbClr val="0B5190"/>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265" name="Shape 26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52</a:t>
            </a:fld>
            <a:endParaRPr sz="1200">
              <a:solidFill>
                <a:srgbClr val="045C75"/>
              </a:solidFill>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body" idx="1"/>
          </p:nvPr>
        </p:nvSpPr>
        <p:spPr>
          <a:xfrm>
            <a:off x="323527" y="980728"/>
            <a:ext cx="8229601" cy="4389121"/>
          </a:xfrm>
          <a:prstGeom prst="rect">
            <a:avLst/>
          </a:prstGeom>
        </p:spPr>
        <p:txBody>
          <a:bodyPr/>
          <a:lstStyle/>
          <a:p>
            <a:pPr lvl="0">
              <a:buSzTx/>
              <a:buNone/>
              <a:defRPr sz="1800"/>
            </a:pPr>
            <a:endParaRPr/>
          </a:p>
          <a:p>
            <a:pPr lvl="0">
              <a:buSzTx/>
              <a:buNone/>
              <a:defRPr sz="1800"/>
            </a:pPr>
            <a:endParaRPr/>
          </a:p>
          <a:p>
            <a:pPr lvl="0">
              <a:buSzTx/>
              <a:buNone/>
              <a:defRPr sz="1800"/>
            </a:pPr>
            <a:endParaRPr/>
          </a:p>
          <a:p>
            <a:pPr lvl="0">
              <a:buSzTx/>
              <a:buNone/>
              <a:defRPr sz="1800"/>
            </a:pPr>
            <a:endParaRPr/>
          </a:p>
          <a:p>
            <a:pPr lvl="0">
              <a:spcBef>
                <a:spcPts val="1000"/>
              </a:spcBef>
              <a:buSzTx/>
              <a:buNone/>
              <a:defRPr sz="1800"/>
            </a:pPr>
            <a:r>
              <a:rPr sz="2600"/>
              <a:t>                                     </a:t>
            </a:r>
            <a:r>
              <a:rPr sz="4400"/>
              <a:t>THANK YOU</a:t>
            </a:r>
          </a:p>
        </p:txBody>
      </p:sp>
      <p:sp>
        <p:nvSpPr>
          <p:cNvPr id="268" name="Shape 26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53</a:t>
            </a:fld>
            <a:endParaRPr sz="1200">
              <a:solidFill>
                <a:srgbClr val="045C75"/>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457200" y="704087"/>
            <a:ext cx="8229600" cy="1143001"/>
          </a:xfrm>
          <a:prstGeom prst="rect">
            <a:avLst/>
          </a:prstGeom>
        </p:spPr>
        <p:txBody>
          <a:bodyPr/>
          <a:lstStyle>
            <a:lvl1pPr>
              <a:defRPr sz="3200"/>
            </a:lvl1pPr>
          </a:lstStyle>
          <a:p>
            <a:pPr lvl="0">
              <a:defRPr sz="1800">
                <a:solidFill>
                  <a:srgbClr val="000000"/>
                </a:solidFill>
              </a:defRPr>
            </a:pPr>
            <a:r>
              <a:rPr sz="3200">
                <a:solidFill>
                  <a:srgbClr val="04617B"/>
                </a:solidFill>
              </a:rPr>
              <a:t> Architecture Overview</a:t>
            </a:r>
          </a:p>
        </p:txBody>
      </p:sp>
      <p:sp>
        <p:nvSpPr>
          <p:cNvPr id="78" name="Shape 78"/>
          <p:cNvSpPr>
            <a:spLocks noGrp="1"/>
          </p:cNvSpPr>
          <p:nvPr>
            <p:ph type="body" idx="1"/>
          </p:nvPr>
        </p:nvSpPr>
        <p:spPr>
          <a:xfrm>
            <a:off x="446856" y="1935477"/>
            <a:ext cx="8229601" cy="4389123"/>
          </a:xfrm>
          <a:prstGeom prst="rect">
            <a:avLst/>
          </a:prstGeom>
        </p:spPr>
        <p:txBody>
          <a:bodyPr lIns="0" tIns="0" rIns="0" bIns="0"/>
          <a:lstStyle/>
          <a:p>
            <a:pPr marL="412053" lvl="0" indent="-412053" defTabSz="841247">
              <a:spcBef>
                <a:spcPts val="500"/>
              </a:spcBef>
              <a:buClr>
                <a:srgbClr val="04617B"/>
              </a:buClr>
              <a:buFont typeface="Wingdings"/>
              <a:buChar char="❖"/>
              <a:defRPr sz="1800"/>
            </a:pPr>
            <a:r>
              <a:rPr sz="2300"/>
              <a:t>General-purpose nodes connected with dynamic partial reconfigurable computing nodes through the high-speed interconnection network</a:t>
            </a:r>
          </a:p>
          <a:p>
            <a:pPr marL="412053" lvl="0" indent="-412053" defTabSz="841247">
              <a:spcBef>
                <a:spcPts val="500"/>
              </a:spcBef>
              <a:buClr>
                <a:srgbClr val="04617B"/>
              </a:buClr>
              <a:buFont typeface="Wingdings"/>
              <a:buChar char="❖"/>
              <a:defRPr sz="1800"/>
            </a:pPr>
            <a:r>
              <a:rPr sz="2300"/>
              <a:t>General-purpose nodes distribute tasks to reconfigurable computing nodes through remote access library.</a:t>
            </a:r>
          </a:p>
          <a:p>
            <a:pPr marL="412053" lvl="0" indent="-412053" defTabSz="841247">
              <a:spcBef>
                <a:spcPts val="500"/>
              </a:spcBef>
              <a:buClr>
                <a:srgbClr val="04617B"/>
              </a:buClr>
              <a:buFont typeface="Wingdings"/>
              <a:buChar char="❖"/>
              <a:defRPr sz="1800"/>
            </a:pPr>
            <a:r>
              <a:rPr sz="2300"/>
              <a:t>Remote access interface library provides uniform access interface for the applications. </a:t>
            </a:r>
          </a:p>
          <a:p>
            <a:pPr marL="412053" lvl="0" indent="-412053" defTabSz="841247">
              <a:spcBef>
                <a:spcPts val="500"/>
              </a:spcBef>
              <a:buClr>
                <a:srgbClr val="04617B"/>
              </a:buClr>
              <a:buFont typeface="Wingdings"/>
              <a:buChar char="❖"/>
              <a:defRPr sz="1800"/>
            </a:pPr>
            <a:r>
              <a:rPr sz="2300"/>
              <a:t>Reconfigurable nodes perform calculations and return the results.</a:t>
            </a:r>
          </a:p>
        </p:txBody>
      </p:sp>
      <p:sp>
        <p:nvSpPr>
          <p:cNvPr id="79" name="Shape 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6</a:t>
            </a:fld>
            <a:endParaRPr sz="1200">
              <a:solidFill>
                <a:srgbClr val="045C75"/>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xfrm>
            <a:off x="457200" y="1935477"/>
            <a:ext cx="8229600" cy="4389123"/>
          </a:xfrm>
          <a:prstGeom prst="rect">
            <a:avLst/>
          </a:prstGeom>
        </p:spPr>
        <p:txBody>
          <a:bodyPr lIns="0" tIns="0" rIns="0" bIns="0"/>
          <a:lstStyle/>
          <a:p>
            <a:pPr marL="252374" lvl="0" indent="-252374" defTabSz="841247">
              <a:spcBef>
                <a:spcPts val="500"/>
              </a:spcBef>
              <a:buClr>
                <a:srgbClr val="04617B"/>
              </a:buClr>
              <a:buFont typeface="Wingdings"/>
              <a:buChar char="❖"/>
              <a:defRPr sz="1800"/>
            </a:pPr>
            <a:endParaRPr/>
          </a:p>
          <a:p>
            <a:pPr marL="252374" lvl="0" indent="-252374" defTabSz="841247">
              <a:spcBef>
                <a:spcPts val="500"/>
              </a:spcBef>
              <a:buClr>
                <a:srgbClr val="04617B"/>
              </a:buClr>
              <a:buFont typeface="Wingdings"/>
              <a:buChar char="❖"/>
              <a:defRPr sz="1800"/>
            </a:pPr>
            <a:r>
              <a:t>In reconfigurable computing nodes, partial reconfiguration computing is one of the main functions.</a:t>
            </a:r>
          </a:p>
          <a:p>
            <a:pPr marL="252374" lvl="0" indent="-252374" defTabSz="841247">
              <a:spcBef>
                <a:spcPts val="500"/>
              </a:spcBef>
              <a:buClr>
                <a:srgbClr val="04617B"/>
              </a:buClr>
              <a:buFont typeface="Wingdings"/>
              <a:buChar char="❖"/>
              <a:defRPr sz="1800"/>
            </a:pPr>
            <a:r>
              <a:t>Different computing services dynamically configured based on the application requirements.</a:t>
            </a:r>
          </a:p>
          <a:p>
            <a:pPr marL="252374" lvl="0" indent="-252374" defTabSz="841247">
              <a:spcBef>
                <a:spcPts val="500"/>
              </a:spcBef>
              <a:buClr>
                <a:srgbClr val="04617B"/>
              </a:buClr>
              <a:buFont typeface="Wingdings"/>
              <a:buChar char="❖"/>
              <a:defRPr sz="1800"/>
            </a:pPr>
            <a:r>
              <a:t>manages </a:t>
            </a:r>
          </a:p>
          <a:p>
            <a:pPr marL="645566" lvl="1" indent="-252372" defTabSz="841247">
              <a:spcBef>
                <a:spcPts val="500"/>
              </a:spcBef>
              <a:buClr>
                <a:srgbClr val="04617B"/>
              </a:buClr>
              <a:buFont typeface="Wingdings"/>
              <a:defRPr sz="1800"/>
            </a:pPr>
            <a:r>
              <a:t>Network communication</a:t>
            </a:r>
          </a:p>
          <a:p>
            <a:pPr marL="645566" lvl="1" indent="-252372" defTabSz="841247">
              <a:spcBef>
                <a:spcPts val="500"/>
              </a:spcBef>
              <a:buClr>
                <a:srgbClr val="04617B"/>
              </a:buClr>
              <a:buFont typeface="Wingdings"/>
              <a:defRPr sz="1800"/>
            </a:pPr>
            <a:r>
              <a:t>Task management</a:t>
            </a:r>
          </a:p>
          <a:p>
            <a:pPr marL="645566" lvl="1" indent="-252372" defTabSz="841247">
              <a:spcBef>
                <a:spcPts val="500"/>
              </a:spcBef>
              <a:buClr>
                <a:srgbClr val="04617B"/>
              </a:buClr>
              <a:buFont typeface="Wingdings"/>
              <a:defRPr sz="1800"/>
            </a:pPr>
            <a:r>
              <a:t>Task monitoring </a:t>
            </a:r>
          </a:p>
          <a:p>
            <a:pPr marL="645566" lvl="1" indent="-252372" defTabSz="841247">
              <a:spcBef>
                <a:spcPts val="500"/>
              </a:spcBef>
              <a:buClr>
                <a:srgbClr val="04617B"/>
              </a:buClr>
              <a:buFont typeface="Wingdings"/>
              <a:defRPr sz="1800"/>
            </a:pPr>
            <a:r>
              <a:t>Reconfiguration control</a:t>
            </a:r>
          </a:p>
          <a:p>
            <a:pPr marL="252374" lvl="0" indent="-252374" defTabSz="841247">
              <a:spcBef>
                <a:spcPts val="500"/>
              </a:spcBef>
              <a:buClr>
                <a:srgbClr val="04617B"/>
              </a:buClr>
              <a:buFont typeface="Wingdings"/>
              <a:buChar char="❖"/>
              <a:defRPr sz="1800"/>
            </a:pPr>
            <a:r>
              <a:t> PRC nodes also provide microprocessors, memory and network interface to run simple software applications.</a:t>
            </a:r>
          </a:p>
        </p:txBody>
      </p:sp>
      <p:sp>
        <p:nvSpPr>
          <p:cNvPr id="82" name="Shape 82"/>
          <p:cNvSpPr/>
          <p:nvPr/>
        </p:nvSpPr>
        <p:spPr>
          <a:xfrm>
            <a:off x="487719" y="1468780"/>
            <a:ext cx="7904789" cy="4343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300">
                <a:latin typeface="Calibri"/>
                <a:ea typeface="Calibri"/>
                <a:cs typeface="Calibri"/>
                <a:sym typeface="Calibri"/>
              </a:defRPr>
            </a:lvl1pPr>
          </a:lstStyle>
          <a:p>
            <a:pPr lvl="0">
              <a:defRPr sz="1800"/>
            </a:pPr>
            <a:r>
              <a:rPr sz="2300"/>
              <a:t>Dynamic and Partial Reconfigurable computing functioning</a:t>
            </a:r>
          </a:p>
        </p:txBody>
      </p:sp>
      <p:sp>
        <p:nvSpPr>
          <p:cNvPr id="83" name="Shape 8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7</a:t>
            </a:fld>
            <a:endParaRPr sz="1200">
              <a:solidFill>
                <a:srgbClr val="045C75"/>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body" idx="1"/>
          </p:nvPr>
        </p:nvSpPr>
        <p:spPr>
          <a:xfrm>
            <a:off x="139700" y="1082038"/>
            <a:ext cx="3056434" cy="4693923"/>
          </a:xfrm>
          <a:prstGeom prst="rect">
            <a:avLst/>
          </a:prstGeom>
        </p:spPr>
        <p:txBody>
          <a:bodyPr lIns="0" tIns="0" rIns="0" bIns="0"/>
          <a:lstStyle/>
          <a:p>
            <a:pPr marL="229659" lvl="0" indent="-229659" defTabSz="765533">
              <a:spcBef>
                <a:spcPts val="400"/>
              </a:spcBef>
              <a:buClr>
                <a:srgbClr val="04617B"/>
              </a:buClr>
              <a:buFont typeface="Wingdings"/>
              <a:buChar char="❖"/>
              <a:defRPr sz="1800"/>
            </a:pPr>
            <a:endParaRPr sz="1600"/>
          </a:p>
          <a:p>
            <a:pPr marL="204142" lvl="0" indent="-204142" defTabSz="765533">
              <a:spcBef>
                <a:spcPts val="400"/>
              </a:spcBef>
              <a:buClr>
                <a:srgbClr val="04617B"/>
              </a:buClr>
              <a:buFont typeface="Wingdings"/>
              <a:buChar char="❖"/>
              <a:defRPr sz="1800"/>
            </a:pPr>
            <a:r>
              <a:rPr sz="1600"/>
              <a:t> Task management module</a:t>
            </a:r>
          </a:p>
          <a:p>
            <a:pPr marL="561947" lvl="1" indent="-204142" defTabSz="765533">
              <a:spcBef>
                <a:spcPts val="400"/>
              </a:spcBef>
              <a:buClr>
                <a:srgbClr val="04617B"/>
              </a:buClr>
              <a:buFont typeface="Wingdings"/>
              <a:defRPr sz="1800"/>
            </a:pPr>
            <a:r>
              <a:rPr sz="1600"/>
              <a:t>responds to the computing tasks delivered by the network communication module.</a:t>
            </a:r>
          </a:p>
          <a:p>
            <a:pPr marL="561947" lvl="1" indent="-204142" defTabSz="765533">
              <a:spcBef>
                <a:spcPts val="400"/>
              </a:spcBef>
              <a:buClr>
                <a:srgbClr val="04617B"/>
              </a:buClr>
              <a:buFont typeface="Wingdings"/>
              <a:defRPr sz="1800"/>
            </a:pPr>
            <a:r>
              <a:rPr sz="1600"/>
              <a:t>monitors local configuration.</a:t>
            </a:r>
          </a:p>
          <a:p>
            <a:pPr marL="561947" lvl="1" indent="-204142" defTabSz="765533">
              <a:spcBef>
                <a:spcPts val="400"/>
              </a:spcBef>
              <a:buClr>
                <a:srgbClr val="04617B"/>
              </a:buClr>
              <a:buFont typeface="Wingdings"/>
              <a:defRPr sz="1800"/>
            </a:pPr>
            <a:r>
              <a:rPr sz="1600"/>
              <a:t>determines whether the configuration update is necessary </a:t>
            </a:r>
          </a:p>
          <a:p>
            <a:pPr marL="561947" lvl="1" indent="-204142" defTabSz="765533">
              <a:spcBef>
                <a:spcPts val="400"/>
              </a:spcBef>
              <a:buClr>
                <a:srgbClr val="04617B"/>
              </a:buClr>
              <a:buFont typeface="Wingdings"/>
              <a:defRPr sz="1800"/>
            </a:pPr>
            <a:r>
              <a:rPr sz="1600"/>
              <a:t>calls reconfigurable module if the update is required.</a:t>
            </a:r>
          </a:p>
        </p:txBody>
      </p:sp>
      <p:pic>
        <p:nvPicPr>
          <p:cNvPr id="86" name="image2.png"/>
          <p:cNvPicPr/>
          <p:nvPr/>
        </p:nvPicPr>
        <p:blipFill>
          <a:blip r:embed="rId2">
            <a:extLst/>
          </a:blip>
          <a:stretch>
            <a:fillRect/>
          </a:stretch>
        </p:blipFill>
        <p:spPr>
          <a:xfrm>
            <a:off x="3341368" y="991585"/>
            <a:ext cx="5685525" cy="5484430"/>
          </a:xfrm>
          <a:prstGeom prst="rect">
            <a:avLst/>
          </a:prstGeom>
          <a:ln w="12700">
            <a:miter lim="400000"/>
          </a:ln>
        </p:spPr>
      </p:pic>
      <p:sp>
        <p:nvSpPr>
          <p:cNvPr id="87" name="Shape 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8</a:t>
            </a:fld>
            <a:endParaRPr sz="1200">
              <a:solidFill>
                <a:srgbClr val="045C75"/>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body" idx="1"/>
          </p:nvPr>
        </p:nvSpPr>
        <p:spPr>
          <a:xfrm>
            <a:off x="457200" y="1935477"/>
            <a:ext cx="8229600" cy="4389123"/>
          </a:xfrm>
          <a:prstGeom prst="rect">
            <a:avLst/>
          </a:prstGeom>
        </p:spPr>
        <p:txBody>
          <a:bodyPr lIns="0" tIns="0" rIns="0" bIns="0"/>
          <a:lstStyle/>
          <a:p>
            <a:pPr marL="252374" lvl="0" indent="-252374" defTabSz="841247">
              <a:spcBef>
                <a:spcPts val="500"/>
              </a:spcBef>
              <a:buClr>
                <a:srgbClr val="04617B"/>
              </a:buClr>
              <a:buFont typeface="Wingdings"/>
              <a:buChar char="❖"/>
              <a:defRPr sz="1800"/>
            </a:pPr>
            <a:r>
              <a:t>System Software take cares of the following functions</a:t>
            </a:r>
          </a:p>
          <a:p>
            <a:pPr marL="252374" lvl="0" indent="-252374" defTabSz="841247">
              <a:spcBef>
                <a:spcPts val="500"/>
              </a:spcBef>
              <a:buClr>
                <a:srgbClr val="04617B"/>
              </a:buClr>
              <a:buFont typeface="Wingdings"/>
              <a:buChar char="❖"/>
              <a:defRPr sz="1800"/>
            </a:pPr>
            <a:r>
              <a:t>General processing nodes </a:t>
            </a:r>
          </a:p>
          <a:p>
            <a:pPr marL="645566" lvl="1" indent="-252372" defTabSz="841247">
              <a:spcBef>
                <a:spcPts val="500"/>
              </a:spcBef>
              <a:buClr>
                <a:srgbClr val="04617B"/>
              </a:buClr>
              <a:buFont typeface="Wingdings"/>
              <a:defRPr sz="1800"/>
            </a:pPr>
            <a:r>
              <a:t>call the library of interface through which application can access to the reconfigurable computing nodes.</a:t>
            </a:r>
          </a:p>
          <a:p>
            <a:pPr marL="645566" lvl="1" indent="-252372" defTabSz="841247">
              <a:spcBef>
                <a:spcPts val="500"/>
              </a:spcBef>
              <a:buClr>
                <a:srgbClr val="04617B"/>
              </a:buClr>
              <a:buFont typeface="Wingdings"/>
              <a:defRPr sz="1800"/>
            </a:pPr>
            <a:r>
              <a:t>the remote access interface transforms the user specific computing into tasks that can be computed in reconfigurable computing node.</a:t>
            </a:r>
          </a:p>
          <a:p>
            <a:pPr marL="252374" lvl="0" indent="-252374" defTabSz="841247">
              <a:spcBef>
                <a:spcPts val="500"/>
              </a:spcBef>
              <a:buClr>
                <a:srgbClr val="04617B"/>
              </a:buClr>
              <a:buFont typeface="Wingdings"/>
              <a:buChar char="❖"/>
              <a:defRPr sz="1800"/>
            </a:pPr>
            <a:endParaRPr/>
          </a:p>
          <a:p>
            <a:pPr marL="252374" lvl="0" indent="-252374" defTabSz="841247">
              <a:spcBef>
                <a:spcPts val="500"/>
              </a:spcBef>
              <a:buClr>
                <a:srgbClr val="04617B"/>
              </a:buClr>
              <a:buFont typeface="Wingdings"/>
              <a:buChar char="❖"/>
              <a:defRPr sz="1800"/>
            </a:pPr>
            <a:r>
              <a:t>Access library provides uniform access interfaces for the user application program which can call the computing functions through instructions and necessary parameters. </a:t>
            </a:r>
          </a:p>
          <a:p>
            <a:pPr marL="252374" lvl="0" indent="-252374" defTabSz="841247">
              <a:spcBef>
                <a:spcPts val="500"/>
              </a:spcBef>
              <a:buClr>
                <a:srgbClr val="04617B"/>
              </a:buClr>
              <a:buFont typeface="Wingdings"/>
              <a:buChar char="❖"/>
              <a:defRPr sz="1800"/>
            </a:pPr>
            <a:r>
              <a:t>Example, library function for fixed-point matrix multiplication</a:t>
            </a:r>
          </a:p>
        </p:txBody>
      </p:sp>
      <p:sp>
        <p:nvSpPr>
          <p:cNvPr id="90" name="Shape 90"/>
          <p:cNvSpPr/>
          <p:nvPr/>
        </p:nvSpPr>
        <p:spPr>
          <a:xfrm>
            <a:off x="487719" y="1468780"/>
            <a:ext cx="7904789" cy="3429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300">
                <a:solidFill>
                  <a:srgbClr val="008687"/>
                </a:solidFill>
                <a:latin typeface="Calibri"/>
                <a:ea typeface="Calibri"/>
                <a:cs typeface="Calibri"/>
                <a:sym typeface="Calibri"/>
              </a:defRPr>
            </a:lvl1pPr>
          </a:lstStyle>
          <a:p>
            <a:pPr lvl="0">
              <a:defRPr sz="1800">
                <a:solidFill>
                  <a:srgbClr val="000000"/>
                </a:solidFill>
              </a:defRPr>
            </a:pPr>
            <a:r>
              <a:rPr sz="2300">
                <a:solidFill>
                  <a:srgbClr val="008687"/>
                </a:solidFill>
              </a:rPr>
              <a:t>General Processing Node software</a:t>
            </a:r>
          </a:p>
        </p:txBody>
      </p:sp>
      <p:pic>
        <p:nvPicPr>
          <p:cNvPr id="91" name="image3.png"/>
          <p:cNvPicPr/>
          <p:nvPr/>
        </p:nvPicPr>
        <p:blipFill>
          <a:blip r:embed="rId2">
            <a:extLst/>
          </a:blip>
          <a:stretch>
            <a:fillRect/>
          </a:stretch>
        </p:blipFill>
        <p:spPr>
          <a:xfrm>
            <a:off x="825500" y="5882728"/>
            <a:ext cx="6392274" cy="584546"/>
          </a:xfrm>
          <a:prstGeom prst="rect">
            <a:avLst/>
          </a:prstGeom>
          <a:ln w="12700">
            <a:miter lim="400000"/>
          </a:ln>
        </p:spPr>
      </p:pic>
      <p:sp>
        <p:nvSpPr>
          <p:cNvPr id="92" name="Shape 9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9</a:t>
            </a:fld>
            <a:endParaRPr sz="1200">
              <a:solidFill>
                <a:srgbClr val="045C75"/>
              </a:solidFill>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1768</Words>
  <PresentationFormat>On-screen Show (4:3)</PresentationFormat>
  <Paragraphs>327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Default</vt:lpstr>
      <vt:lpstr>DESIGN AND IMPLEMENTATION OF A HETEROGENOUS HIGH-PERFORMANCE COMPUTING FRAMEWORK</vt:lpstr>
      <vt:lpstr>INTRODUCTION</vt:lpstr>
      <vt:lpstr>Framework</vt:lpstr>
      <vt:lpstr> System Architecture</vt:lpstr>
      <vt:lpstr>Slide 5</vt:lpstr>
      <vt:lpstr> Architecture Overview</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Maxwell – a 64 FPGA Supercomputer</vt:lpstr>
      <vt:lpstr>Developers</vt:lpstr>
      <vt:lpstr>Target Application Requirements</vt:lpstr>
      <vt:lpstr>Target Application Requirements</vt:lpstr>
      <vt:lpstr>Physical architecture</vt:lpstr>
      <vt:lpstr>Nallatech H101</vt:lpstr>
      <vt:lpstr>Alpha Data ADM-XRC-4FX</vt:lpstr>
      <vt:lpstr>Overall topology</vt:lpstr>
      <vt:lpstr>FPGA topology</vt:lpstr>
      <vt:lpstr>Logical view</vt:lpstr>
      <vt:lpstr>Software environment</vt:lpstr>
      <vt:lpstr>What is the Parallel Toolkit?</vt:lpstr>
      <vt:lpstr>Demonstration applications</vt:lpstr>
      <vt:lpstr>Initial demo benchmarks</vt:lpstr>
      <vt:lpstr>MCopt performance (log scale)</vt:lpstr>
      <vt:lpstr>DI3D performance</vt:lpstr>
      <vt:lpstr>OHM3D performance </vt:lpstr>
      <vt:lpstr>Concerns</vt:lpstr>
      <vt:lpstr>Limitations and Future work</vt:lpstr>
      <vt:lpstr>Novo-G: At the Forefront of Scalable Reconfigurable Supercomputing</vt:lpstr>
      <vt:lpstr>Why?</vt:lpstr>
      <vt:lpstr>Device performance </vt:lpstr>
      <vt:lpstr>Novo-G and a processor board</vt:lpstr>
      <vt:lpstr>Performance results on Novo-G</vt:lpstr>
      <vt:lpstr>Novo-G</vt:lpstr>
      <vt:lpstr>Experimental results</vt:lpstr>
      <vt:lpstr>Limitations</vt:lpstr>
      <vt:lpstr>PAPERS</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IMPLEMENTATION OF A HETEROGENOUS HIGH-PERFORMANCE COMPUTING FRAMEWORK</dc:title>
  <cp:lastModifiedBy>vhk</cp:lastModifiedBy>
  <cp:revision>1</cp:revision>
  <dcterms:modified xsi:type="dcterms:W3CDTF">2015-03-19T15:45:39Z</dcterms:modified>
</cp:coreProperties>
</file>