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48"/>
  </p:notesMasterIdLst>
  <p:handoutMasterIdLst>
    <p:handoutMasterId r:id="rId49"/>
  </p:handoutMasterIdLst>
  <p:sldIdLst>
    <p:sldId id="321" r:id="rId3"/>
    <p:sldId id="322" r:id="rId4"/>
    <p:sldId id="323" r:id="rId5"/>
    <p:sldId id="325" r:id="rId6"/>
    <p:sldId id="326" r:id="rId7"/>
    <p:sldId id="324"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295" r:id="rId28"/>
    <p:sldId id="285" r:id="rId29"/>
    <p:sldId id="316" r:id="rId30"/>
    <p:sldId id="317" r:id="rId31"/>
    <p:sldId id="288" r:id="rId32"/>
    <p:sldId id="289" r:id="rId33"/>
    <p:sldId id="318" r:id="rId34"/>
    <p:sldId id="290" r:id="rId35"/>
    <p:sldId id="291" r:id="rId36"/>
    <p:sldId id="296" r:id="rId37"/>
    <p:sldId id="319" r:id="rId38"/>
    <p:sldId id="292" r:id="rId39"/>
    <p:sldId id="320" r:id="rId40"/>
    <p:sldId id="293" r:id="rId41"/>
    <p:sldId id="314" r:id="rId42"/>
    <p:sldId id="315" r:id="rId43"/>
    <p:sldId id="297" r:id="rId44"/>
    <p:sldId id="298" r:id="rId45"/>
    <p:sldId id="299"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4" d="100"/>
          <a:sy n="74" d="100"/>
        </p:scale>
        <p:origin x="576" y="72"/>
      </p:cViewPr>
      <p:guideLst>
        <p:guide pos="3840"/>
        <p:guide orient="horz" pos="2160"/>
      </p:guideLst>
    </p:cSldViewPr>
  </p:slideViewPr>
  <p:notesTextViewPr>
    <p:cViewPr>
      <p:scale>
        <a:sx n="1" d="1"/>
        <a:sy n="1" d="1"/>
      </p:scale>
      <p:origin x="0" y="0"/>
    </p:cViewPr>
  </p:notesTextViewPr>
  <p:sorterViewPr>
    <p:cViewPr>
      <p:scale>
        <a:sx n="100" d="100"/>
        <a:sy n="100" d="100"/>
      </p:scale>
      <p:origin x="0" y="-714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4/9/2015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4/9/2015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6D795F-AFC0-414F-B8EF-9EC0624AF1C0}" type="slidenum">
              <a:rPr lang="en-US" smtClean="0"/>
              <a:t>5</a:t>
            </a:fld>
            <a:endParaRPr lang="en-US"/>
          </a:p>
        </p:txBody>
      </p:sp>
    </p:spTree>
    <p:extLst>
      <p:ext uri="{BB962C8B-B14F-4D97-AF65-F5344CB8AC3E}">
        <p14:creationId xmlns:p14="http://schemas.microsoft.com/office/powerpoint/2010/main" val="23232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E2CF44-2B13-41B4-A334-1CDF534EEBBF}" type="slidenum">
              <a:rPr lang="en-US" smtClean="0"/>
              <a:t>43</a:t>
            </a:fld>
            <a:endParaRPr lang="en-US"/>
          </a:p>
        </p:txBody>
      </p:sp>
    </p:spTree>
    <p:extLst>
      <p:ext uri="{BB962C8B-B14F-4D97-AF65-F5344CB8AC3E}">
        <p14:creationId xmlns:p14="http://schemas.microsoft.com/office/powerpoint/2010/main" val="126690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AEAC6-6AAF-43B6-9B2A-DD0A4BA85F00}" type="datetime1">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8" name="Rectangle 1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75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F7834-265B-4E3E-AC9E-7E1495DC556C}"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89051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FFB79-AC3A-4A90-94F5-C66A888BD402}"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268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84E2F-E107-4E4A-887C-7CFC009E76AF}"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28014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475AE-5318-4913-A853-3B6BD493E472}"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954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C7F5A-8336-4D55-A316-285A0389DB83}"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762109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D3C2F-55B9-4BE9-82EF-3D04DE82F8FF}"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7935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91C99-2C02-4C29-AFC1-60EE0FC6FED9}"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0148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C66D-E197-40F1-9C7D-B3010BA69D54}" type="datetime1">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259F-24D7-4451-A575-A4B63045C9A2}" type="datetime1">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685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0E0A7-920A-417E-AA43-44A7B13EFDDA}" type="datetime1">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7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B1D694-35D9-460E-98CC-610D455EBB1B}" type="datetime1">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21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023248-61F6-49D9-9919-E1A619E713FA}" type="datetime1">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1145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BD782C-62F3-44C9-BC73-4631AD752EDD}" type="datetime1">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2716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D33EE-A620-44BA-8506-1F4472B5718A}" type="datetime1">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0032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684D2-B74A-4AE2-B07D-62670EFFA152}" type="datetime1">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5518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13743-8DB4-4B86-BFAD-CFFBC9BA00D6}" type="datetime1">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95692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5CA206-E77D-4F51-9E2A-AD7A877C3778}" type="datetime1">
              <a:rPr lang="en-US" smtClean="0"/>
              <a:t>4/9/2015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51381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656" r:id="rId17"/>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906000" cy="1826581"/>
          </a:xfrm>
        </p:spPr>
        <p:txBody>
          <a:bodyPr>
            <a:normAutofit/>
          </a:bodyPr>
          <a:lstStyle/>
          <a:p>
            <a:pPr algn="ctr"/>
            <a:r>
              <a:rPr lang="en-US" sz="4000" dirty="0" smtClean="0"/>
              <a:t>Modelling and Analysis of Shared-memory Communication</a:t>
            </a:r>
            <a:endParaRPr lang="en-US" sz="4000" dirty="0"/>
          </a:p>
        </p:txBody>
      </p:sp>
      <p:sp>
        <p:nvSpPr>
          <p:cNvPr id="3" name="Subtitle 2"/>
          <p:cNvSpPr>
            <a:spLocks noGrp="1"/>
          </p:cNvSpPr>
          <p:nvPr>
            <p:ph type="body" idx="1"/>
          </p:nvPr>
        </p:nvSpPr>
        <p:spPr>
          <a:xfrm>
            <a:off x="370300" y="2514600"/>
            <a:ext cx="8596668" cy="860400"/>
          </a:xfrm>
        </p:spPr>
        <p:txBody>
          <a:bodyPr>
            <a:noAutofit/>
          </a:bodyPr>
          <a:lstStyle/>
          <a:p>
            <a:pPr algn="l"/>
            <a:r>
              <a:rPr lang="en-US" sz="1600" dirty="0">
                <a:solidFill>
                  <a:schemeClr val="tx1"/>
                </a:solidFill>
              </a:rPr>
              <a:t>S. R. </a:t>
            </a:r>
            <a:r>
              <a:rPr lang="en-US" sz="1600" dirty="0" err="1">
                <a:solidFill>
                  <a:schemeClr val="tx1"/>
                </a:solidFill>
              </a:rPr>
              <a:t>Garea</a:t>
            </a:r>
            <a:r>
              <a:rPr lang="en-US" sz="1600" dirty="0">
                <a:solidFill>
                  <a:schemeClr val="tx1"/>
                </a:solidFill>
              </a:rPr>
              <a:t> and T. </a:t>
            </a:r>
            <a:r>
              <a:rPr lang="en-US" sz="1600" dirty="0" err="1">
                <a:solidFill>
                  <a:schemeClr val="tx1"/>
                </a:solidFill>
              </a:rPr>
              <a:t>Hoefler</a:t>
            </a:r>
            <a:r>
              <a:rPr lang="en-US" sz="1600" dirty="0">
                <a:solidFill>
                  <a:schemeClr val="tx1"/>
                </a:solidFill>
              </a:rPr>
              <a:t>, "Modeling Communication in Cache-Coherent SMP Systems-A Case-Study with Xeon Phi," in Proceedings of the 22nd international symposium on High-performance parallel and distributed computing. ACM, 06 2013, pp. 97-108</a:t>
            </a:r>
            <a:r>
              <a:rPr lang="en-US" sz="1600" dirty="0" smtClean="0">
                <a:solidFill>
                  <a:schemeClr val="tx1"/>
                </a:solidFill>
              </a:rPr>
              <a:t>.</a:t>
            </a:r>
          </a:p>
          <a:p>
            <a:endParaRPr lang="en-US" sz="1600" dirty="0">
              <a:solidFill>
                <a:schemeClr val="tx1"/>
              </a:solidFill>
            </a:endParaRPr>
          </a:p>
          <a:p>
            <a:pPr algn="l"/>
            <a:r>
              <a:rPr lang="en-US" sz="1600" dirty="0" err="1">
                <a:solidFill>
                  <a:schemeClr val="tx1"/>
                </a:solidFill>
              </a:rPr>
              <a:t>Putigny</a:t>
            </a:r>
            <a:r>
              <a:rPr lang="en-US" sz="1600" dirty="0">
                <a:solidFill>
                  <a:schemeClr val="tx1"/>
                </a:solidFill>
              </a:rPr>
              <a:t>, B.; </a:t>
            </a:r>
            <a:r>
              <a:rPr lang="en-US" sz="1600" dirty="0" err="1">
                <a:solidFill>
                  <a:schemeClr val="tx1"/>
                </a:solidFill>
              </a:rPr>
              <a:t>Ruelle</a:t>
            </a:r>
            <a:r>
              <a:rPr lang="en-US" sz="1600" dirty="0">
                <a:solidFill>
                  <a:schemeClr val="tx1"/>
                </a:solidFill>
              </a:rPr>
              <a:t>, B.; </a:t>
            </a:r>
            <a:r>
              <a:rPr lang="en-US" sz="1600" dirty="0" err="1">
                <a:solidFill>
                  <a:schemeClr val="tx1"/>
                </a:solidFill>
              </a:rPr>
              <a:t>Goglin</a:t>
            </a:r>
            <a:r>
              <a:rPr lang="en-US" sz="1600" dirty="0">
                <a:solidFill>
                  <a:schemeClr val="tx1"/>
                </a:solidFill>
              </a:rPr>
              <a:t>, B., "Analysis of MPI Shared-Memory Communication Performance from a Cache Coherence Perspective," </a:t>
            </a:r>
            <a:r>
              <a:rPr lang="en-US" sz="1600" i="1" dirty="0">
                <a:solidFill>
                  <a:schemeClr val="tx1"/>
                </a:solidFill>
              </a:rPr>
              <a:t>Parallel &amp; Distributed Processing Symposium Workshops (IPDPSW), 2014 IEEE International</a:t>
            </a:r>
            <a:r>
              <a:rPr lang="en-US" sz="1600" dirty="0">
                <a:solidFill>
                  <a:schemeClr val="tx1"/>
                </a:solidFill>
              </a:rPr>
              <a:t> , vol., no., pp.1238,1247, 19-23 May 2014</a:t>
            </a:r>
          </a:p>
        </p:txBody>
      </p:sp>
      <p:sp>
        <p:nvSpPr>
          <p:cNvPr id="4" name="Slide Number Placeholder 3"/>
          <p:cNvSpPr>
            <a:spLocks noGrp="1"/>
          </p:cNvSpPr>
          <p:nvPr>
            <p:ph type="sldNum" sz="quarter" idx="12"/>
          </p:nvPr>
        </p:nvSpPr>
        <p:spPr/>
        <p:txBody>
          <a:bodyPr/>
          <a:lstStyle/>
          <a:p>
            <a:fld id="{C180FA83-FEBA-4862-ACDF-4EFCC04E068C}" type="slidenum">
              <a:rPr lang="en-US" smtClean="0"/>
              <a:t>1</a:t>
            </a:fld>
            <a:endParaRPr lang="en-US"/>
          </a:p>
        </p:txBody>
      </p:sp>
      <p:sp>
        <p:nvSpPr>
          <p:cNvPr id="5" name="TextBox 4"/>
          <p:cNvSpPr txBox="1"/>
          <p:nvPr/>
        </p:nvSpPr>
        <p:spPr>
          <a:xfrm>
            <a:off x="3810000" y="4800600"/>
            <a:ext cx="5257800" cy="923330"/>
          </a:xfrm>
          <a:prstGeom prst="rect">
            <a:avLst/>
          </a:prstGeom>
          <a:noFill/>
        </p:spPr>
        <p:txBody>
          <a:bodyPr wrap="square" rtlCol="0">
            <a:spAutoFit/>
          </a:bodyPr>
          <a:lstStyle/>
          <a:p>
            <a:pPr algn="r"/>
            <a:r>
              <a:rPr lang="en-US" dirty="0" smtClean="0"/>
              <a:t>Presented by</a:t>
            </a:r>
          </a:p>
          <a:p>
            <a:pPr algn="r"/>
            <a:r>
              <a:rPr lang="en-US" dirty="0" smtClean="0"/>
              <a:t>Aishwarya Dhandapani</a:t>
            </a:r>
          </a:p>
          <a:p>
            <a:pPr algn="r"/>
            <a:r>
              <a:rPr lang="en-US" dirty="0" err="1" smtClean="0"/>
              <a:t>Taru</a:t>
            </a:r>
            <a:r>
              <a:rPr lang="en-US" dirty="0" smtClean="0"/>
              <a:t> </a:t>
            </a:r>
            <a:r>
              <a:rPr lang="en-US" dirty="0" err="1" smtClean="0"/>
              <a:t>Doodi</a:t>
            </a:r>
            <a:endParaRPr lang="en-US" dirty="0"/>
          </a:p>
        </p:txBody>
      </p:sp>
    </p:spTree>
    <p:extLst>
      <p:ext uri="{BB962C8B-B14F-4D97-AF65-F5344CB8AC3E}">
        <p14:creationId xmlns:p14="http://schemas.microsoft.com/office/powerpoint/2010/main" val="185573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Single-line </a:t>
            </a:r>
            <a:r>
              <a:rPr lang="en-US" dirty="0"/>
              <a:t>Ping-Pong </a:t>
            </a:r>
            <a:r>
              <a:rPr lang="en-US" dirty="0" smtClean="0"/>
              <a:t>Model</a:t>
            </a:r>
            <a:endParaRPr lang="en-US" dirty="0"/>
          </a:p>
        </p:txBody>
      </p:sp>
      <p:sp>
        <p:nvSpPr>
          <p:cNvPr id="7" name="Content Placeholder 6"/>
          <p:cNvSpPr>
            <a:spLocks noGrp="1"/>
          </p:cNvSpPr>
          <p:nvPr>
            <p:ph sz="half" idx="1"/>
          </p:nvPr>
        </p:nvSpPr>
        <p:spPr>
          <a:xfrm>
            <a:off x="457302" y="1594329"/>
            <a:ext cx="3914909" cy="3880772"/>
          </a:xfrm>
        </p:spPr>
        <p:txBody>
          <a:bodyPr>
            <a:normAutofit fontScale="92500" lnSpcReduction="10000"/>
          </a:bodyPr>
          <a:lstStyle/>
          <a:p>
            <a:r>
              <a:rPr lang="en-US" dirty="0"/>
              <a:t>This requires </a:t>
            </a:r>
            <a:r>
              <a:rPr lang="en-US" dirty="0" smtClean="0"/>
              <a:t>two sets </a:t>
            </a:r>
            <a:r>
              <a:rPr lang="en-US" dirty="0"/>
              <a:t>of buffers on each process (thread) and a synchronization between sender and receiver. </a:t>
            </a:r>
            <a:endParaRPr lang="en-US" dirty="0" smtClean="0"/>
          </a:p>
          <a:p>
            <a:r>
              <a:rPr lang="en-US" dirty="0" smtClean="0"/>
              <a:t>Using </a:t>
            </a:r>
            <a:r>
              <a:rPr lang="en-US" dirty="0"/>
              <a:t>a </a:t>
            </a:r>
            <a:r>
              <a:rPr lang="en-US" dirty="0" smtClean="0"/>
              <a:t>designated byte</a:t>
            </a:r>
            <a:r>
              <a:rPr lang="en-US" dirty="0"/>
              <a:t>, which </a:t>
            </a:r>
            <a:r>
              <a:rPr lang="en-US" dirty="0" smtClean="0"/>
              <a:t>is called </a:t>
            </a:r>
            <a:r>
              <a:rPr lang="en-US" dirty="0"/>
              <a:t>canary value in the receive buffer as </a:t>
            </a:r>
            <a:r>
              <a:rPr lang="en-US" dirty="0" smtClean="0"/>
              <a:t>a synchronization </a:t>
            </a:r>
            <a:r>
              <a:rPr lang="en-US" dirty="0"/>
              <a:t>flag </a:t>
            </a:r>
            <a:r>
              <a:rPr lang="en-US" dirty="0" smtClean="0"/>
              <a:t>such </a:t>
            </a:r>
            <a:r>
              <a:rPr lang="en-US" dirty="0"/>
              <a:t>that the receiver waits for the message by repeatedly reading this byte (polling) until the </a:t>
            </a:r>
            <a:r>
              <a:rPr lang="en-US" dirty="0" smtClean="0"/>
              <a:t>byte changes</a:t>
            </a:r>
            <a:r>
              <a:rPr lang="en-US" dirty="0"/>
              <a:t>. </a:t>
            </a:r>
            <a:endParaRPr lang="en-US" dirty="0" smtClean="0"/>
          </a:p>
          <a:p>
            <a:r>
              <a:rPr lang="en-US" dirty="0" smtClean="0"/>
              <a:t>Such </a:t>
            </a:r>
            <a:r>
              <a:rPr lang="en-US" dirty="0"/>
              <a:t>“canary protocols” are used in practice </a:t>
            </a:r>
            <a:r>
              <a:rPr lang="en-US" dirty="0" smtClean="0"/>
              <a:t>for small-message synchronizations. </a:t>
            </a:r>
            <a:endParaRPr lang="en-US" dirty="0"/>
          </a:p>
        </p:txBody>
      </p:sp>
      <p:pic>
        <p:nvPicPr>
          <p:cNvPr id="9" name="Content Placeholder 3"/>
          <p:cNvPicPr>
            <a:picLocks noGrp="1" noChangeAspect="1"/>
          </p:cNvPicPr>
          <p:nvPr>
            <p:ph sz="half" idx="2"/>
          </p:nvPr>
        </p:nvPicPr>
        <p:blipFill rotWithShape="1">
          <a:blip r:embed="rId2"/>
          <a:srcRect l="51751" t="46864" r="8807" b="20619"/>
          <a:stretch/>
        </p:blipFill>
        <p:spPr>
          <a:xfrm>
            <a:off x="4503909" y="1594329"/>
            <a:ext cx="5087006" cy="2357903"/>
          </a:xfrm>
          <a:prstGeom prst="rect">
            <a:avLst/>
          </a:prstGeom>
        </p:spPr>
      </p:pic>
      <p:pic>
        <p:nvPicPr>
          <p:cNvPr id="10" name="Picture 9"/>
          <p:cNvPicPr>
            <a:picLocks noChangeAspect="1"/>
          </p:cNvPicPr>
          <p:nvPr/>
        </p:nvPicPr>
        <p:blipFill rotWithShape="1">
          <a:blip r:embed="rId3"/>
          <a:srcRect l="13640" t="50132" r="51122" b="44058"/>
          <a:stretch/>
        </p:blipFill>
        <p:spPr>
          <a:xfrm>
            <a:off x="4689124" y="4094080"/>
            <a:ext cx="4584878" cy="425004"/>
          </a:xfrm>
          <a:prstGeom prst="rect">
            <a:avLst/>
          </a:prstGeom>
        </p:spPr>
      </p:pic>
      <p:sp>
        <p:nvSpPr>
          <p:cNvPr id="11" name="TextBox 10"/>
          <p:cNvSpPr txBox="1"/>
          <p:nvPr/>
        </p:nvSpPr>
        <p:spPr>
          <a:xfrm>
            <a:off x="4493177" y="4660933"/>
            <a:ext cx="5097738" cy="1015663"/>
          </a:xfrm>
          <a:prstGeom prst="rect">
            <a:avLst/>
          </a:prstGeom>
          <a:noFill/>
        </p:spPr>
        <p:txBody>
          <a:bodyPr wrap="square" rtlCol="0">
            <a:spAutoFit/>
          </a:bodyPr>
          <a:lstStyle/>
          <a:p>
            <a:r>
              <a:rPr lang="en-US" sz="1200" dirty="0">
                <a:solidFill>
                  <a:schemeClr val="tx1">
                    <a:lumMod val="75000"/>
                    <a:lumOff val="25000"/>
                  </a:schemeClr>
                </a:solidFill>
              </a:rPr>
              <a:t>For the two threads T0 and T1 on different cores and  </a:t>
            </a:r>
            <a:r>
              <a:rPr lang="en-US" sz="1200" dirty="0" err="1">
                <a:solidFill>
                  <a:schemeClr val="tx1">
                    <a:lumMod val="75000"/>
                    <a:lumOff val="25000"/>
                  </a:schemeClr>
                </a:solidFill>
              </a:rPr>
              <a:t>Ss</a:t>
            </a:r>
            <a:r>
              <a:rPr lang="en-US" sz="1200" dirty="0">
                <a:solidFill>
                  <a:schemeClr val="tx1">
                    <a:lumMod val="75000"/>
                    <a:lumOff val="25000"/>
                  </a:schemeClr>
                </a:solidFill>
              </a:rPr>
              <a:t> = </a:t>
            </a:r>
            <a:r>
              <a:rPr lang="en-US" sz="1200" dirty="0" err="1">
                <a:solidFill>
                  <a:schemeClr val="tx1">
                    <a:lumMod val="75000"/>
                    <a:lumOff val="25000"/>
                  </a:schemeClr>
                </a:solidFill>
              </a:rPr>
              <a:t>Sr</a:t>
            </a:r>
            <a:r>
              <a:rPr lang="en-US" sz="1200" dirty="0">
                <a:solidFill>
                  <a:schemeClr val="tx1">
                    <a:lumMod val="75000"/>
                    <a:lumOff val="25000"/>
                  </a:schemeClr>
                </a:solidFill>
              </a:rPr>
              <a:t> = E, we measured 497.1µs (standard deviation σ = 77.2µs) while the simplified model predicts 479.1µs (σ = 36.1µs). For the states </a:t>
            </a:r>
            <a:r>
              <a:rPr lang="en-US" sz="1200" dirty="0" err="1">
                <a:solidFill>
                  <a:schemeClr val="tx1">
                    <a:lumMod val="75000"/>
                    <a:lumOff val="25000"/>
                  </a:schemeClr>
                </a:solidFill>
              </a:rPr>
              <a:t>Ss</a:t>
            </a:r>
            <a:r>
              <a:rPr lang="en-US" sz="1200" dirty="0">
                <a:solidFill>
                  <a:schemeClr val="tx1">
                    <a:lumMod val="75000"/>
                    <a:lumOff val="25000"/>
                  </a:schemeClr>
                </a:solidFill>
              </a:rPr>
              <a:t> = I and </a:t>
            </a:r>
            <a:r>
              <a:rPr lang="en-US" sz="1200" dirty="0" err="1">
                <a:solidFill>
                  <a:schemeClr val="tx1">
                    <a:lumMod val="75000"/>
                    <a:lumOff val="25000"/>
                  </a:schemeClr>
                </a:solidFill>
              </a:rPr>
              <a:t>Sr</a:t>
            </a:r>
            <a:r>
              <a:rPr lang="en-US" sz="1200" dirty="0">
                <a:solidFill>
                  <a:schemeClr val="tx1">
                    <a:lumMod val="75000"/>
                    <a:lumOff val="25000"/>
                  </a:schemeClr>
                </a:solidFill>
              </a:rPr>
              <a:t> = E, we measured 842.8µs (standard deviation σ = 102µs) while the simplified model predicts 748.1µs (σ = 49.6µs)</a:t>
            </a:r>
            <a:endParaRPr lang="en-US" sz="1200" dirty="0">
              <a:solidFill>
                <a:schemeClr val="tx1">
                  <a:lumMod val="75000"/>
                  <a:lumOff val="25000"/>
                </a:schemeClr>
              </a:solidFill>
            </a:endParaRPr>
          </a:p>
        </p:txBody>
      </p:sp>
      <p:sp>
        <p:nvSpPr>
          <p:cNvPr id="12" name="Slide Number Placeholder 11"/>
          <p:cNvSpPr>
            <a:spLocks noGrp="1"/>
          </p:cNvSpPr>
          <p:nvPr>
            <p:ph type="sldNum" sz="quarter" idx="12"/>
          </p:nvPr>
        </p:nvSpPr>
        <p:spPr/>
        <p:txBody>
          <a:bodyPr/>
          <a:lstStyle/>
          <a:p>
            <a:fld id="{C180FA83-FEBA-4862-ACDF-4EFCC04E068C}" type="slidenum">
              <a:rPr lang="en-US" smtClean="0"/>
              <a:t>10</a:t>
            </a:fld>
            <a:endParaRPr lang="en-US"/>
          </a:p>
        </p:txBody>
      </p:sp>
    </p:spTree>
    <p:extLst>
      <p:ext uri="{BB962C8B-B14F-4D97-AF65-F5344CB8AC3E}">
        <p14:creationId xmlns:p14="http://schemas.microsoft.com/office/powerpoint/2010/main" val="34294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Multi-line </a:t>
            </a:r>
            <a:r>
              <a:rPr lang="en-US" dirty="0"/>
              <a:t>Ping-Pong Model</a:t>
            </a:r>
          </a:p>
        </p:txBody>
      </p:sp>
      <p:sp>
        <p:nvSpPr>
          <p:cNvPr id="6" name="Content Placeholder 5"/>
          <p:cNvSpPr>
            <a:spLocks noGrp="1"/>
          </p:cNvSpPr>
          <p:nvPr>
            <p:ph sz="half" idx="1"/>
          </p:nvPr>
        </p:nvSpPr>
        <p:spPr>
          <a:xfrm>
            <a:off x="708550" y="1524000"/>
            <a:ext cx="4184035" cy="3880772"/>
          </a:xfrm>
        </p:spPr>
        <p:txBody>
          <a:bodyPr>
            <a:normAutofit fontScale="92500" lnSpcReduction="10000"/>
          </a:bodyPr>
          <a:lstStyle/>
          <a:p>
            <a:r>
              <a:rPr lang="en-US" dirty="0" smtClean="0"/>
              <a:t>The </a:t>
            </a:r>
            <a:r>
              <a:rPr lang="en-US" dirty="0"/>
              <a:t>receiver will </a:t>
            </a:r>
            <a:r>
              <a:rPr lang="en-US" dirty="0" smtClean="0"/>
              <a:t>only poll </a:t>
            </a:r>
            <a:r>
              <a:rPr lang="en-US" dirty="0"/>
              <a:t>for the canary value on the last line of the </a:t>
            </a:r>
            <a:r>
              <a:rPr lang="en-US" dirty="0" err="1" smtClean="0"/>
              <a:t>recv</a:t>
            </a:r>
            <a:r>
              <a:rPr lang="en-US" dirty="0"/>
              <a:t>-buffer while the sender copies the content of the send-buffer</a:t>
            </a:r>
            <a:r>
              <a:rPr lang="en-US" dirty="0" smtClean="0"/>
              <a:t>.</a:t>
            </a:r>
          </a:p>
          <a:p>
            <a:r>
              <a:rPr lang="en-US" dirty="0" smtClean="0"/>
              <a:t>This </a:t>
            </a:r>
            <a:r>
              <a:rPr lang="en-US" dirty="0"/>
              <a:t>simple model misses several factors </a:t>
            </a:r>
            <a:r>
              <a:rPr lang="en-US" dirty="0" smtClean="0"/>
              <a:t>that affect performance</a:t>
            </a:r>
          </a:p>
          <a:p>
            <a:pPr lvl="1"/>
            <a:r>
              <a:rPr lang="en-US" dirty="0"/>
              <a:t>E</a:t>
            </a:r>
            <a:r>
              <a:rPr lang="en-US" dirty="0" smtClean="0"/>
              <a:t>viction overhead</a:t>
            </a:r>
          </a:p>
          <a:p>
            <a:pPr lvl="1"/>
            <a:r>
              <a:rPr lang="en-US" dirty="0" smtClean="0"/>
              <a:t>Hardware </a:t>
            </a:r>
            <a:r>
              <a:rPr lang="en-US" dirty="0" err="1" smtClean="0"/>
              <a:t>prefetcher</a:t>
            </a:r>
            <a:endParaRPr lang="en-US" dirty="0" smtClean="0"/>
          </a:p>
          <a:p>
            <a:pPr lvl="1"/>
            <a:r>
              <a:rPr lang="en-US" dirty="0"/>
              <a:t>S</a:t>
            </a:r>
            <a:r>
              <a:rPr lang="en-US" dirty="0" smtClean="0"/>
              <a:t>ignal buses</a:t>
            </a:r>
          </a:p>
          <a:p>
            <a:pPr lvl="1"/>
            <a:r>
              <a:rPr lang="en-US" dirty="0" smtClean="0"/>
              <a:t>DTD capabilities</a:t>
            </a:r>
          </a:p>
          <a:p>
            <a:pPr marL="457200" lvl="1" indent="0">
              <a:buNone/>
            </a:pPr>
            <a:r>
              <a:rPr lang="en-US" dirty="0" smtClean="0"/>
              <a:t>to serve outstanding requests.</a:t>
            </a:r>
          </a:p>
          <a:p>
            <a:pPr indent="-285750"/>
            <a:r>
              <a:rPr lang="en-US" dirty="0" smtClean="0"/>
              <a:t>Buffer sizes varied from 64 bytes to 8 kb.</a:t>
            </a:r>
            <a:endParaRPr lang="en-US" dirty="0"/>
          </a:p>
        </p:txBody>
      </p:sp>
      <p:pic>
        <p:nvPicPr>
          <p:cNvPr id="8" name="Content Placeholder 3"/>
          <p:cNvPicPr>
            <a:picLocks noGrp="1" noChangeAspect="1"/>
          </p:cNvPicPr>
          <p:nvPr>
            <p:ph sz="half" idx="2"/>
          </p:nvPr>
        </p:nvPicPr>
        <p:blipFill rotWithShape="1">
          <a:blip r:embed="rId2"/>
          <a:srcRect l="50304" t="29278" r="8282" b="14647"/>
          <a:stretch/>
        </p:blipFill>
        <p:spPr>
          <a:xfrm>
            <a:off x="5089352" y="2029643"/>
            <a:ext cx="4184650" cy="3185603"/>
          </a:xfrm>
          <a:prstGeom prst="rect">
            <a:avLst/>
          </a:prstGeom>
        </p:spPr>
      </p:pic>
      <p:sp>
        <p:nvSpPr>
          <p:cNvPr id="9" name="TextBox 8"/>
          <p:cNvSpPr txBox="1"/>
          <p:nvPr/>
        </p:nvSpPr>
        <p:spPr>
          <a:xfrm>
            <a:off x="5352877" y="1660311"/>
            <a:ext cx="3657600" cy="369332"/>
          </a:xfrm>
          <a:prstGeom prst="rect">
            <a:avLst/>
          </a:prstGeom>
          <a:noFill/>
        </p:spPr>
        <p:txBody>
          <a:bodyPr wrap="square" rtlCol="0">
            <a:spAutoFit/>
          </a:bodyPr>
          <a:lstStyle/>
          <a:p>
            <a:pPr algn="ctr"/>
            <a:r>
              <a:rPr lang="en-US" dirty="0" smtClean="0"/>
              <a:t>I state 		E state</a:t>
            </a:r>
            <a:endParaRPr lang="en-US" dirty="0"/>
          </a:p>
        </p:txBody>
      </p:sp>
      <p:sp>
        <p:nvSpPr>
          <p:cNvPr id="10" name="Slide Number Placeholder 9"/>
          <p:cNvSpPr>
            <a:spLocks noGrp="1"/>
          </p:cNvSpPr>
          <p:nvPr>
            <p:ph type="sldNum" sz="quarter" idx="12"/>
          </p:nvPr>
        </p:nvSpPr>
        <p:spPr/>
        <p:txBody>
          <a:bodyPr/>
          <a:lstStyle/>
          <a:p>
            <a:fld id="{C180FA83-FEBA-4862-ACDF-4EFCC04E068C}" type="slidenum">
              <a:rPr lang="en-US" smtClean="0"/>
              <a:t>11</a:t>
            </a:fld>
            <a:endParaRPr lang="en-US"/>
          </a:p>
        </p:txBody>
      </p:sp>
    </p:spTree>
    <p:extLst>
      <p:ext uri="{BB962C8B-B14F-4D97-AF65-F5344CB8AC3E}">
        <p14:creationId xmlns:p14="http://schemas.microsoft.com/office/powerpoint/2010/main" val="2439346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DTD Contention Model</a:t>
            </a:r>
            <a:endParaRPr lang="en-US" dirty="0"/>
          </a:p>
        </p:txBody>
      </p:sp>
      <p:sp>
        <p:nvSpPr>
          <p:cNvPr id="6" name="Content Placeholder 5"/>
          <p:cNvSpPr>
            <a:spLocks noGrp="1"/>
          </p:cNvSpPr>
          <p:nvPr>
            <p:ph sz="half" idx="1"/>
          </p:nvPr>
        </p:nvSpPr>
        <p:spPr>
          <a:xfrm>
            <a:off x="677334" y="1577831"/>
            <a:ext cx="4184035" cy="3880772"/>
          </a:xfrm>
        </p:spPr>
        <p:txBody>
          <a:bodyPr>
            <a:normAutofit lnSpcReduction="10000"/>
          </a:bodyPr>
          <a:lstStyle/>
          <a:p>
            <a:r>
              <a:rPr lang="en-US" dirty="0"/>
              <a:t>DTDs may cause delays when they </a:t>
            </a:r>
            <a:r>
              <a:rPr lang="en-US" dirty="0" smtClean="0"/>
              <a:t>are contended.</a:t>
            </a:r>
          </a:p>
          <a:p>
            <a:r>
              <a:rPr lang="en-US" dirty="0"/>
              <a:t>Contention is benchmarked using a global </a:t>
            </a:r>
            <a:r>
              <a:rPr lang="en-US" dirty="0" smtClean="0"/>
              <a:t>send-buffer owned </a:t>
            </a:r>
            <a:r>
              <a:rPr lang="en-US" dirty="0"/>
              <a:t>by one thread that every other thread (receivers</a:t>
            </a:r>
            <a:r>
              <a:rPr lang="en-US" dirty="0" smtClean="0"/>
              <a:t>) copies </a:t>
            </a:r>
            <a:r>
              <a:rPr lang="en-US" dirty="0"/>
              <a:t>into a private </a:t>
            </a:r>
            <a:r>
              <a:rPr lang="en-US" dirty="0" err="1"/>
              <a:t>recv</a:t>
            </a:r>
            <a:r>
              <a:rPr lang="en-US" dirty="0"/>
              <a:t>-buffer</a:t>
            </a:r>
            <a:r>
              <a:rPr lang="en-US" dirty="0" smtClean="0"/>
              <a:t>.</a:t>
            </a:r>
          </a:p>
          <a:p>
            <a:r>
              <a:rPr lang="en-US" dirty="0" smtClean="0"/>
              <a:t>With only </a:t>
            </a:r>
            <a:r>
              <a:rPr lang="en-US" dirty="0" smtClean="0"/>
              <a:t>two threads</a:t>
            </a:r>
            <a:r>
              <a:rPr lang="en-US" dirty="0"/>
              <a:t>, the performance is expected to be </a:t>
            </a:r>
            <a:r>
              <a:rPr lang="en-US" dirty="0" err="1" smtClean="0"/>
              <a:t>R</a:t>
            </a:r>
            <a:r>
              <a:rPr lang="en-US" baseline="-25000" dirty="0" err="1" smtClean="0"/>
              <a:t>Ls</a:t>
            </a:r>
            <a:r>
              <a:rPr lang="en-US" dirty="0" err="1" smtClean="0"/>
              <a:t>,S</a:t>
            </a:r>
            <a:r>
              <a:rPr lang="en-US" baseline="-25000" dirty="0" err="1" smtClean="0"/>
              <a:t>s</a:t>
            </a:r>
            <a:r>
              <a:rPr lang="en-US" dirty="0" smtClean="0"/>
              <a:t>+ </a:t>
            </a:r>
            <a:r>
              <a:rPr lang="en-US" dirty="0" err="1" smtClean="0"/>
              <a:t>R</a:t>
            </a:r>
            <a:r>
              <a:rPr lang="en-US" baseline="-25000" dirty="0" err="1" smtClean="0"/>
              <a:t>Lr</a:t>
            </a:r>
            <a:r>
              <a:rPr lang="en-US" dirty="0" err="1" smtClean="0"/>
              <a:t>,S</a:t>
            </a:r>
            <a:r>
              <a:rPr lang="en-US" baseline="-25000" dirty="0" err="1" smtClean="0"/>
              <a:t>r</a:t>
            </a:r>
            <a:endParaRPr lang="en-US" baseline="30000" dirty="0"/>
          </a:p>
          <a:p>
            <a:r>
              <a:rPr lang="en-US" dirty="0" smtClean="0"/>
              <a:t>The contention on MIC for cached lines can be estimated with a </a:t>
            </a:r>
            <a:r>
              <a:rPr lang="en-US" smtClean="0"/>
              <a:t>linear </a:t>
            </a:r>
            <a:r>
              <a:rPr lang="en-US" smtClean="0"/>
              <a:t>model, </a:t>
            </a:r>
            <a:r>
              <a:rPr lang="en-US" dirty="0" smtClean="0"/>
              <a:t>T</a:t>
            </a:r>
            <a:r>
              <a:rPr lang="en-US" baseline="-25000" dirty="0" smtClean="0"/>
              <a:t>C</a:t>
            </a:r>
            <a:r>
              <a:rPr lang="en-US" dirty="0" smtClean="0"/>
              <a:t>(n</a:t>
            </a:r>
            <a:r>
              <a:rPr lang="en-US" baseline="-25000" dirty="0" smtClean="0"/>
              <a:t>th</a:t>
            </a:r>
            <a:r>
              <a:rPr lang="en-US" dirty="0" smtClean="0"/>
              <a:t>) = </a:t>
            </a:r>
            <a:r>
              <a:rPr lang="en-US" dirty="0" err="1" smtClean="0"/>
              <a:t>c·n</a:t>
            </a:r>
            <a:r>
              <a:rPr lang="en-US" baseline="-25000" dirty="0" err="1" smtClean="0"/>
              <a:t>th</a:t>
            </a:r>
            <a:r>
              <a:rPr lang="en-US" dirty="0" smtClean="0"/>
              <a:t> + b</a:t>
            </a:r>
            <a:endParaRPr lang="en-US" dirty="0"/>
          </a:p>
        </p:txBody>
      </p:sp>
      <p:pic>
        <p:nvPicPr>
          <p:cNvPr id="8" name="Content Placeholder 3"/>
          <p:cNvPicPr>
            <a:picLocks noGrp="1" noChangeAspect="1"/>
          </p:cNvPicPr>
          <p:nvPr>
            <p:ph sz="half" idx="2"/>
          </p:nvPr>
        </p:nvPicPr>
        <p:blipFill rotWithShape="1">
          <a:blip r:embed="rId2"/>
          <a:srcRect l="7397" t="32597" r="51375" b="14314"/>
          <a:stretch/>
        </p:blipFill>
        <p:spPr>
          <a:xfrm>
            <a:off x="5036852" y="1581295"/>
            <a:ext cx="4184650" cy="3029576"/>
          </a:xfrm>
          <a:prstGeom prst="rect">
            <a:avLst/>
          </a:prstGeom>
        </p:spPr>
      </p:pic>
      <p:pic>
        <p:nvPicPr>
          <p:cNvPr id="9" name="Picture 8"/>
          <p:cNvPicPr>
            <a:picLocks noChangeAspect="1"/>
          </p:cNvPicPr>
          <p:nvPr/>
        </p:nvPicPr>
        <p:blipFill rotWithShape="1">
          <a:blip r:embed="rId3"/>
          <a:srcRect l="16214" t="52245" r="51221" b="43706"/>
          <a:stretch/>
        </p:blipFill>
        <p:spPr>
          <a:xfrm>
            <a:off x="5036852" y="5029902"/>
            <a:ext cx="4237150" cy="296214"/>
          </a:xfrm>
          <a:prstGeom prst="rect">
            <a:avLst/>
          </a:prstGeom>
        </p:spPr>
      </p:pic>
      <p:sp>
        <p:nvSpPr>
          <p:cNvPr id="10" name="Slide Number Placeholder 9"/>
          <p:cNvSpPr>
            <a:spLocks noGrp="1"/>
          </p:cNvSpPr>
          <p:nvPr>
            <p:ph type="sldNum" sz="quarter" idx="12"/>
          </p:nvPr>
        </p:nvSpPr>
        <p:spPr/>
        <p:txBody>
          <a:bodyPr/>
          <a:lstStyle/>
          <a:p>
            <a:fld id="{C180FA83-FEBA-4862-ACDF-4EFCC04E068C}" type="slidenum">
              <a:rPr lang="en-US" smtClean="0"/>
              <a:t>12</a:t>
            </a:fld>
            <a:endParaRPr lang="en-US"/>
          </a:p>
        </p:txBody>
      </p:sp>
    </p:spTree>
    <p:extLst>
      <p:ext uri="{BB962C8B-B14F-4D97-AF65-F5344CB8AC3E}">
        <p14:creationId xmlns:p14="http://schemas.microsoft.com/office/powerpoint/2010/main" val="250394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Contention</a:t>
            </a:r>
            <a:endParaRPr lang="en-US" dirty="0"/>
          </a:p>
        </p:txBody>
      </p:sp>
      <p:sp>
        <p:nvSpPr>
          <p:cNvPr id="3" name="Content Placeholder 2"/>
          <p:cNvSpPr>
            <a:spLocks noGrp="1"/>
          </p:cNvSpPr>
          <p:nvPr>
            <p:ph idx="1"/>
          </p:nvPr>
        </p:nvSpPr>
        <p:spPr>
          <a:xfrm>
            <a:off x="666943" y="1524000"/>
            <a:ext cx="8596668" cy="3880773"/>
          </a:xfrm>
        </p:spPr>
        <p:txBody>
          <a:bodyPr/>
          <a:lstStyle/>
          <a:p>
            <a:r>
              <a:rPr lang="en-US" dirty="0" smtClean="0"/>
              <a:t>Two </a:t>
            </a:r>
            <a:r>
              <a:rPr lang="en-US" dirty="0"/>
              <a:t>ping-pong </a:t>
            </a:r>
            <a:r>
              <a:rPr lang="en-US" dirty="0" smtClean="0"/>
              <a:t>benchmarks</a:t>
            </a:r>
          </a:p>
          <a:p>
            <a:pPr lvl="1"/>
            <a:r>
              <a:rPr lang="en-US" dirty="0" smtClean="0"/>
              <a:t>Arranged </a:t>
            </a:r>
            <a:r>
              <a:rPr lang="en-US" dirty="0"/>
              <a:t>threads into groups of four where the communicating pairs are </a:t>
            </a:r>
            <a:r>
              <a:rPr lang="en-US" dirty="0" smtClean="0"/>
              <a:t>interleaved</a:t>
            </a:r>
          </a:p>
          <a:p>
            <a:pPr lvl="2"/>
            <a:r>
              <a:rPr lang="en-US" dirty="0"/>
              <a:t>e.g., if a group is </a:t>
            </a:r>
            <a:r>
              <a:rPr lang="en-US" dirty="0" smtClean="0"/>
              <a:t>formed by </a:t>
            </a:r>
            <a:r>
              <a:rPr lang="en-US" dirty="0"/>
              <a:t>T0, T1, T2 and T3, and </a:t>
            </a:r>
            <a:r>
              <a:rPr lang="en-US" dirty="0" err="1"/>
              <a:t>Ti</a:t>
            </a:r>
            <a:r>
              <a:rPr lang="en-US" dirty="0"/>
              <a:t> is running in core </a:t>
            </a:r>
            <a:r>
              <a:rPr lang="en-US" dirty="0" err="1"/>
              <a:t>i</a:t>
            </a:r>
            <a:r>
              <a:rPr lang="en-US" dirty="0"/>
              <a:t>, the </a:t>
            </a:r>
            <a:r>
              <a:rPr lang="en-US" dirty="0" smtClean="0"/>
              <a:t>pairs are </a:t>
            </a:r>
            <a:r>
              <a:rPr lang="en-US" dirty="0"/>
              <a:t>T0 −T2, and T1 −</a:t>
            </a:r>
            <a:r>
              <a:rPr lang="en-US" dirty="0" smtClean="0"/>
              <a:t>T3</a:t>
            </a:r>
          </a:p>
          <a:p>
            <a:pPr lvl="1"/>
            <a:r>
              <a:rPr lang="en-US" dirty="0" smtClean="0"/>
              <a:t>Second </a:t>
            </a:r>
            <a:r>
              <a:rPr lang="en-US" dirty="0"/>
              <a:t>benchmark forces </a:t>
            </a:r>
            <a:r>
              <a:rPr lang="en-US" dirty="0" smtClean="0"/>
              <a:t>pairs to </a:t>
            </a:r>
            <a:r>
              <a:rPr lang="en-US" dirty="0"/>
              <a:t>communicate through the same part of the ring (</a:t>
            </a:r>
            <a:r>
              <a:rPr lang="en-US" dirty="0" err="1"/>
              <a:t>e.g</a:t>
            </a:r>
            <a:r>
              <a:rPr lang="en-US" dirty="0"/>
              <a:t>, </a:t>
            </a:r>
            <a:r>
              <a:rPr lang="en-US" dirty="0" smtClean="0"/>
              <a:t>with 6 </a:t>
            </a:r>
            <a:r>
              <a:rPr lang="en-US" dirty="0"/>
              <a:t>threads, the pairs will be T 2 − T 3, T 1 − T 4, T 0 − T 5 </a:t>
            </a:r>
            <a:r>
              <a:rPr lang="en-US" dirty="0" smtClean="0"/>
              <a:t>) assuming </a:t>
            </a:r>
            <a:r>
              <a:rPr lang="en-US" dirty="0"/>
              <a:t>that communications will use the shortest </a:t>
            </a:r>
            <a:r>
              <a:rPr lang="en-US" dirty="0" smtClean="0"/>
              <a:t>path.</a:t>
            </a:r>
          </a:p>
          <a:p>
            <a:pPr lvl="1"/>
            <a:r>
              <a:rPr lang="en-US" dirty="0" smtClean="0"/>
              <a:t>There was </a:t>
            </a:r>
            <a:r>
              <a:rPr lang="en-US" dirty="0"/>
              <a:t>no congestion caused </a:t>
            </a:r>
            <a:r>
              <a:rPr lang="en-US" dirty="0" smtClean="0"/>
              <a:t>by having </a:t>
            </a:r>
            <a:r>
              <a:rPr lang="en-US" dirty="0"/>
              <a:t>several pairs of threads communicating simultaneously if they are accessing different memory </a:t>
            </a:r>
            <a:r>
              <a:rPr lang="en-US" dirty="0" smtClean="0"/>
              <a:t>addresses.</a:t>
            </a:r>
            <a:endParaRPr lang="en-US" dirty="0"/>
          </a:p>
        </p:txBody>
      </p:sp>
      <p:sp>
        <p:nvSpPr>
          <p:cNvPr id="4" name="Slide Number Placeholder 3"/>
          <p:cNvSpPr>
            <a:spLocks noGrp="1"/>
          </p:cNvSpPr>
          <p:nvPr>
            <p:ph type="sldNum" sz="quarter" idx="12"/>
          </p:nvPr>
        </p:nvSpPr>
        <p:spPr/>
        <p:txBody>
          <a:bodyPr/>
          <a:lstStyle/>
          <a:p>
            <a:fld id="{C180FA83-FEBA-4862-ACDF-4EFCC04E068C}" type="slidenum">
              <a:rPr lang="en-US" smtClean="0"/>
              <a:t>13</a:t>
            </a:fld>
            <a:endParaRPr lang="en-US"/>
          </a:p>
        </p:txBody>
      </p:sp>
      <p:pic>
        <p:nvPicPr>
          <p:cNvPr id="2050" name="Picture 2" descr="http://www.buzzle.com/images/computers/networks/dual-ring-network.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00" t="4852" r="15200" b="7819"/>
          <a:stretch/>
        </p:blipFill>
        <p:spPr bwMode="auto">
          <a:xfrm>
            <a:off x="4954886" y="304801"/>
            <a:ext cx="165139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6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Communication Algorithms</a:t>
            </a:r>
            <a:endParaRPr lang="en-US" dirty="0"/>
          </a:p>
        </p:txBody>
      </p:sp>
      <p:sp>
        <p:nvSpPr>
          <p:cNvPr id="8" name="Content Placeholder 7"/>
          <p:cNvSpPr>
            <a:spLocks noGrp="1"/>
          </p:cNvSpPr>
          <p:nvPr>
            <p:ph sz="half" idx="1"/>
          </p:nvPr>
        </p:nvSpPr>
        <p:spPr>
          <a:xfrm>
            <a:off x="646161" y="1600200"/>
            <a:ext cx="3621039" cy="3880772"/>
          </a:xfrm>
        </p:spPr>
        <p:txBody>
          <a:bodyPr>
            <a:normAutofit lnSpcReduction="10000"/>
          </a:bodyPr>
          <a:lstStyle/>
          <a:p>
            <a:r>
              <a:rPr lang="en-US" dirty="0"/>
              <a:t>The communication algorithms tackled are different patterns of data exchange where interference among threads hugely increase variability.</a:t>
            </a:r>
          </a:p>
          <a:p>
            <a:r>
              <a:rPr lang="en-US" dirty="0"/>
              <a:t>To capture all the variations, the algorithms are </a:t>
            </a:r>
            <a:r>
              <a:rPr lang="en-US" dirty="0" smtClean="0"/>
              <a:t>expressed as </a:t>
            </a:r>
            <a:r>
              <a:rPr lang="en-US" dirty="0"/>
              <a:t>Min-Max Models </a:t>
            </a:r>
            <a:r>
              <a:rPr lang="en-US" dirty="0" smtClean="0"/>
              <a:t>in the paper. </a:t>
            </a:r>
          </a:p>
          <a:p>
            <a:r>
              <a:rPr lang="en-US" dirty="0" smtClean="0"/>
              <a:t>The </a:t>
            </a:r>
            <a:r>
              <a:rPr lang="en-US" dirty="0"/>
              <a:t>data </a:t>
            </a:r>
            <a:r>
              <a:rPr lang="en-US" dirty="0" smtClean="0"/>
              <a:t>buffers are </a:t>
            </a:r>
            <a:r>
              <a:rPr lang="en-US" dirty="0"/>
              <a:t>initially </a:t>
            </a:r>
            <a:r>
              <a:rPr lang="en-US" dirty="0" smtClean="0"/>
              <a:t>assumed to be in </a:t>
            </a:r>
            <a:r>
              <a:rPr lang="en-US" dirty="0"/>
              <a:t>exclusive state in the owner’s </a:t>
            </a:r>
            <a:r>
              <a:rPr lang="en-US" dirty="0" smtClean="0"/>
              <a:t>cache.</a:t>
            </a:r>
            <a:endParaRPr lang="en-US" dirty="0"/>
          </a:p>
        </p:txBody>
      </p:sp>
      <p:pic>
        <p:nvPicPr>
          <p:cNvPr id="10" name="Content Placeholder 3"/>
          <p:cNvPicPr>
            <a:picLocks noGrp="1" noChangeAspect="1"/>
          </p:cNvPicPr>
          <p:nvPr>
            <p:ph sz="half" idx="2"/>
          </p:nvPr>
        </p:nvPicPr>
        <p:blipFill rotWithShape="1">
          <a:blip r:embed="rId2"/>
          <a:srcRect l="48811" t="30274" r="7535" b="13651"/>
          <a:stretch/>
        </p:blipFill>
        <p:spPr>
          <a:xfrm>
            <a:off x="4174062" y="1600200"/>
            <a:ext cx="5193078" cy="3750426"/>
          </a:xfrm>
          <a:prstGeom prst="rect">
            <a:avLst/>
          </a:prstGeom>
        </p:spPr>
      </p:pic>
      <p:sp>
        <p:nvSpPr>
          <p:cNvPr id="11" name="Slide Number Placeholder 10"/>
          <p:cNvSpPr>
            <a:spLocks noGrp="1"/>
          </p:cNvSpPr>
          <p:nvPr>
            <p:ph type="sldNum" sz="quarter" idx="12"/>
          </p:nvPr>
        </p:nvSpPr>
        <p:spPr/>
        <p:txBody>
          <a:bodyPr/>
          <a:lstStyle/>
          <a:p>
            <a:fld id="{C180FA83-FEBA-4862-ACDF-4EFCC04E068C}" type="slidenum">
              <a:rPr lang="en-US" smtClean="0"/>
              <a:t>14</a:t>
            </a:fld>
            <a:endParaRPr lang="en-US"/>
          </a:p>
        </p:txBody>
      </p:sp>
    </p:spTree>
    <p:extLst>
      <p:ext uri="{BB962C8B-B14F-4D97-AF65-F5344CB8AC3E}">
        <p14:creationId xmlns:p14="http://schemas.microsoft.com/office/powerpoint/2010/main" val="287598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Message Broadcasting</a:t>
            </a:r>
            <a:endParaRPr lang="en-US" dirty="0"/>
          </a:p>
        </p:txBody>
      </p:sp>
      <p:sp>
        <p:nvSpPr>
          <p:cNvPr id="3" name="Content Placeholder 2"/>
          <p:cNvSpPr>
            <a:spLocks noGrp="1"/>
          </p:cNvSpPr>
          <p:nvPr>
            <p:ph idx="1"/>
          </p:nvPr>
        </p:nvSpPr>
        <p:spPr>
          <a:xfrm>
            <a:off x="533400" y="1369223"/>
            <a:ext cx="8596668" cy="3880773"/>
          </a:xfrm>
        </p:spPr>
        <p:txBody>
          <a:bodyPr>
            <a:normAutofit fontScale="92500" lnSpcReduction="20000"/>
          </a:bodyPr>
          <a:lstStyle/>
          <a:p>
            <a:r>
              <a:rPr lang="en-US" dirty="0"/>
              <a:t>In a </a:t>
            </a:r>
            <a:r>
              <a:rPr lang="en-US" dirty="0" smtClean="0"/>
              <a:t>sender driven </a:t>
            </a:r>
            <a:r>
              <a:rPr lang="en-US" dirty="0"/>
              <a:t>approach, the sender copies the data into the </a:t>
            </a:r>
            <a:r>
              <a:rPr lang="en-US" dirty="0" err="1" smtClean="0"/>
              <a:t>recv</a:t>
            </a:r>
            <a:r>
              <a:rPr lang="en-US" dirty="0" smtClean="0"/>
              <a:t>-buffer</a:t>
            </a:r>
            <a:r>
              <a:rPr lang="en-US" dirty="0"/>
              <a:t>, similar to the </a:t>
            </a:r>
            <a:r>
              <a:rPr lang="en-US" dirty="0" smtClean="0"/>
              <a:t>ping pong </a:t>
            </a:r>
            <a:r>
              <a:rPr lang="en-US" dirty="0" smtClean="0"/>
              <a:t>benchmark</a:t>
            </a:r>
            <a:endParaRPr lang="en-US" dirty="0"/>
          </a:p>
          <a:p>
            <a:pPr lvl="1"/>
            <a:r>
              <a:rPr lang="en-US" dirty="0" smtClean="0"/>
              <a:t>The </a:t>
            </a:r>
            <a:r>
              <a:rPr lang="en-US" dirty="0"/>
              <a:t>receiver may notify the sender with the canary </a:t>
            </a:r>
            <a:r>
              <a:rPr lang="en-US" dirty="0" smtClean="0"/>
              <a:t>protocol that </a:t>
            </a:r>
            <a:r>
              <a:rPr lang="en-US" dirty="0"/>
              <a:t>the </a:t>
            </a:r>
            <a:r>
              <a:rPr lang="en-US" dirty="0" err="1"/>
              <a:t>recv</a:t>
            </a:r>
            <a:r>
              <a:rPr lang="en-US" dirty="0"/>
              <a:t>-buffer is ready. </a:t>
            </a:r>
            <a:endParaRPr lang="en-US" dirty="0" smtClean="0"/>
          </a:p>
          <a:p>
            <a:r>
              <a:rPr lang="en-US" dirty="0" smtClean="0"/>
              <a:t>In </a:t>
            </a:r>
            <a:r>
              <a:rPr lang="en-US" dirty="0"/>
              <a:t>a receiver-driven </a:t>
            </a:r>
            <a:r>
              <a:rPr lang="en-US" dirty="0" smtClean="0"/>
              <a:t>approach the </a:t>
            </a:r>
            <a:r>
              <a:rPr lang="en-US" dirty="0"/>
              <a:t>receiver would copy the message after the sender </a:t>
            </a:r>
            <a:r>
              <a:rPr lang="en-US" dirty="0" smtClean="0"/>
              <a:t>has notified </a:t>
            </a:r>
            <a:r>
              <a:rPr lang="en-US" dirty="0"/>
              <a:t>that it is ready (notification forwards). In addition</a:t>
            </a:r>
            <a:r>
              <a:rPr lang="en-US" dirty="0" smtClean="0"/>
              <a:t>, the </a:t>
            </a:r>
            <a:r>
              <a:rPr lang="en-US" dirty="0"/>
              <a:t>receiver has to acknowledge the reception of the </a:t>
            </a:r>
            <a:r>
              <a:rPr lang="en-US" dirty="0" smtClean="0"/>
              <a:t>message (</a:t>
            </a:r>
            <a:r>
              <a:rPr lang="en-US" dirty="0"/>
              <a:t>notification backwards</a:t>
            </a:r>
            <a:r>
              <a:rPr lang="en-US" dirty="0" smtClean="0"/>
              <a:t>).</a:t>
            </a:r>
          </a:p>
          <a:p>
            <a:r>
              <a:rPr lang="en-US" dirty="0"/>
              <a:t>In a </a:t>
            </a:r>
            <a:r>
              <a:rPr lang="en-US" dirty="0" smtClean="0"/>
              <a:t>sender driven </a:t>
            </a:r>
            <a:r>
              <a:rPr lang="en-US" dirty="0"/>
              <a:t>approach, the sender copies the data into the </a:t>
            </a:r>
            <a:r>
              <a:rPr lang="en-US" dirty="0" err="1"/>
              <a:t>recvbuffer</a:t>
            </a:r>
            <a:r>
              <a:rPr lang="en-US" dirty="0"/>
              <a:t>, similar to the </a:t>
            </a:r>
            <a:r>
              <a:rPr lang="en-US" dirty="0" smtClean="0"/>
              <a:t>ping pong </a:t>
            </a:r>
            <a:r>
              <a:rPr lang="en-US" dirty="0" smtClean="0"/>
              <a:t>benchmark. The </a:t>
            </a:r>
            <a:r>
              <a:rPr lang="en-US" dirty="0"/>
              <a:t>receiver may notify the sender with the canary </a:t>
            </a:r>
            <a:r>
              <a:rPr lang="en-US" dirty="0" smtClean="0"/>
              <a:t>protocol that </a:t>
            </a:r>
            <a:r>
              <a:rPr lang="en-US" dirty="0"/>
              <a:t>the </a:t>
            </a:r>
            <a:r>
              <a:rPr lang="en-US" dirty="0" err="1"/>
              <a:t>recv</a:t>
            </a:r>
            <a:r>
              <a:rPr lang="en-US" dirty="0"/>
              <a:t>-buffer is ready. </a:t>
            </a:r>
            <a:endParaRPr lang="en-US" dirty="0" smtClean="0"/>
          </a:p>
          <a:p>
            <a:r>
              <a:rPr lang="en-US" dirty="0" smtClean="0"/>
              <a:t>In </a:t>
            </a:r>
            <a:r>
              <a:rPr lang="en-US" dirty="0"/>
              <a:t>a receiver-driven </a:t>
            </a:r>
            <a:r>
              <a:rPr lang="en-US" dirty="0" smtClean="0"/>
              <a:t>approach, the </a:t>
            </a:r>
            <a:r>
              <a:rPr lang="en-US" dirty="0"/>
              <a:t>receiver would copy the message after the sender </a:t>
            </a:r>
            <a:r>
              <a:rPr lang="en-US" dirty="0" smtClean="0"/>
              <a:t>has notified </a:t>
            </a:r>
            <a:r>
              <a:rPr lang="en-US" dirty="0"/>
              <a:t>that it is ready (notification forwards). In </a:t>
            </a:r>
            <a:r>
              <a:rPr lang="en-US" dirty="0" smtClean="0"/>
              <a:t>addition, the </a:t>
            </a:r>
            <a:r>
              <a:rPr lang="en-US" dirty="0"/>
              <a:t>receiver has to acknowledge the reception of the </a:t>
            </a:r>
            <a:r>
              <a:rPr lang="en-US" dirty="0" smtClean="0"/>
              <a:t>message (notification </a:t>
            </a:r>
            <a:r>
              <a:rPr lang="en-US" dirty="0"/>
              <a:t>backwards).</a:t>
            </a:r>
          </a:p>
        </p:txBody>
      </p:sp>
      <p:sp>
        <p:nvSpPr>
          <p:cNvPr id="4" name="Slide Number Placeholder 3"/>
          <p:cNvSpPr>
            <a:spLocks noGrp="1"/>
          </p:cNvSpPr>
          <p:nvPr>
            <p:ph type="sldNum" sz="quarter" idx="12"/>
          </p:nvPr>
        </p:nvSpPr>
        <p:spPr/>
        <p:txBody>
          <a:bodyPr/>
          <a:lstStyle/>
          <a:p>
            <a:fld id="{C180FA83-FEBA-4862-ACDF-4EFCC04E068C}" type="slidenum">
              <a:rPr lang="en-US" smtClean="0"/>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800600"/>
            <a:ext cx="2388831" cy="1795036"/>
          </a:xfrm>
          <a:prstGeom prst="rect">
            <a:avLst/>
          </a:prstGeom>
        </p:spPr>
      </p:pic>
    </p:spTree>
    <p:extLst>
      <p:ext uri="{BB962C8B-B14F-4D97-AF65-F5344CB8AC3E}">
        <p14:creationId xmlns:p14="http://schemas.microsoft.com/office/powerpoint/2010/main" val="1567906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a:t>
            </a:r>
            <a:endParaRPr lang="en-US" dirty="0"/>
          </a:p>
        </p:txBody>
      </p:sp>
      <p:sp>
        <p:nvSpPr>
          <p:cNvPr id="3" name="Content Placeholder 2"/>
          <p:cNvSpPr>
            <a:spLocks noGrp="1"/>
          </p:cNvSpPr>
          <p:nvPr>
            <p:ph idx="1"/>
          </p:nvPr>
        </p:nvSpPr>
        <p:spPr>
          <a:xfrm>
            <a:off x="677334" y="1593918"/>
            <a:ext cx="9561370" cy="4447444"/>
          </a:xfrm>
        </p:spPr>
        <p:txBody>
          <a:bodyPr>
            <a:normAutofit fontScale="85000" lnSpcReduction="10000"/>
          </a:bodyPr>
          <a:lstStyle/>
          <a:p>
            <a:r>
              <a:rPr lang="en-US" dirty="0"/>
              <a:t>The notification forwards and backwards uses </a:t>
            </a:r>
            <a:r>
              <a:rPr lang="en-US" dirty="0" smtClean="0"/>
              <a:t>shared structures </a:t>
            </a:r>
            <a:r>
              <a:rPr lang="en-US" dirty="0"/>
              <a:t>in order for them to be accessible to every thread</a:t>
            </a:r>
            <a:r>
              <a:rPr lang="en-US" dirty="0" smtClean="0"/>
              <a:t>.</a:t>
            </a:r>
          </a:p>
          <a:p>
            <a:r>
              <a:rPr lang="en-US" dirty="0" smtClean="0"/>
              <a:t>Root </a:t>
            </a:r>
            <a:r>
              <a:rPr lang="en-US" dirty="0"/>
              <a:t>can notify that the message is ready to </a:t>
            </a:r>
            <a:r>
              <a:rPr lang="en-US" dirty="0" smtClean="0"/>
              <a:t>be copied </a:t>
            </a:r>
            <a:r>
              <a:rPr lang="en-US" dirty="0"/>
              <a:t>and the rest of threads can confirm that they </a:t>
            </a:r>
            <a:r>
              <a:rPr lang="en-US" dirty="0" smtClean="0"/>
              <a:t>have received </a:t>
            </a:r>
            <a:r>
              <a:rPr lang="en-US" dirty="0"/>
              <a:t>the message, so that the root can free the </a:t>
            </a:r>
            <a:r>
              <a:rPr lang="en-US" dirty="0" smtClean="0"/>
              <a:t>shared structure.</a:t>
            </a:r>
          </a:p>
          <a:p>
            <a:r>
              <a:rPr lang="en-US" dirty="0" smtClean="0"/>
              <a:t>The </a:t>
            </a:r>
            <a:r>
              <a:rPr lang="en-US" dirty="0"/>
              <a:t>notification forwards can </a:t>
            </a:r>
            <a:r>
              <a:rPr lang="en-US" dirty="0" smtClean="0"/>
              <a:t>be seen </a:t>
            </a:r>
            <a:r>
              <a:rPr lang="en-US" dirty="0"/>
              <a:t>as a notification with payload where data and flag </a:t>
            </a:r>
            <a:r>
              <a:rPr lang="en-US" dirty="0" smtClean="0"/>
              <a:t>can be </a:t>
            </a:r>
            <a:r>
              <a:rPr lang="en-US" dirty="0"/>
              <a:t>fetched in a single </a:t>
            </a:r>
            <a:r>
              <a:rPr lang="en-US" dirty="0" smtClean="0"/>
              <a:t>line.</a:t>
            </a:r>
          </a:p>
          <a:p>
            <a:pPr lvl="1"/>
            <a:r>
              <a:rPr lang="en-US" dirty="0" smtClean="0"/>
              <a:t>If </a:t>
            </a:r>
            <a:r>
              <a:rPr lang="en-US" dirty="0"/>
              <a:t>data is small enough </a:t>
            </a:r>
            <a:r>
              <a:rPr lang="en-US" dirty="0" smtClean="0"/>
              <a:t>to fit </a:t>
            </a:r>
            <a:r>
              <a:rPr lang="en-US" dirty="0"/>
              <a:t>in the same line, the descendants will poll the </a:t>
            </a:r>
            <a:r>
              <a:rPr lang="en-US" dirty="0" smtClean="0"/>
              <a:t>notification line </a:t>
            </a:r>
            <a:r>
              <a:rPr lang="en-US" dirty="0"/>
              <a:t>and they will copy the data directly from there.</a:t>
            </a:r>
            <a:endParaRPr lang="en-US" dirty="0" smtClean="0"/>
          </a:p>
          <a:p>
            <a:pPr lvl="1"/>
            <a:r>
              <a:rPr lang="en-US" dirty="0"/>
              <a:t>If </a:t>
            </a:r>
            <a:r>
              <a:rPr lang="en-US" dirty="0" smtClean="0"/>
              <a:t>the space </a:t>
            </a:r>
            <a:r>
              <a:rPr lang="en-US" dirty="0"/>
              <a:t>in the notification line is not enough, the parent </a:t>
            </a:r>
            <a:r>
              <a:rPr lang="en-US" dirty="0" smtClean="0"/>
              <a:t>will set </a:t>
            </a:r>
            <a:r>
              <a:rPr lang="en-US" dirty="0"/>
              <a:t>the flag and an address (zero-copy protocol) from </a:t>
            </a:r>
            <a:r>
              <a:rPr lang="en-US" dirty="0" smtClean="0"/>
              <a:t>which descendants </a:t>
            </a:r>
            <a:r>
              <a:rPr lang="en-US" dirty="0"/>
              <a:t>will copy the </a:t>
            </a:r>
            <a:r>
              <a:rPr lang="en-US" dirty="0" smtClean="0"/>
              <a:t>data.</a:t>
            </a:r>
          </a:p>
          <a:p>
            <a:r>
              <a:rPr lang="en-US" dirty="0" smtClean="0"/>
              <a:t>Backwards </a:t>
            </a:r>
            <a:r>
              <a:rPr lang="en-US" dirty="0"/>
              <a:t>notification from the descendants to </a:t>
            </a:r>
            <a:r>
              <a:rPr lang="en-US" dirty="0" smtClean="0"/>
              <a:t>the parent </a:t>
            </a:r>
            <a:r>
              <a:rPr lang="en-US" dirty="0"/>
              <a:t>uses cache lines that are independent from the notification forwards structures to avoid interference in </a:t>
            </a:r>
            <a:r>
              <a:rPr lang="en-US" dirty="0" smtClean="0"/>
              <a:t>the copy </a:t>
            </a:r>
            <a:r>
              <a:rPr lang="en-US" dirty="0"/>
              <a:t>of the data</a:t>
            </a:r>
            <a:r>
              <a:rPr lang="en-US" dirty="0" smtClean="0"/>
              <a:t>.</a:t>
            </a:r>
          </a:p>
          <a:p>
            <a:pPr lvl="1"/>
            <a:r>
              <a:rPr lang="en-US" dirty="0"/>
              <a:t>The first one with one cache line in which </a:t>
            </a:r>
            <a:r>
              <a:rPr lang="en-US" dirty="0" smtClean="0"/>
              <a:t>every thread </a:t>
            </a:r>
            <a:r>
              <a:rPr lang="en-US" dirty="0"/>
              <a:t>adds a value after finishing. The parent reads </a:t>
            </a:r>
            <a:r>
              <a:rPr lang="en-US" dirty="0" smtClean="0"/>
              <a:t>this value </a:t>
            </a:r>
            <a:r>
              <a:rPr lang="en-US" dirty="0"/>
              <a:t>and checks if the operation is done. This requires every child thread, to write to the same line, and, since </a:t>
            </a:r>
            <a:r>
              <a:rPr lang="en-US" dirty="0" smtClean="0"/>
              <a:t>only one </a:t>
            </a:r>
            <a:r>
              <a:rPr lang="en-US" dirty="0"/>
              <a:t>thread can write a line at a time, these writes are </a:t>
            </a:r>
            <a:r>
              <a:rPr lang="en-US" dirty="0" smtClean="0"/>
              <a:t>going to </a:t>
            </a:r>
            <a:r>
              <a:rPr lang="en-US" dirty="0"/>
              <a:t>be serialized</a:t>
            </a:r>
            <a:r>
              <a:rPr lang="en-US" dirty="0" smtClean="0"/>
              <a:t>.</a:t>
            </a:r>
          </a:p>
          <a:p>
            <a:pPr lvl="1"/>
            <a:r>
              <a:rPr lang="en-US" dirty="0"/>
              <a:t>In the second variant, each thread </a:t>
            </a:r>
            <a:r>
              <a:rPr lang="en-US" dirty="0" smtClean="0"/>
              <a:t>avoids serialization </a:t>
            </a:r>
            <a:r>
              <a:rPr lang="en-US" dirty="0"/>
              <a:t>by writing its own notification line, but the parent has to read them all to check if the operation is done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704" y="222318"/>
            <a:ext cx="1371600" cy="1371600"/>
          </a:xfrm>
          <a:prstGeom prst="rect">
            <a:avLst/>
          </a:prstGeom>
        </p:spPr>
      </p:pic>
      <p:sp>
        <p:nvSpPr>
          <p:cNvPr id="5" name="Slide Number Placeholder 4"/>
          <p:cNvSpPr>
            <a:spLocks noGrp="1"/>
          </p:cNvSpPr>
          <p:nvPr>
            <p:ph type="sldNum" sz="quarter" idx="12"/>
          </p:nvPr>
        </p:nvSpPr>
        <p:spPr/>
        <p:txBody>
          <a:bodyPr/>
          <a:lstStyle/>
          <a:p>
            <a:fld id="{C180FA83-FEBA-4862-ACDF-4EFCC04E068C}" type="slidenum">
              <a:rPr lang="en-US" smtClean="0"/>
              <a:t>16</a:t>
            </a:fld>
            <a:endParaRPr lang="en-US"/>
          </a:p>
        </p:txBody>
      </p:sp>
    </p:spTree>
    <p:extLst>
      <p:ext uri="{BB962C8B-B14F-4D97-AF65-F5344CB8AC3E}">
        <p14:creationId xmlns:p14="http://schemas.microsoft.com/office/powerpoint/2010/main" val="357044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Small Broadcast</a:t>
            </a:r>
            <a:endParaRPr lang="en-US" dirty="0"/>
          </a:p>
        </p:txBody>
      </p:sp>
      <p:sp>
        <p:nvSpPr>
          <p:cNvPr id="7" name="Content Placeholder 6"/>
          <p:cNvSpPr>
            <a:spLocks noGrp="1"/>
          </p:cNvSpPr>
          <p:nvPr>
            <p:ph sz="half" idx="1"/>
          </p:nvPr>
        </p:nvSpPr>
        <p:spPr>
          <a:xfrm>
            <a:off x="677335" y="1580455"/>
            <a:ext cx="4809066" cy="4562768"/>
          </a:xfrm>
        </p:spPr>
        <p:txBody>
          <a:bodyPr>
            <a:normAutofit lnSpcReduction="10000"/>
          </a:bodyPr>
          <a:lstStyle/>
          <a:p>
            <a:r>
              <a:rPr lang="en-US" dirty="0" smtClean="0"/>
              <a:t>The </a:t>
            </a:r>
            <a:r>
              <a:rPr lang="en-US" dirty="0"/>
              <a:t>structure of a </a:t>
            </a:r>
            <a:r>
              <a:rPr lang="en-US" dirty="0" smtClean="0"/>
              <a:t>generic tree is described by </a:t>
            </a:r>
            <a:r>
              <a:rPr lang="en-US" dirty="0"/>
              <a:t>assuming that each level </a:t>
            </a:r>
            <a:r>
              <a:rPr lang="en-US" dirty="0" err="1"/>
              <a:t>i</a:t>
            </a:r>
            <a:r>
              <a:rPr lang="en-US" dirty="0"/>
              <a:t> can use a different </a:t>
            </a:r>
            <a:r>
              <a:rPr lang="en-US" dirty="0" smtClean="0"/>
              <a:t>number of </a:t>
            </a:r>
            <a:r>
              <a:rPr lang="en-US" dirty="0"/>
              <a:t>descendants (</a:t>
            </a:r>
            <a:r>
              <a:rPr lang="en-US" dirty="0" err="1"/>
              <a:t>k</a:t>
            </a:r>
            <a:r>
              <a:rPr lang="en-US" baseline="-25000" dirty="0" err="1"/>
              <a:t>i</a:t>
            </a:r>
            <a:r>
              <a:rPr lang="en-US" dirty="0"/>
              <a:t> ) and that the height of the tree is d</a:t>
            </a:r>
            <a:r>
              <a:rPr lang="en-US" dirty="0" smtClean="0"/>
              <a:t>.</a:t>
            </a:r>
          </a:p>
          <a:p>
            <a:r>
              <a:rPr lang="en-US" dirty="0"/>
              <a:t>All of the </a:t>
            </a:r>
            <a:r>
              <a:rPr lang="en-US" dirty="0" err="1"/>
              <a:t>k</a:t>
            </a:r>
            <a:r>
              <a:rPr lang="en-US" baseline="-25000" dirty="0" err="1"/>
              <a:t>i</a:t>
            </a:r>
            <a:r>
              <a:rPr lang="en-US" dirty="0"/>
              <a:t> descendants of one thread from level </a:t>
            </a:r>
            <a:r>
              <a:rPr lang="en-US" dirty="0" err="1"/>
              <a:t>i</a:t>
            </a:r>
            <a:r>
              <a:rPr lang="en-US" dirty="0"/>
              <a:t> </a:t>
            </a:r>
            <a:r>
              <a:rPr lang="en-US" dirty="0" smtClean="0"/>
              <a:t>are accessing </a:t>
            </a:r>
            <a:r>
              <a:rPr lang="en-US" dirty="0"/>
              <a:t>the same </a:t>
            </a:r>
            <a:r>
              <a:rPr lang="en-US" dirty="0" smtClean="0"/>
              <a:t>line.</a:t>
            </a:r>
          </a:p>
          <a:p>
            <a:r>
              <a:rPr lang="en-US" dirty="0" smtClean="0"/>
              <a:t>Increasing </a:t>
            </a:r>
            <a:r>
              <a:rPr lang="en-US" dirty="0"/>
              <a:t>the number </a:t>
            </a:r>
            <a:r>
              <a:rPr lang="en-US" dirty="0" smtClean="0"/>
              <a:t>of descendants also increases contention.</a:t>
            </a:r>
          </a:p>
          <a:p>
            <a:r>
              <a:rPr lang="en-US" dirty="0" smtClean="0"/>
              <a:t>Different </a:t>
            </a:r>
            <a:r>
              <a:rPr lang="en-US" dirty="0"/>
              <a:t>threads accessing different data should not cause any </a:t>
            </a:r>
            <a:r>
              <a:rPr lang="en-US" dirty="0" smtClean="0"/>
              <a:t>congestion.</a:t>
            </a:r>
          </a:p>
          <a:p>
            <a:r>
              <a:rPr lang="en-US" dirty="0"/>
              <a:t>In the worst case, </a:t>
            </a:r>
            <a:r>
              <a:rPr lang="en-US" dirty="0" smtClean="0"/>
              <a:t>the descendants </a:t>
            </a:r>
            <a:r>
              <a:rPr lang="en-US" dirty="0"/>
              <a:t>can read the flag before it is set and </a:t>
            </a:r>
            <a:r>
              <a:rPr lang="en-US" dirty="0" smtClean="0"/>
              <a:t>interfere while </a:t>
            </a:r>
            <a:r>
              <a:rPr lang="en-US" dirty="0"/>
              <a:t>the parent is copying the data and setting the flag.</a:t>
            </a:r>
          </a:p>
        </p:txBody>
      </p:sp>
      <p:pic>
        <p:nvPicPr>
          <p:cNvPr id="9" name="Content Placeholder 3"/>
          <p:cNvPicPr>
            <a:picLocks noGrp="1" noChangeAspect="1"/>
          </p:cNvPicPr>
          <p:nvPr>
            <p:ph sz="half" idx="2"/>
          </p:nvPr>
        </p:nvPicPr>
        <p:blipFill rotWithShape="1">
          <a:blip r:embed="rId2"/>
          <a:srcRect l="11688" t="40228" r="47831" b="23605"/>
          <a:stretch/>
        </p:blipFill>
        <p:spPr>
          <a:xfrm>
            <a:off x="5486401" y="2286000"/>
            <a:ext cx="4114128" cy="2066566"/>
          </a:xfrm>
          <a:prstGeom prst="rect">
            <a:avLst/>
          </a:prstGeom>
        </p:spPr>
      </p:pic>
      <p:sp>
        <p:nvSpPr>
          <p:cNvPr id="10" name="Slide Number Placeholder 9"/>
          <p:cNvSpPr>
            <a:spLocks noGrp="1"/>
          </p:cNvSpPr>
          <p:nvPr>
            <p:ph type="sldNum" sz="quarter" idx="12"/>
          </p:nvPr>
        </p:nvSpPr>
        <p:spPr/>
        <p:txBody>
          <a:bodyPr/>
          <a:lstStyle/>
          <a:p>
            <a:fld id="{C180FA83-FEBA-4862-ACDF-4EFCC04E068C}" type="slidenum">
              <a:rPr lang="en-US" smtClean="0"/>
              <a:t>17</a:t>
            </a:fld>
            <a:endParaRPr lang="en-US"/>
          </a:p>
        </p:txBody>
      </p:sp>
    </p:spTree>
    <p:extLst>
      <p:ext uri="{BB962C8B-B14F-4D97-AF65-F5344CB8AC3E}">
        <p14:creationId xmlns:p14="http://schemas.microsoft.com/office/powerpoint/2010/main" val="311832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Synchronization</a:t>
            </a:r>
            <a:endParaRPr lang="en-US" dirty="0"/>
          </a:p>
        </p:txBody>
      </p:sp>
      <p:sp>
        <p:nvSpPr>
          <p:cNvPr id="3" name="Content Placeholder 2"/>
          <p:cNvSpPr>
            <a:spLocks noGrp="1"/>
          </p:cNvSpPr>
          <p:nvPr>
            <p:ph idx="1"/>
          </p:nvPr>
        </p:nvSpPr>
        <p:spPr>
          <a:xfrm>
            <a:off x="677334" y="1371600"/>
            <a:ext cx="8596668" cy="3880773"/>
          </a:xfrm>
        </p:spPr>
        <p:txBody>
          <a:bodyPr>
            <a:normAutofit/>
          </a:bodyPr>
          <a:lstStyle/>
          <a:p>
            <a:r>
              <a:rPr lang="en-US" dirty="0" smtClean="0"/>
              <a:t>In the </a:t>
            </a:r>
            <a:r>
              <a:rPr lang="en-US" dirty="0"/>
              <a:t>shared memory scenario, assuming that every </a:t>
            </a:r>
            <a:r>
              <a:rPr lang="en-US" dirty="0" smtClean="0"/>
              <a:t>thread owns </a:t>
            </a:r>
            <a:r>
              <a:rPr lang="en-US" dirty="0"/>
              <a:t>a notification line, each “send” operation consists </a:t>
            </a:r>
            <a:r>
              <a:rPr lang="en-US" dirty="0" smtClean="0"/>
              <a:t>of setting </a:t>
            </a:r>
            <a:r>
              <a:rPr lang="en-US" dirty="0"/>
              <a:t>a flag and waiting until the receivers </a:t>
            </a:r>
            <a:r>
              <a:rPr lang="en-US" dirty="0" smtClean="0"/>
              <a:t>acknowledge that </a:t>
            </a:r>
            <a:r>
              <a:rPr lang="en-US" dirty="0"/>
              <a:t>they have read this flag; and, “receive” is to notify </a:t>
            </a:r>
            <a:r>
              <a:rPr lang="en-US" dirty="0" smtClean="0"/>
              <a:t>to the </a:t>
            </a:r>
            <a:r>
              <a:rPr lang="en-US" dirty="0"/>
              <a:t>senders the read of the corresponding flags</a:t>
            </a:r>
            <a:r>
              <a:rPr lang="en-US" dirty="0" smtClean="0"/>
              <a:t>.</a:t>
            </a:r>
          </a:p>
          <a:p>
            <a:r>
              <a:rPr lang="en-US" dirty="0"/>
              <a:t>In the best case, the owner was the last reader of its </a:t>
            </a:r>
            <a:r>
              <a:rPr lang="en-US" dirty="0" smtClean="0"/>
              <a:t>line (</a:t>
            </a:r>
            <a:r>
              <a:rPr lang="en-US" dirty="0"/>
              <a:t>to check its value in the previous round), having it in </a:t>
            </a:r>
            <a:r>
              <a:rPr lang="en-US" dirty="0" smtClean="0"/>
              <a:t>cache when </a:t>
            </a:r>
            <a:r>
              <a:rPr lang="en-US" dirty="0"/>
              <a:t>setting it to ready (R</a:t>
            </a:r>
            <a:r>
              <a:rPr lang="en-US" baseline="-25000" dirty="0"/>
              <a:t>L</a:t>
            </a:r>
            <a:r>
              <a:rPr lang="en-US" dirty="0"/>
              <a:t>), and, the cost of checking </a:t>
            </a:r>
            <a:r>
              <a:rPr lang="en-US" dirty="0" smtClean="0"/>
              <a:t>it after </a:t>
            </a:r>
            <a:r>
              <a:rPr lang="en-US" dirty="0"/>
              <a:t>every receiver has finished is R</a:t>
            </a:r>
            <a:r>
              <a:rPr lang="en-US" baseline="-25000" dirty="0"/>
              <a:t>R</a:t>
            </a:r>
            <a:r>
              <a:rPr lang="en-US" dirty="0" smtClean="0"/>
              <a:t>.</a:t>
            </a:r>
          </a:p>
          <a:p>
            <a:r>
              <a:rPr lang="en-US" dirty="0"/>
              <a:t>Although every thread </a:t>
            </a:r>
            <a:r>
              <a:rPr lang="en-US" dirty="0" smtClean="0"/>
              <a:t>has to </a:t>
            </a:r>
            <a:r>
              <a:rPr lang="en-US" dirty="0"/>
              <a:t>read m lines, they are not contiguous and exposed to </a:t>
            </a:r>
            <a:r>
              <a:rPr lang="en-US" dirty="0" smtClean="0"/>
              <a:t>be </a:t>
            </a:r>
            <a:r>
              <a:rPr lang="en-US" dirty="0" err="1" smtClean="0"/>
              <a:t>prefetched</a:t>
            </a:r>
            <a:r>
              <a:rPr lang="en-US" dirty="0"/>
              <a:t> </a:t>
            </a:r>
            <a:r>
              <a:rPr lang="en-US" dirty="0" smtClean="0"/>
              <a:t>– single line model.</a:t>
            </a:r>
          </a:p>
          <a:p>
            <a:r>
              <a:rPr lang="en-US" dirty="0" smtClean="0"/>
              <a:t>The contention </a:t>
            </a:r>
            <a:r>
              <a:rPr lang="en-US" dirty="0"/>
              <a:t>model does not apply either because, although </a:t>
            </a:r>
            <a:r>
              <a:rPr lang="en-US" dirty="0" smtClean="0"/>
              <a:t>m threads </a:t>
            </a:r>
            <a:r>
              <a:rPr lang="en-US" dirty="0"/>
              <a:t>are accessing each line, they are performing </a:t>
            </a:r>
            <a:r>
              <a:rPr lang="en-US" dirty="0" smtClean="0"/>
              <a:t>writes that </a:t>
            </a:r>
            <a:r>
              <a:rPr lang="en-US" dirty="0"/>
              <a:t>have to be </a:t>
            </a:r>
            <a:r>
              <a:rPr lang="en-US" dirty="0" smtClean="0"/>
              <a:t>serialized.</a:t>
            </a:r>
            <a:endParaRPr lang="en-US" dirty="0"/>
          </a:p>
        </p:txBody>
      </p:sp>
      <p:sp>
        <p:nvSpPr>
          <p:cNvPr id="4" name="Slide Number Placeholder 3"/>
          <p:cNvSpPr>
            <a:spLocks noGrp="1"/>
          </p:cNvSpPr>
          <p:nvPr>
            <p:ph type="sldNum" sz="quarter" idx="12"/>
          </p:nvPr>
        </p:nvSpPr>
        <p:spPr/>
        <p:txBody>
          <a:bodyPr/>
          <a:lstStyle/>
          <a:p>
            <a:fld id="{C180FA83-FEBA-4862-ACDF-4EFCC04E068C}" type="slidenum">
              <a:rPr lang="en-US" smtClean="0"/>
              <a:t>18</a:t>
            </a:fld>
            <a:endParaRPr lang="en-US"/>
          </a:p>
        </p:txBody>
      </p:sp>
      <p:pic>
        <p:nvPicPr>
          <p:cNvPr id="5" name="Picture 2" descr="http://www.ccfcfc.org/wp-content/uploads/2013/07/holdinghands-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87680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6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Reductions</a:t>
            </a:r>
            <a:endParaRPr lang="en-US" dirty="0"/>
          </a:p>
        </p:txBody>
      </p:sp>
      <p:sp>
        <p:nvSpPr>
          <p:cNvPr id="3" name="Content Placeholder 2"/>
          <p:cNvSpPr>
            <a:spLocks noGrp="1"/>
          </p:cNvSpPr>
          <p:nvPr>
            <p:ph idx="1"/>
          </p:nvPr>
        </p:nvSpPr>
        <p:spPr>
          <a:xfrm>
            <a:off x="677334" y="1600200"/>
            <a:ext cx="8596668" cy="3880773"/>
          </a:xfrm>
        </p:spPr>
        <p:txBody>
          <a:bodyPr/>
          <a:lstStyle/>
          <a:p>
            <a:r>
              <a:rPr lang="en-US" dirty="0"/>
              <a:t>The root is receiving from multiple </a:t>
            </a:r>
            <a:r>
              <a:rPr lang="en-US" dirty="0" smtClean="0"/>
              <a:t>threads. </a:t>
            </a:r>
          </a:p>
          <a:p>
            <a:r>
              <a:rPr lang="en-US" dirty="0" smtClean="0"/>
              <a:t>One approach could </a:t>
            </a:r>
            <a:r>
              <a:rPr lang="en-US" dirty="0"/>
              <a:t>be having all those threads writing to a common location</a:t>
            </a:r>
            <a:r>
              <a:rPr lang="en-US" dirty="0" smtClean="0"/>
              <a:t>.</a:t>
            </a:r>
          </a:p>
          <a:p>
            <a:pPr lvl="1"/>
            <a:r>
              <a:rPr lang="en-US" dirty="0" smtClean="0"/>
              <a:t>Each </a:t>
            </a:r>
            <a:r>
              <a:rPr lang="en-US" dirty="0"/>
              <a:t>thread will have to </a:t>
            </a:r>
            <a:r>
              <a:rPr lang="en-US" dirty="0" smtClean="0"/>
              <a:t>(1) check </a:t>
            </a:r>
            <a:r>
              <a:rPr lang="en-US" dirty="0"/>
              <a:t>a flag to see </a:t>
            </a:r>
            <a:r>
              <a:rPr lang="en-US" dirty="0" smtClean="0"/>
              <a:t>if the </a:t>
            </a:r>
            <a:r>
              <a:rPr lang="en-US" dirty="0"/>
              <a:t>buffer is ready (R</a:t>
            </a:r>
            <a:r>
              <a:rPr lang="en-US" baseline="-25000" dirty="0"/>
              <a:t>R</a:t>
            </a:r>
            <a:r>
              <a:rPr lang="en-US" dirty="0"/>
              <a:t>), </a:t>
            </a:r>
            <a:r>
              <a:rPr lang="en-US" dirty="0" smtClean="0"/>
              <a:t>(2) read </a:t>
            </a:r>
            <a:r>
              <a:rPr lang="en-US" dirty="0"/>
              <a:t>the buffer (R</a:t>
            </a:r>
            <a:r>
              <a:rPr lang="en-US" baseline="-25000" dirty="0"/>
              <a:t>L</a:t>
            </a:r>
            <a:r>
              <a:rPr lang="en-US" dirty="0" smtClean="0"/>
              <a:t>), (</a:t>
            </a:r>
            <a:r>
              <a:rPr lang="en-US" dirty="0"/>
              <a:t>3) </a:t>
            </a:r>
            <a:r>
              <a:rPr lang="en-US" dirty="0" smtClean="0"/>
              <a:t>apply the </a:t>
            </a:r>
            <a:r>
              <a:rPr lang="en-US" dirty="0"/>
              <a:t>reduction operation to the buffer using its private </a:t>
            </a:r>
            <a:r>
              <a:rPr lang="en-US" dirty="0" smtClean="0"/>
              <a:t>data (R</a:t>
            </a:r>
            <a:r>
              <a:rPr lang="en-US" baseline="-25000" dirty="0" smtClean="0"/>
              <a:t>L</a:t>
            </a:r>
            <a:r>
              <a:rPr lang="en-US" dirty="0"/>
              <a:t>), </a:t>
            </a:r>
            <a:r>
              <a:rPr lang="en-US" dirty="0" smtClean="0"/>
              <a:t>(</a:t>
            </a:r>
            <a:r>
              <a:rPr lang="en-US" dirty="0"/>
              <a:t>4) write the result to the data buffer and </a:t>
            </a:r>
            <a:r>
              <a:rPr lang="en-US" dirty="0" smtClean="0"/>
              <a:t>(</a:t>
            </a:r>
            <a:r>
              <a:rPr lang="en-US" dirty="0"/>
              <a:t>5) </a:t>
            </a:r>
            <a:r>
              <a:rPr lang="en-US" dirty="0" smtClean="0"/>
              <a:t>notify that </a:t>
            </a:r>
            <a:r>
              <a:rPr lang="en-US" dirty="0"/>
              <a:t>it has finished (R</a:t>
            </a:r>
            <a:r>
              <a:rPr lang="en-US" baseline="-25000" dirty="0"/>
              <a:t>R</a:t>
            </a:r>
            <a:r>
              <a:rPr lang="en-US" dirty="0" smtClean="0"/>
              <a:t>).</a:t>
            </a:r>
          </a:p>
          <a:p>
            <a:pPr lvl="1"/>
            <a:r>
              <a:rPr lang="en-US" dirty="0" smtClean="0"/>
              <a:t>Will cause </a:t>
            </a:r>
            <a:r>
              <a:rPr lang="en-US" dirty="0" smtClean="0"/>
              <a:t>serialization</a:t>
            </a:r>
            <a:r>
              <a:rPr lang="en-US" dirty="0" smtClean="0"/>
              <a:t>.</a:t>
            </a:r>
          </a:p>
          <a:p>
            <a:r>
              <a:rPr lang="en-US" dirty="0"/>
              <a:t>To avoid serialization, the </a:t>
            </a:r>
            <a:r>
              <a:rPr lang="en-US" dirty="0" smtClean="0"/>
              <a:t>root has </a:t>
            </a:r>
            <a:r>
              <a:rPr lang="en-US" dirty="0"/>
              <a:t>several buffers in which each descendant writes its </a:t>
            </a:r>
            <a:r>
              <a:rPr lang="en-US" dirty="0" smtClean="0"/>
              <a:t>data. </a:t>
            </a:r>
          </a:p>
          <a:p>
            <a:pPr lvl="1"/>
            <a:r>
              <a:rPr lang="en-US" dirty="0" smtClean="0"/>
              <a:t>The </a:t>
            </a:r>
            <a:r>
              <a:rPr lang="en-US" dirty="0"/>
              <a:t>root reads them all and performs the </a:t>
            </a:r>
            <a:r>
              <a:rPr lang="en-US" dirty="0" smtClean="0"/>
              <a:t>operation.</a:t>
            </a:r>
            <a:endParaRPr lang="en-US" dirty="0"/>
          </a:p>
        </p:txBody>
      </p:sp>
      <p:sp>
        <p:nvSpPr>
          <p:cNvPr id="4" name="Slide Number Placeholder 3"/>
          <p:cNvSpPr>
            <a:spLocks noGrp="1"/>
          </p:cNvSpPr>
          <p:nvPr>
            <p:ph type="sldNum" sz="quarter" idx="12"/>
          </p:nvPr>
        </p:nvSpPr>
        <p:spPr/>
        <p:txBody>
          <a:bodyPr/>
          <a:lstStyle/>
          <a:p>
            <a:fld id="{C180FA83-FEBA-4862-ACDF-4EFCC04E068C}" type="slidenum">
              <a:rPr lang="en-US" smtClean="0"/>
              <a:t>19</a:t>
            </a:fld>
            <a:endParaRPr lang="en-US"/>
          </a:p>
        </p:txBody>
      </p:sp>
      <p:pic>
        <p:nvPicPr>
          <p:cNvPr id="3074" name="Picture 2" descr="http://thumbs.gograph.com/gg620099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8823"/>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00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664" y="990600"/>
            <a:ext cx="9189336" cy="1320800"/>
          </a:xfrm>
        </p:spPr>
        <p:txBody>
          <a:bodyPr>
            <a:noAutofit/>
          </a:bodyPr>
          <a:lstStyle/>
          <a:p>
            <a:r>
              <a:rPr lang="en-US" sz="4400" dirty="0" smtClean="0"/>
              <a:t>Modeling Communication in Cache-Coherent SMP Systems-A Case Study with Xeon Phi</a:t>
            </a:r>
            <a:endParaRPr lang="en-US" sz="4400" dirty="0"/>
          </a:p>
        </p:txBody>
      </p:sp>
      <p:sp>
        <p:nvSpPr>
          <p:cNvPr id="5" name="Slide Number Placeholder 4"/>
          <p:cNvSpPr>
            <a:spLocks noGrp="1"/>
          </p:cNvSpPr>
          <p:nvPr>
            <p:ph type="sldNum" sz="quarter" idx="12"/>
          </p:nvPr>
        </p:nvSpPr>
        <p:spPr/>
        <p:txBody>
          <a:bodyPr/>
          <a:lstStyle/>
          <a:p>
            <a:fld id="{C180FA83-FEBA-4862-ACDF-4EFCC04E068C}" type="slidenum">
              <a:rPr lang="en-US" smtClean="0"/>
              <a:t>2</a:t>
            </a:fld>
            <a:endParaRPr lang="en-US"/>
          </a:p>
        </p:txBody>
      </p:sp>
      <p:sp>
        <p:nvSpPr>
          <p:cNvPr id="2" name="Rectangle 1"/>
          <p:cNvSpPr/>
          <p:nvPr/>
        </p:nvSpPr>
        <p:spPr>
          <a:xfrm>
            <a:off x="376880" y="3124200"/>
            <a:ext cx="9148120" cy="1323439"/>
          </a:xfrm>
          <a:prstGeom prst="rect">
            <a:avLst/>
          </a:prstGeom>
        </p:spPr>
        <p:txBody>
          <a:bodyPr wrap="square">
            <a:spAutoFit/>
          </a:bodyPr>
          <a:lstStyle/>
          <a:p>
            <a:r>
              <a:rPr lang="en-US" sz="2000" dirty="0"/>
              <a:t>S. R. </a:t>
            </a:r>
            <a:r>
              <a:rPr lang="en-US" sz="2000" dirty="0" err="1"/>
              <a:t>Garea</a:t>
            </a:r>
            <a:r>
              <a:rPr lang="en-US" sz="2000" dirty="0"/>
              <a:t> and T. </a:t>
            </a:r>
            <a:r>
              <a:rPr lang="en-US" sz="2000" dirty="0" err="1"/>
              <a:t>Hoefler</a:t>
            </a:r>
            <a:r>
              <a:rPr lang="en-US" sz="2000" dirty="0"/>
              <a:t>, "Modeling Communication in Cache-Coherent SMP Systems-A Case-Study with Xeon Phi," in Proceedings of the 22nd international symposium on High-performance parallel and distributed computing. ACM, 06 2013, pp. 97-108.</a:t>
            </a:r>
          </a:p>
        </p:txBody>
      </p:sp>
    </p:spTree>
    <p:extLst>
      <p:ext uri="{BB962C8B-B14F-4D97-AF65-F5344CB8AC3E}">
        <p14:creationId xmlns:p14="http://schemas.microsoft.com/office/powerpoint/2010/main" val="4284493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Experimental Setup</a:t>
            </a:r>
            <a:endParaRPr lang="en-US" dirty="0"/>
          </a:p>
        </p:txBody>
      </p:sp>
      <p:sp>
        <p:nvSpPr>
          <p:cNvPr id="6" name="Content Placeholder 5"/>
          <p:cNvSpPr>
            <a:spLocks noGrp="1"/>
          </p:cNvSpPr>
          <p:nvPr>
            <p:ph idx="1"/>
          </p:nvPr>
        </p:nvSpPr>
        <p:spPr>
          <a:xfrm>
            <a:off x="533400" y="1524000"/>
            <a:ext cx="8596668" cy="3880773"/>
          </a:xfrm>
        </p:spPr>
        <p:txBody>
          <a:bodyPr>
            <a:normAutofit/>
          </a:bodyPr>
          <a:lstStyle/>
          <a:p>
            <a:r>
              <a:rPr lang="en-US" dirty="0" smtClean="0"/>
              <a:t>Intel Xeon Phi 5110P:  60 cores @ 1052 MHz</a:t>
            </a:r>
          </a:p>
          <a:p>
            <a:r>
              <a:rPr lang="en-US" dirty="0" smtClean="0"/>
              <a:t>Host machine: Intel Xeon E5-2670 Sandy Bridge, 8 cores @ 2.60 </a:t>
            </a:r>
            <a:r>
              <a:rPr lang="en-US" dirty="0" err="1" smtClean="0"/>
              <a:t>Ghz</a:t>
            </a:r>
            <a:r>
              <a:rPr lang="en-US" dirty="0" smtClean="0"/>
              <a:t> </a:t>
            </a:r>
          </a:p>
          <a:p>
            <a:r>
              <a:rPr lang="en-US" dirty="0" smtClean="0"/>
              <a:t>Intel MIC software stack is the MPSS Gold update 2.1.4346-16, </a:t>
            </a:r>
          </a:p>
          <a:p>
            <a:pPr lvl="1"/>
            <a:r>
              <a:rPr lang="en-US" dirty="0" smtClean="0"/>
              <a:t>Intel Composer XE 2013.0.079</a:t>
            </a:r>
          </a:p>
          <a:p>
            <a:pPr lvl="1"/>
            <a:r>
              <a:rPr lang="en-US" dirty="0" smtClean="0"/>
              <a:t>Intel Compiler v.13.0 </a:t>
            </a:r>
          </a:p>
          <a:p>
            <a:pPr lvl="1"/>
            <a:r>
              <a:rPr lang="en-US" dirty="0" smtClean="0"/>
              <a:t>Intel MPI v.4.1.0.024</a:t>
            </a:r>
          </a:p>
          <a:p>
            <a:r>
              <a:rPr lang="en-US" dirty="0" smtClean="0"/>
              <a:t> Benchmarks used:</a:t>
            </a:r>
          </a:p>
          <a:p>
            <a:pPr lvl="1"/>
            <a:r>
              <a:rPr lang="en-US" dirty="0" smtClean="0"/>
              <a:t>EPCC </a:t>
            </a:r>
            <a:r>
              <a:rPr lang="en-US" dirty="0" err="1" smtClean="0"/>
              <a:t>OpenMP</a:t>
            </a:r>
            <a:r>
              <a:rPr lang="en-US" dirty="0" smtClean="0"/>
              <a:t> Benchmarks 3.0 </a:t>
            </a:r>
          </a:p>
          <a:p>
            <a:pPr lvl="1"/>
            <a:r>
              <a:rPr lang="en-US" dirty="0" smtClean="0"/>
              <a:t>Intel MPI Benchmarks (IMB) 3.2.</a:t>
            </a:r>
            <a:endParaRPr lang="en-US" dirty="0"/>
          </a:p>
        </p:txBody>
      </p:sp>
      <p:sp>
        <p:nvSpPr>
          <p:cNvPr id="7" name="Slide Number Placeholder 6"/>
          <p:cNvSpPr>
            <a:spLocks noGrp="1"/>
          </p:cNvSpPr>
          <p:nvPr>
            <p:ph type="sldNum" sz="quarter" idx="12"/>
          </p:nvPr>
        </p:nvSpPr>
        <p:spPr/>
        <p:txBody>
          <a:bodyPr/>
          <a:lstStyle/>
          <a:p>
            <a:fld id="{C180FA83-FEBA-4862-ACDF-4EFCC04E068C}" type="slidenum">
              <a:rPr lang="en-US" smtClean="0"/>
              <a:t>20</a:t>
            </a:fld>
            <a:endParaRPr lang="en-US"/>
          </a:p>
        </p:txBody>
      </p:sp>
      <p:pic>
        <p:nvPicPr>
          <p:cNvPr id="4098" name="Picture 2" descr="http://sr.photos2.fotosearch.com/bthumb/CSP/CSP994/k159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807" y="3162067"/>
            <a:ext cx="2228850" cy="222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90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endParaRPr lang="en-US" dirty="0"/>
          </a:p>
        </p:txBody>
      </p:sp>
      <p:sp>
        <p:nvSpPr>
          <p:cNvPr id="3" name="Content Placeholder 2"/>
          <p:cNvSpPr>
            <a:spLocks noGrp="1"/>
          </p:cNvSpPr>
          <p:nvPr>
            <p:ph idx="1"/>
          </p:nvPr>
        </p:nvSpPr>
        <p:spPr>
          <a:xfrm>
            <a:off x="677334" y="1447800"/>
            <a:ext cx="8596668" cy="3880773"/>
          </a:xfrm>
        </p:spPr>
        <p:txBody>
          <a:bodyPr/>
          <a:lstStyle/>
          <a:p>
            <a:r>
              <a:rPr lang="en-US" dirty="0" smtClean="0"/>
              <a:t>Before each iteration, threads are synchronized with a custom RDTSC-based synchronization and the data lines are placed in the desired cache state.</a:t>
            </a:r>
          </a:p>
          <a:p>
            <a:r>
              <a:rPr lang="en-US" dirty="0" smtClean="0"/>
              <a:t>A second synchronization before the collective operation is performed. The time is measured for every operation call and the whole distribution of times is used for statistical analysis of the obtained results.</a:t>
            </a:r>
          </a:p>
          <a:p>
            <a:r>
              <a:rPr lang="en-US" dirty="0" smtClean="0"/>
              <a:t>Synchronization is not done separately for </a:t>
            </a:r>
            <a:r>
              <a:rPr lang="en-US" dirty="0" err="1" smtClean="0"/>
              <a:t>OpenMP</a:t>
            </a:r>
            <a:r>
              <a:rPr lang="en-US" dirty="0" smtClean="0"/>
              <a:t> and MPI implementations.</a:t>
            </a:r>
            <a:endParaRPr lang="en-US" dirty="0"/>
          </a:p>
        </p:txBody>
      </p:sp>
      <p:sp>
        <p:nvSpPr>
          <p:cNvPr id="4" name="Slide Number Placeholder 3"/>
          <p:cNvSpPr>
            <a:spLocks noGrp="1"/>
          </p:cNvSpPr>
          <p:nvPr>
            <p:ph type="sldNum" sz="quarter" idx="12"/>
          </p:nvPr>
        </p:nvSpPr>
        <p:spPr/>
        <p:txBody>
          <a:bodyPr/>
          <a:lstStyle/>
          <a:p>
            <a:fld id="{C180FA83-FEBA-4862-ACDF-4EFCC04E068C}" type="slidenum">
              <a:rPr lang="en-US" smtClean="0"/>
              <a:t>21</a:t>
            </a:fld>
            <a:endParaRPr lang="en-US"/>
          </a:p>
        </p:txBody>
      </p:sp>
      <p:pic>
        <p:nvPicPr>
          <p:cNvPr id="5" name="Picture 2" descr="http://sr.photos2.fotosearch.com/bthumb/CSP/CSP994/k159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12511"/>
            <a:ext cx="2228850" cy="222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16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sp>
        <p:nvSpPr>
          <p:cNvPr id="9" name="Text Placeholder 8"/>
          <p:cNvSpPr>
            <a:spLocks noGrp="1"/>
          </p:cNvSpPr>
          <p:nvPr>
            <p:ph type="body" idx="1"/>
          </p:nvPr>
        </p:nvSpPr>
        <p:spPr>
          <a:xfrm>
            <a:off x="609600" y="1469430"/>
            <a:ext cx="4185623" cy="576262"/>
          </a:xfrm>
        </p:spPr>
        <p:txBody>
          <a:bodyPr/>
          <a:lstStyle/>
          <a:p>
            <a:r>
              <a:rPr lang="en-US" dirty="0" smtClean="0"/>
              <a:t>Small broadcast</a:t>
            </a:r>
            <a:endParaRPr lang="en-US" dirty="0"/>
          </a:p>
        </p:txBody>
      </p:sp>
      <p:sp>
        <p:nvSpPr>
          <p:cNvPr id="11" name="Text Placeholder 10"/>
          <p:cNvSpPr>
            <a:spLocks noGrp="1"/>
          </p:cNvSpPr>
          <p:nvPr>
            <p:ph type="body" sz="quarter" idx="3"/>
          </p:nvPr>
        </p:nvSpPr>
        <p:spPr>
          <a:xfrm>
            <a:off x="5562600" y="1469430"/>
            <a:ext cx="4185618" cy="576262"/>
          </a:xfrm>
        </p:spPr>
        <p:txBody>
          <a:bodyPr/>
          <a:lstStyle/>
          <a:p>
            <a:r>
              <a:rPr lang="en-US" dirty="0" smtClean="0"/>
              <a:t>Large </a:t>
            </a:r>
            <a:r>
              <a:rPr lang="en-US" dirty="0"/>
              <a:t>broadcast</a:t>
            </a:r>
          </a:p>
        </p:txBody>
      </p:sp>
      <p:pic>
        <p:nvPicPr>
          <p:cNvPr id="13" name="Content Placeholder 6"/>
          <p:cNvPicPr>
            <a:picLocks noGrp="1" noChangeAspect="1"/>
          </p:cNvPicPr>
          <p:nvPr>
            <p:ph sz="quarter" idx="4"/>
          </p:nvPr>
        </p:nvPicPr>
        <p:blipFill rotWithShape="1">
          <a:blip r:embed="rId2"/>
          <a:srcRect l="51412" t="51277" r="11688" b="2255"/>
          <a:stretch/>
        </p:blipFill>
        <p:spPr>
          <a:xfrm>
            <a:off x="5045713" y="2286000"/>
            <a:ext cx="4441983" cy="3145044"/>
          </a:xfrm>
          <a:prstGeom prst="rect">
            <a:avLst/>
          </a:prstGeom>
        </p:spPr>
      </p:pic>
      <p:pic>
        <p:nvPicPr>
          <p:cNvPr id="14" name="Content Placeholder 6"/>
          <p:cNvPicPr>
            <a:picLocks noGrp="1" noChangeAspect="1"/>
          </p:cNvPicPr>
          <p:nvPr>
            <p:ph sz="half" idx="2"/>
          </p:nvPr>
        </p:nvPicPr>
        <p:blipFill rotWithShape="1">
          <a:blip r:embed="rId2"/>
          <a:srcRect l="51616" t="6051" r="12759" b="47828"/>
          <a:stretch/>
        </p:blipFill>
        <p:spPr>
          <a:xfrm>
            <a:off x="502597" y="2355713"/>
            <a:ext cx="4399628" cy="3202355"/>
          </a:xfrm>
          <a:prstGeom prst="rect">
            <a:avLst/>
          </a:prstGeom>
        </p:spPr>
      </p:pic>
      <p:sp>
        <p:nvSpPr>
          <p:cNvPr id="15" name="Slide Number Placeholder 14"/>
          <p:cNvSpPr>
            <a:spLocks noGrp="1"/>
          </p:cNvSpPr>
          <p:nvPr>
            <p:ph type="sldNum" sz="quarter" idx="12"/>
          </p:nvPr>
        </p:nvSpPr>
        <p:spPr/>
        <p:txBody>
          <a:bodyPr/>
          <a:lstStyle/>
          <a:p>
            <a:fld id="{C180FA83-FEBA-4862-ACDF-4EFCC04E068C}" type="slidenum">
              <a:rPr lang="en-US" smtClean="0"/>
              <a:t>22</a:t>
            </a:fld>
            <a:endParaRPr lang="en-US"/>
          </a:p>
        </p:txBody>
      </p:sp>
    </p:spTree>
    <p:extLst>
      <p:ext uri="{BB962C8B-B14F-4D97-AF65-F5344CB8AC3E}">
        <p14:creationId xmlns:p14="http://schemas.microsoft.com/office/powerpoint/2010/main" val="2669507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sp>
        <p:nvSpPr>
          <p:cNvPr id="9" name="Text Placeholder 8"/>
          <p:cNvSpPr>
            <a:spLocks noGrp="1"/>
          </p:cNvSpPr>
          <p:nvPr>
            <p:ph type="body" idx="1"/>
          </p:nvPr>
        </p:nvSpPr>
        <p:spPr>
          <a:xfrm>
            <a:off x="675787" y="1537286"/>
            <a:ext cx="4185623" cy="576262"/>
          </a:xfrm>
        </p:spPr>
        <p:txBody>
          <a:bodyPr/>
          <a:lstStyle/>
          <a:p>
            <a:r>
              <a:rPr lang="en-US" dirty="0" smtClean="0"/>
              <a:t>Barrier </a:t>
            </a:r>
            <a:r>
              <a:rPr lang="en-US" dirty="0"/>
              <a:t>synchronization</a:t>
            </a:r>
          </a:p>
        </p:txBody>
      </p:sp>
      <p:sp>
        <p:nvSpPr>
          <p:cNvPr id="11" name="Text Placeholder 10"/>
          <p:cNvSpPr>
            <a:spLocks noGrp="1"/>
          </p:cNvSpPr>
          <p:nvPr>
            <p:ph type="body" sz="quarter" idx="3"/>
          </p:nvPr>
        </p:nvSpPr>
        <p:spPr>
          <a:xfrm>
            <a:off x="5638800" y="1537286"/>
            <a:ext cx="4185618" cy="576262"/>
          </a:xfrm>
        </p:spPr>
        <p:txBody>
          <a:bodyPr/>
          <a:lstStyle/>
          <a:p>
            <a:r>
              <a:rPr lang="en-US" dirty="0" smtClean="0"/>
              <a:t>Small reduction</a:t>
            </a:r>
            <a:endParaRPr lang="en-US" dirty="0"/>
          </a:p>
        </p:txBody>
      </p:sp>
      <p:pic>
        <p:nvPicPr>
          <p:cNvPr id="8" name="Content Placeholder 3"/>
          <p:cNvPicPr>
            <a:picLocks noGrp="1" noChangeAspect="1"/>
          </p:cNvPicPr>
          <p:nvPr>
            <p:ph sz="half" idx="2"/>
          </p:nvPr>
        </p:nvPicPr>
        <p:blipFill rotWithShape="1">
          <a:blip r:embed="rId2"/>
          <a:srcRect l="17948" t="8860" r="51101" b="52663"/>
          <a:stretch/>
        </p:blipFill>
        <p:spPr>
          <a:xfrm>
            <a:off x="228600" y="2297490"/>
            <a:ext cx="4027081" cy="2814670"/>
          </a:xfrm>
          <a:prstGeom prst="rect">
            <a:avLst/>
          </a:prstGeom>
        </p:spPr>
      </p:pic>
      <p:pic>
        <p:nvPicPr>
          <p:cNvPr id="10" name="Content Placeholder 3"/>
          <p:cNvPicPr>
            <a:picLocks noGrp="1" noChangeAspect="1"/>
          </p:cNvPicPr>
          <p:nvPr>
            <p:ph sz="quarter" idx="4"/>
          </p:nvPr>
        </p:nvPicPr>
        <p:blipFill rotWithShape="1">
          <a:blip r:embed="rId2"/>
          <a:srcRect l="18661" t="46541" r="50388" b="14982"/>
          <a:stretch/>
        </p:blipFill>
        <p:spPr>
          <a:xfrm>
            <a:off x="4975668" y="2362200"/>
            <a:ext cx="4027081" cy="2814670"/>
          </a:xfrm>
          <a:prstGeom prst="rect">
            <a:avLst/>
          </a:prstGeom>
        </p:spPr>
      </p:pic>
      <p:sp>
        <p:nvSpPr>
          <p:cNvPr id="5" name="Slide Number Placeholder 4"/>
          <p:cNvSpPr>
            <a:spLocks noGrp="1"/>
          </p:cNvSpPr>
          <p:nvPr>
            <p:ph type="sldNum" sz="quarter" idx="12"/>
          </p:nvPr>
        </p:nvSpPr>
        <p:spPr/>
        <p:txBody>
          <a:bodyPr/>
          <a:lstStyle/>
          <a:p>
            <a:fld id="{C180FA83-FEBA-4862-ACDF-4EFCC04E068C}" type="slidenum">
              <a:rPr lang="en-US" smtClean="0"/>
              <a:t>23</a:t>
            </a:fld>
            <a:endParaRPr lang="en-US"/>
          </a:p>
        </p:txBody>
      </p:sp>
    </p:spTree>
    <p:extLst>
      <p:ext uri="{BB962C8B-B14F-4D97-AF65-F5344CB8AC3E}">
        <p14:creationId xmlns:p14="http://schemas.microsoft.com/office/powerpoint/2010/main" val="262793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77334" y="1524000"/>
            <a:ext cx="8596668" cy="3880773"/>
          </a:xfrm>
        </p:spPr>
        <p:txBody>
          <a:bodyPr/>
          <a:lstStyle/>
          <a:p>
            <a:r>
              <a:rPr lang="en-US" dirty="0" smtClean="0"/>
              <a:t>Notification system </a:t>
            </a:r>
            <a:r>
              <a:rPr lang="en-US" dirty="0"/>
              <a:t>and interference caused by threads in the </a:t>
            </a:r>
            <a:r>
              <a:rPr lang="en-US" dirty="0" smtClean="0"/>
              <a:t>polling stages</a:t>
            </a:r>
            <a:r>
              <a:rPr lang="en-US" dirty="0"/>
              <a:t>, can impact performance more than the actual </a:t>
            </a:r>
            <a:r>
              <a:rPr lang="en-US" dirty="0" smtClean="0"/>
              <a:t>data transfer. </a:t>
            </a:r>
          </a:p>
          <a:p>
            <a:r>
              <a:rPr lang="en-US" dirty="0" smtClean="0"/>
              <a:t>Model </a:t>
            </a:r>
            <a:r>
              <a:rPr lang="en-US" dirty="0"/>
              <a:t>allows algorithm designers to abstract away from the architecture and the detailed cache coherency protocols and design algorithms </a:t>
            </a:r>
            <a:r>
              <a:rPr lang="en-US" dirty="0" smtClean="0"/>
              <a:t>on purely </a:t>
            </a:r>
            <a:r>
              <a:rPr lang="en-US" dirty="0"/>
              <a:t>analytic ground</a:t>
            </a:r>
            <a:r>
              <a:rPr lang="en-US" dirty="0" smtClean="0"/>
              <a:t>.</a:t>
            </a:r>
          </a:p>
          <a:p>
            <a:r>
              <a:rPr lang="en-US" dirty="0" smtClean="0"/>
              <a:t>Powerful </a:t>
            </a:r>
            <a:r>
              <a:rPr lang="en-US" dirty="0"/>
              <a:t>framework for tuning and developing parallel algorithms</a:t>
            </a:r>
            <a:r>
              <a:rPr lang="en-US" dirty="0" smtClean="0"/>
              <a:t>.</a:t>
            </a:r>
          </a:p>
          <a:p>
            <a:r>
              <a:rPr lang="en-US" dirty="0" smtClean="0"/>
              <a:t>Developed </a:t>
            </a:r>
            <a:r>
              <a:rPr lang="en-US" dirty="0"/>
              <a:t>algorithms are up to 4.3 times faster than Intel’s </a:t>
            </a:r>
            <a:r>
              <a:rPr lang="en-US" dirty="0" smtClean="0"/>
              <a:t>hand-tuned implementation </a:t>
            </a:r>
            <a:r>
              <a:rPr lang="en-US" dirty="0"/>
              <a:t>in high-performance libraries and compilers</a:t>
            </a:r>
          </a:p>
        </p:txBody>
      </p:sp>
      <p:sp>
        <p:nvSpPr>
          <p:cNvPr id="4" name="Slide Number Placeholder 3"/>
          <p:cNvSpPr>
            <a:spLocks noGrp="1"/>
          </p:cNvSpPr>
          <p:nvPr>
            <p:ph type="sldNum" sz="quarter" idx="12"/>
          </p:nvPr>
        </p:nvSpPr>
        <p:spPr/>
        <p:txBody>
          <a:bodyPr/>
          <a:lstStyle/>
          <a:p>
            <a:fld id="{C180FA83-FEBA-4862-ACDF-4EFCC04E068C}" type="slidenum">
              <a:rPr lang="en-US" smtClean="0"/>
              <a:t>24</a:t>
            </a:fld>
            <a:endParaRPr lang="en-US"/>
          </a:p>
        </p:txBody>
      </p:sp>
      <p:pic>
        <p:nvPicPr>
          <p:cNvPr id="5122" name="Picture 2" descr="http://sr.photos2.fotosearch.com/bthumb/CSP/CSP462/k4626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76047"/>
            <a:ext cx="2457450" cy="245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78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a:xfrm>
            <a:off x="670407" y="1524000"/>
            <a:ext cx="8596668" cy="3880773"/>
          </a:xfrm>
        </p:spPr>
        <p:txBody>
          <a:bodyPr/>
          <a:lstStyle/>
          <a:p>
            <a:r>
              <a:rPr lang="en-US" dirty="0" smtClean="0"/>
              <a:t>Extremely well written.</a:t>
            </a:r>
          </a:p>
          <a:p>
            <a:r>
              <a:rPr lang="en-US" dirty="0" smtClean="0"/>
              <a:t>Provides with a very good modeling which can be extended to other architectures.</a:t>
            </a:r>
          </a:p>
          <a:p>
            <a:r>
              <a:rPr lang="en-US" dirty="0" smtClean="0"/>
              <a:t>Highly analytical, covers both best and worst scenarios.</a:t>
            </a:r>
          </a:p>
          <a:p>
            <a:r>
              <a:rPr lang="en-US" dirty="0" smtClean="0"/>
              <a:t>Could provide a little more background about the other models that have been compared with.</a:t>
            </a:r>
          </a:p>
          <a:p>
            <a:endParaRPr lang="en-US" dirty="0"/>
          </a:p>
        </p:txBody>
      </p:sp>
      <p:sp>
        <p:nvSpPr>
          <p:cNvPr id="4" name="Slide Number Placeholder 3"/>
          <p:cNvSpPr>
            <a:spLocks noGrp="1"/>
          </p:cNvSpPr>
          <p:nvPr>
            <p:ph type="sldNum" sz="quarter" idx="12"/>
          </p:nvPr>
        </p:nvSpPr>
        <p:spPr/>
        <p:txBody>
          <a:bodyPr/>
          <a:lstStyle/>
          <a:p>
            <a:fld id="{C180FA83-FEBA-4862-ACDF-4EFCC04E068C}" type="slidenum">
              <a:rPr lang="en-US" smtClean="0"/>
              <a:t>25</a:t>
            </a:fld>
            <a:endParaRPr lang="en-US"/>
          </a:p>
        </p:txBody>
      </p:sp>
      <p:pic>
        <p:nvPicPr>
          <p:cNvPr id="7170" name="Picture 2" descr="http://thumbs.dreamstime.com/z/3d-man-speech-bubble-234600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07" r="5228" b="16071"/>
          <a:stretch/>
        </p:blipFill>
        <p:spPr bwMode="auto">
          <a:xfrm>
            <a:off x="3733800" y="3837423"/>
            <a:ext cx="1828801" cy="220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41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219200"/>
            <a:ext cx="10058400" cy="1711037"/>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000" b="0" kern="1200" cap="none">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Analysis of MPI Shared Memory Communication Performance from a Cache Coherence Perspective</a:t>
            </a:r>
          </a:p>
        </p:txBody>
      </p:sp>
      <p:sp>
        <p:nvSpPr>
          <p:cNvPr id="5" name="Subtitle 2"/>
          <p:cNvSpPr txBox="1">
            <a:spLocks/>
          </p:cNvSpPr>
          <p:nvPr/>
        </p:nvSpPr>
        <p:spPr>
          <a:xfrm>
            <a:off x="838200" y="3206639"/>
            <a:ext cx="10363200" cy="53340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lumMod val="75000"/>
                </a:schemeClr>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9pPr>
          </a:lstStyle>
          <a:p>
            <a:endParaRPr lang="en-US" sz="1800" dirty="0">
              <a:solidFill>
                <a:schemeClr val="tx1"/>
              </a:solidFill>
            </a:endParaRPr>
          </a:p>
        </p:txBody>
      </p:sp>
      <p:sp>
        <p:nvSpPr>
          <p:cNvPr id="2" name="Rectangle 1"/>
          <p:cNvSpPr/>
          <p:nvPr/>
        </p:nvSpPr>
        <p:spPr>
          <a:xfrm>
            <a:off x="228600" y="3139874"/>
            <a:ext cx="9067800" cy="1200329"/>
          </a:xfrm>
          <a:prstGeom prst="rect">
            <a:avLst/>
          </a:prstGeom>
        </p:spPr>
        <p:txBody>
          <a:bodyPr wrap="square">
            <a:spAutoFit/>
          </a:bodyPr>
          <a:lstStyle/>
          <a:p>
            <a:r>
              <a:rPr lang="en-US" b="1" dirty="0" err="1">
                <a:solidFill>
                  <a:srgbClr val="000000"/>
                </a:solidFill>
                <a:latin typeface="Times New Roman" panose="02020603050405020304" pitchFamily="18" charset="0"/>
              </a:rPr>
              <a:t>Putigny</a:t>
            </a:r>
            <a:r>
              <a:rPr lang="en-US" b="1" dirty="0">
                <a:solidFill>
                  <a:srgbClr val="000000"/>
                </a:solidFill>
                <a:latin typeface="Times New Roman" panose="02020603050405020304" pitchFamily="18" charset="0"/>
              </a:rPr>
              <a:t>, B.; </a:t>
            </a:r>
            <a:r>
              <a:rPr lang="en-US" b="1" dirty="0" err="1">
                <a:solidFill>
                  <a:srgbClr val="000000"/>
                </a:solidFill>
                <a:latin typeface="Times New Roman" panose="02020603050405020304" pitchFamily="18" charset="0"/>
              </a:rPr>
              <a:t>Ruelle</a:t>
            </a:r>
            <a:r>
              <a:rPr lang="en-US" b="1" dirty="0">
                <a:solidFill>
                  <a:srgbClr val="000000"/>
                </a:solidFill>
                <a:latin typeface="Times New Roman" panose="02020603050405020304" pitchFamily="18" charset="0"/>
              </a:rPr>
              <a:t>, B.; </a:t>
            </a:r>
            <a:r>
              <a:rPr lang="en-US" b="1" dirty="0" err="1">
                <a:solidFill>
                  <a:srgbClr val="000000"/>
                </a:solidFill>
                <a:latin typeface="Times New Roman" panose="02020603050405020304" pitchFamily="18" charset="0"/>
              </a:rPr>
              <a:t>Goglin</a:t>
            </a:r>
            <a:r>
              <a:rPr lang="en-US" b="1" dirty="0">
                <a:solidFill>
                  <a:srgbClr val="000000"/>
                </a:solidFill>
                <a:latin typeface="Times New Roman" panose="02020603050405020304" pitchFamily="18" charset="0"/>
              </a:rPr>
              <a:t>, B., "Analysis of MPI Shared-Memory Communication Performance from a Cache Coherence Perspective," </a:t>
            </a:r>
            <a:r>
              <a:rPr lang="en-US" b="1" i="1" dirty="0">
                <a:solidFill>
                  <a:srgbClr val="000000"/>
                </a:solidFill>
                <a:latin typeface="Times New Roman" panose="02020603050405020304" pitchFamily="18" charset="0"/>
              </a:rPr>
              <a:t>Parallel &amp; Distributed Processing Symposium Workshops (IPDPSW), 2014 IEEE International</a:t>
            </a:r>
            <a:r>
              <a:rPr lang="en-US" b="1" dirty="0">
                <a:solidFill>
                  <a:srgbClr val="000000"/>
                </a:solidFill>
                <a:latin typeface="Times New Roman" panose="02020603050405020304" pitchFamily="18" charset="0"/>
              </a:rPr>
              <a:t> , vol., no., pp.1238,1247, 19-23 May 2014</a:t>
            </a:r>
            <a:endParaRPr lang="en-US" b="1"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093659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Intra-node Communication and Cache Coherence (1/2)</a:t>
            </a:r>
          </a:p>
        </p:txBody>
      </p:sp>
      <p:sp>
        <p:nvSpPr>
          <p:cNvPr id="3" name="Content Placeholder 2"/>
          <p:cNvSpPr>
            <a:spLocks noGrp="1"/>
          </p:cNvSpPr>
          <p:nvPr>
            <p:ph idx="1"/>
          </p:nvPr>
        </p:nvSpPr>
        <p:spPr>
          <a:xfrm>
            <a:off x="677334" y="1913082"/>
            <a:ext cx="8596668" cy="3880773"/>
          </a:xfrm>
        </p:spPr>
        <p:txBody>
          <a:bodyPr/>
          <a:lstStyle/>
          <a:p>
            <a:r>
              <a:rPr lang="en-US" dirty="0" smtClean="0"/>
              <a:t>Most parallel applications involve communications and data transfers between processes or threads</a:t>
            </a:r>
          </a:p>
          <a:p>
            <a:r>
              <a:rPr lang="en-US" dirty="0" smtClean="0"/>
              <a:t>Most parallel processors use MPI for intra-node communication</a:t>
            </a:r>
          </a:p>
          <a:p>
            <a:r>
              <a:rPr lang="en-US" dirty="0" smtClean="0"/>
              <a:t>Shared memory MPI implementations involves different copies of data in a shared memory buffer and L1 caches</a:t>
            </a:r>
          </a:p>
          <a:p>
            <a:r>
              <a:rPr lang="en-US" dirty="0" smtClean="0"/>
              <a:t>Therefore, cache coherence plays an important role in shared memory communications</a:t>
            </a:r>
          </a:p>
          <a:p>
            <a:r>
              <a:rPr lang="en-US" dirty="0" smtClean="0"/>
              <a:t>However, MPI implementations tune shared memory communications based on  metrics that hardly consider cache coherence</a:t>
            </a:r>
          </a:p>
          <a:p>
            <a:endParaRPr lang="en-US" dirty="0"/>
          </a:p>
        </p:txBody>
      </p:sp>
      <p:sp>
        <p:nvSpPr>
          <p:cNvPr id="6" name="Rectangle 5"/>
          <p:cNvSpPr/>
          <p:nvPr/>
        </p:nvSpPr>
        <p:spPr>
          <a:xfrm>
            <a:off x="698116" y="1766500"/>
            <a:ext cx="4114800" cy="1200329"/>
          </a:xfrm>
          <a:prstGeom prst="rect">
            <a:avLst/>
          </a:prstGeom>
        </p:spPr>
        <p:txBody>
          <a:bodyPr wrap="square">
            <a:spAutoFit/>
          </a:bodyPr>
          <a:lstStyle/>
          <a:p>
            <a:r>
              <a:rPr lang="en-US" b="1" dirty="0"/>
              <a:t/>
            </a:r>
            <a:br>
              <a:rPr lang="en-US" b="1" dirty="0"/>
            </a:br>
            <a:r>
              <a:rPr lang="en-US" b="1" dirty="0"/>
              <a:t/>
            </a:r>
            <a:br>
              <a:rPr lang="en-US" b="1" dirty="0"/>
            </a:br>
            <a:r>
              <a:rPr lang="en-US" b="1" dirty="0"/>
              <a:t/>
            </a:r>
            <a:br>
              <a:rPr lang="en-US" b="1" dirty="0"/>
            </a:br>
            <a:endParaRPr lang="en-US" dirty="0"/>
          </a:p>
        </p:txBody>
      </p:sp>
      <p:pic>
        <p:nvPicPr>
          <p:cNvPr id="8194" name="Picture 2" descr="http://photos.gograph.com/thumbs/CSP/CSP409/k4097577.jpg"/>
          <p:cNvPicPr>
            <a:picLocks noChangeAspect="1" noChangeArrowheads="1"/>
          </p:cNvPicPr>
          <p:nvPr/>
        </p:nvPicPr>
        <p:blipFill rotWithShape="1">
          <a:blip r:embed="rId2">
            <a:extLst>
              <a:ext uri="{28A0092B-C50C-407E-A947-70E740481C1C}">
                <a14:useLocalDpi xmlns:a14="http://schemas.microsoft.com/office/drawing/2010/main" val="0"/>
              </a:ext>
            </a:extLst>
          </a:blip>
          <a:srcRect t="16927"/>
          <a:stretch/>
        </p:blipFill>
        <p:spPr bwMode="auto">
          <a:xfrm>
            <a:off x="3581400" y="5029200"/>
            <a:ext cx="2667000" cy="16681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227190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Intra-node Communication and Cache Coherence (2/2)</a:t>
            </a:r>
          </a:p>
        </p:txBody>
      </p:sp>
      <p:sp>
        <p:nvSpPr>
          <p:cNvPr id="3" name="Content Placeholder 2"/>
          <p:cNvSpPr>
            <a:spLocks noGrp="1"/>
          </p:cNvSpPr>
          <p:nvPr>
            <p:ph idx="1"/>
          </p:nvPr>
        </p:nvSpPr>
        <p:spPr/>
        <p:txBody>
          <a:bodyPr/>
          <a:lstStyle/>
          <a:p>
            <a:r>
              <a:rPr lang="en-US" dirty="0" smtClean="0"/>
              <a:t>MPI implementations like Open MPI offer many configuration options for tuning intra-node communications</a:t>
            </a:r>
          </a:p>
          <a:p>
            <a:r>
              <a:rPr lang="en-US" dirty="0" smtClean="0"/>
              <a:t>However, the effective use of these options require an in-depth understanding of hardware and memory architectures which is not common among programmers</a:t>
            </a:r>
          </a:p>
          <a:p>
            <a:r>
              <a:rPr lang="en-US" dirty="0" smtClean="0"/>
              <a:t>Therefore, most programmers use an MPI implementation like MPICH2 that does not offer too many explicit tuning options</a:t>
            </a:r>
          </a:p>
          <a:p>
            <a:r>
              <a:rPr lang="en-US" dirty="0" smtClean="0"/>
              <a:t>The disadvantage with such implementations is that they are usually outdated</a:t>
            </a:r>
            <a:endParaRPr lang="en-US" dirty="0"/>
          </a:p>
        </p:txBody>
      </p:sp>
      <p:pic>
        <p:nvPicPr>
          <p:cNvPr id="6" name="Picture 2" descr="http://photos.gograph.com/thumbs/CSP/CSP409/k4097577.jpg"/>
          <p:cNvPicPr>
            <a:picLocks noChangeAspect="1" noChangeArrowheads="1"/>
          </p:cNvPicPr>
          <p:nvPr/>
        </p:nvPicPr>
        <p:blipFill rotWithShape="1">
          <a:blip r:embed="rId2">
            <a:extLst>
              <a:ext uri="{28A0092B-C50C-407E-A947-70E740481C1C}">
                <a14:useLocalDpi xmlns:a14="http://schemas.microsoft.com/office/drawing/2010/main" val="0"/>
              </a:ext>
            </a:extLst>
          </a:blip>
          <a:srcRect t="16927"/>
          <a:stretch/>
        </p:blipFill>
        <p:spPr bwMode="auto">
          <a:xfrm>
            <a:off x="3581400" y="5029200"/>
            <a:ext cx="2667000" cy="16681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31375A4-56A4-47D6-9801-1991572033F7}" type="slidenum">
              <a:rPr lang="en-US" smtClean="0"/>
              <a:t>28</a:t>
            </a:fld>
            <a:endParaRPr lang="en-US"/>
          </a:p>
        </p:txBody>
      </p:sp>
    </p:spTree>
    <p:extLst>
      <p:ext uri="{BB962C8B-B14F-4D97-AF65-F5344CB8AC3E}">
        <p14:creationId xmlns:p14="http://schemas.microsoft.com/office/powerpoint/2010/main" val="2999319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 – Modelling shared memory communications</a:t>
            </a:r>
          </a:p>
        </p:txBody>
      </p:sp>
      <p:sp>
        <p:nvSpPr>
          <p:cNvPr id="3" name="Content Placeholder 2"/>
          <p:cNvSpPr>
            <a:spLocks noGrp="1"/>
          </p:cNvSpPr>
          <p:nvPr>
            <p:ph idx="1"/>
          </p:nvPr>
        </p:nvSpPr>
        <p:spPr/>
        <p:txBody>
          <a:bodyPr/>
          <a:lstStyle/>
          <a:p>
            <a:r>
              <a:rPr lang="en-US" dirty="0" smtClean="0"/>
              <a:t>The paper suggests an approach that uses micro memory benchmarks to model communication patterns among threads in a processor</a:t>
            </a:r>
          </a:p>
          <a:p>
            <a:r>
              <a:rPr lang="en-US" dirty="0" smtClean="0"/>
              <a:t>These benchmarks hide from the user hard to model hardware features like </a:t>
            </a:r>
            <a:r>
              <a:rPr lang="en-US" dirty="0" err="1" smtClean="0"/>
              <a:t>prefetches</a:t>
            </a:r>
            <a:r>
              <a:rPr lang="en-US" dirty="0" smtClean="0"/>
              <a:t> or cache coherence implementations that are not documented in detail</a:t>
            </a:r>
          </a:p>
          <a:p>
            <a:r>
              <a:rPr lang="en-US" dirty="0" smtClean="0"/>
              <a:t>The benchmark outputs are then combined to rebuild the application memory access patterns and predict its behavior</a:t>
            </a:r>
          </a:p>
          <a:p>
            <a:r>
              <a:rPr lang="en-US" dirty="0" smtClean="0"/>
              <a:t>This is portable across different architectures as the modelling is done using benchmarks</a:t>
            </a:r>
            <a:endParaRPr lang="en-US" dirty="0"/>
          </a:p>
        </p:txBody>
      </p:sp>
      <p:pic>
        <p:nvPicPr>
          <p:cNvPr id="2050" name="Picture 2" descr="http://cliparts.co/cliparts/pco/5ap/pco5apqX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871893"/>
            <a:ext cx="2620433" cy="1965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31375A4-56A4-47D6-9801-1991572033F7}" type="slidenum">
              <a:rPr lang="en-US" smtClean="0"/>
              <a:t>29</a:t>
            </a:fld>
            <a:endParaRPr lang="en-US"/>
          </a:p>
        </p:txBody>
      </p:sp>
    </p:spTree>
    <p:extLst>
      <p:ext uri="{BB962C8B-B14F-4D97-AF65-F5344CB8AC3E}">
        <p14:creationId xmlns:p14="http://schemas.microsoft.com/office/powerpoint/2010/main" val="99656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4" name="Content Placeholder 3"/>
          <p:cNvSpPr>
            <a:spLocks noGrp="1"/>
          </p:cNvSpPr>
          <p:nvPr>
            <p:ph idx="1"/>
          </p:nvPr>
        </p:nvSpPr>
        <p:spPr>
          <a:xfrm>
            <a:off x="677334" y="1463214"/>
            <a:ext cx="8596668" cy="3880773"/>
          </a:xfrm>
        </p:spPr>
        <p:txBody>
          <a:bodyPr>
            <a:normAutofit/>
          </a:bodyPr>
          <a:lstStyle/>
          <a:p>
            <a:r>
              <a:rPr lang="en-US" sz="2400" dirty="0" smtClean="0"/>
              <a:t>A </a:t>
            </a:r>
            <a:r>
              <a:rPr lang="en-US" sz="2400" dirty="0"/>
              <a:t>novel state-based modeling approach </a:t>
            </a:r>
            <a:r>
              <a:rPr lang="en-US" sz="2400" dirty="0" smtClean="0"/>
              <a:t>for memory </a:t>
            </a:r>
            <a:r>
              <a:rPr lang="en-US" sz="2400" dirty="0"/>
              <a:t>communication in cache-coherent </a:t>
            </a:r>
            <a:r>
              <a:rPr lang="en-US" sz="2400" dirty="0" smtClean="0"/>
              <a:t>systems.</a:t>
            </a:r>
          </a:p>
          <a:p>
            <a:pPr lvl="1"/>
            <a:r>
              <a:rPr lang="en-US" sz="1800" dirty="0" smtClean="0"/>
              <a:t>Assigns </a:t>
            </a:r>
            <a:r>
              <a:rPr lang="en-US" sz="1800" dirty="0"/>
              <a:t>a cost to each transition for a cache line in different </a:t>
            </a:r>
            <a:r>
              <a:rPr lang="en-US" sz="1800" dirty="0" smtClean="0"/>
              <a:t>cache</a:t>
            </a:r>
            <a:endParaRPr lang="en-US" sz="2400" dirty="0" smtClean="0"/>
          </a:p>
          <a:p>
            <a:r>
              <a:rPr lang="en-US" sz="2400" dirty="0" smtClean="0"/>
              <a:t>Demonstrate </a:t>
            </a:r>
            <a:r>
              <a:rPr lang="en-US" sz="2400" dirty="0"/>
              <a:t>the applicability of the model to Intel Xeon Phi and show how it can be simplified </a:t>
            </a:r>
            <a:r>
              <a:rPr lang="en-US" sz="2400" dirty="0" smtClean="0"/>
              <a:t>for algorithm design.</a:t>
            </a:r>
          </a:p>
          <a:p>
            <a:endParaRPr lang="en-US" sz="2400" dirty="0"/>
          </a:p>
        </p:txBody>
      </p:sp>
      <p:sp>
        <p:nvSpPr>
          <p:cNvPr id="3" name="Slide Number Placeholder 2"/>
          <p:cNvSpPr>
            <a:spLocks noGrp="1"/>
          </p:cNvSpPr>
          <p:nvPr>
            <p:ph type="sldNum" sz="quarter" idx="12"/>
          </p:nvPr>
        </p:nvSpPr>
        <p:spPr/>
        <p:txBody>
          <a:bodyPr/>
          <a:lstStyle/>
          <a:p>
            <a:fld id="{C180FA83-FEBA-4862-ACDF-4EFCC04E068C}" type="slidenum">
              <a:rPr lang="en-US" smtClean="0"/>
              <a:t>3</a:t>
            </a:fld>
            <a:endParaRPr lang="en-US"/>
          </a:p>
        </p:txBody>
      </p:sp>
      <p:pic>
        <p:nvPicPr>
          <p:cNvPr id="1026" name="Picture 2" descr="https://westernmasssmem.files.wordpress.com/2012/08/wrench-fig05_x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101" y="4343400"/>
            <a:ext cx="2775699" cy="220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4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Intra-node Communication</a:t>
            </a:r>
          </a:p>
        </p:txBody>
      </p:sp>
      <p:sp>
        <p:nvSpPr>
          <p:cNvPr id="3" name="Content Placeholder 2"/>
          <p:cNvSpPr>
            <a:spLocks noGrp="1"/>
          </p:cNvSpPr>
          <p:nvPr>
            <p:ph idx="1"/>
          </p:nvPr>
        </p:nvSpPr>
        <p:spPr>
          <a:xfrm>
            <a:off x="677334" y="1447800"/>
            <a:ext cx="8774930" cy="4419600"/>
          </a:xfrm>
        </p:spPr>
        <p:txBody>
          <a:bodyPr>
            <a:normAutofit/>
          </a:bodyPr>
          <a:lstStyle/>
          <a:p>
            <a:r>
              <a:rPr lang="en-US" dirty="0" smtClean="0"/>
              <a:t>Most processors implement some form of MESI protocol</a:t>
            </a:r>
          </a:p>
          <a:p>
            <a:r>
              <a:rPr lang="en-US" dirty="0" smtClean="0"/>
              <a:t>Shared-memory MPI communications use an intermediate buffer that is shared between the sender and the receiver</a:t>
            </a:r>
          </a:p>
          <a:p>
            <a:r>
              <a:rPr lang="en-US" dirty="0" smtClean="0"/>
              <a:t>The sender writes message in the buffer before the receiver reads it</a:t>
            </a:r>
          </a:p>
          <a:p>
            <a:r>
              <a:rPr lang="en-US" dirty="0" smtClean="0"/>
              <a:t>Popular MPI implementations like MPICH2 and Open MPI allocate a large buffer that is shared between processes</a:t>
            </a:r>
          </a:p>
          <a:p>
            <a:r>
              <a:rPr lang="en-US" dirty="0" smtClean="0"/>
              <a:t>This buffer is divided into fixed size chunks among processes</a:t>
            </a:r>
          </a:p>
          <a:p>
            <a:r>
              <a:rPr lang="en-US" dirty="0" smtClean="0"/>
              <a:t>Processes reuse their share of the buffer every time they want to send messages, even if the destination is different</a:t>
            </a:r>
          </a:p>
          <a:p>
            <a:r>
              <a:rPr lang="en-US" dirty="0" smtClean="0"/>
              <a:t>When a message is too large to fit into one fixed size buffer, the process uses multiple buffers. There is a pipeline protocol in place to ensure the receiver’s reads overlap with the sender’s writes appropriately</a:t>
            </a:r>
          </a:p>
          <a:p>
            <a:endParaRPr lang="en-US" dirty="0"/>
          </a:p>
        </p:txBody>
      </p:sp>
      <p:pic>
        <p:nvPicPr>
          <p:cNvPr id="9218" name="Picture 2" descr="https://t.pimg.jp/005/600/745/1/56007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592646"/>
            <a:ext cx="1473027" cy="1112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31375A4-56A4-47D6-9801-1991572033F7}" type="slidenum">
              <a:rPr lang="en-US" smtClean="0"/>
              <a:t>30</a:t>
            </a:fld>
            <a:endParaRPr lang="en-US"/>
          </a:p>
        </p:txBody>
      </p:sp>
    </p:spTree>
    <p:extLst>
      <p:ext uri="{BB962C8B-B14F-4D97-AF65-F5344CB8AC3E}">
        <p14:creationId xmlns:p14="http://schemas.microsoft.com/office/powerpoint/2010/main" val="360679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Intra-node Communication (1/2)</a:t>
            </a:r>
          </a:p>
        </p:txBody>
      </p:sp>
      <p:sp>
        <p:nvSpPr>
          <p:cNvPr id="4" name="Content Placeholder 3"/>
          <p:cNvSpPr>
            <a:spLocks noGrp="1"/>
          </p:cNvSpPr>
          <p:nvPr>
            <p:ph idx="1"/>
          </p:nvPr>
        </p:nvSpPr>
        <p:spPr>
          <a:xfrm>
            <a:off x="677334" y="1906155"/>
            <a:ext cx="8596668" cy="3880773"/>
          </a:xfrm>
        </p:spPr>
        <p:txBody>
          <a:bodyPr/>
          <a:lstStyle/>
          <a:p>
            <a:r>
              <a:rPr lang="en-US" dirty="0" smtClean="0"/>
              <a:t>Micro memory benchmarks are run on test bed platforms using </a:t>
            </a:r>
            <a:r>
              <a:rPr lang="en-US" dirty="0" err="1" smtClean="0"/>
              <a:t>mbench</a:t>
            </a:r>
            <a:r>
              <a:rPr lang="en-US" dirty="0" smtClean="0"/>
              <a:t> framework</a:t>
            </a:r>
          </a:p>
          <a:p>
            <a:r>
              <a:rPr lang="en-US" dirty="0" smtClean="0"/>
              <a:t>The </a:t>
            </a:r>
            <a:r>
              <a:rPr lang="en-US" dirty="0" err="1" smtClean="0"/>
              <a:t>mbench</a:t>
            </a:r>
            <a:r>
              <a:rPr lang="en-US" dirty="0" smtClean="0"/>
              <a:t> framework offers easy ways to setup memory buffers to each cache state and compute the corresponding memory access throughputs for different number of threads</a:t>
            </a:r>
          </a:p>
          <a:p>
            <a:r>
              <a:rPr lang="en-US" dirty="0" smtClean="0"/>
              <a:t>The benchmark outputs are then combined to rebuild the memory access pattern and predict its behavior. Rebuilding considers MESI protocol</a:t>
            </a:r>
          </a:p>
          <a:p>
            <a:r>
              <a:rPr lang="en-US" dirty="0" smtClean="0"/>
              <a:t>Since most HPC architectures use some form of MESI, this model is expected to match a wide range of HPC applications</a:t>
            </a:r>
            <a:endParaRPr lang="en-US" dirty="0"/>
          </a:p>
        </p:txBody>
      </p:sp>
      <p:pic>
        <p:nvPicPr>
          <p:cNvPr id="5" name="Picture 2" descr="http://sr.photos3.fotosearch.com/bthumb/CSP/CSP756/k7561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968025"/>
            <a:ext cx="2175210" cy="16378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188405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Intra-node Communication (2/2)</a:t>
            </a:r>
          </a:p>
        </p:txBody>
      </p:sp>
      <p:sp>
        <p:nvSpPr>
          <p:cNvPr id="3" name="Content Placeholder 2"/>
          <p:cNvSpPr>
            <a:spLocks noGrp="1"/>
          </p:cNvSpPr>
          <p:nvPr>
            <p:ph idx="1"/>
          </p:nvPr>
        </p:nvSpPr>
        <p:spPr/>
        <p:txBody>
          <a:bodyPr/>
          <a:lstStyle/>
          <a:p>
            <a:r>
              <a:rPr lang="en-US" dirty="0" smtClean="0"/>
              <a:t>The model targets memory-bound applications, i.e. where memory access is the key performance criteria and cannot be overlapped significantly with computation</a:t>
            </a:r>
          </a:p>
          <a:p>
            <a:r>
              <a:rPr lang="en-US" dirty="0" smtClean="0"/>
              <a:t>The model allows the computation of time taken for sender and receiver nodes to copy data to and from their buffers. This allows to compute the throughput of these communications</a:t>
            </a:r>
          </a:p>
          <a:p>
            <a:endParaRPr lang="en-US" dirty="0"/>
          </a:p>
        </p:txBody>
      </p:sp>
      <p:pic>
        <p:nvPicPr>
          <p:cNvPr id="9218" name="Picture 2" descr="http://sr.photos3.fotosearch.com/bthumb/CSP/CSP756/k7561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05794"/>
            <a:ext cx="2895600" cy="21802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31375A4-56A4-47D6-9801-1991572033F7}" type="slidenum">
              <a:rPr lang="en-US" smtClean="0"/>
              <a:t>32</a:t>
            </a:fld>
            <a:endParaRPr lang="en-US"/>
          </a:p>
        </p:txBody>
      </p:sp>
    </p:spTree>
    <p:extLst>
      <p:ext uri="{BB962C8B-B14F-4D97-AF65-F5344CB8AC3E}">
        <p14:creationId xmlns:p14="http://schemas.microsoft.com/office/powerpoint/2010/main" val="2885752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Beds – Intel Xeon Sandy Bridge E5-2650 (1/2)</a:t>
            </a:r>
          </a:p>
        </p:txBody>
      </p:sp>
      <p:sp>
        <p:nvSpPr>
          <p:cNvPr id="5" name="Content Placeholder 4"/>
          <p:cNvSpPr>
            <a:spLocks noGrp="1"/>
          </p:cNvSpPr>
          <p:nvPr>
            <p:ph idx="1"/>
          </p:nvPr>
        </p:nvSpPr>
        <p:spPr>
          <a:xfrm>
            <a:off x="677334" y="1986627"/>
            <a:ext cx="8596668" cy="3880773"/>
          </a:xfrm>
        </p:spPr>
        <p:txBody>
          <a:bodyPr/>
          <a:lstStyle/>
          <a:p>
            <a:r>
              <a:rPr lang="en-US" dirty="0" smtClean="0"/>
              <a:t>Two 8 core Intel Xeon E5-2650 processor @ 2GHz</a:t>
            </a:r>
          </a:p>
          <a:p>
            <a:r>
              <a:rPr lang="en-US" dirty="0" smtClean="0"/>
              <a:t>Sandy Bridge microarchitecture</a:t>
            </a:r>
          </a:p>
          <a:p>
            <a:r>
              <a:rPr lang="en-US" dirty="0" smtClean="0"/>
              <a:t>16 cores with hyper threading = 32 cores totally</a:t>
            </a:r>
          </a:p>
          <a:p>
            <a:endParaRPr lang="en-US" dirty="0"/>
          </a:p>
        </p:txBody>
      </p:sp>
      <p:pic>
        <p:nvPicPr>
          <p:cNvPr id="6" name="Picture 5"/>
          <p:cNvPicPr>
            <a:picLocks noChangeAspect="1"/>
          </p:cNvPicPr>
          <p:nvPr/>
        </p:nvPicPr>
        <p:blipFill>
          <a:blip r:embed="rId2"/>
          <a:stretch>
            <a:fillRect/>
          </a:stretch>
        </p:blipFill>
        <p:spPr>
          <a:xfrm>
            <a:off x="990600" y="3200400"/>
            <a:ext cx="6600825" cy="3467318"/>
          </a:xfrm>
          <a:prstGeom prst="rect">
            <a:avLst/>
          </a:prstGeom>
        </p:spPr>
      </p:pic>
      <p:pic>
        <p:nvPicPr>
          <p:cNvPr id="11266" name="Picture 2" descr="http://img3.wikia.nocookie.net/__cb20131211172420/logopedia/images/8/86/Intel_Xeon_logo_(20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452" y="1447800"/>
            <a:ext cx="2109945" cy="15850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408842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52" y="533400"/>
            <a:ext cx="8596668" cy="1320800"/>
          </a:xfrm>
        </p:spPr>
        <p:txBody>
          <a:bodyPr/>
          <a:lstStyle/>
          <a:p>
            <a:r>
              <a:rPr lang="en-US" dirty="0"/>
              <a:t>Test Beds – AMD Opteron 6272 (2/2)</a:t>
            </a:r>
          </a:p>
        </p:txBody>
      </p:sp>
      <p:sp>
        <p:nvSpPr>
          <p:cNvPr id="6" name="Content Placeholder 5"/>
          <p:cNvSpPr>
            <a:spLocks noGrp="1"/>
          </p:cNvSpPr>
          <p:nvPr>
            <p:ph idx="1"/>
          </p:nvPr>
        </p:nvSpPr>
        <p:spPr>
          <a:xfrm>
            <a:off x="609600" y="1371600"/>
            <a:ext cx="8596668" cy="3880773"/>
          </a:xfrm>
        </p:spPr>
        <p:txBody>
          <a:bodyPr/>
          <a:lstStyle/>
          <a:p>
            <a:r>
              <a:rPr lang="en-US" dirty="0" smtClean="0"/>
              <a:t>AMD Opteron 6272 @ 2.1GHz</a:t>
            </a:r>
          </a:p>
          <a:p>
            <a:r>
              <a:rPr lang="en-US" dirty="0" smtClean="0"/>
              <a:t>Bulldozer microarchitecture</a:t>
            </a:r>
          </a:p>
          <a:p>
            <a:r>
              <a:rPr lang="en-US" dirty="0" smtClean="0"/>
              <a:t>Each thread is seen as 4 cores by the OS. Therefore, totally 64 cores</a:t>
            </a:r>
            <a:endParaRPr lang="en-US" dirty="0"/>
          </a:p>
        </p:txBody>
      </p:sp>
      <p:pic>
        <p:nvPicPr>
          <p:cNvPr id="7" name="Picture 6"/>
          <p:cNvPicPr>
            <a:picLocks noChangeAspect="1"/>
          </p:cNvPicPr>
          <p:nvPr/>
        </p:nvPicPr>
        <p:blipFill>
          <a:blip r:embed="rId2"/>
          <a:stretch>
            <a:fillRect/>
          </a:stretch>
        </p:blipFill>
        <p:spPr>
          <a:xfrm>
            <a:off x="1981200" y="2743200"/>
            <a:ext cx="5172075" cy="4043144"/>
          </a:xfrm>
          <a:prstGeom prst="rect">
            <a:avLst/>
          </a:prstGeom>
        </p:spPr>
      </p:pic>
      <p:pic>
        <p:nvPicPr>
          <p:cNvPr id="13314" name="Picture 2" descr="http://i1-news.softpedia-static.com/images/news2/AMD-Bulldozer-Performance-Detai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147" y="365034"/>
            <a:ext cx="1266825" cy="148916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34</a:t>
            </a:fld>
            <a:endParaRPr lang="en-US"/>
          </a:p>
        </p:txBody>
      </p:sp>
    </p:spTree>
    <p:extLst>
      <p:ext uri="{BB962C8B-B14F-4D97-AF65-F5344CB8AC3E}">
        <p14:creationId xmlns:p14="http://schemas.microsoft.com/office/powerpoint/2010/main" val="134341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1320800"/>
          </a:xfrm>
        </p:spPr>
        <p:txBody>
          <a:bodyPr/>
          <a:lstStyle/>
          <a:p>
            <a:r>
              <a:rPr lang="en-US" dirty="0"/>
              <a:t>Evaluating the Model (1/2)</a:t>
            </a:r>
          </a:p>
        </p:txBody>
      </p:sp>
      <p:sp>
        <p:nvSpPr>
          <p:cNvPr id="2" name="Content Placeholder 1"/>
          <p:cNvSpPr>
            <a:spLocks noGrp="1"/>
          </p:cNvSpPr>
          <p:nvPr>
            <p:ph idx="1"/>
          </p:nvPr>
        </p:nvSpPr>
        <p:spPr>
          <a:xfrm>
            <a:off x="677334" y="1600200"/>
            <a:ext cx="8596668" cy="3880773"/>
          </a:xfrm>
        </p:spPr>
        <p:txBody>
          <a:bodyPr/>
          <a:lstStyle/>
          <a:p>
            <a:r>
              <a:rPr lang="en-US" dirty="0" smtClean="0"/>
              <a:t>The performance predicted by the model is compared to an experiment that measures the performance of communication on Intel and AMD processors using MPI. </a:t>
            </a:r>
          </a:p>
          <a:p>
            <a:r>
              <a:rPr lang="en-US" dirty="0" smtClean="0"/>
              <a:t>The model measures only data transfer times whereas MPI adds control overheads. </a:t>
            </a:r>
          </a:p>
          <a:p>
            <a:r>
              <a:rPr lang="en-US" dirty="0" smtClean="0"/>
              <a:t>To overcome this, a synthetic experiment was designed that mimics the data transfers </a:t>
            </a:r>
            <a:r>
              <a:rPr lang="en-US" dirty="0" err="1" smtClean="0"/>
              <a:t>withing</a:t>
            </a:r>
            <a:r>
              <a:rPr lang="en-US" dirty="0" smtClean="0"/>
              <a:t> Open MPI 1.7 implementation.</a:t>
            </a:r>
          </a:p>
          <a:p>
            <a:pPr marL="0" indent="0">
              <a:buNone/>
            </a:pPr>
            <a:endParaRPr lang="en-US" dirty="0"/>
          </a:p>
        </p:txBody>
      </p:sp>
      <p:pic>
        <p:nvPicPr>
          <p:cNvPr id="14338" name="Picture 2" descr="http://thumbs.gograph.com/gg58250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91000"/>
            <a:ext cx="1965429" cy="21281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35</a:t>
            </a:fld>
            <a:endParaRPr lang="en-US"/>
          </a:p>
        </p:txBody>
      </p:sp>
    </p:spTree>
    <p:extLst>
      <p:ext uri="{BB962C8B-B14F-4D97-AF65-F5344CB8AC3E}">
        <p14:creationId xmlns:p14="http://schemas.microsoft.com/office/powerpoint/2010/main" val="2322514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320800"/>
          </a:xfrm>
        </p:spPr>
        <p:txBody>
          <a:bodyPr/>
          <a:lstStyle/>
          <a:p>
            <a:r>
              <a:rPr lang="en-US" dirty="0"/>
              <a:t>Evaluating the Model (2/2)</a:t>
            </a:r>
          </a:p>
        </p:txBody>
      </p:sp>
      <p:pic>
        <p:nvPicPr>
          <p:cNvPr id="4" name="Picture 3"/>
          <p:cNvPicPr>
            <a:picLocks noChangeAspect="1"/>
          </p:cNvPicPr>
          <p:nvPr/>
        </p:nvPicPr>
        <p:blipFill rotWithShape="1">
          <a:blip r:embed="rId2"/>
          <a:srcRect b="17048"/>
          <a:stretch/>
        </p:blipFill>
        <p:spPr>
          <a:xfrm>
            <a:off x="609600" y="914400"/>
            <a:ext cx="7696200" cy="5240383"/>
          </a:xfrm>
          <a:prstGeom prst="rect">
            <a:avLst/>
          </a:prstGeom>
        </p:spPr>
      </p:pic>
      <p:sp>
        <p:nvSpPr>
          <p:cNvPr id="3" name="Slide Number Placeholder 2"/>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1655723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Application Buffer Reuse (1/2)</a:t>
            </a:r>
          </a:p>
        </p:txBody>
      </p:sp>
      <p:sp>
        <p:nvSpPr>
          <p:cNvPr id="4" name="Content Placeholder 3"/>
          <p:cNvSpPr>
            <a:spLocks noGrp="1"/>
          </p:cNvSpPr>
          <p:nvPr>
            <p:ph idx="1"/>
          </p:nvPr>
        </p:nvSpPr>
        <p:spPr>
          <a:xfrm>
            <a:off x="677334" y="1524000"/>
            <a:ext cx="8596668" cy="3880773"/>
          </a:xfrm>
        </p:spPr>
        <p:txBody>
          <a:bodyPr/>
          <a:lstStyle/>
          <a:p>
            <a:r>
              <a:rPr lang="en-US" dirty="0" smtClean="0"/>
              <a:t>Sometimes, the buffers that belong to the sender or receiver are reused in message transfers. </a:t>
            </a:r>
          </a:p>
          <a:p>
            <a:r>
              <a:rPr lang="en-US" dirty="0" smtClean="0"/>
              <a:t>And sometimes they are not reused. </a:t>
            </a:r>
          </a:p>
          <a:p>
            <a:r>
              <a:rPr lang="en-US" dirty="0" smtClean="0"/>
              <a:t>This causes the MESI states involved to change and causes memory access performance to vary significantly. </a:t>
            </a:r>
          </a:p>
          <a:p>
            <a:r>
              <a:rPr lang="en-US" dirty="0" smtClean="0"/>
              <a:t>Therefore, it is important to consider the changes in memory access throughput due to buffer reuse.</a:t>
            </a:r>
            <a:endParaRPr lang="en-US" dirty="0"/>
          </a:p>
        </p:txBody>
      </p:sp>
      <p:pic>
        <p:nvPicPr>
          <p:cNvPr id="15362" name="Picture 2" descr="http://sr.photos3.fotosearch.com/bthumb/CSP/CSP912/k91267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1882587"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37</a:t>
            </a:fld>
            <a:endParaRPr lang="en-US"/>
          </a:p>
        </p:txBody>
      </p:sp>
    </p:spTree>
    <p:extLst>
      <p:ext uri="{BB962C8B-B14F-4D97-AF65-F5344CB8AC3E}">
        <p14:creationId xmlns:p14="http://schemas.microsoft.com/office/powerpoint/2010/main" val="258413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596668" cy="1320800"/>
          </a:xfrm>
        </p:spPr>
        <p:txBody>
          <a:bodyPr/>
          <a:lstStyle/>
          <a:p>
            <a:r>
              <a:rPr lang="en-US" dirty="0"/>
              <a:t>Impact of Application Buffer Reuse (2/2)</a:t>
            </a:r>
          </a:p>
        </p:txBody>
      </p:sp>
      <p:pic>
        <p:nvPicPr>
          <p:cNvPr id="4" name="Picture 3"/>
          <p:cNvPicPr>
            <a:picLocks noChangeAspect="1"/>
          </p:cNvPicPr>
          <p:nvPr/>
        </p:nvPicPr>
        <p:blipFill rotWithShape="1">
          <a:blip r:embed="rId2"/>
          <a:srcRect b="16610"/>
          <a:stretch/>
        </p:blipFill>
        <p:spPr>
          <a:xfrm>
            <a:off x="533400" y="1191632"/>
            <a:ext cx="7696200" cy="5247251"/>
          </a:xfrm>
          <a:prstGeom prst="rect">
            <a:avLst/>
          </a:prstGeom>
        </p:spPr>
      </p:pic>
      <p:sp>
        <p:nvSpPr>
          <p:cNvPr id="3" name="Slide Number Placeholder 2"/>
          <p:cNvSpPr>
            <a:spLocks noGrp="1"/>
          </p:cNvSpPr>
          <p:nvPr>
            <p:ph type="sldNum" sz="quarter" idx="12"/>
          </p:nvPr>
        </p:nvSpPr>
        <p:spPr/>
        <p:txBody>
          <a:bodyPr/>
          <a:lstStyle/>
          <a:p>
            <a:fld id="{E31375A4-56A4-47D6-9801-1991572033F7}" type="slidenum">
              <a:rPr lang="en-US" smtClean="0"/>
              <a:t>38</a:t>
            </a:fld>
            <a:endParaRPr lang="en-US"/>
          </a:p>
        </p:txBody>
      </p:sp>
    </p:spTree>
    <p:extLst>
      <p:ext uri="{BB962C8B-B14F-4D97-AF65-F5344CB8AC3E}">
        <p14:creationId xmlns:p14="http://schemas.microsoft.com/office/powerpoint/2010/main" val="93643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transitioning from M -&gt; S state</a:t>
            </a:r>
          </a:p>
        </p:txBody>
      </p:sp>
      <p:sp>
        <p:nvSpPr>
          <p:cNvPr id="4" name="Content Placeholder 3"/>
          <p:cNvSpPr>
            <a:spLocks noGrp="1"/>
          </p:cNvSpPr>
          <p:nvPr>
            <p:ph idx="1"/>
          </p:nvPr>
        </p:nvSpPr>
        <p:spPr>
          <a:xfrm>
            <a:off x="515525" y="1676400"/>
            <a:ext cx="2904066" cy="3880773"/>
          </a:xfrm>
        </p:spPr>
        <p:txBody>
          <a:bodyPr/>
          <a:lstStyle/>
          <a:p>
            <a:r>
              <a:rPr lang="en-US" dirty="0" smtClean="0"/>
              <a:t>When a core tries to load data that has been recently modified by another core, a write back is required if there is no shared memory between the cores</a:t>
            </a:r>
          </a:p>
          <a:p>
            <a:r>
              <a:rPr lang="en-US" dirty="0" smtClean="0"/>
              <a:t>Such write backs prove to be expensive</a:t>
            </a:r>
          </a:p>
        </p:txBody>
      </p:sp>
      <p:pic>
        <p:nvPicPr>
          <p:cNvPr id="5" name="Picture 4"/>
          <p:cNvPicPr>
            <a:picLocks noChangeAspect="1"/>
          </p:cNvPicPr>
          <p:nvPr/>
        </p:nvPicPr>
        <p:blipFill rotWithShape="1">
          <a:blip r:embed="rId2"/>
          <a:srcRect l="5682" b="11111"/>
          <a:stretch/>
        </p:blipFill>
        <p:spPr>
          <a:xfrm>
            <a:off x="3429000" y="1371600"/>
            <a:ext cx="5857875" cy="4281897"/>
          </a:xfrm>
          <a:prstGeom prst="rect">
            <a:avLst/>
          </a:prstGeom>
        </p:spPr>
      </p:pic>
      <p:sp>
        <p:nvSpPr>
          <p:cNvPr id="3" name="Slide Number Placeholder 2"/>
          <p:cNvSpPr>
            <a:spLocks noGrp="1"/>
          </p:cNvSpPr>
          <p:nvPr>
            <p:ph type="sldNum" sz="quarter" idx="12"/>
          </p:nvPr>
        </p:nvSpPr>
        <p:spPr/>
        <p:txBody>
          <a:bodyPr/>
          <a:lstStyle/>
          <a:p>
            <a:fld id="{E31375A4-56A4-47D6-9801-1991572033F7}" type="slidenum">
              <a:rPr lang="en-US" smtClean="0"/>
              <a:t>39</a:t>
            </a:fld>
            <a:endParaRPr lang="en-US"/>
          </a:p>
        </p:txBody>
      </p:sp>
    </p:spTree>
    <p:extLst>
      <p:ext uri="{BB962C8B-B14F-4D97-AF65-F5344CB8AC3E}">
        <p14:creationId xmlns:p14="http://schemas.microsoft.com/office/powerpoint/2010/main" val="326401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Intel Xeon Phi 5110P: Architecture</a:t>
            </a:r>
            <a:endParaRPr lang="en-US" dirty="0"/>
          </a:p>
        </p:txBody>
      </p:sp>
      <p:sp>
        <p:nvSpPr>
          <p:cNvPr id="11" name="Content Placeholder 10"/>
          <p:cNvSpPr>
            <a:spLocks noGrp="1"/>
          </p:cNvSpPr>
          <p:nvPr>
            <p:ph sz="half" idx="1"/>
          </p:nvPr>
        </p:nvSpPr>
        <p:spPr>
          <a:xfrm>
            <a:off x="515155" y="1447800"/>
            <a:ext cx="5396248" cy="3880772"/>
          </a:xfrm>
        </p:spPr>
        <p:txBody>
          <a:bodyPr>
            <a:noAutofit/>
          </a:bodyPr>
          <a:lstStyle/>
          <a:p>
            <a:r>
              <a:rPr lang="en-US" sz="1700" dirty="0" smtClean="0"/>
              <a:t>60 cores @ 1056 MHz</a:t>
            </a:r>
          </a:p>
          <a:p>
            <a:r>
              <a:rPr lang="en-US" sz="1700" dirty="0" smtClean="0"/>
              <a:t>Supports 4 threads per core with </a:t>
            </a:r>
            <a:r>
              <a:rPr lang="en-US" sz="1700" dirty="0" err="1" smtClean="0"/>
              <a:t>hyperthreading</a:t>
            </a:r>
            <a:endParaRPr lang="en-US" sz="1700" dirty="0"/>
          </a:p>
          <a:p>
            <a:r>
              <a:rPr lang="en-US" sz="1700" dirty="0" smtClean="0"/>
              <a:t>x86 ISA (low latency)</a:t>
            </a:r>
          </a:p>
          <a:p>
            <a:r>
              <a:rPr lang="en-US" sz="1700" dirty="0" smtClean="0"/>
              <a:t>32kb of L1 data cache</a:t>
            </a:r>
          </a:p>
          <a:p>
            <a:r>
              <a:rPr lang="en-US" sz="1700" dirty="0" smtClean="0"/>
              <a:t>32kb of L1 instruction cache</a:t>
            </a:r>
          </a:p>
          <a:p>
            <a:r>
              <a:rPr lang="en-US" sz="1700" dirty="0" smtClean="0"/>
              <a:t>512kb of unified L2 cache</a:t>
            </a:r>
          </a:p>
          <a:p>
            <a:r>
              <a:rPr lang="en-US" sz="1700" dirty="0" smtClean="0"/>
              <a:t>8GB of global memory</a:t>
            </a:r>
          </a:p>
          <a:p>
            <a:r>
              <a:rPr lang="en-US" sz="1700" dirty="0" smtClean="0"/>
              <a:t>3 bidirectional ring buses</a:t>
            </a:r>
          </a:p>
          <a:p>
            <a:pPr lvl="1"/>
            <a:r>
              <a:rPr lang="en-US" dirty="0" smtClean="0"/>
              <a:t>Data block ring (64 bytes wide)</a:t>
            </a:r>
          </a:p>
          <a:p>
            <a:pPr lvl="1"/>
            <a:r>
              <a:rPr lang="en-US" dirty="0" smtClean="0"/>
              <a:t>Address ring (send/write commands and memory addresses)</a:t>
            </a:r>
          </a:p>
          <a:p>
            <a:pPr lvl="1"/>
            <a:r>
              <a:rPr lang="en-US" dirty="0" smtClean="0"/>
              <a:t>Acknowledgement ring</a:t>
            </a:r>
          </a:p>
          <a:p>
            <a:r>
              <a:rPr lang="en-US" sz="1700" dirty="0" smtClean="0"/>
              <a:t>GDDR5 memory controller connected to the ring</a:t>
            </a:r>
          </a:p>
        </p:txBody>
      </p:sp>
      <p:pic>
        <p:nvPicPr>
          <p:cNvPr id="13" name="Content Placeholder 8"/>
          <p:cNvPicPr>
            <a:picLocks noGrp="1" noChangeAspect="1"/>
          </p:cNvPicPr>
          <p:nvPr>
            <p:ph sz="half" idx="2"/>
          </p:nvPr>
        </p:nvPicPr>
        <p:blipFill rotWithShape="1">
          <a:blip r:embed="rId2"/>
          <a:srcRect l="8425" t="37828" r="50027" b="22139"/>
          <a:stretch/>
        </p:blipFill>
        <p:spPr>
          <a:xfrm>
            <a:off x="4986059" y="2196451"/>
            <a:ext cx="4564679" cy="2472744"/>
          </a:xfrm>
          <a:prstGeom prst="rect">
            <a:avLst/>
          </a:prstGeom>
        </p:spPr>
      </p:pic>
      <p:sp>
        <p:nvSpPr>
          <p:cNvPr id="14" name="Slide Number Placeholder 13"/>
          <p:cNvSpPr>
            <a:spLocks noGrp="1"/>
          </p:cNvSpPr>
          <p:nvPr>
            <p:ph type="sldNum" sz="quarter" idx="12"/>
          </p:nvPr>
        </p:nvSpPr>
        <p:spPr/>
        <p:txBody>
          <a:bodyPr/>
          <a:lstStyle/>
          <a:p>
            <a:fld id="{C180FA83-FEBA-4862-ACDF-4EFCC04E068C}" type="slidenum">
              <a:rPr lang="en-US" smtClean="0"/>
              <a:t>4</a:t>
            </a:fld>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810" y="1240510"/>
            <a:ext cx="907753" cy="679719"/>
          </a:xfrm>
          <a:prstGeom prst="rect">
            <a:avLst/>
          </a:prstGeom>
        </p:spPr>
      </p:pic>
    </p:spTree>
    <p:extLst>
      <p:ext uri="{BB962C8B-B14F-4D97-AF65-F5344CB8AC3E}">
        <p14:creationId xmlns:p14="http://schemas.microsoft.com/office/powerpoint/2010/main" val="1937161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533400"/>
            <a:ext cx="9144000" cy="1143000"/>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1">
                  <a:lumMod val="75000"/>
                </a:schemeClr>
              </a:buClr>
            </a:pPr>
            <a:r>
              <a:rPr lang="en-US" dirty="0"/>
              <a:t>When transitioning from S -&gt; M state</a:t>
            </a:r>
          </a:p>
        </p:txBody>
      </p:sp>
      <p:sp>
        <p:nvSpPr>
          <p:cNvPr id="5" name="Content Placeholder 4"/>
          <p:cNvSpPr>
            <a:spLocks noGrp="1"/>
          </p:cNvSpPr>
          <p:nvPr>
            <p:ph idx="1"/>
          </p:nvPr>
        </p:nvSpPr>
        <p:spPr>
          <a:xfrm>
            <a:off x="616527" y="1447800"/>
            <a:ext cx="3422073" cy="3880773"/>
          </a:xfrm>
        </p:spPr>
        <p:txBody>
          <a:bodyPr>
            <a:normAutofit lnSpcReduction="10000"/>
          </a:bodyPr>
          <a:lstStyle/>
          <a:p>
            <a:r>
              <a:rPr lang="en-US" dirty="0" smtClean="0"/>
              <a:t>The remote copy has to be invalidated before the local copy can switch from S to M state</a:t>
            </a:r>
          </a:p>
          <a:p>
            <a:r>
              <a:rPr lang="en-US" dirty="0" smtClean="0"/>
              <a:t>The Intel Xeon E5 has a directory in its L3 cache that keeps track of these invalidation requests and cancels them when it is known that there are no other copies of that cache line.</a:t>
            </a:r>
          </a:p>
          <a:p>
            <a:r>
              <a:rPr lang="en-US" dirty="0" smtClean="0"/>
              <a:t>This has shown to improve the performance by 5-10% </a:t>
            </a:r>
          </a:p>
          <a:p>
            <a:endParaRPr lang="en-US" dirty="0"/>
          </a:p>
        </p:txBody>
      </p:sp>
      <p:pic>
        <p:nvPicPr>
          <p:cNvPr id="6" name="Picture 5"/>
          <p:cNvPicPr>
            <a:picLocks noChangeAspect="1"/>
          </p:cNvPicPr>
          <p:nvPr/>
        </p:nvPicPr>
        <p:blipFill rotWithShape="1">
          <a:blip r:embed="rId2"/>
          <a:srcRect l="3645" r="1305" b="12577"/>
          <a:stretch/>
        </p:blipFill>
        <p:spPr>
          <a:xfrm>
            <a:off x="4118264" y="1507432"/>
            <a:ext cx="5486400" cy="4038600"/>
          </a:xfrm>
          <a:prstGeom prst="rect">
            <a:avLst/>
          </a:prstGeom>
        </p:spPr>
      </p:pic>
      <p:sp>
        <p:nvSpPr>
          <p:cNvPr id="3" name="Slide Number Placeholder 2"/>
          <p:cNvSpPr>
            <a:spLocks noGrp="1"/>
          </p:cNvSpPr>
          <p:nvPr>
            <p:ph type="sldNum" sz="quarter" idx="12"/>
          </p:nvPr>
        </p:nvSpPr>
        <p:spPr/>
        <p:txBody>
          <a:bodyPr/>
          <a:lstStyle/>
          <a:p>
            <a:fld id="{E31375A4-56A4-47D6-9801-1991572033F7}" type="slidenum">
              <a:rPr lang="en-US" smtClean="0"/>
              <a:t>40</a:t>
            </a:fld>
            <a:endParaRPr lang="en-US"/>
          </a:p>
        </p:txBody>
      </p:sp>
    </p:spTree>
    <p:extLst>
      <p:ext uri="{BB962C8B-B14F-4D97-AF65-F5344CB8AC3E}">
        <p14:creationId xmlns:p14="http://schemas.microsoft.com/office/powerpoint/2010/main" val="1560526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erftuning.com/wp-content/uploads/2014/07/PuzzlePiec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895600"/>
            <a:ext cx="1680761"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81000" y="685800"/>
            <a:ext cx="9144000" cy="1143000"/>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1">
                  <a:lumMod val="75000"/>
                </a:schemeClr>
              </a:buClr>
            </a:pPr>
            <a:r>
              <a:rPr lang="en-US" dirty="0"/>
              <a:t>MOESI Protocol </a:t>
            </a:r>
            <a:r>
              <a:rPr lang="en-US" dirty="0" smtClean="0"/>
              <a:t>and Shared-buffer </a:t>
            </a:r>
            <a:r>
              <a:rPr lang="en-US" dirty="0"/>
              <a:t>Reuse </a:t>
            </a:r>
            <a:r>
              <a:rPr lang="en-US" dirty="0" smtClean="0"/>
              <a:t>Order(1/2</a:t>
            </a:r>
            <a:r>
              <a:rPr lang="en-US" dirty="0"/>
              <a:t>)</a:t>
            </a:r>
          </a:p>
        </p:txBody>
      </p:sp>
      <p:sp>
        <p:nvSpPr>
          <p:cNvPr id="5" name="Content Placeholder 4"/>
          <p:cNvSpPr>
            <a:spLocks noGrp="1"/>
          </p:cNvSpPr>
          <p:nvPr>
            <p:ph idx="1"/>
          </p:nvPr>
        </p:nvSpPr>
        <p:spPr>
          <a:xfrm>
            <a:off x="567267" y="2057400"/>
            <a:ext cx="7586133" cy="3880773"/>
          </a:xfrm>
        </p:spPr>
        <p:txBody>
          <a:bodyPr/>
          <a:lstStyle/>
          <a:p>
            <a:r>
              <a:rPr lang="en-US" dirty="0" smtClean="0"/>
              <a:t>AMD platforms use MOESI protocol for cache coherence</a:t>
            </a:r>
          </a:p>
          <a:p>
            <a:r>
              <a:rPr lang="en-US" dirty="0" smtClean="0"/>
              <a:t>This protocol is interesting because of the transition that happens in the O -&gt; M state</a:t>
            </a:r>
          </a:p>
          <a:p>
            <a:r>
              <a:rPr lang="en-US" dirty="0" smtClean="0"/>
              <a:t>One would assume that this transition would happen as quickly as the transition from S to M state in the MESI protocol</a:t>
            </a:r>
          </a:p>
          <a:p>
            <a:r>
              <a:rPr lang="en-US" dirty="0" smtClean="0"/>
              <a:t>But on the contrary, it takes longer. </a:t>
            </a:r>
          </a:p>
          <a:p>
            <a:r>
              <a:rPr lang="en-US" dirty="0" smtClean="0"/>
              <a:t>It is faster to write to a shared copy than an owned one. </a:t>
            </a:r>
          </a:p>
          <a:p>
            <a:r>
              <a:rPr lang="en-US" dirty="0" smtClean="0"/>
              <a:t>Also, in the Bulldozer architecture, reuse of shared buffers seemed to speed up data transfers as against the use of different buffers</a:t>
            </a:r>
            <a:endParaRPr lang="en-US" dirty="0"/>
          </a:p>
        </p:txBody>
      </p:sp>
      <p:sp>
        <p:nvSpPr>
          <p:cNvPr id="3" name="Slide Number Placeholder 2"/>
          <p:cNvSpPr>
            <a:spLocks noGrp="1"/>
          </p:cNvSpPr>
          <p:nvPr>
            <p:ph type="sldNum" sz="quarter" idx="12"/>
          </p:nvPr>
        </p:nvSpPr>
        <p:spPr/>
        <p:txBody>
          <a:bodyPr/>
          <a:lstStyle/>
          <a:p>
            <a:fld id="{E31375A4-56A4-47D6-9801-1991572033F7}" type="slidenum">
              <a:rPr lang="en-US" smtClean="0"/>
              <a:t>41</a:t>
            </a:fld>
            <a:endParaRPr lang="en-US"/>
          </a:p>
        </p:txBody>
      </p:sp>
    </p:spTree>
    <p:extLst>
      <p:ext uri="{BB962C8B-B14F-4D97-AF65-F5344CB8AC3E}">
        <p14:creationId xmlns:p14="http://schemas.microsoft.com/office/powerpoint/2010/main" val="1704832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78166"/>
            <a:ext cx="9144000" cy="1143000"/>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solidFill>
                <a:schemeClr val="tx1"/>
              </a:solidFill>
            </a:endParaRPr>
          </a:p>
        </p:txBody>
      </p:sp>
      <p:sp>
        <p:nvSpPr>
          <p:cNvPr id="8" name="Title 7"/>
          <p:cNvSpPr>
            <a:spLocks noGrp="1"/>
          </p:cNvSpPr>
          <p:nvPr>
            <p:ph type="title"/>
          </p:nvPr>
        </p:nvSpPr>
        <p:spPr/>
        <p:txBody>
          <a:bodyPr>
            <a:normAutofit fontScale="90000"/>
          </a:bodyPr>
          <a:lstStyle/>
          <a:p>
            <a:r>
              <a:rPr lang="en-US" dirty="0"/>
              <a:t>Shared-buffer Reuse Order and MOESI Protocol (2/2)</a:t>
            </a:r>
            <a:br>
              <a:rPr lang="en-US" dirty="0"/>
            </a:br>
            <a:endParaRPr lang="en-US" dirty="0"/>
          </a:p>
        </p:txBody>
      </p:sp>
      <p:pic>
        <p:nvPicPr>
          <p:cNvPr id="10" name="Picture 9"/>
          <p:cNvPicPr>
            <a:picLocks noChangeAspect="1"/>
          </p:cNvPicPr>
          <p:nvPr/>
        </p:nvPicPr>
        <p:blipFill>
          <a:blip r:embed="rId2"/>
          <a:stretch>
            <a:fillRect/>
          </a:stretch>
        </p:blipFill>
        <p:spPr>
          <a:xfrm>
            <a:off x="304800" y="1810776"/>
            <a:ext cx="4800600" cy="3413940"/>
          </a:xfrm>
          <a:prstGeom prst="rect">
            <a:avLst/>
          </a:prstGeom>
        </p:spPr>
      </p:pic>
      <p:pic>
        <p:nvPicPr>
          <p:cNvPr id="11" name="Picture 10"/>
          <p:cNvPicPr>
            <a:picLocks noChangeAspect="1"/>
          </p:cNvPicPr>
          <p:nvPr/>
        </p:nvPicPr>
        <p:blipFill>
          <a:blip r:embed="rId3"/>
          <a:stretch>
            <a:fillRect/>
          </a:stretch>
        </p:blipFill>
        <p:spPr>
          <a:xfrm>
            <a:off x="5105400" y="1930400"/>
            <a:ext cx="4592782" cy="3191594"/>
          </a:xfrm>
          <a:prstGeom prst="rect">
            <a:avLst/>
          </a:prstGeom>
        </p:spPr>
      </p:pic>
      <p:sp>
        <p:nvSpPr>
          <p:cNvPr id="2" name="Slide Number Placeholder 1"/>
          <p:cNvSpPr>
            <a:spLocks noGrp="1"/>
          </p:cNvSpPr>
          <p:nvPr>
            <p:ph type="sldNum" sz="quarter" idx="12"/>
          </p:nvPr>
        </p:nvSpPr>
        <p:spPr/>
        <p:txBody>
          <a:bodyPr/>
          <a:lstStyle/>
          <a:p>
            <a:fld id="{E31375A4-56A4-47D6-9801-1991572033F7}" type="slidenum">
              <a:rPr lang="en-US" smtClean="0"/>
              <a:t>42</a:t>
            </a:fld>
            <a:endParaRPr lang="en-US"/>
          </a:p>
        </p:txBody>
      </p:sp>
    </p:spTree>
    <p:extLst>
      <p:ext uri="{BB962C8B-B14F-4D97-AF65-F5344CB8AC3E}">
        <p14:creationId xmlns:p14="http://schemas.microsoft.com/office/powerpoint/2010/main" val="3566018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723527"/>
            <a:ext cx="9144000" cy="1143000"/>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1">
                  <a:lumMod val="75000"/>
                </a:schemeClr>
              </a:buClr>
            </a:pPr>
            <a:r>
              <a:rPr lang="en-US" dirty="0"/>
              <a:t>Conclusions</a:t>
            </a:r>
          </a:p>
        </p:txBody>
      </p:sp>
      <p:sp>
        <p:nvSpPr>
          <p:cNvPr id="10" name="Content Placeholder 9"/>
          <p:cNvSpPr>
            <a:spLocks noGrp="1"/>
          </p:cNvSpPr>
          <p:nvPr>
            <p:ph idx="1"/>
          </p:nvPr>
        </p:nvSpPr>
        <p:spPr>
          <a:xfrm>
            <a:off x="533400" y="1758027"/>
            <a:ext cx="8915400" cy="3880773"/>
          </a:xfrm>
        </p:spPr>
        <p:txBody>
          <a:bodyPr/>
          <a:lstStyle/>
          <a:p>
            <a:r>
              <a:rPr lang="en-US" dirty="0" smtClean="0"/>
              <a:t>Intra-node communications are becoming increasingly important with the advent of many core processors</a:t>
            </a:r>
          </a:p>
          <a:p>
            <a:r>
              <a:rPr lang="en-US" dirty="0" smtClean="0"/>
              <a:t>Modern memory subsystems are too complex to model due to complex hardware</a:t>
            </a:r>
          </a:p>
          <a:p>
            <a:r>
              <a:rPr lang="en-US" dirty="0" smtClean="0"/>
              <a:t>The paper proposes a new approach to modelling shared-memory communication using micro memory benchmarks</a:t>
            </a:r>
          </a:p>
          <a:p>
            <a:r>
              <a:rPr lang="en-US" dirty="0" smtClean="0"/>
              <a:t>The proposed model’s efficiency was analyzed using an experimental setup and was found to be acceptably accurate</a:t>
            </a:r>
          </a:p>
          <a:p>
            <a:r>
              <a:rPr lang="en-US" dirty="0" smtClean="0"/>
              <a:t>Some common state transitions and their impact on shared-memory communication was discussed</a:t>
            </a:r>
          </a:p>
          <a:p>
            <a:r>
              <a:rPr lang="en-US" dirty="0" smtClean="0"/>
              <a:t>The unexpected behavior of MOESI protocol was discussed</a:t>
            </a:r>
            <a:endParaRPr lang="en-US" dirty="0"/>
          </a:p>
        </p:txBody>
      </p:sp>
      <p:pic>
        <p:nvPicPr>
          <p:cNvPr id="5124" name="Picture 4" descr="http://thumbs.dreamstime.com/z/successful-businessman-d-clip-art-358865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51" t="11786" r="19144" b="19186"/>
          <a:stretch/>
        </p:blipFill>
        <p:spPr bwMode="auto">
          <a:xfrm>
            <a:off x="4038600" y="152400"/>
            <a:ext cx="2007219"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43</a:t>
            </a:fld>
            <a:endParaRPr lang="en-US"/>
          </a:p>
        </p:txBody>
      </p:sp>
    </p:spTree>
    <p:extLst>
      <p:ext uri="{BB962C8B-B14F-4D97-AF65-F5344CB8AC3E}">
        <p14:creationId xmlns:p14="http://schemas.microsoft.com/office/powerpoint/2010/main" val="3931889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838200"/>
            <a:ext cx="7924800" cy="1143000"/>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1">
                  <a:lumMod val="75000"/>
                </a:schemeClr>
              </a:buClr>
            </a:pPr>
            <a:r>
              <a:rPr lang="en-US" dirty="0"/>
              <a:t>Future Work</a:t>
            </a:r>
          </a:p>
        </p:txBody>
      </p:sp>
      <p:sp>
        <p:nvSpPr>
          <p:cNvPr id="5" name="Content Placeholder 4"/>
          <p:cNvSpPr>
            <a:spLocks noGrp="1"/>
          </p:cNvSpPr>
          <p:nvPr>
            <p:ph idx="1"/>
          </p:nvPr>
        </p:nvSpPr>
        <p:spPr>
          <a:xfrm>
            <a:off x="685800" y="1600200"/>
            <a:ext cx="8596668" cy="3880773"/>
          </a:xfrm>
        </p:spPr>
        <p:txBody>
          <a:bodyPr/>
          <a:lstStyle/>
          <a:p>
            <a:r>
              <a:rPr lang="en-US" dirty="0" smtClean="0"/>
              <a:t>The proposed model could be used for real applications and it’s efficiency can be tested in real-time</a:t>
            </a:r>
          </a:p>
          <a:p>
            <a:r>
              <a:rPr lang="en-US" dirty="0" smtClean="0"/>
              <a:t>Other architectures that use MESI cache coherence protocol like ARM could also be considered for the study</a:t>
            </a:r>
          </a:p>
          <a:p>
            <a:r>
              <a:rPr lang="en-US" dirty="0" smtClean="0"/>
              <a:t>More complex communication operations like collective operations can be studied</a:t>
            </a:r>
          </a:p>
          <a:p>
            <a:r>
              <a:rPr lang="en-US" dirty="0" smtClean="0"/>
              <a:t>The optimizations suggested in the paper could be incorporated into an MPI implementation that would automatically tune shared-memory communication</a:t>
            </a:r>
            <a:endParaRPr lang="en-US" dirty="0"/>
          </a:p>
        </p:txBody>
      </p:sp>
      <p:pic>
        <p:nvPicPr>
          <p:cNvPr id="7170" name="Picture 2" descr="http://thumbs.dreamstime.com/z/predict-future-businessman-binoculars-isolated-image-isolated-computer-generated-image-348173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6" b="15747"/>
          <a:stretch/>
        </p:blipFill>
        <p:spPr bwMode="auto">
          <a:xfrm>
            <a:off x="2667000" y="4389567"/>
            <a:ext cx="2895600" cy="21828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31375A4-56A4-47D6-9801-1991572033F7}" type="slidenum">
              <a:rPr lang="en-US" smtClean="0"/>
              <a:t>44</a:t>
            </a:fld>
            <a:endParaRPr lang="en-US"/>
          </a:p>
        </p:txBody>
      </p:sp>
    </p:spTree>
    <p:extLst>
      <p:ext uri="{BB962C8B-B14F-4D97-AF65-F5344CB8AC3E}">
        <p14:creationId xmlns:p14="http://schemas.microsoft.com/office/powerpoint/2010/main" val="3029752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2286000"/>
            <a:ext cx="5334000" cy="1828800"/>
          </a:xfrm>
        </p:spPr>
        <p:txBody>
          <a:bodyPr>
            <a:normAutofit/>
          </a:bodyPr>
          <a:lstStyle/>
          <a:p>
            <a:r>
              <a:rPr lang="en-US" sz="5400" dirty="0" smtClean="0">
                <a:solidFill>
                  <a:schemeClr val="tx1"/>
                </a:solidFill>
                <a:latin typeface="Arial Rounded MT Bold" panose="020F0704030504030204" pitchFamily="34" charset="0"/>
              </a:rPr>
              <a:t>Questions</a:t>
            </a:r>
            <a:endParaRPr lang="en-US" sz="5400" dirty="0">
              <a:solidFill>
                <a:schemeClr val="tx1"/>
              </a:solidFill>
              <a:latin typeface="Arial Rounded MT Bold" panose="020F0704030504030204" pitchFamily="34" charset="0"/>
            </a:endParaRPr>
          </a:p>
        </p:txBody>
      </p:sp>
      <p:pic>
        <p:nvPicPr>
          <p:cNvPr id="8196" name="Picture 4" descr="http://watermarked.cutcaster.com/cutcaster-photo-100501716-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2943225"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31375A4-56A4-47D6-9801-1991572033F7}" type="slidenum">
              <a:rPr lang="en-US" smtClean="0"/>
              <a:t>45</a:t>
            </a:fld>
            <a:endParaRPr lang="en-US"/>
          </a:p>
        </p:txBody>
      </p:sp>
    </p:spTree>
    <p:extLst>
      <p:ext uri="{BB962C8B-B14F-4D97-AF65-F5344CB8AC3E}">
        <p14:creationId xmlns:p14="http://schemas.microsoft.com/office/powerpoint/2010/main" val="163430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Intel Xeon Phi 5110P: Cache Coherency</a:t>
            </a:r>
            <a:endParaRPr lang="en-US" dirty="0"/>
          </a:p>
        </p:txBody>
      </p:sp>
      <p:sp>
        <p:nvSpPr>
          <p:cNvPr id="11" name="Content Placeholder 10"/>
          <p:cNvSpPr>
            <a:spLocks noGrp="1"/>
          </p:cNvSpPr>
          <p:nvPr>
            <p:ph sz="half" idx="1"/>
          </p:nvPr>
        </p:nvSpPr>
        <p:spPr>
          <a:xfrm>
            <a:off x="457201" y="1524000"/>
            <a:ext cx="4518468" cy="4247850"/>
          </a:xfrm>
        </p:spPr>
        <p:txBody>
          <a:bodyPr>
            <a:normAutofit/>
          </a:bodyPr>
          <a:lstStyle/>
          <a:p>
            <a:r>
              <a:rPr lang="en-US" dirty="0" smtClean="0"/>
              <a:t>Directory based cache coherence</a:t>
            </a:r>
          </a:p>
          <a:p>
            <a:r>
              <a:rPr lang="en-US" dirty="0" smtClean="0"/>
              <a:t>64 distributed tag directories(DTD)</a:t>
            </a:r>
          </a:p>
          <a:p>
            <a:r>
              <a:rPr lang="en-US" dirty="0" smtClean="0"/>
              <a:t>DTD for a core is not local to the core</a:t>
            </a:r>
          </a:p>
          <a:p>
            <a:r>
              <a:rPr lang="en-US" dirty="0" smtClean="0"/>
              <a:t>On average, it will be at a distance of 15 cores due to the ring topology</a:t>
            </a:r>
          </a:p>
          <a:p>
            <a:r>
              <a:rPr lang="en-US" dirty="0" smtClean="0"/>
              <a:t>Lines are assigned to each DTD using a hash function based on the address of the line.</a:t>
            </a:r>
          </a:p>
          <a:p>
            <a:r>
              <a:rPr lang="en-US" dirty="0" smtClean="0"/>
              <a:t> This results in an even load distribution but does not take advantage of locality in the network.</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 name="Content Placeholder 2"/>
          <p:cNvPicPr>
            <a:picLocks noGrp="1" noChangeAspect="1"/>
          </p:cNvPicPr>
          <p:nvPr>
            <p:ph sz="half" idx="2"/>
          </p:nvPr>
        </p:nvPicPr>
        <p:blipFill rotWithShape="1">
          <a:blip r:embed="rId3"/>
          <a:srcRect l="51648" t="9792" r="7727" b="55174"/>
          <a:stretch/>
        </p:blipFill>
        <p:spPr>
          <a:xfrm>
            <a:off x="5181600" y="2438400"/>
            <a:ext cx="4329715" cy="2099255"/>
          </a:xfrm>
          <a:prstGeom prst="rect">
            <a:avLst/>
          </a:prstGeom>
        </p:spPr>
      </p:pic>
      <p:sp>
        <p:nvSpPr>
          <p:cNvPr id="4" name="Slide Number Placeholder 3"/>
          <p:cNvSpPr>
            <a:spLocks noGrp="1"/>
          </p:cNvSpPr>
          <p:nvPr>
            <p:ph type="sldNum" sz="quarter" idx="12"/>
          </p:nvPr>
        </p:nvSpPr>
        <p:spPr/>
        <p:txBody>
          <a:bodyPr/>
          <a:lstStyle/>
          <a:p>
            <a:fld id="{C180FA83-FEBA-4862-ACDF-4EFCC04E068C}" type="slidenum">
              <a:rPr lang="en-US" smtClean="0"/>
              <a:t>5</a:t>
            </a:fld>
            <a:endParaRPr lang="en-US"/>
          </a:p>
        </p:txBody>
      </p:sp>
    </p:spTree>
    <p:extLst>
      <p:ext uri="{BB962C8B-B14F-4D97-AF65-F5344CB8AC3E}">
        <p14:creationId xmlns:p14="http://schemas.microsoft.com/office/powerpoint/2010/main" val="173033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Cache-coherent Systems</a:t>
            </a:r>
            <a:endParaRPr lang="en-US" dirty="0"/>
          </a:p>
        </p:txBody>
      </p:sp>
      <p:pic>
        <p:nvPicPr>
          <p:cNvPr id="7" name="Content Placeholder 6"/>
          <p:cNvPicPr>
            <a:picLocks noGrp="1" noChangeAspect="1"/>
          </p:cNvPicPr>
          <p:nvPr>
            <p:ph sz="half" idx="1"/>
          </p:nvPr>
        </p:nvPicPr>
        <p:blipFill rotWithShape="1">
          <a:blip r:embed="rId2"/>
          <a:srcRect l="10936" t="45718" r="49565" b="33598"/>
          <a:stretch/>
        </p:blipFill>
        <p:spPr>
          <a:xfrm>
            <a:off x="4376418" y="3048001"/>
            <a:ext cx="5453382" cy="1605564"/>
          </a:xfrm>
          <a:prstGeom prst="rect">
            <a:avLst/>
          </a:prstGeom>
        </p:spPr>
      </p:pic>
      <p:pic>
        <p:nvPicPr>
          <p:cNvPr id="4" name="Picture 3"/>
          <p:cNvPicPr>
            <a:picLocks noChangeAspect="1"/>
          </p:cNvPicPr>
          <p:nvPr/>
        </p:nvPicPr>
        <p:blipFill rotWithShape="1">
          <a:blip r:embed="rId3">
            <a:grayscl/>
          </a:blip>
          <a:srcRect l="41059" t="12090" r="13112" b="793"/>
          <a:stretch/>
        </p:blipFill>
        <p:spPr>
          <a:xfrm>
            <a:off x="381000" y="1593562"/>
            <a:ext cx="3998933" cy="42738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76249"/>
            <a:ext cx="3147123" cy="2314061"/>
          </a:xfrm>
          <a:prstGeom prst="rect">
            <a:avLst/>
          </a:prstGeom>
        </p:spPr>
      </p:pic>
      <p:sp>
        <p:nvSpPr>
          <p:cNvPr id="10" name="Slide Number Placeholder 9"/>
          <p:cNvSpPr>
            <a:spLocks noGrp="1"/>
          </p:cNvSpPr>
          <p:nvPr>
            <p:ph type="sldNum" sz="quarter" idx="12"/>
          </p:nvPr>
        </p:nvSpPr>
        <p:spPr/>
        <p:txBody>
          <a:bodyPr/>
          <a:lstStyle/>
          <a:p>
            <a:fld id="{C180FA83-FEBA-4862-ACDF-4EFCC04E068C}" type="slidenum">
              <a:rPr lang="en-US" smtClean="0"/>
              <a:t>6</a:t>
            </a:fld>
            <a:endParaRPr lang="en-US"/>
          </a:p>
        </p:txBody>
      </p:sp>
    </p:spTree>
    <p:extLst>
      <p:ext uri="{BB962C8B-B14F-4D97-AF65-F5344CB8AC3E}">
        <p14:creationId xmlns:p14="http://schemas.microsoft.com/office/powerpoint/2010/main" val="2965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Parametrizing the Model for Xeon Phi</a:t>
            </a:r>
            <a:endParaRPr lang="en-US" dirty="0"/>
          </a:p>
        </p:txBody>
      </p:sp>
      <p:sp>
        <p:nvSpPr>
          <p:cNvPr id="6" name="Content Placeholder 5"/>
          <p:cNvSpPr>
            <a:spLocks noGrp="1"/>
          </p:cNvSpPr>
          <p:nvPr>
            <p:ph idx="1"/>
          </p:nvPr>
        </p:nvSpPr>
        <p:spPr>
          <a:xfrm>
            <a:off x="677334" y="1524000"/>
            <a:ext cx="8596668" cy="3880773"/>
          </a:xfrm>
        </p:spPr>
        <p:txBody>
          <a:bodyPr/>
          <a:lstStyle/>
          <a:p>
            <a:r>
              <a:rPr lang="en-US" dirty="0" err="1" smtClean="0"/>
              <a:t>BenchIT</a:t>
            </a:r>
            <a:r>
              <a:rPr lang="en-US" dirty="0" smtClean="0"/>
              <a:t> benchmark is used to determine base parameters for the model </a:t>
            </a:r>
          </a:p>
          <a:p>
            <a:r>
              <a:rPr lang="en-US" dirty="0" smtClean="0"/>
              <a:t>It measures the latency of T0 reading random lines from a buffer owned by T1 varying the state of the lines and the placement of T1,</a:t>
            </a:r>
          </a:p>
          <a:p>
            <a:pPr lvl="1"/>
            <a:r>
              <a:rPr lang="en-US" dirty="0" smtClean="0"/>
              <a:t>In the same core (distance 0)</a:t>
            </a:r>
          </a:p>
          <a:p>
            <a:pPr lvl="1"/>
            <a:r>
              <a:rPr lang="en-US" dirty="0" smtClean="0"/>
              <a:t>In an adjacent core (distance 1) </a:t>
            </a:r>
          </a:p>
          <a:p>
            <a:pPr lvl="1"/>
            <a:r>
              <a:rPr lang="en-US" dirty="0"/>
              <a:t>I</a:t>
            </a:r>
            <a:r>
              <a:rPr lang="en-US" dirty="0" smtClean="0"/>
              <a:t>n a distant core (distance 15) </a:t>
            </a:r>
          </a:p>
          <a:p>
            <a:pPr lvl="1"/>
            <a:r>
              <a:rPr lang="en-US" dirty="0" smtClean="0"/>
              <a:t>In a core located at the opposite side of the ring (distance 30)</a:t>
            </a:r>
            <a:endParaRPr lang="en-US" dirty="0"/>
          </a:p>
        </p:txBody>
      </p:sp>
      <p:sp>
        <p:nvSpPr>
          <p:cNvPr id="7" name="Slide Number Placeholder 6"/>
          <p:cNvSpPr>
            <a:spLocks noGrp="1"/>
          </p:cNvSpPr>
          <p:nvPr>
            <p:ph type="sldNum" sz="quarter" idx="12"/>
          </p:nvPr>
        </p:nvSpPr>
        <p:spPr/>
        <p:txBody>
          <a:bodyPr/>
          <a:lstStyle/>
          <a:p>
            <a:fld id="{C180FA83-FEBA-4862-ACDF-4EFCC04E068C}" type="slidenum">
              <a:rPr lang="en-US" smtClean="0"/>
              <a:t>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2851727"/>
            <a:ext cx="2159358" cy="2159358"/>
          </a:xfrm>
          <a:prstGeom prst="rect">
            <a:avLst/>
          </a:prstGeom>
        </p:spPr>
      </p:pic>
    </p:spTree>
    <p:extLst>
      <p:ext uri="{BB962C8B-B14F-4D97-AF65-F5344CB8AC3E}">
        <p14:creationId xmlns:p14="http://schemas.microsoft.com/office/powerpoint/2010/main" val="277472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Parameterizing Measurements</a:t>
            </a:r>
            <a:endParaRPr lang="en-US" dirty="0"/>
          </a:p>
        </p:txBody>
      </p:sp>
      <p:pic>
        <p:nvPicPr>
          <p:cNvPr id="4" name="Content Placeholder 3"/>
          <p:cNvPicPr>
            <a:picLocks noGrp="1" noChangeAspect="1"/>
          </p:cNvPicPr>
          <p:nvPr>
            <p:ph idx="1"/>
          </p:nvPr>
        </p:nvPicPr>
        <p:blipFill rotWithShape="1">
          <a:blip r:embed="rId2"/>
          <a:srcRect l="7179" t="16943" r="6624" b="41028"/>
          <a:stretch/>
        </p:blipFill>
        <p:spPr>
          <a:xfrm>
            <a:off x="152400" y="1466381"/>
            <a:ext cx="9383166" cy="2572219"/>
          </a:xfrm>
          <a:prstGeom prst="rect">
            <a:avLst/>
          </a:prstGeom>
        </p:spPr>
      </p:pic>
      <p:sp>
        <p:nvSpPr>
          <p:cNvPr id="5" name="TextBox 4"/>
          <p:cNvSpPr txBox="1"/>
          <p:nvPr/>
        </p:nvSpPr>
        <p:spPr>
          <a:xfrm>
            <a:off x="467193" y="4255863"/>
            <a:ext cx="9016950" cy="1754326"/>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Ø"/>
            </a:pPr>
            <a:r>
              <a:rPr lang="en-US" dirty="0">
                <a:solidFill>
                  <a:schemeClr val="tx1">
                    <a:lumMod val="75000"/>
                    <a:lumOff val="25000"/>
                  </a:schemeClr>
                </a:solidFill>
              </a:rPr>
              <a:t>The communication with the DTD makes the distance between the two cores nearly irrelevant.</a:t>
            </a:r>
          </a:p>
          <a:p>
            <a:pPr marL="285750" indent="-285750">
              <a:buClr>
                <a:schemeClr val="accent1">
                  <a:lumMod val="75000"/>
                </a:schemeClr>
              </a:buClr>
              <a:buFont typeface="Wingdings" panose="05000000000000000000" pitchFamily="2" charset="2"/>
              <a:buChar char="Ø"/>
            </a:pPr>
            <a:r>
              <a:rPr lang="en-US" dirty="0">
                <a:solidFill>
                  <a:schemeClr val="tx1">
                    <a:lumMod val="75000"/>
                    <a:lumOff val="25000"/>
                  </a:schemeClr>
                </a:solidFill>
              </a:rPr>
              <a:t>The distance-invariant performance is a design goal for excellent application scalability on Xeon Phi.</a:t>
            </a:r>
          </a:p>
          <a:p>
            <a:pPr marL="285750" indent="-285750">
              <a:buClr>
                <a:schemeClr val="accent1">
                  <a:lumMod val="75000"/>
                </a:schemeClr>
              </a:buClr>
              <a:buFont typeface="Wingdings" panose="05000000000000000000" pitchFamily="2" charset="2"/>
              <a:buChar char="Ø"/>
            </a:pPr>
            <a:r>
              <a:rPr lang="en-US" dirty="0">
                <a:solidFill>
                  <a:schemeClr val="tx1">
                    <a:lumMod val="75000"/>
                    <a:lumOff val="25000"/>
                  </a:schemeClr>
                </a:solidFill>
              </a:rPr>
              <a:t>If the line is in I state, that is, it has to be fetched from memory, it does not matter if T1 is in the local core or in a remote one.</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C180FA83-FEBA-4862-ACDF-4EFCC04E068C}" type="slidenum">
              <a:rPr lang="en-US" smtClean="0"/>
              <a:t>8</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28600"/>
            <a:ext cx="1478128" cy="1478128"/>
          </a:xfrm>
          <a:prstGeom prst="rect">
            <a:avLst/>
          </a:prstGeom>
        </p:spPr>
      </p:pic>
    </p:spTree>
    <p:extLst>
      <p:ext uri="{BB962C8B-B14F-4D97-AF65-F5344CB8AC3E}">
        <p14:creationId xmlns:p14="http://schemas.microsoft.com/office/powerpoint/2010/main" val="348841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Models</a:t>
            </a:r>
            <a:endParaRPr lang="en-US" dirty="0"/>
          </a:p>
        </p:txBody>
      </p:sp>
      <p:sp>
        <p:nvSpPr>
          <p:cNvPr id="3" name="Content Placeholder 2"/>
          <p:cNvSpPr>
            <a:spLocks noGrp="1"/>
          </p:cNvSpPr>
          <p:nvPr>
            <p:ph idx="1"/>
          </p:nvPr>
        </p:nvSpPr>
        <p:spPr>
          <a:xfrm>
            <a:off x="673870" y="1447800"/>
            <a:ext cx="8596668" cy="3880773"/>
          </a:xfrm>
        </p:spPr>
        <p:txBody>
          <a:bodyPr/>
          <a:lstStyle/>
          <a:p>
            <a:pPr>
              <a:buFont typeface="+mj-lt"/>
              <a:buAutoNum type="arabicPeriod"/>
            </a:pPr>
            <a:r>
              <a:rPr lang="en-US" dirty="0" smtClean="0"/>
              <a:t>Single-line </a:t>
            </a:r>
            <a:r>
              <a:rPr lang="en-US" dirty="0"/>
              <a:t>Ping-Pong </a:t>
            </a:r>
            <a:r>
              <a:rPr lang="en-US" dirty="0" smtClean="0"/>
              <a:t>Model</a:t>
            </a:r>
          </a:p>
          <a:p>
            <a:pPr>
              <a:buFont typeface="+mj-lt"/>
              <a:buAutoNum type="arabicPeriod"/>
            </a:pPr>
            <a:r>
              <a:rPr lang="en-US" dirty="0" smtClean="0"/>
              <a:t>Multi-line </a:t>
            </a:r>
            <a:r>
              <a:rPr lang="en-US" dirty="0"/>
              <a:t>Ping-Pong </a:t>
            </a:r>
            <a:r>
              <a:rPr lang="en-US" dirty="0" smtClean="0"/>
              <a:t>Model</a:t>
            </a:r>
          </a:p>
          <a:p>
            <a:pPr>
              <a:buFont typeface="+mj-lt"/>
              <a:buAutoNum type="arabicPeriod"/>
            </a:pPr>
            <a:r>
              <a:rPr lang="en-US" dirty="0"/>
              <a:t>DTD Contention </a:t>
            </a:r>
            <a:r>
              <a:rPr lang="en-US" dirty="0" smtClean="0"/>
              <a:t>Model</a:t>
            </a:r>
          </a:p>
          <a:p>
            <a:pPr>
              <a:buFont typeface="+mj-lt"/>
              <a:buAutoNum type="arabicPeriod"/>
            </a:pPr>
            <a:r>
              <a:rPr lang="en-US" dirty="0"/>
              <a:t>Ring Contention</a:t>
            </a:r>
          </a:p>
        </p:txBody>
      </p:sp>
      <p:sp>
        <p:nvSpPr>
          <p:cNvPr id="4" name="Slide Number Placeholder 3"/>
          <p:cNvSpPr>
            <a:spLocks noGrp="1"/>
          </p:cNvSpPr>
          <p:nvPr>
            <p:ph type="sldNum" sz="quarter" idx="12"/>
          </p:nvPr>
        </p:nvSpPr>
        <p:spPr/>
        <p:txBody>
          <a:bodyPr/>
          <a:lstStyle/>
          <a:p>
            <a:fld id="{C180FA83-FEBA-4862-ACDF-4EFCC04E068C}" type="slidenum">
              <a:rPr lang="en-US" smtClean="0"/>
              <a:t>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4132"/>
          <a:stretch/>
        </p:blipFill>
        <p:spPr>
          <a:xfrm>
            <a:off x="4695130" y="2242964"/>
            <a:ext cx="3698816" cy="3014836"/>
          </a:xfrm>
          <a:prstGeom prst="rect">
            <a:avLst/>
          </a:prstGeom>
        </p:spPr>
      </p:pic>
    </p:spTree>
    <p:extLst>
      <p:ext uri="{BB962C8B-B14F-4D97-AF65-F5344CB8AC3E}">
        <p14:creationId xmlns:p14="http://schemas.microsoft.com/office/powerpoint/2010/main" val="4219491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3190</Words>
  <Application>Microsoft Office PowerPoint</Application>
  <PresentationFormat>Widescreen</PresentationFormat>
  <Paragraphs>275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Rounded MT Bold</vt:lpstr>
      <vt:lpstr>Candara</vt:lpstr>
      <vt:lpstr>Times New Roman</vt:lpstr>
      <vt:lpstr>Trebuchet MS</vt:lpstr>
      <vt:lpstr>Wingdings</vt:lpstr>
      <vt:lpstr>Wingdings 3</vt:lpstr>
      <vt:lpstr>Facet</vt:lpstr>
      <vt:lpstr>Modelling and Analysis of Shared-memory Communication</vt:lpstr>
      <vt:lpstr>Modeling Communication in Cache-Coherent SMP Systems-A Case Study with Xeon Phi</vt:lpstr>
      <vt:lpstr>Aim</vt:lpstr>
      <vt:lpstr>Intel Xeon Phi 5110P: Architecture</vt:lpstr>
      <vt:lpstr>Intel Xeon Phi 5110P: Cache Coherency</vt:lpstr>
      <vt:lpstr>Cache-coherent Systems</vt:lpstr>
      <vt:lpstr>Parametrizing the Model for Xeon Phi</vt:lpstr>
      <vt:lpstr>Parameterizing Measurements</vt:lpstr>
      <vt:lpstr>Communication Models</vt:lpstr>
      <vt:lpstr>Single-line Ping-Pong Model</vt:lpstr>
      <vt:lpstr>Multi-line Ping-Pong Model</vt:lpstr>
      <vt:lpstr>DTD Contention Model</vt:lpstr>
      <vt:lpstr>Ring Contention</vt:lpstr>
      <vt:lpstr>Designing Communication Algorithms</vt:lpstr>
      <vt:lpstr>Fast Message Broadcasting</vt:lpstr>
      <vt:lpstr>Notification</vt:lpstr>
      <vt:lpstr>Small Broadcast</vt:lpstr>
      <vt:lpstr>Barrier Synchronization</vt:lpstr>
      <vt:lpstr>Small Reductions</vt:lpstr>
      <vt:lpstr>Experimental Setup</vt:lpstr>
      <vt:lpstr>Experiment </vt:lpstr>
      <vt:lpstr>Performance </vt:lpstr>
      <vt:lpstr>Performance </vt:lpstr>
      <vt:lpstr>Conclusion</vt:lpstr>
      <vt:lpstr>Comments</vt:lpstr>
      <vt:lpstr>PowerPoint Presentation</vt:lpstr>
      <vt:lpstr>Intra-node Communication and Cache Coherence (1/2)</vt:lpstr>
      <vt:lpstr>Intra-node Communication and Cache Coherence (2/2)</vt:lpstr>
      <vt:lpstr>The Solution? – Modelling shared memory communications</vt:lpstr>
      <vt:lpstr>Anatomy of Intra-node Communication</vt:lpstr>
      <vt:lpstr>Modelling Intra-node Communication (1/2)</vt:lpstr>
      <vt:lpstr>Modelling Intra-node Communication (2/2)</vt:lpstr>
      <vt:lpstr>Test Beds – Intel Xeon Sandy Bridge E5-2650 (1/2)</vt:lpstr>
      <vt:lpstr>Test Beds – AMD Opteron 6272 (2/2)</vt:lpstr>
      <vt:lpstr>Evaluating the Model (1/2)</vt:lpstr>
      <vt:lpstr>Evaluating the Model (2/2)</vt:lpstr>
      <vt:lpstr>Impact of Application Buffer Reuse (1/2)</vt:lpstr>
      <vt:lpstr>Impact of Application Buffer Reuse (2/2)</vt:lpstr>
      <vt:lpstr>When transitioning from M -&gt; S state</vt:lpstr>
      <vt:lpstr>PowerPoint Presentation</vt:lpstr>
      <vt:lpstr>PowerPoint Presentation</vt:lpstr>
      <vt:lpstr>Shared-buffer Reuse Order and MOESI Protocol (2/2) </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2015-02-09T20:52:32Z</dcterms:created>
  <dcterms:modified xsi:type="dcterms:W3CDTF">2015-04-09T12:51:27Z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