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lvl1pPr>
      <a:defRPr>
        <a:latin typeface="Constantia"/>
        <a:ea typeface="Constantia"/>
        <a:cs typeface="Constantia"/>
        <a:sym typeface="Constantia"/>
      </a:defRPr>
    </a:lvl1pPr>
    <a:lvl2pPr indent="457200">
      <a:defRPr>
        <a:latin typeface="Constantia"/>
        <a:ea typeface="Constantia"/>
        <a:cs typeface="Constantia"/>
        <a:sym typeface="Constantia"/>
      </a:defRPr>
    </a:lvl2pPr>
    <a:lvl3pPr indent="914400">
      <a:defRPr>
        <a:latin typeface="Constantia"/>
        <a:ea typeface="Constantia"/>
        <a:cs typeface="Constantia"/>
        <a:sym typeface="Constantia"/>
      </a:defRPr>
    </a:lvl3pPr>
    <a:lvl4pPr indent="1371600">
      <a:defRPr>
        <a:latin typeface="Constantia"/>
        <a:ea typeface="Constantia"/>
        <a:cs typeface="Constantia"/>
        <a:sym typeface="Constantia"/>
      </a:defRPr>
    </a:lvl4pPr>
    <a:lvl5pPr indent="1828800">
      <a:defRPr>
        <a:latin typeface="Constantia"/>
        <a:ea typeface="Constantia"/>
        <a:cs typeface="Constantia"/>
        <a:sym typeface="Constantia"/>
      </a:defRPr>
    </a:lvl5pPr>
    <a:lvl6pPr indent="2286000">
      <a:defRPr>
        <a:latin typeface="Constantia"/>
        <a:ea typeface="Constantia"/>
        <a:cs typeface="Constantia"/>
        <a:sym typeface="Constantia"/>
      </a:defRPr>
    </a:lvl6pPr>
    <a:lvl7pPr indent="2743200">
      <a:defRPr>
        <a:latin typeface="Constantia"/>
        <a:ea typeface="Constantia"/>
        <a:cs typeface="Constantia"/>
        <a:sym typeface="Constantia"/>
      </a:defRPr>
    </a:lvl7pPr>
    <a:lvl8pPr indent="3200400">
      <a:defRPr>
        <a:latin typeface="Constantia"/>
        <a:ea typeface="Constantia"/>
        <a:cs typeface="Constantia"/>
        <a:sym typeface="Constantia"/>
      </a:defRPr>
    </a:lvl8pPr>
    <a:lvl9pPr indent="3657600">
      <a:defRPr>
        <a:latin typeface="Constantia"/>
        <a:ea typeface="Constantia"/>
        <a:cs typeface="Constantia"/>
        <a:sym typeface="Constant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533400" y="0"/>
            <a:ext cx="7851648" cy="3200400"/>
          </a:xfrm>
          <a:prstGeom prst="rect">
            <a:avLst/>
          </a:prstGeom>
        </p:spPr>
        <p:txBody>
          <a:bodyPr/>
          <a:lstStyle>
            <a:lvl1pPr algn="r">
              <a:defRPr sz="5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533400" y="3228536"/>
            <a:ext cx="7854696" cy="3467101"/>
          </a:xfrm>
          <a:prstGeom prst="rect">
            <a:avLst/>
          </a:prstGeom>
        </p:spPr>
        <p:txBody>
          <a:bodyPr lIns="0" tIns="0" rIns="0" bIns="0"/>
          <a:lstStyle>
            <a:lvl1pPr marL="0" marR="45719" indent="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marR="45719" indent="4572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marR="45719" indent="9144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marR="45719" indent="13716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marR="45719" indent="18288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1261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6019800" cy="594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530351" y="0"/>
            <a:ext cx="7772401" cy="26791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530351" y="2704663"/>
            <a:ext cx="7772401" cy="32242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920084"/>
            <a:ext cx="4038600" cy="4937916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457200" y="1847088"/>
            <a:ext cx="4040188" cy="675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4617B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4617B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4617B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4617B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04617B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4617B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4617B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4617B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4617B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4617B"/>
                </a:solidFill>
              </a:rP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64008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188719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463039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rot="420000" flipV="1">
            <a:off x="3165753" y="1108077"/>
            <a:ext cx="5257801" cy="411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 rot="420000" flipV="1">
            <a:off x="8004133" y="5359768"/>
            <a:ext cx="155449" cy="15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09600" y="0"/>
            <a:ext cx="2212849" cy="275961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09600" y="2828785"/>
            <a:ext cx="2209800" cy="38938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300"/>
            </a:lvl1pPr>
            <a:lvl2pPr>
              <a:spcBef>
                <a:spcPts val="200"/>
              </a:spcBef>
              <a:buClrTx/>
              <a:buFontTx/>
              <a:defRPr sz="1300"/>
            </a:lvl2pPr>
            <a:lvl3pPr marL="988466" indent="-320954">
              <a:spcBef>
                <a:spcPts val="200"/>
              </a:spcBef>
              <a:buClrTx/>
              <a:buFontTx/>
              <a:defRPr sz="1300"/>
            </a:lvl3pPr>
            <a:lvl4pPr marL="1282191" indent="-303783">
              <a:spcBef>
                <a:spcPts val="200"/>
              </a:spcBef>
              <a:buClrTx/>
              <a:buFontTx/>
              <a:defRPr sz="1300"/>
            </a:lvl4pPr>
            <a:lvl5pPr marL="1556511" indent="-303783">
              <a:spcBef>
                <a:spcPts val="200"/>
              </a:spcBef>
              <a:buClrTx/>
              <a:buFontTx/>
              <a:defRPr sz="1300"/>
            </a:lvl5pPr>
          </a:lstStyle>
          <a:p>
            <a:pPr lvl="0">
              <a:defRPr sz="1800"/>
            </a:pPr>
            <a:r>
              <a:rPr sz="1300"/>
              <a:t>Body Level One</a:t>
            </a:r>
          </a:p>
          <a:p>
            <a:pPr lvl="1">
              <a:defRPr sz="1800"/>
            </a:pPr>
            <a:r>
              <a:rPr sz="1300"/>
              <a:t>Body Level Two</a:t>
            </a:r>
          </a:p>
          <a:p>
            <a:pPr lvl="2">
              <a:defRPr sz="1800"/>
            </a:pPr>
            <a:r>
              <a:rPr sz="1300"/>
              <a:t>Body Level Three</a:t>
            </a:r>
          </a:p>
          <a:p>
            <a:pPr lvl="3">
              <a:defRPr sz="1800"/>
            </a:pPr>
            <a:r>
              <a:rPr sz="1300"/>
              <a:t>Body Level Four</a:t>
            </a:r>
          </a:p>
          <a:p>
            <a:pPr lvl="4">
              <a:defRPr sz="1800"/>
            </a:pPr>
            <a:r>
              <a:rPr sz="1300"/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8077200" y="6518275"/>
            <a:ext cx="609600" cy="2032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45" name="Shape 45"/>
          <p:cNvSpPr/>
          <p:nvPr/>
        </p:nvSpPr>
        <p:spPr>
          <a:xfrm flipV="1">
            <a:off x="-9525" y="5816600"/>
            <a:ext cx="9163050" cy="10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6" name="Shape 46"/>
          <p:cNvSpPr/>
          <p:nvPr/>
        </p:nvSpPr>
        <p:spPr>
          <a:xfrm flipV="1">
            <a:off x="4381500" y="6250789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9525" y="-7144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" name="Shape 3"/>
          <p:cNvSpPr/>
          <p:nvPr/>
        </p:nvSpPr>
        <p:spPr>
          <a:xfrm>
            <a:off x="4381500" y="-7145"/>
            <a:ext cx="4762500" cy="607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-29294" y="-16113"/>
            <a:ext cx="9197178" cy="1058653"/>
            <a:chOff x="0" y="0"/>
            <a:chExt cx="9197177" cy="1058652"/>
          </a:xfrm>
        </p:grpSpPr>
        <p:sp>
          <p:nvSpPr>
            <p:cNvPr id="4" name="Shape 4"/>
            <p:cNvSpPr/>
            <p:nvPr/>
          </p:nvSpPr>
          <p:spPr>
            <a:xfrm rot="21435692">
              <a:off x="9616" y="218536"/>
              <a:ext cx="9163051" cy="62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" name="Shape 5"/>
            <p:cNvSpPr/>
            <p:nvPr/>
          </p:nvSpPr>
          <p:spPr>
            <a:xfrm rot="21435692">
              <a:off x="14474" y="291986"/>
              <a:ext cx="9175813" cy="5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922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7924800" y="6518275"/>
            <a:ext cx="762000" cy="20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1pPr>
      <a:lvl2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2pPr>
      <a:lvl3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3pPr>
      <a:lvl4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4pPr>
      <a:lvl5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5pPr>
      <a:lvl6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6pPr>
      <a:lvl7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7pPr>
      <a:lvl8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8pPr>
      <a:lvl9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274320" indent="-274320">
        <a:spcBef>
          <a:spcPts val="600"/>
        </a:spcBef>
        <a:buClr>
          <a:srgbClr val="0BD0D9"/>
        </a:buClr>
        <a:buSzPct val="9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1pPr>
      <a:lvl2pPr marL="660654" indent="-267461">
        <a:spcBef>
          <a:spcPts val="600"/>
        </a:spcBef>
        <a:buClr>
          <a:srgbClr val="0BD0D9"/>
        </a:buClr>
        <a:buSzPct val="8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2pPr>
      <a:lvl3pPr marL="973182" indent="-305670">
        <a:spcBef>
          <a:spcPts val="600"/>
        </a:spcBef>
        <a:buClr>
          <a:srgbClr val="0BD0D9"/>
        </a:buClr>
        <a:buSzPct val="70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3pPr>
      <a:lvl4pPr marL="1251813" indent="-273405">
        <a:spcBef>
          <a:spcPts val="600"/>
        </a:spcBef>
        <a:buClr>
          <a:srgbClr val="0BD0D9"/>
        </a:buClr>
        <a:buSzPct val="6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4pPr>
      <a:lvl5pPr marL="1526133" indent="-273405">
        <a:spcBef>
          <a:spcPts val="600"/>
        </a:spcBef>
        <a:buClr>
          <a:srgbClr val="0BD0D9"/>
        </a:buClr>
        <a:buSzPct val="6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5pPr>
      <a:lvl6pPr marL="1830832" indent="-303783">
        <a:spcBef>
          <a:spcPts val="600"/>
        </a:spcBef>
        <a:buClr>
          <a:srgbClr val="0BD0D9"/>
        </a:buClr>
        <a:buSzPct val="80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6pPr>
      <a:lvl7pPr marL="2034539" indent="-297179">
        <a:spcBef>
          <a:spcPts val="600"/>
        </a:spcBef>
        <a:buClr>
          <a:srgbClr val="0BD0D9"/>
        </a:buClr>
        <a:buSzPct val="80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7pPr>
      <a:lvl8pPr marL="2308860" indent="-297179">
        <a:spcBef>
          <a:spcPts val="600"/>
        </a:spcBef>
        <a:buClr>
          <a:srgbClr val="0BD0D9"/>
        </a:buClr>
        <a:buSzPct val="100000"/>
        <a:buFont typeface="Wingdings 2"/>
        <a:buChar char="•"/>
        <a:defRPr sz="2600">
          <a:latin typeface="Constantia"/>
          <a:ea typeface="Constantia"/>
          <a:cs typeface="Constantia"/>
          <a:sym typeface="Constantia"/>
        </a:defRPr>
      </a:lvl8pPr>
      <a:lvl9pPr marL="2625634" indent="-339634">
        <a:spcBef>
          <a:spcPts val="600"/>
        </a:spcBef>
        <a:buClr>
          <a:srgbClr val="0BD0D9"/>
        </a:buClr>
        <a:buSzPct val="100000"/>
        <a:buFont typeface="Wingdings 2"/>
        <a:buChar char="•"/>
        <a:defRPr sz="2600">
          <a:latin typeface="Constantia"/>
          <a:ea typeface="Constantia"/>
          <a:cs typeface="Constantia"/>
          <a:sym typeface="Constanti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eeexplore.ieee.org/xpl/articleDetails.jsp?tp=&amp;arnumber=6880157&amp;ranges=2014_2014_p_Publication_Year&amp;queryText=Space+Computing" TargetMode="External"/><Relationship Id="rId13" Type="http://schemas.openxmlformats.org/officeDocument/2006/relationships/hyperlink" Target="http://dx.doi.org/10.1109/AHS.2014.6880157" TargetMode="External"/><Relationship Id="rId3" Type="http://schemas.openxmlformats.org/officeDocument/2006/relationships/hyperlink" Target="http://ieeexplore.ieee.org/search/searchresult.jsp?searchWithin=p_Authors:.QT.Yimao%20Cai.QT.&amp;searchWithin=p_Author_Ids:38238367200&amp;newsearch=true" TargetMode="External"/><Relationship Id="rId7" Type="http://schemas.openxmlformats.org/officeDocument/2006/relationships/hyperlink" Target="http://dx.doi.org/10.1109/ICSSEM.2011.6081320" TargetMode="External"/><Relationship Id="rId12" Type="http://schemas.openxmlformats.org/officeDocument/2006/relationships/hyperlink" Target="http://ieeexplore.ieee.org/xpl/mostRecentIssue.jsp?punumber=6874772" TargetMode="External"/><Relationship Id="rId2" Type="http://schemas.openxmlformats.org/officeDocument/2006/relationships/hyperlink" Target="http://ieeexplore.ieee.org/xpl/articleDetails.jsp?tp=&amp;arnumber=6081320&amp;queryText=Reconfigurable+Space+Comput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xplore.ieee.org/xpl/mostRecentIssue.jsp?punumber=6067546" TargetMode="External"/><Relationship Id="rId11" Type="http://schemas.openxmlformats.org/officeDocument/2006/relationships/hyperlink" Target="http://ieeexplore.ieee.org/search/searchresult.jsp?searchWithin=p_Authors:.QT.Kirischian,%20V..QT.&amp;newsearch=true" TargetMode="External"/><Relationship Id="rId5" Type="http://schemas.openxmlformats.org/officeDocument/2006/relationships/hyperlink" Target="http://ieeexplore.ieee.org/search/searchresult.jsp?searchWithin=p_Authors:.QT.Lidong%20Lan.QT.&amp;searchWithin=p_Author_Ids:38242188800&amp;newsearch=true" TargetMode="External"/><Relationship Id="rId10" Type="http://schemas.openxmlformats.org/officeDocument/2006/relationships/hyperlink" Target="http://ieeexplore.ieee.org/search/searchresult.jsp?searchWithin=p_Authors:.QT.Kirischian,%20L..QT.&amp;newsearch=true" TargetMode="External"/><Relationship Id="rId4" Type="http://schemas.openxmlformats.org/officeDocument/2006/relationships/hyperlink" Target="http://ieeexplore.ieee.org/search/searchresult.jsp?searchWithin=p_Authors:.QT.Yuanfu%20Zhao.QT.&amp;searchWithin=p_Author_Ids:38194993600&amp;newsearch=true" TargetMode="External"/><Relationship Id="rId9" Type="http://schemas.openxmlformats.org/officeDocument/2006/relationships/hyperlink" Target="http://ieeexplore.ieee.org/search/searchresult.jsp?searchWithin=p_Authors:.QT.Dumitriu,%20V..QT.&amp;newsearch=true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533400" y="2133600"/>
            <a:ext cx="7851648" cy="1828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defRPr sz="1800" b="0">
                <a:solidFill>
                  <a:srgbClr val="000000"/>
                </a:solidFill>
                <a:effectLst/>
              </a:defRPr>
            </a:pPr>
            <a:r>
              <a:rPr sz="5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FAULT </a:t>
            </a:r>
            <a:r>
              <a:rPr sz="5600" b="1" smtClean="0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TOLERANCE</a:t>
            </a:r>
            <a:r>
              <a:rPr lang="en-US" sz="5600" b="1" dirty="0" smtClean="0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 IN FPGA BASED SPACE-BORNE COMPUTING SYSTEMS</a:t>
            </a:r>
            <a:r>
              <a:rPr sz="5600" b="1" smtClean="0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sz="32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sz="32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</a:br>
            <a:endParaRPr sz="3200" b="1">
              <a:solidFill>
                <a:srgbClr val="4DE1EA"/>
              </a:solidFill>
              <a:effectLst>
                <a:outerShdw blurRad="38100" dist="25400" dir="5400000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539552" y="4437112"/>
            <a:ext cx="7854696" cy="1752601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Niharika Chatla                                               Vibhav Kundalia</a:t>
            </a:r>
          </a:p>
          <a:p>
            <a:pPr lvl="0" algn="just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240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9043-1959                                                  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3156-1935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4617B"/>
                </a:solidFill>
              </a:rPr>
              <a:t>DYNAMIC PARTIAL RECONFIGURATION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04617B"/>
              </a:buClr>
              <a:buFont typeface="Wingdings"/>
              <a:buChar char="❖"/>
              <a:defRPr sz="1800"/>
            </a:pPr>
            <a:r>
              <a:rPr sz="2600"/>
              <a:t> Each TMR module can be divided into two modules: the fixed module and the reconfigurable module. </a:t>
            </a:r>
          </a:p>
          <a:p>
            <a:pPr lvl="0">
              <a:buClr>
                <a:srgbClr val="04617B"/>
              </a:buClr>
              <a:buFont typeface="Wingdings"/>
              <a:buChar char="❖"/>
              <a:defRPr sz="1800"/>
            </a:pPr>
            <a:r>
              <a:rPr sz="2600"/>
              <a:t>Fixed module including the peripheral bus and the IP cores will not be reconfigured at run-time. </a:t>
            </a:r>
          </a:p>
          <a:p>
            <a:pPr lvl="0">
              <a:buClr>
                <a:srgbClr val="04617B"/>
              </a:buClr>
              <a:buFont typeface="Wingdings"/>
              <a:buChar char="❖"/>
              <a:defRPr sz="1800"/>
            </a:pPr>
            <a:r>
              <a:rPr sz="2600"/>
              <a:t>The reconfigurable modules placed in reconfigurable area are used for different algorithms.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67543" y="269775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2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04617B"/>
                </a:solidFill>
              </a:rPr>
              <a:t>Fig. FPGA resource partitioning and module placement</a:t>
            </a:r>
          </a:p>
        </p:txBody>
      </p:sp>
      <p:pic>
        <p:nvPicPr>
          <p:cNvPr id="89" name="Screen Shot 2015-01-28 at 7.12.3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715" y="1608719"/>
            <a:ext cx="7855258" cy="4750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Module Design 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</p:spPr>
        <p:txBody>
          <a:bodyPr/>
          <a:lstStyle/>
          <a:p>
            <a:pPr lvl="0">
              <a:buFont typeface="Wingdings"/>
              <a:buChar char="❖"/>
              <a:defRPr sz="1800"/>
            </a:pPr>
            <a:r>
              <a:rPr sz="2600"/>
              <a:t>The design methodology is based on modular design concept</a:t>
            </a:r>
          </a:p>
          <a:p>
            <a:pPr lvl="0">
              <a:buFont typeface="Wingdings"/>
              <a:buChar char="❖"/>
              <a:defRPr sz="1800"/>
            </a:pPr>
            <a:r>
              <a:rPr sz="2600"/>
              <a:t> Three main modules in whole system : System module, ICAP module, Reconfigurable module.</a:t>
            </a:r>
          </a:p>
          <a:p>
            <a:pPr lvl="0">
              <a:buFont typeface="Wingdings"/>
              <a:buChar char="❖"/>
              <a:defRPr sz="1800"/>
            </a:pPr>
            <a:r>
              <a:rPr sz="2600"/>
              <a:t>All connections across different areas connect each other through the Bus Macro, through which the reconfigurable modules connect to the static part of the design and other modules.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4617B"/>
                </a:solidFill>
              </a:rPr>
              <a:t>SYSTEM MODULE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</p:spPr>
        <p:txBody>
          <a:bodyPr/>
          <a:lstStyle/>
          <a:p>
            <a:pPr lvl="0">
              <a:buFont typeface="Wingdings"/>
              <a:buChar char="❖"/>
              <a:defRPr sz="1800"/>
            </a:pPr>
            <a:r>
              <a:rPr sz="2600"/>
              <a:t>System module :  Data exchange module, synchronization module and required peripherals to run the system are present in it.</a:t>
            </a:r>
          </a:p>
          <a:p>
            <a:pPr lvl="0">
              <a:buFont typeface="Wingdings"/>
              <a:buChar char="❖"/>
              <a:defRPr sz="1800"/>
            </a:pPr>
            <a:r>
              <a:rPr sz="2600"/>
              <a:t>PB2RM and BM2ICAP are the interfaces needed between the peripheral bus and the bus macro  to write back or read back.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ICAP Module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ICAP module is used to read/write a configuration from/to the BRAM to/ from a specific reconfigurable module</a:t>
            </a:r>
          </a:p>
          <a:p>
            <a:pPr lvl="0">
              <a:defRPr sz="1800"/>
            </a:pPr>
            <a:r>
              <a:rPr sz="2600"/>
              <a:t>It can finish the self-reconfiguration of the FPGA.</a:t>
            </a:r>
          </a:p>
          <a:p>
            <a:pPr lvl="0">
              <a:defRPr sz="1800"/>
            </a:pPr>
            <a:r>
              <a:rPr sz="2600"/>
              <a:t>Whenever a new reconfigurable module has been mapped and it starts its computation, the ICAP informs the processor that the reconfiguration action ended.</a:t>
            </a:r>
          </a:p>
          <a:p>
            <a:pPr lvl="0">
              <a:defRPr sz="1800"/>
            </a:pPr>
            <a:r>
              <a:rPr sz="2600"/>
              <a:t>Then the controller enables all the communications interrupted by the reconfiguration.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45C7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14</a:t>
            </a:fld>
            <a:endParaRPr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Reconfigurable module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/>
            </a:pPr>
            <a:endParaRPr sz="1100" b="1"/>
          </a:p>
          <a:p>
            <a:pPr lvl="0">
              <a:defRPr sz="1800"/>
            </a:pPr>
            <a:r>
              <a:rPr sz="2600"/>
              <a:t>The implantation of the RM modules is checked in FGPA compiler before implementation.  </a:t>
            </a:r>
          </a:p>
          <a:p>
            <a:pPr lvl="0">
              <a:defRPr sz="1800"/>
            </a:pPr>
            <a:r>
              <a:rPr sz="2600"/>
              <a:t>A CAN receiver is realized in RM module.</a:t>
            </a:r>
          </a:p>
          <a:p>
            <a:pPr lvl="0">
              <a:defRPr sz="1800"/>
            </a:pPr>
            <a:r>
              <a:rPr sz="2600"/>
              <a:t>Finally all the bitstreams needed to implement the system description onto FPGA is created and verified.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45C7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15</a:t>
            </a:fld>
            <a:endParaRPr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SELF-REPAIR 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/>
            </a:pPr>
            <a:endParaRPr sz="1100" b="1"/>
          </a:p>
          <a:p>
            <a:pPr lvl="0">
              <a:defRPr sz="1800"/>
            </a:pPr>
            <a:r>
              <a:rPr sz="2600"/>
              <a:t>Self-repairing is done in a sequence of three steps : Error detection and localization, Reconfiguration and Recovery.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45C7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16</a:t>
            </a:fld>
            <a:endParaRPr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-409989"/>
            <a:ext cx="8229600" cy="1847089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04617B"/>
                </a:solidFill>
              </a:rPr>
              <a:t>Error detection and localization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516427"/>
            <a:ext cx="8229600" cy="4922521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/>
            </a:pPr>
            <a:endParaRPr sz="1100" b="1"/>
          </a:p>
          <a:p>
            <a:pPr lvl="0">
              <a:defRPr sz="1800"/>
            </a:pPr>
            <a:r>
              <a:rPr sz="2600"/>
              <a:t>It detects faults and raises the countermeasures.</a:t>
            </a:r>
          </a:p>
          <a:p>
            <a:pPr lvl="0">
              <a:defRPr sz="1800"/>
            </a:pPr>
            <a:r>
              <a:rPr sz="2600"/>
              <a:t>Localization is done by halting the faulty units and all the buffers associated with it.</a:t>
            </a:r>
          </a:p>
          <a:p>
            <a:pPr lvl="0">
              <a:defRPr sz="1800"/>
            </a:pPr>
            <a:r>
              <a:rPr sz="2600"/>
              <a:t>Transient fault detects accumulated to detect the permanent faults.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45C7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17</a:t>
            </a:fld>
            <a:endParaRPr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-409989"/>
            <a:ext cx="8229600" cy="1847089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04617B"/>
                </a:solidFill>
              </a:rPr>
              <a:t>Reconfiguration 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516427"/>
            <a:ext cx="8229600" cy="4922521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/>
            </a:pPr>
            <a:endParaRPr sz="1100" b="1"/>
          </a:p>
          <a:p>
            <a:pPr lvl="0">
              <a:defRPr sz="1800"/>
            </a:pPr>
            <a:r>
              <a:rPr sz="2600"/>
              <a:t>Repair process is started after an error is detected and its location known.</a:t>
            </a:r>
          </a:p>
          <a:p>
            <a:pPr lvl="0">
              <a:defRPr sz="1800"/>
            </a:pPr>
            <a:r>
              <a:rPr sz="2600"/>
              <a:t>In case of transient fault reprogramming the FPGA solves the error.</a:t>
            </a:r>
          </a:p>
          <a:p>
            <a:pPr lvl="0">
              <a:defRPr sz="1800"/>
            </a:pPr>
            <a:r>
              <a:rPr sz="2600"/>
              <a:t>In hardware faults, the circuit has to be moved from the defective area and mapped into unused resources in the FPGA.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45C7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18</a:t>
            </a:fld>
            <a:endParaRPr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-409989"/>
            <a:ext cx="8229600" cy="1847089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04617B"/>
                </a:solidFill>
              </a:rPr>
              <a:t>Recovery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516427"/>
            <a:ext cx="8229600" cy="4922521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/>
            </a:pPr>
            <a:endParaRPr sz="1100" b="1"/>
          </a:p>
          <a:p>
            <a:pPr lvl="0">
              <a:defRPr sz="1800"/>
            </a:pPr>
            <a:r>
              <a:rPr sz="2600"/>
              <a:t>After reconfiguration, the newly placed device is reset and synchronized with the rest of the device.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45C7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19</a:t>
            </a:fld>
            <a:endParaRPr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4617B"/>
                </a:solidFill>
              </a:rPr>
              <a:t>INTRODUCTION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04617B"/>
              </a:buClr>
              <a:buFont typeface="Wingdings"/>
              <a:buChar char="❖"/>
              <a:defRPr sz="1800"/>
            </a:pPr>
            <a:r>
              <a:rPr sz="2600"/>
              <a:t>Long mission times and harsh environment are a challenge for electronic circuits in space applications. </a:t>
            </a:r>
          </a:p>
          <a:p>
            <a:pPr lvl="0">
              <a:buClr>
                <a:srgbClr val="04617B"/>
              </a:buClr>
              <a:buFont typeface="Wingdings"/>
              <a:buChar char="❖"/>
              <a:defRPr sz="1800"/>
            </a:pPr>
            <a:r>
              <a:rPr sz="2600"/>
              <a:t>Hence it is important to develop efficient error mitigation techniques in order to cope with the transient and permanent faults  to improve the reliability of space applications.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457200" y="652827"/>
            <a:ext cx="8229600" cy="137086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</a:lstStyle>
          <a:p>
            <a:pPr lvl="0">
              <a:defRPr sz="1800"/>
            </a:pPr>
            <a:r>
              <a:rPr sz="2600"/>
              <a:t>Comparison of the original TMR system with the reconfigurable TMR system architecture 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45C7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20</a:t>
            </a:fld>
            <a:endParaRPr sz="1200">
              <a:solidFill>
                <a:srgbClr val="045C75"/>
              </a:solidFill>
            </a:endParaRPr>
          </a:p>
        </p:txBody>
      </p:sp>
      <p:graphicFrame>
        <p:nvGraphicFramePr>
          <p:cNvPr id="123" name="Table 123"/>
          <p:cNvGraphicFramePr/>
          <p:nvPr/>
        </p:nvGraphicFramePr>
        <p:xfrm>
          <a:off x="1294879" y="2082800"/>
          <a:ext cx="6554241" cy="392415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184747"/>
                <a:gridCol w="2184747"/>
                <a:gridCol w="2184747"/>
              </a:tblGrid>
              <a:tr h="784830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endParaRPr/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Original TMR System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Reconfigurable
TMR system 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84830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Computing Performance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ARM7
60MIPS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SPARC V8
150MIPS 50FLOPS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84830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Weight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7.6 kg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750g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84830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Power Consumption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27W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3.6W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84830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Peripheral Device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76 chips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i="1"/>
                        <a:t>13 chips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Screen Shot 2015-01-28 at 8.13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6683"/>
            <a:ext cx="7201270" cy="42293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2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Decentralized Run-Time Recovery Mechanism for Transient and Permanent Hardware Faults for Space-borne FPGA-based Computing Systems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of Collaborative Macro-Function Units (CMFUs)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demand for commercial space-borne computing systems</a:t>
            </a:r>
          </a:p>
          <a:p>
            <a:r>
              <a:rPr lang="en-US" dirty="0" smtClean="0"/>
              <a:t>Space-grade radiations hardened FPGA  </a:t>
            </a:r>
            <a:r>
              <a:rPr lang="en-US" dirty="0" err="1" smtClean="0"/>
              <a:t>vs</a:t>
            </a:r>
            <a:r>
              <a:rPr lang="en-US" dirty="0" smtClean="0"/>
              <a:t> Commercially available FPGA</a:t>
            </a:r>
          </a:p>
          <a:p>
            <a:r>
              <a:rPr lang="en-US" dirty="0" smtClean="0"/>
              <a:t>Built-In-Self-Recovery (BISR) based on CMFUs</a:t>
            </a:r>
          </a:p>
          <a:p>
            <a:pPr lvl="1"/>
            <a:r>
              <a:rPr lang="en-US" dirty="0" smtClean="0"/>
              <a:t>CMFUs can collaborate to perform specific mode of operation</a:t>
            </a:r>
          </a:p>
          <a:p>
            <a:pPr lvl="1"/>
            <a:r>
              <a:rPr lang="en-US" dirty="0" smtClean="0"/>
              <a:t>Decentralized</a:t>
            </a:r>
          </a:p>
          <a:p>
            <a:r>
              <a:rPr lang="en-US" dirty="0" smtClean="0"/>
              <a:t>Increased reliability, decreased recovery  time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Architecture for Fault Tolerance and Mitigation</a:t>
            </a:r>
            <a:endParaRPr lang="en-US" dirty="0"/>
          </a:p>
        </p:txBody>
      </p:sp>
      <p:pic>
        <p:nvPicPr>
          <p:cNvPr id="4" name="Content Placeholder 3" descr="arch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847" y="1828800"/>
            <a:ext cx="6282864" cy="4724399"/>
          </a:xfr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CMFU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Macro-function-level processors based on customizable cores</a:t>
            </a:r>
          </a:p>
          <a:p>
            <a:r>
              <a:rPr lang="en-US" dirty="0" smtClean="0"/>
              <a:t>Cores are augmented with additional functionality</a:t>
            </a:r>
          </a:p>
          <a:p>
            <a:pPr lvl="1"/>
            <a:r>
              <a:rPr lang="en-US" dirty="0" smtClean="0"/>
              <a:t>Implemented in form of a Co-Op Unit</a:t>
            </a:r>
          </a:p>
          <a:p>
            <a:pPr lvl="2"/>
            <a:r>
              <a:rPr lang="en-US" dirty="0" smtClean="0"/>
              <a:t>A) Scheduling of Processing and BIST Activities</a:t>
            </a:r>
          </a:p>
          <a:p>
            <a:pPr lvl="2"/>
            <a:r>
              <a:rPr lang="en-US" dirty="0" smtClean="0"/>
              <a:t>B) Scheduling of Connections and Disconnections</a:t>
            </a:r>
          </a:p>
          <a:p>
            <a:pPr lvl="2"/>
            <a:r>
              <a:rPr lang="en-US" dirty="0" smtClean="0"/>
              <a:t>C) Mode Monitoring, Connectivity Requests 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Co-op Unit FSM Behavior </a:t>
            </a:r>
            <a:endParaRPr lang="en-US" dirty="0"/>
          </a:p>
        </p:txBody>
      </p:sp>
      <p:pic>
        <p:nvPicPr>
          <p:cNvPr id="4" name="Content Placeholder 3" descr="Co-op fs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479948"/>
            <a:ext cx="4454463" cy="4997051"/>
          </a:xfr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Control and Communication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provide communication capabilities to components in system</a:t>
            </a:r>
          </a:p>
          <a:p>
            <a:r>
              <a:rPr lang="en-US" dirty="0" smtClean="0"/>
              <a:t>Must be able to implement the connectivity requirements and respond to connectivity change requests correctly</a:t>
            </a:r>
          </a:p>
          <a:p>
            <a:r>
              <a:rPr lang="en-US" dirty="0" smtClean="0"/>
              <a:t>Must distribute health information for the system components (including its own)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and Control Infrastructure Architecture</a:t>
            </a:r>
            <a:endParaRPr lang="en-US" dirty="0"/>
          </a:p>
        </p:txBody>
      </p:sp>
      <p:pic>
        <p:nvPicPr>
          <p:cNvPr id="4" name="Content Placeholder 3" descr="comm and contro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752600"/>
            <a:ext cx="4419600" cy="4922837"/>
          </a:xfr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Connector Unit FSM </a:t>
            </a:r>
            <a:r>
              <a:rPr lang="en-US" dirty="0" err="1" smtClean="0"/>
              <a:t>Behaviour</a:t>
            </a:r>
            <a:endParaRPr lang="en-US" dirty="0"/>
          </a:p>
        </p:txBody>
      </p:sp>
      <p:pic>
        <p:nvPicPr>
          <p:cNvPr id="4" name="Content Placeholder 3" descr="connector fs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514" y="1676400"/>
            <a:ext cx="4261886" cy="4939011"/>
          </a:xfr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Example System Architecture</a:t>
            </a:r>
            <a:endParaRPr lang="en-US" dirty="0"/>
          </a:p>
        </p:txBody>
      </p:sp>
      <p:pic>
        <p:nvPicPr>
          <p:cNvPr id="4" name="Content Placeholder 3" descr="example arch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555" y="1524001"/>
            <a:ext cx="5849860" cy="4800600"/>
          </a:xfr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34848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4617B"/>
                </a:solidFill>
              </a:rPr>
              <a:t>FAULT TOLERANCE 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592579"/>
            <a:ext cx="8229600" cy="4389121"/>
          </a:xfrm>
          <a:prstGeom prst="rect">
            <a:avLst/>
          </a:prstGeom>
        </p:spPr>
        <p:txBody>
          <a:bodyPr/>
          <a:lstStyle/>
          <a:p>
            <a:pPr marL="268833" lvl="0" indent="-268833" algn="just" defTabSz="896111">
              <a:lnSpc>
                <a:spcPct val="8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endParaRPr sz="2352"/>
          </a:p>
          <a:p>
            <a:pPr marL="268833" lvl="0" indent="-268833" algn="just" defTabSz="896111">
              <a:lnSpc>
                <a:spcPct val="8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52"/>
              <a:t>The fault may occur in either hardware or software.</a:t>
            </a:r>
          </a:p>
          <a:p>
            <a:pPr marL="268833" lvl="0" indent="-268833" algn="just" defTabSz="896111">
              <a:lnSpc>
                <a:spcPct val="8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52"/>
              <a:t>The major hardware faults in space applications are radiation induced faults which can be transient or permanent.</a:t>
            </a:r>
          </a:p>
          <a:p>
            <a:pPr marL="268833" lvl="0" indent="-268833" algn="just" defTabSz="896111">
              <a:lnSpc>
                <a:spcPct val="8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52"/>
              <a:t>Transient faults are caused by single event effects which are induced by high-energy subatomic particles.</a:t>
            </a:r>
          </a:p>
          <a:p>
            <a:pPr marL="268833" lvl="0" indent="-268833" algn="just" defTabSz="896111">
              <a:lnSpc>
                <a:spcPct val="8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52"/>
              <a:t>Permanent faults are caused by radiation effects, hidden manufacturing defects and aging of the die.</a:t>
            </a:r>
          </a:p>
          <a:p>
            <a:pPr marL="268833" lvl="0" indent="-268833" algn="just" defTabSz="896111">
              <a:lnSpc>
                <a:spcPct val="8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52"/>
              <a:t>Fault tolerance is the property that enables a system to continue operating properly in the event of the failure of some of its components.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Download new bit-stream for the component, targeting a different slot</a:t>
            </a:r>
          </a:p>
          <a:p>
            <a:r>
              <a:rPr lang="en-US" dirty="0" smtClean="0"/>
              <a:t>2) Change operation mode, such that the relocated component is used</a:t>
            </a:r>
          </a:p>
          <a:p>
            <a:r>
              <a:rPr lang="en-US" dirty="0" smtClean="0"/>
              <a:t>3) Load a test bit-stream into the faulty slot or connector unit</a:t>
            </a:r>
          </a:p>
          <a:p>
            <a:r>
              <a:rPr lang="en-US" dirty="0" smtClean="0"/>
              <a:t>4) Run BIST procedures determine if fault is permanent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Costs and Overheads</a:t>
            </a:r>
            <a:endParaRPr lang="en-US" dirty="0"/>
          </a:p>
        </p:txBody>
      </p:sp>
      <p:pic>
        <p:nvPicPr>
          <p:cNvPr id="4" name="Content Placeholder 3" descr="grap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705" y="1935163"/>
            <a:ext cx="5928590" cy="4389437"/>
          </a:xfr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Costs and Overheads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overhead comparison </a:t>
            </a:r>
          </a:p>
          <a:p>
            <a:endParaRPr lang="en-US" dirty="0"/>
          </a:p>
        </p:txBody>
      </p:sp>
      <p:pic>
        <p:nvPicPr>
          <p:cNvPr id="4" name="Picture 3" descr="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144000" cy="24542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 and Shortfall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Allows for mitigation for both transient and permanent faults by dynamic component re-location</a:t>
            </a:r>
          </a:p>
          <a:p>
            <a:pPr lvl="1"/>
            <a:r>
              <a:rPr lang="en-US" dirty="0" smtClean="0"/>
              <a:t>Recovery from single point faults take the same time and therefore predictable</a:t>
            </a:r>
          </a:p>
          <a:p>
            <a:pPr lvl="1"/>
            <a:r>
              <a:rPr lang="en-US" dirty="0" smtClean="0"/>
              <a:t>Reduced recovery time</a:t>
            </a:r>
          </a:p>
          <a:p>
            <a:pPr lvl="1"/>
            <a:r>
              <a:rPr lang="en-US" dirty="0" smtClean="0"/>
              <a:t>Hardware overhead per slot is not much compared to duplex or TMR solutions</a:t>
            </a:r>
          </a:p>
          <a:p>
            <a:r>
              <a:rPr lang="en-US" dirty="0" smtClean="0"/>
              <a:t>Shortfall </a:t>
            </a:r>
          </a:p>
          <a:p>
            <a:pPr lvl="1"/>
            <a:r>
              <a:rPr lang="en-US" dirty="0" smtClean="0"/>
              <a:t>The configuration engines are not discussed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Paper 1 - </a:t>
            </a:r>
          </a:p>
          <a:p>
            <a:r>
              <a:rPr lang="en-US" b="1" dirty="0" smtClean="0">
                <a:hlinkClick r:id="rId2"/>
              </a:rPr>
              <a:t>Implementation of a reconfigurable computing system for </a:t>
            </a:r>
            <a:r>
              <a:rPr lang="en-US" b="1" dirty="0" err="1" smtClean="0">
                <a:hlinkClick r:id="rId2"/>
              </a:rPr>
              <a:t>spaceapplications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Yimao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Cai</a:t>
            </a:r>
            <a:r>
              <a:rPr lang="en-US" dirty="0" smtClean="0"/>
              <a:t> ; </a:t>
            </a:r>
            <a:r>
              <a:rPr lang="en-US" dirty="0" err="1" smtClean="0">
                <a:hlinkClick r:id="rId4"/>
              </a:rPr>
              <a:t>Yuanfu</a:t>
            </a:r>
            <a:r>
              <a:rPr lang="en-US" dirty="0" smtClean="0">
                <a:hlinkClick r:id="rId4"/>
              </a:rPr>
              <a:t> Zhao</a:t>
            </a:r>
            <a:r>
              <a:rPr lang="en-US" dirty="0" smtClean="0"/>
              <a:t> ; </a:t>
            </a:r>
            <a:r>
              <a:rPr lang="en-US" dirty="0" err="1" smtClean="0">
                <a:hlinkClick r:id="rId5"/>
              </a:rPr>
              <a:t>Lidong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Lan</a:t>
            </a:r>
            <a:r>
              <a:rPr lang="en-US" dirty="0" smtClean="0"/>
              <a:t> </a:t>
            </a:r>
            <a:r>
              <a:rPr lang="en-US" dirty="0" smtClean="0">
                <a:hlinkClick r:id="rId6"/>
              </a:rPr>
              <a:t/>
            </a:r>
            <a:br>
              <a:rPr lang="en-US" dirty="0" smtClean="0">
                <a:hlinkClick r:id="rId6"/>
              </a:rPr>
            </a:br>
            <a:r>
              <a:rPr lang="en-US" dirty="0" smtClean="0">
                <a:hlinkClick r:id="rId6"/>
              </a:rPr>
              <a:t>System Science, Engineering Design and Manufacturing </a:t>
            </a:r>
            <a:r>
              <a:rPr lang="en-US" dirty="0" err="1" smtClean="0">
                <a:hlinkClick r:id="rId6"/>
              </a:rPr>
              <a:t>Informatization</a:t>
            </a:r>
            <a:r>
              <a:rPr lang="en-US" dirty="0" smtClean="0">
                <a:hlinkClick r:id="rId6"/>
              </a:rPr>
              <a:t> (ICSEM), 2011 International Conference on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Volume: 2 </a:t>
            </a:r>
            <a:br>
              <a:rPr lang="en-US" dirty="0" smtClean="0"/>
            </a:br>
            <a:r>
              <a:rPr lang="en-US" dirty="0" smtClean="0"/>
              <a:t>DOI: </a:t>
            </a:r>
            <a:r>
              <a:rPr lang="en-US" dirty="0" smtClean="0">
                <a:hlinkClick r:id="rId7"/>
              </a:rPr>
              <a:t>10.1109/ICSSEM.2011.6081320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Publication Year: 2011 , Page(s): 360 - 363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Paper 2 -</a:t>
            </a:r>
          </a:p>
          <a:p>
            <a:r>
              <a:rPr lang="en-US" b="1" dirty="0" smtClean="0">
                <a:hlinkClick r:id="rId8"/>
              </a:rPr>
              <a:t>Decentralized run-time recovery mechanism for transient and permanent hardware faults for space-borne FPGA-based </a:t>
            </a:r>
            <a:r>
              <a:rPr lang="en-US" b="1" dirty="0" err="1" smtClean="0">
                <a:hlinkClick r:id="rId8"/>
              </a:rPr>
              <a:t>computingsystems</a:t>
            </a:r>
            <a:endParaRPr lang="en-US" dirty="0" smtClean="0"/>
          </a:p>
          <a:p>
            <a:r>
              <a:rPr lang="en-US" dirty="0" err="1" smtClean="0">
                <a:hlinkClick r:id="rId9"/>
              </a:rPr>
              <a:t>Dumitriu</a:t>
            </a:r>
            <a:r>
              <a:rPr lang="en-US" dirty="0" smtClean="0">
                <a:hlinkClick r:id="rId9"/>
              </a:rPr>
              <a:t>, V.</a:t>
            </a:r>
            <a:r>
              <a:rPr lang="en-US" dirty="0" smtClean="0"/>
              <a:t> ; </a:t>
            </a:r>
            <a:r>
              <a:rPr lang="en-US" dirty="0" err="1" smtClean="0">
                <a:hlinkClick r:id="rId10"/>
              </a:rPr>
              <a:t>Kirischian</a:t>
            </a:r>
            <a:r>
              <a:rPr lang="en-US" dirty="0" smtClean="0">
                <a:hlinkClick r:id="rId10"/>
              </a:rPr>
              <a:t>, L.</a:t>
            </a:r>
            <a:r>
              <a:rPr lang="en-US" dirty="0" smtClean="0"/>
              <a:t> ; </a:t>
            </a:r>
            <a:r>
              <a:rPr lang="en-US" dirty="0" err="1" smtClean="0">
                <a:hlinkClick r:id="rId11"/>
              </a:rPr>
              <a:t>Kirischian</a:t>
            </a:r>
            <a:r>
              <a:rPr lang="en-US" dirty="0" smtClean="0">
                <a:hlinkClick r:id="rId11"/>
              </a:rPr>
              <a:t>, V.</a:t>
            </a:r>
            <a:r>
              <a:rPr lang="en-US" dirty="0" smtClean="0"/>
              <a:t> </a:t>
            </a:r>
            <a:r>
              <a:rPr lang="en-US" dirty="0" smtClean="0">
                <a:hlinkClick r:id="rId12"/>
              </a:rPr>
              <a:t/>
            </a:r>
            <a:br>
              <a:rPr lang="en-US" dirty="0" smtClean="0">
                <a:hlinkClick r:id="rId12"/>
              </a:rPr>
            </a:br>
            <a:r>
              <a:rPr lang="en-US" dirty="0" smtClean="0">
                <a:hlinkClick r:id="rId12"/>
              </a:rPr>
              <a:t>Adaptive Hardware and Systems (AHS), 2014 NASA/ESA Conference on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DOI: </a:t>
            </a:r>
            <a:r>
              <a:rPr lang="en-US" dirty="0" smtClean="0">
                <a:hlinkClick r:id="rId13"/>
              </a:rPr>
              <a:t>10.1109/AHS.2014.6880157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Publication Year: 2014 , Page(s): 47 - 54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2819400" y="1524000"/>
            <a:ext cx="3200400" cy="3581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4617B"/>
                </a:solidFill>
              </a:rPr>
              <a:t>Reconfigurable architecture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46856" y="1935479"/>
            <a:ext cx="8229601" cy="4389121"/>
          </a:xfrm>
          <a:prstGeom prst="rect">
            <a:avLst/>
          </a:prstGeom>
        </p:spPr>
        <p:txBody>
          <a:bodyPr/>
          <a:lstStyle/>
          <a:p>
            <a:pPr marL="252374" lvl="0" indent="-252374" defTabSz="841247"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92"/>
              <a:t>Triple modular redundancy is well known to prevent the transient faults from causing functional errors.</a:t>
            </a:r>
          </a:p>
          <a:p>
            <a:pPr marL="252374" lvl="0" indent="-252374" defTabSz="841247"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92"/>
              <a:t>But the TMR modules cannot heal the permanent errors themselves.</a:t>
            </a:r>
          </a:p>
          <a:p>
            <a:pPr marL="252374" lvl="0" indent="-252374" defTabSz="841247"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92"/>
              <a:t>Hence a dynamic reconfigurable computing FPGA architecture based on a TMR system has been proposed to deal with the transient and permanent errors.</a:t>
            </a:r>
          </a:p>
          <a:p>
            <a:pPr marL="252374" lvl="0" indent="-252374" defTabSz="841247"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92"/>
              <a:t>Reconfiguration provides more possibilities for SRAM-based FPGAs into space. Additionally, reconfiguration is an improvement in terms of resource utilization and costs.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4617B"/>
                </a:solidFill>
              </a:rPr>
              <a:t>Triple modular redundant system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600"/>
              <a:t>The TMR system mainly includes three TMR modules and the TMR voter.</a:t>
            </a:r>
            <a:endParaRPr sz="2400"/>
          </a:p>
          <a:p>
            <a:pPr marL="253218" lvl="0" indent="-253218" algn="just"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400"/>
              <a:t>The control and data signals form each module are voted against each other by a TMR voter.</a:t>
            </a:r>
          </a:p>
          <a:p>
            <a:pPr marL="253218" lvl="0" indent="-253218" algn="just"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400"/>
              <a:t>The function of a voter is to decide the real output of the system.</a:t>
            </a:r>
          </a:p>
          <a:p>
            <a:pPr marL="253218" lvl="0" indent="-253218" algn="just"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400"/>
              <a:t>It uses the classic majority voting scheme.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04800" y="5304105"/>
            <a:ext cx="8229600" cy="81729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</a:lstStyle>
          <a:p>
            <a:pPr lvl="0">
              <a:defRPr sz="1800"/>
            </a:pPr>
            <a:r>
              <a:rPr sz="2600"/>
              <a:t>Fig. The architecture of TMR System 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45C7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6</a:t>
            </a:fld>
            <a:endParaRPr sz="1200">
              <a:solidFill>
                <a:srgbClr val="045C75"/>
              </a:solidFill>
            </a:endParaRPr>
          </a:p>
        </p:txBody>
      </p:sp>
      <p:pic>
        <p:nvPicPr>
          <p:cNvPr id="75" name="Screen Shot 2015-01-28 at 7.12.5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838" y="411480"/>
            <a:ext cx="9144001" cy="6035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4617B"/>
                </a:solidFill>
              </a:rPr>
              <a:t>SYSTEM ARCHITECTURE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</p:spPr>
        <p:txBody>
          <a:bodyPr/>
          <a:lstStyle/>
          <a:p>
            <a:pPr lvl="0" algn="just">
              <a:buClr>
                <a:srgbClr val="04617B"/>
              </a:buClr>
              <a:buFont typeface="Wingdings"/>
              <a:buChar char="❖"/>
              <a:defRPr sz="1800"/>
            </a:pPr>
            <a:r>
              <a:rPr sz="2600"/>
              <a:t>This system implements TMR system which has  FPGA incorporated into it for reconfiguration.</a:t>
            </a:r>
          </a:p>
          <a:p>
            <a:pPr lvl="0">
              <a:buClr>
                <a:srgbClr val="04617B"/>
              </a:buClr>
              <a:buFont typeface="Wingdings"/>
              <a:buChar char="❖"/>
              <a:defRPr sz="1800"/>
            </a:pPr>
            <a:r>
              <a:rPr sz="2600"/>
              <a:t>Each module has a processor, FPGA , memories and communication portion.</a:t>
            </a:r>
          </a:p>
          <a:p>
            <a:pPr lvl="0">
              <a:buClr>
                <a:srgbClr val="04617B"/>
              </a:buClr>
              <a:buFont typeface="Wingdings"/>
              <a:buChar char="❖"/>
              <a:defRPr sz="1800"/>
            </a:pPr>
            <a:r>
              <a:rPr sz="2600"/>
              <a:t>The base processor is 32-bit RISC processor based on SPARC V8 architecture.</a:t>
            </a:r>
          </a:p>
          <a:p>
            <a:pPr lvl="0">
              <a:buClr>
                <a:srgbClr val="04617B"/>
              </a:buClr>
              <a:buFont typeface="Wingdings"/>
              <a:buChar char="❖"/>
              <a:defRPr sz="1800"/>
            </a:pPr>
            <a:r>
              <a:rPr sz="2600"/>
              <a:t>The processor implements both the controller and scheduler of the given system.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45C7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8</a:t>
            </a:fld>
            <a:endParaRPr sz="1200">
              <a:solidFill>
                <a:srgbClr val="045C75"/>
              </a:solidFill>
            </a:endParaRPr>
          </a:p>
        </p:txBody>
      </p:sp>
      <p:pic>
        <p:nvPicPr>
          <p:cNvPr id="81" name="Screen Shot 2015-01-28 at 7.13.0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00" y="2009314"/>
            <a:ext cx="7640200" cy="3985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457200" y="1109979"/>
            <a:ext cx="8229600" cy="4389121"/>
          </a:xfrm>
          <a:prstGeom prst="rect">
            <a:avLst/>
          </a:prstGeom>
        </p:spPr>
        <p:txBody>
          <a:bodyPr/>
          <a:lstStyle/>
          <a:p>
            <a:pPr marL="268833" lvl="0" indent="-268833" defTabSz="896111">
              <a:lnSpc>
                <a:spcPct val="9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52"/>
              <a:t>Memories are used to store all the partial reconfiguration bitstream data information and store the software program.</a:t>
            </a:r>
          </a:p>
          <a:p>
            <a:pPr marL="268833" lvl="0" indent="-268833" defTabSz="896111">
              <a:lnSpc>
                <a:spcPct val="9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52"/>
              <a:t>There are three memories, 8M Flash, 1M SRAM and 16M SDRAM.</a:t>
            </a:r>
          </a:p>
          <a:p>
            <a:pPr marL="268833" lvl="0" indent="-268833" defTabSz="896111">
              <a:lnSpc>
                <a:spcPct val="9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52"/>
              <a:t>Hardware units mapped into the FPGA can be interfaced to the system bus through a peripheral bus.</a:t>
            </a:r>
          </a:p>
          <a:p>
            <a:pPr marL="268833" lvl="0" indent="-268833" defTabSz="896111">
              <a:lnSpc>
                <a:spcPct val="9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52"/>
              <a:t>I/O of the processor is used to configure the FPGA.</a:t>
            </a:r>
          </a:p>
          <a:p>
            <a:pPr marL="268833" lvl="0" indent="-268833" defTabSz="896111">
              <a:lnSpc>
                <a:spcPct val="9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52"/>
              <a:t>Download of the FPGA bitstream is performed at the beginning from the FLASH.</a:t>
            </a:r>
          </a:p>
          <a:p>
            <a:pPr marL="268833" lvl="0" indent="-268833" defTabSz="896111">
              <a:lnSpc>
                <a:spcPct val="90000"/>
              </a:lnSpc>
              <a:spcBef>
                <a:spcPts val="500"/>
              </a:spcBef>
              <a:buClr>
                <a:srgbClr val="04617B"/>
              </a:buClr>
              <a:buFont typeface="Wingdings"/>
              <a:buChar char="❖"/>
              <a:defRPr sz="1800"/>
            </a:pPr>
            <a:r>
              <a:rPr sz="2352"/>
              <a:t>To allow validation of the FPGA configuration, the bitstream may be read back by the processor.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blurRad="63500" dist="38100" dir="5400000" rotWithShape="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blurRad="63500" dist="38100" dir="5400000" rotWithShape="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blurRad="63500" dist="38100" dir="5400000" rotWithShape="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blurRad="63500" dist="38100" dir="5400000" rotWithShape="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1168</Words>
  <PresentationFormat>On-screen Show (4:3)</PresentationFormat>
  <Paragraphs>144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</vt:lpstr>
      <vt:lpstr>FAULT TOLERANCE IN FPGA BASED SPACE-BORNE COMPUTING SYSTEMS  </vt:lpstr>
      <vt:lpstr>INTRODUCTION</vt:lpstr>
      <vt:lpstr>FAULT TOLERANCE </vt:lpstr>
      <vt:lpstr>Reconfigurable architecture</vt:lpstr>
      <vt:lpstr>Triple modular redundant system</vt:lpstr>
      <vt:lpstr>Slide 6</vt:lpstr>
      <vt:lpstr>SYSTEM ARCHITECTURE</vt:lpstr>
      <vt:lpstr>Slide 8</vt:lpstr>
      <vt:lpstr>Slide 9</vt:lpstr>
      <vt:lpstr>DYNAMIC PARTIAL RECONFIGURATION</vt:lpstr>
      <vt:lpstr>Fig. FPGA resource partitioning and module placement</vt:lpstr>
      <vt:lpstr>Module Design </vt:lpstr>
      <vt:lpstr>SYSTEM MODULE</vt:lpstr>
      <vt:lpstr>ICAP Module</vt:lpstr>
      <vt:lpstr>Reconfigurable module</vt:lpstr>
      <vt:lpstr>SELF-REPAIR </vt:lpstr>
      <vt:lpstr>Error detection and localization</vt:lpstr>
      <vt:lpstr>Reconfiguration </vt:lpstr>
      <vt:lpstr>Recovery</vt:lpstr>
      <vt:lpstr>Slide 20</vt:lpstr>
      <vt:lpstr>Decentralized Run-Time Recovery Mechanism for Transient and Permanent Hardware Faults for Space-borne FPGA-based Computing Systems</vt:lpstr>
      <vt:lpstr>Concept of Collaborative Macro-Function Units (CMFUs)</vt:lpstr>
      <vt:lpstr>Distributed Architecture for Fault Tolerance and Mitigation</vt:lpstr>
      <vt:lpstr>CMFU</vt:lpstr>
      <vt:lpstr>Co-op Unit FSM Behavior </vt:lpstr>
      <vt:lpstr>Distributed Control and Communication Infrastructure</vt:lpstr>
      <vt:lpstr>Communication and Control Infrastructure Architecture</vt:lpstr>
      <vt:lpstr>Connector Unit FSM Behaviour</vt:lpstr>
      <vt:lpstr>Example System Architecture</vt:lpstr>
      <vt:lpstr>Process of Mitigation</vt:lpstr>
      <vt:lpstr>Resource Costs and Overheads</vt:lpstr>
      <vt:lpstr>Resource Costs and Overheads</vt:lpstr>
      <vt:lpstr>Conclusion and Shortfall</vt:lpstr>
      <vt:lpstr>Reference papers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TOLERANCE IN FPGA BASED SPACE-BORNE COMPUTING SYSTEMS  </dc:title>
  <cp:lastModifiedBy>vhk</cp:lastModifiedBy>
  <cp:revision>3</cp:revision>
  <dcterms:modified xsi:type="dcterms:W3CDTF">2015-01-29T01:22:01Z</dcterms:modified>
</cp:coreProperties>
</file>