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4" r:id="rId3"/>
    <p:sldId id="266" r:id="rId4"/>
    <p:sldId id="265" r:id="rId5"/>
    <p:sldId id="260" r:id="rId6"/>
    <p:sldId id="257" r:id="rId7"/>
    <p:sldId id="263" r:id="rId8"/>
    <p:sldId id="267" r:id="rId9"/>
    <p:sldId id="271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849D4-3C66-433E-90DD-81C87FA9AF4D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77ED-7B0C-4D0C-BBDD-6AE4BF9897A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493ADD-B7D6-4E1C-B506-353C59CEFB84}" type="datetimeFigureOut">
              <a:rPr lang="en-IN" smtClean="0"/>
              <a:pPr/>
              <a:t>08-04-2015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6C6AEA-87BF-414F-A8E3-DB91485D7AB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1340768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smtClean="0">
                <a:latin typeface="Calibri" pitchFamily="34" charset="0"/>
                <a:ea typeface="Adobe Fan Heiti Std B" pitchFamily="34" charset="-128"/>
                <a:cs typeface="Calibri" pitchFamily="34" charset="0"/>
              </a:rPr>
              <a:t>Concentration Zone/ Delta correlation based data </a:t>
            </a:r>
            <a:r>
              <a:rPr lang="en-IN" sz="6000" dirty="0" err="1">
                <a:latin typeface="Calibri" pitchFamily="34" charset="0"/>
                <a:ea typeface="Adobe Fan Heiti Std B" pitchFamily="34" charset="-128"/>
                <a:cs typeface="Calibri" pitchFamily="34" charset="0"/>
              </a:rPr>
              <a:t>p</a:t>
            </a:r>
            <a:r>
              <a:rPr lang="en-IN" sz="6000" dirty="0" err="1" smtClean="0">
                <a:latin typeface="Calibri" pitchFamily="34" charset="0"/>
                <a:ea typeface="Adobe Fan Heiti Std B" pitchFamily="34" charset="-128"/>
                <a:cs typeface="Calibri" pitchFamily="34" charset="0"/>
              </a:rPr>
              <a:t>refetcher</a:t>
            </a:r>
            <a:r>
              <a:rPr lang="en-IN" sz="6000" dirty="0" smtClean="0">
                <a:latin typeface="Calibri" pitchFamily="34" charset="0"/>
                <a:ea typeface="Adobe Fan Heiti Std B" pitchFamily="34" charset="-128"/>
                <a:cs typeface="Calibri" pitchFamily="34" charset="0"/>
              </a:rPr>
              <a:t> aided by stream buffer </a:t>
            </a:r>
            <a:endParaRPr lang="en-IN" sz="6000" dirty="0">
              <a:latin typeface="Calibri" pitchFamily="34" charset="0"/>
              <a:ea typeface="Adobe Fan Heiti Std B" pitchFamily="34" charset="-128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558924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Kowshick</a:t>
            </a:r>
            <a:r>
              <a:rPr lang="en-IN" dirty="0" smtClean="0"/>
              <a:t> </a:t>
            </a:r>
            <a:r>
              <a:rPr lang="en-IN" dirty="0" err="1" smtClean="0"/>
              <a:t>Boddu</a:t>
            </a:r>
            <a:endParaRPr lang="en-IN" dirty="0" smtClean="0"/>
          </a:p>
          <a:p>
            <a:r>
              <a:rPr lang="en-IN" dirty="0" smtClean="0"/>
              <a:t>04/09/2015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Adaptive </a:t>
            </a:r>
            <a:r>
              <a:rPr lang="en-IN" dirty="0" err="1" smtClean="0"/>
              <a:t>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Different programs use different data structure and access patterns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Optimal </a:t>
            </a:r>
            <a:r>
              <a:rPr lang="en-IN" dirty="0" err="1" smtClean="0"/>
              <a:t>Czone</a:t>
            </a:r>
            <a:r>
              <a:rPr lang="en-IN" dirty="0" smtClean="0"/>
              <a:t> size and </a:t>
            </a:r>
            <a:r>
              <a:rPr lang="en-IN" dirty="0" err="1" smtClean="0"/>
              <a:t>prefetch</a:t>
            </a:r>
            <a:r>
              <a:rPr lang="en-IN" dirty="0" smtClean="0"/>
              <a:t> degree vary across programs and within single program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Adopted Algorithms 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Oracle Tuning 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Phased-Based Tuning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Oracle Tuning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Divides program execution into fixed intervals of one million instruction</a:t>
            </a:r>
          </a:p>
          <a:p>
            <a:r>
              <a:rPr lang="en-IN" dirty="0" smtClean="0"/>
              <a:t>Performance evaluation for varying </a:t>
            </a:r>
            <a:r>
              <a:rPr lang="en-IN" dirty="0" err="1" smtClean="0"/>
              <a:t>Czone</a:t>
            </a:r>
            <a:r>
              <a:rPr lang="en-IN" dirty="0" smtClean="0"/>
              <a:t> size and varying </a:t>
            </a:r>
            <a:r>
              <a:rPr lang="en-IN" dirty="0" err="1" smtClean="0"/>
              <a:t>prefetch</a:t>
            </a:r>
            <a:r>
              <a:rPr lang="en-IN" dirty="0" smtClean="0"/>
              <a:t> degree</a:t>
            </a:r>
          </a:p>
          <a:p>
            <a:r>
              <a:rPr lang="en-IN" dirty="0" smtClean="0"/>
              <a:t>Choose the best configuration at the end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70294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63688" y="3717032"/>
            <a:ext cx="504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Performance improvement with oracle tuning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Phased-Based Tuning 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Control dynamically </a:t>
            </a:r>
            <a:r>
              <a:rPr lang="en-IN" dirty="0" err="1" smtClean="0"/>
              <a:t>configutrable</a:t>
            </a:r>
            <a:r>
              <a:rPr lang="en-IN" dirty="0" smtClean="0"/>
              <a:t> hardware structures </a:t>
            </a:r>
          </a:p>
          <a:p>
            <a:r>
              <a:rPr lang="en-IN" dirty="0" smtClean="0"/>
              <a:t>Tuning is performed on phase change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01008"/>
            <a:ext cx="37814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66827" y="3212976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Tuning algorithm for dynamic adaption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Benchmarks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Three groups of benchmarks</a:t>
            </a:r>
          </a:p>
          <a:p>
            <a:pPr lvl="1"/>
            <a:r>
              <a:rPr lang="en-IN" dirty="0" smtClean="0"/>
              <a:t>Amiable – </a:t>
            </a:r>
            <a:r>
              <a:rPr lang="en-IN" dirty="0" err="1" smtClean="0"/>
              <a:t>Atleast</a:t>
            </a:r>
            <a:r>
              <a:rPr lang="en-IN" dirty="0" smtClean="0"/>
              <a:t> one </a:t>
            </a:r>
            <a:r>
              <a:rPr lang="en-IN" dirty="0" err="1" smtClean="0"/>
              <a:t>prefetching</a:t>
            </a:r>
            <a:r>
              <a:rPr lang="en-IN" dirty="0" smtClean="0"/>
              <a:t> method </a:t>
            </a:r>
            <a:r>
              <a:rPr lang="en-IN" dirty="0" err="1" smtClean="0"/>
              <a:t>stuided</a:t>
            </a:r>
            <a:r>
              <a:rPr lang="en-IN" dirty="0" smtClean="0"/>
              <a:t> improves performance by more than 5%</a:t>
            </a:r>
          </a:p>
          <a:p>
            <a:pPr lvl="1"/>
            <a:r>
              <a:rPr lang="en-IN" dirty="0" smtClean="0"/>
              <a:t>Indifferent – None of the </a:t>
            </a:r>
            <a:r>
              <a:rPr lang="en-IN" dirty="0" err="1" smtClean="0"/>
              <a:t>prefetching</a:t>
            </a:r>
            <a:r>
              <a:rPr lang="en-IN" dirty="0" smtClean="0"/>
              <a:t> methods hurt performance, and no  method improves by 5%</a:t>
            </a:r>
          </a:p>
          <a:p>
            <a:pPr lvl="1"/>
            <a:r>
              <a:rPr lang="en-IN" dirty="0" smtClean="0"/>
              <a:t>Hostile   - </a:t>
            </a:r>
            <a:r>
              <a:rPr lang="en-IN" dirty="0" err="1" smtClean="0"/>
              <a:t>Prefetching</a:t>
            </a:r>
            <a:r>
              <a:rPr lang="en-IN" dirty="0" smtClean="0"/>
              <a:t> tends to degrade performance</a:t>
            </a:r>
          </a:p>
          <a:p>
            <a:pPr lvl="1"/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306019"/>
            <a:ext cx="2999765" cy="243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59832" y="3861048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Benchmark Groups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Evaluation/Results(1/3)</a:t>
            </a:r>
            <a:endParaRPr lang="en-IN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4846092" cy="421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9672" y="1556792"/>
            <a:ext cx="5753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SPEC FP IPC Improvement and Memory utilization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Evaluation/Results(2/3)</a:t>
            </a:r>
            <a:endParaRPr lang="en-IN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351313" cy="43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Perfomance</a:t>
            </a:r>
            <a:r>
              <a:rPr lang="en-IN" dirty="0" smtClean="0"/>
              <a:t> variation</a:t>
            </a:r>
            <a:endParaRPr lang="en-IN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5410"/>
            <a:ext cx="2880621" cy="544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C/DC requires very small </a:t>
            </a:r>
            <a:r>
              <a:rPr lang="en-IN" dirty="0" err="1" smtClean="0"/>
              <a:t>prefetch</a:t>
            </a:r>
            <a:r>
              <a:rPr lang="en-IN" dirty="0" smtClean="0"/>
              <a:t> table (few kilobytes) when compared to other methods</a:t>
            </a:r>
          </a:p>
          <a:p>
            <a:r>
              <a:rPr lang="en-IN" dirty="0" err="1" smtClean="0"/>
              <a:t>Czone</a:t>
            </a:r>
            <a:r>
              <a:rPr lang="en-IN" dirty="0" smtClean="0"/>
              <a:t> </a:t>
            </a:r>
            <a:r>
              <a:rPr lang="en-IN" dirty="0" err="1" smtClean="0"/>
              <a:t>prefetch</a:t>
            </a:r>
            <a:r>
              <a:rPr lang="en-IN" dirty="0" smtClean="0"/>
              <a:t> is sensitive to </a:t>
            </a:r>
            <a:r>
              <a:rPr lang="en-IN" dirty="0" err="1" smtClean="0"/>
              <a:t>Czone</a:t>
            </a:r>
            <a:r>
              <a:rPr lang="en-IN" dirty="0" smtClean="0"/>
              <a:t> size, Optimal </a:t>
            </a:r>
            <a:r>
              <a:rPr lang="en-IN" dirty="0" err="1" smtClean="0"/>
              <a:t>Czone</a:t>
            </a:r>
            <a:r>
              <a:rPr lang="en-IN" dirty="0" smtClean="0"/>
              <a:t> size </a:t>
            </a:r>
          </a:p>
          <a:p>
            <a:r>
              <a:rPr lang="en-IN" dirty="0" smtClean="0"/>
              <a:t>Not as accurate as constant stride </a:t>
            </a:r>
            <a:r>
              <a:rPr lang="en-IN" dirty="0" err="1" smtClean="0"/>
              <a:t>prefetch</a:t>
            </a:r>
            <a:r>
              <a:rPr lang="en-IN" dirty="0" smtClean="0"/>
              <a:t> method leading to higher memory utilization</a:t>
            </a: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350100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Limitations of the paper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86916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I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clear explanation of what the execution phases of the program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29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IN" sz="4000" dirty="0" smtClean="0"/>
              <a:t>Thank You</a:t>
            </a:r>
            <a:br>
              <a:rPr lang="en-IN" sz="4000" dirty="0" smtClean="0"/>
            </a:br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en-IN" sz="4000" dirty="0" smtClean="0"/>
              <a:t> </a:t>
            </a:r>
            <a:br>
              <a:rPr lang="en-IN" sz="4000" dirty="0" smtClean="0"/>
            </a:br>
            <a:r>
              <a:rPr lang="en-IN" sz="4000" dirty="0" smtClean="0"/>
              <a:t>Questions?</a:t>
            </a:r>
            <a:endParaRPr lang="en-IN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3429000"/>
            <a:ext cx="7467600" cy="4873752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Prefetch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Hardware driven; hardware decides which memory addresses to </a:t>
            </a:r>
            <a:r>
              <a:rPr lang="en-IN" dirty="0" err="1" smtClean="0"/>
              <a:t>prefetch</a:t>
            </a:r>
            <a:r>
              <a:rPr lang="en-IN" dirty="0" smtClean="0"/>
              <a:t> based on past accesses or future instructions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problems with lateness, inaccurate addresses, lengthening the critical path)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Software driven; compiler issues </a:t>
            </a:r>
            <a:r>
              <a:rPr lang="en-IN" dirty="0" err="1" smtClean="0"/>
              <a:t>prefetch</a:t>
            </a:r>
            <a:r>
              <a:rPr lang="en-IN" dirty="0" smtClean="0"/>
              <a:t> instructions</a:t>
            </a:r>
          </a:p>
          <a:p>
            <a:pPr lvl="1">
              <a:lnSpc>
                <a:spcPct val="150000"/>
              </a:lnSpc>
            </a:pPr>
            <a:r>
              <a:rPr lang="en-IN" dirty="0" smtClean="0"/>
              <a:t> problems with extra instruction overhead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Czone</a:t>
            </a:r>
            <a:r>
              <a:rPr lang="en-IN" dirty="0" smtClean="0"/>
              <a:t>/Delta Correlation </a:t>
            </a:r>
            <a:r>
              <a:rPr lang="en-IN" dirty="0" err="1" smtClean="0"/>
              <a:t>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 Divides the memory space into equal-sized concentration zones(</a:t>
            </a:r>
            <a:r>
              <a:rPr lang="en-IN" dirty="0" err="1" smtClean="0"/>
              <a:t>Czones</a:t>
            </a:r>
            <a:r>
              <a:rPr lang="en-IN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Global history buffer to detect patterns in miss address “deltas” within each </a:t>
            </a:r>
            <a:r>
              <a:rPr lang="en-IN" dirty="0" err="1" smtClean="0"/>
              <a:t>Czone</a:t>
            </a:r>
            <a:endParaRPr lang="en-IN" dirty="0" smtClean="0"/>
          </a:p>
          <a:p>
            <a:pPr>
              <a:lnSpc>
                <a:spcPct val="150000"/>
              </a:lnSpc>
            </a:pPr>
            <a:r>
              <a:rPr lang="en-IN" dirty="0" smtClean="0"/>
              <a:t>A tuning algorithm dynamically configures </a:t>
            </a:r>
            <a:r>
              <a:rPr lang="en-IN" dirty="0" err="1" smtClean="0"/>
              <a:t>Czone</a:t>
            </a:r>
            <a:r>
              <a:rPr lang="en-IN" dirty="0" smtClean="0"/>
              <a:t> sizes and </a:t>
            </a:r>
            <a:r>
              <a:rPr lang="en-IN" dirty="0" err="1" smtClean="0"/>
              <a:t>prefetch</a:t>
            </a:r>
            <a:r>
              <a:rPr lang="en-IN" dirty="0" smtClean="0"/>
              <a:t> degree - </a:t>
            </a:r>
            <a:r>
              <a:rPr lang="en-IN" dirty="0" err="1" smtClean="0"/>
              <a:t>Adaptivity</a:t>
            </a:r>
            <a:endParaRPr lang="en-IN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</a:pPr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Implementation</a:t>
            </a:r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2132856"/>
            <a:ext cx="3528392" cy="165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616044" y="1700808"/>
            <a:ext cx="375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Global history buffer pre-fetching</a:t>
            </a:r>
            <a:endParaRPr lang="en-IN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121696"/>
            <a:ext cx="396151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707904" y="3789040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Configuration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Small Stream buffer aiding </a:t>
            </a:r>
            <a:r>
              <a:rPr lang="en-IN" dirty="0" err="1" smtClean="0"/>
              <a:t>prefetch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002506"/>
            <a:ext cx="18473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57671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Reference</a:t>
            </a:r>
          </a:p>
          <a:p>
            <a:r>
              <a:rPr lang="en-IN" b="1" dirty="0" smtClean="0"/>
              <a:t>N</a:t>
            </a:r>
            <a:r>
              <a:rPr lang="en-IN" b="1" dirty="0"/>
              <a:t>. P. </a:t>
            </a:r>
            <a:r>
              <a:rPr lang="en-IN" b="1" dirty="0" err="1"/>
              <a:t>Jouppi</a:t>
            </a:r>
            <a:r>
              <a:rPr lang="en-IN" dirty="0"/>
              <a:t>. 1990</a:t>
            </a:r>
            <a:endParaRPr lang="en-IN" dirty="0" smtClean="0"/>
          </a:p>
          <a:p>
            <a:r>
              <a:rPr lang="en-IN" dirty="0" smtClean="0"/>
              <a:t>“</a:t>
            </a:r>
            <a:r>
              <a:rPr lang="en-IN" b="1" dirty="0" smtClean="0"/>
              <a:t>Improving </a:t>
            </a:r>
            <a:r>
              <a:rPr lang="en-IN" b="1" dirty="0"/>
              <a:t>direct-mapped cache performance by the addition of a small fully-associative cache and </a:t>
            </a:r>
            <a:r>
              <a:rPr lang="en-IN" b="1" dirty="0" err="1"/>
              <a:t>prefetch</a:t>
            </a:r>
            <a:r>
              <a:rPr lang="en-IN" b="1" dirty="0"/>
              <a:t> </a:t>
            </a:r>
            <a:r>
              <a:rPr lang="en-IN" b="1" dirty="0" smtClean="0"/>
              <a:t>buffers”</a:t>
            </a:r>
            <a:endParaRPr lang="en-IN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28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Tahoma" pitchFamily="34" charset="0"/>
                <a:cs typeface="Tahoma" pitchFamily="34" charset="0"/>
              </a:rPr>
              <a:t>Screen clipping taken: 09-12-2014, 02:09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en-US" sz="28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kowshick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133928" cy="372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en-IN" dirty="0" err="1" smtClean="0"/>
              <a:t>Prefetch</a:t>
            </a:r>
            <a:r>
              <a:rPr lang="en-IN" dirty="0" smtClean="0"/>
              <a:t> hardware on Cache Miss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649541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8304" y="260648"/>
            <a:ext cx="7467600" cy="1143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3276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89387"/>
            <a:ext cx="8352928" cy="694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Memory Bus interface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Miss status handling register for demand fetches</a:t>
            </a:r>
          </a:p>
          <a:p>
            <a:pPr lvl="1"/>
            <a:r>
              <a:rPr lang="en-IN" dirty="0" smtClean="0"/>
              <a:t>Keeps track of the demand fetch FIFO</a:t>
            </a:r>
          </a:p>
          <a:p>
            <a:r>
              <a:rPr lang="en-IN" dirty="0" smtClean="0"/>
              <a:t>If MSHR reaches high, </a:t>
            </a:r>
            <a:r>
              <a:rPr lang="en-IN" dirty="0" err="1" smtClean="0"/>
              <a:t>prefetch</a:t>
            </a:r>
            <a:r>
              <a:rPr lang="en-IN" dirty="0" smtClean="0"/>
              <a:t> is stalled </a:t>
            </a:r>
            <a:r>
              <a:rPr lang="en-IN" dirty="0" err="1" smtClean="0"/>
              <a:t>untill</a:t>
            </a:r>
            <a:r>
              <a:rPr lang="en-IN" dirty="0" smtClean="0"/>
              <a:t> Demand fetch is empty</a:t>
            </a:r>
          </a:p>
          <a:p>
            <a:endParaRPr lang="en-IN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3367398"/>
            <a:ext cx="2952328" cy="27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Visual </a:t>
            </a:r>
            <a:r>
              <a:rPr lang="en-IN" dirty="0" err="1" smtClean="0"/>
              <a:t>represention</a:t>
            </a:r>
            <a:r>
              <a:rPr lang="en-IN" dirty="0" smtClean="0"/>
              <a:t> of cache access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 descr="E:\UF coursework\TaoCompArch\CompArch\latex\Tag65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293096"/>
            <a:ext cx="4248472" cy="2315109"/>
          </a:xfrm>
          <a:prstGeom prst="rect">
            <a:avLst/>
          </a:prstGeom>
          <a:noFill/>
        </p:spPr>
      </p:pic>
      <p:pic>
        <p:nvPicPr>
          <p:cNvPr id="5123" name="Picture 3" descr="E:\UF coursework\TaoCompArch\CompArch\latex\Tag655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700808"/>
            <a:ext cx="4003502" cy="2389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341</TotalTime>
  <Words>374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Slide 1</vt:lpstr>
      <vt:lpstr>Prefetch</vt:lpstr>
      <vt:lpstr>Czone/Delta Correlation Prefetching</vt:lpstr>
      <vt:lpstr>Implementation</vt:lpstr>
      <vt:lpstr>Small Stream buffer aiding prefetch</vt:lpstr>
      <vt:lpstr>Prefetch hardware on Cache Miss</vt:lpstr>
      <vt:lpstr>Slide 7</vt:lpstr>
      <vt:lpstr>Memory Bus interface</vt:lpstr>
      <vt:lpstr>Visual represention of cache access</vt:lpstr>
      <vt:lpstr>Adaptive prefetching</vt:lpstr>
      <vt:lpstr>Oracle Tuning Algorithm</vt:lpstr>
      <vt:lpstr>Phased-Based Tuning Algorithm</vt:lpstr>
      <vt:lpstr>Benchmarks</vt:lpstr>
      <vt:lpstr>Evaluation/Results(1/3)</vt:lpstr>
      <vt:lpstr>Evaluation/Results(2/3)</vt:lpstr>
      <vt:lpstr>Perfomance variation</vt:lpstr>
      <vt:lpstr>Conclusions</vt:lpstr>
      <vt:lpstr>Thank You   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kowshick</dc:creator>
  <cp:lastModifiedBy>kowshick</cp:lastModifiedBy>
  <cp:revision>13</cp:revision>
  <dcterms:created xsi:type="dcterms:W3CDTF">2014-12-09T05:14:17Z</dcterms:created>
  <dcterms:modified xsi:type="dcterms:W3CDTF">2015-04-09T03:21:17Z</dcterms:modified>
</cp:coreProperties>
</file>