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60" r:id="rId30"/>
    <p:sldId id="261" r:id="rId31"/>
    <p:sldId id="259" r:id="rId32"/>
    <p:sldId id="262" r:id="rId33"/>
    <p:sldId id="264" r:id="rId34"/>
    <p:sldId id="263" r:id="rId35"/>
    <p:sldId id="266" r:id="rId36"/>
    <p:sldId id="265" r:id="rId37"/>
    <p:sldId id="267" r:id="rId38"/>
    <p:sldId id="268" r:id="rId39"/>
    <p:sldId id="270" r:id="rId40"/>
    <p:sldId id="271" r:id="rId41"/>
    <p:sldId id="272" r:id="rId42"/>
    <p:sldId id="273" r:id="rId43"/>
    <p:sldId id="269" r:id="rId44"/>
    <p:sldId id="276" r:id="rId45"/>
    <p:sldId id="277" r:id="rId46"/>
    <p:sldId id="278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8" r:id="rId55"/>
    <p:sldId id="289" r:id="rId56"/>
    <p:sldId id="291" r:id="rId57"/>
    <p:sldId id="287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stamp/stamp.jsp?tp=&amp;arnumber=4745683&amp;isnumber=4745673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stamp/stamp.jsp?tp=&amp;arnumber=5771243&amp;isnumber=5771238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Virtualizing and Sharing Reconfigurable Resources in High-Performance Reconfigurable Computing Systems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662885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Presented by : Shreya </a:t>
            </a:r>
            <a:r>
              <a:rPr lang="en-US" dirty="0" err="1" smtClean="0"/>
              <a:t>sriperumbuduri</a:t>
            </a:r>
            <a:endParaRPr lang="en-US" dirty="0" smtClean="0"/>
          </a:p>
          <a:p>
            <a:r>
              <a:rPr lang="en-US" dirty="0" smtClean="0"/>
              <a:t>		   </a:t>
            </a:r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ambadasu</a:t>
            </a:r>
            <a:endParaRPr lang="en-US" dirty="0" smtClean="0"/>
          </a:p>
          <a:p>
            <a:r>
              <a:rPr lang="en-US" dirty="0" smtClean="0"/>
              <a:t>		   </a:t>
            </a:r>
            <a:r>
              <a:rPr lang="en-US" dirty="0" err="1" smtClean="0"/>
              <a:t>Jayalakshmi</a:t>
            </a:r>
            <a:r>
              <a:rPr lang="en-US" dirty="0" smtClean="0"/>
              <a:t> </a:t>
            </a:r>
            <a:r>
              <a:rPr lang="en-US" dirty="0" err="1" smtClean="0"/>
              <a:t>muthiah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79200" y="63881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Execution Model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075420"/>
            <a:ext cx="111191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Assume HPRC architecture with asymmetric heterogeneity at the node level.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Input applications require a few hardware functions (tasks) that need to be executed on dedicated reconfigurable resources.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Physical reconfigurable resources (FPGAs) will be virtualized and split into multiple virtual FPGAs (VFPGAs</a:t>
            </a:r>
            <a:r>
              <a:rPr lang="en-US" sz="28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i="1" u="sng" dirty="0" smtClean="0"/>
              <a:t>Figure:</a:t>
            </a:r>
            <a:r>
              <a:rPr lang="en-US" sz="2800" i="1" dirty="0" smtClean="0"/>
              <a:t> </a:t>
            </a:r>
            <a:r>
              <a:rPr lang="en-US" sz="2800" dirty="0" smtClean="0"/>
              <a:t>SPMD </a:t>
            </a:r>
            <a:r>
              <a:rPr lang="en-US" sz="2800" dirty="0"/>
              <a:t>view of </a:t>
            </a:r>
          </a:p>
          <a:p>
            <a:r>
              <a:rPr lang="en-US" sz="2800" dirty="0"/>
              <a:t>reconfigurable resources </a:t>
            </a:r>
          </a:p>
          <a:p>
            <a:r>
              <a:rPr lang="en-US" sz="2800" dirty="0"/>
              <a:t>on HPRCs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26" y="3633216"/>
            <a:ext cx="5552726" cy="2685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SPMD considerations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075420"/>
            <a:ext cx="111191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 tasks are distributed across the VFPGAs maintaining a 1:1 correspondence among the tasks and their dedicated resources (VFPGAs).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Maximum number of VFPGAs/PRRs should not exceed the number of microprocessors per node.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required tasks by applications, </a:t>
            </a:r>
            <a:r>
              <a:rPr lang="en-US" sz="2800" i="1" dirty="0" err="1"/>
              <a:t>Ntasks</a:t>
            </a:r>
            <a:r>
              <a:rPr lang="en-US" sz="2800" dirty="0"/>
              <a:t>, are assumed to be equal to or less than the maximum number of VFPGAs/PRRs, </a:t>
            </a:r>
            <a:r>
              <a:rPr lang="en-US" sz="2800" i="1" dirty="0" err="1"/>
              <a:t>Nregions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condition, i.e. </a:t>
            </a:r>
            <a:r>
              <a:rPr lang="en-US" sz="2800" i="1" dirty="0" err="1"/>
              <a:t>Ntasks</a:t>
            </a:r>
            <a:r>
              <a:rPr lang="en-US" sz="2800" i="1" dirty="0"/>
              <a:t> </a:t>
            </a:r>
            <a:r>
              <a:rPr lang="en-US" sz="2800" dirty="0"/>
              <a:t>≤</a:t>
            </a:r>
            <a:r>
              <a:rPr lang="en-US" sz="2800" i="1" dirty="0" err="1"/>
              <a:t>Nregions</a:t>
            </a:r>
            <a:r>
              <a:rPr lang="en-US" sz="2800" dirty="0"/>
              <a:t>, has to be satisfied for SPMD model.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Execution Cycle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075420"/>
            <a:ext cx="111191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execution cycle for any task on an HPRC consists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computations </a:t>
            </a:r>
            <a:r>
              <a:rPr lang="en-US" sz="2800" dirty="0"/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total I/O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configuration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25" y="3599188"/>
            <a:ext cx="6499614" cy="1954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FRTR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075420"/>
            <a:ext cx="111191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execution model of FRTR on each node is sequential among tasks.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56" y="2306526"/>
            <a:ext cx="9736487" cy="1289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055" y="4123322"/>
            <a:ext cx="1043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Typical task execution using FRTR on HPRC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PRTR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075420"/>
            <a:ext cx="111191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execution model of the proposed virtualization technique and sharing mechanism is a combination of three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Entry/Birth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Exit/Death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proposed model tasks can continue their computations in parallel while other tasks are entering into and/or exiting from the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Mathematical Model Notations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075420"/>
            <a:ext cx="111191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following notation will be used in our mathematical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 smtClean="0"/>
              <a:t>N</a:t>
            </a:r>
            <a:r>
              <a:rPr lang="en-US" sz="2800" i="1" baseline="-15000" dirty="0" err="1" smtClean="0"/>
              <a:t>regions</a:t>
            </a:r>
            <a:r>
              <a:rPr lang="en-US" sz="2800" i="1" dirty="0" smtClean="0"/>
              <a:t> </a:t>
            </a:r>
            <a:r>
              <a:rPr lang="en-US" sz="2800" dirty="0"/>
              <a:t>is the maximum number of VFPGAs that can be provided based on the available microprocessors.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N</a:t>
            </a:r>
            <a:r>
              <a:rPr lang="en-US" sz="2800" i="1" baseline="-15000" dirty="0" err="1"/>
              <a:t>tasks</a:t>
            </a:r>
            <a:r>
              <a:rPr lang="en-US" sz="2800" i="1" dirty="0"/>
              <a:t> </a:t>
            </a:r>
            <a:r>
              <a:rPr lang="en-US" sz="2800" dirty="0"/>
              <a:t>is the total number of hardware tasks.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T</a:t>
            </a:r>
            <a:r>
              <a:rPr lang="en-US" sz="2800" i="1" baseline="-15000" dirty="0"/>
              <a:t>in</a:t>
            </a:r>
            <a:r>
              <a:rPr lang="en-US" sz="2800" i="1" dirty="0"/>
              <a:t> </a:t>
            </a:r>
            <a:r>
              <a:rPr lang="en-US" sz="2800" dirty="0"/>
              <a:t>is the average input transfer time from any microprocessor to its dedicated VFPGA.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T</a:t>
            </a:r>
            <a:r>
              <a:rPr lang="en-US" sz="2800" i="1" baseline="-15000" dirty="0" err="1"/>
              <a:t>comp</a:t>
            </a:r>
            <a:r>
              <a:rPr lang="en-US" sz="2800" i="1" dirty="0"/>
              <a:t> </a:t>
            </a:r>
            <a:r>
              <a:rPr lang="en-US" sz="2800" dirty="0"/>
              <a:t>is the average task computation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T</a:t>
            </a:r>
            <a:r>
              <a:rPr lang="en-US" sz="2800" i="1" baseline="-15000" dirty="0"/>
              <a:t>out</a:t>
            </a:r>
            <a:r>
              <a:rPr lang="en-US" sz="2800" i="1" dirty="0"/>
              <a:t> </a:t>
            </a:r>
            <a:r>
              <a:rPr lang="en-US" sz="2800" dirty="0"/>
              <a:t>is the average output transfer time from any VFPGA to its associated microprocessor.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Mathematical Model Notations (Cont..)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368028"/>
            <a:ext cx="111191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T</a:t>
            </a:r>
            <a:r>
              <a:rPr lang="en-US" sz="2800" i="1" baseline="-15000" dirty="0" err="1"/>
              <a:t>config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/>
              <a:t>T</a:t>
            </a:r>
            <a:r>
              <a:rPr lang="en-US" sz="2800" i="1" baseline="-15000" dirty="0"/>
              <a:t>FRTR</a:t>
            </a:r>
            <a:r>
              <a:rPr lang="en-US" sz="2800" i="1" dirty="0"/>
              <a:t> </a:t>
            </a:r>
            <a:r>
              <a:rPr lang="en-US" sz="2800" dirty="0"/>
              <a:t>is the full configuration time for FRTR.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T</a:t>
            </a:r>
            <a:r>
              <a:rPr lang="en-US" sz="2800" i="1" baseline="-15000" dirty="0"/>
              <a:t>PRTR</a:t>
            </a:r>
            <a:r>
              <a:rPr lang="en-US" sz="2800" i="1" dirty="0"/>
              <a:t> </a:t>
            </a:r>
            <a:r>
              <a:rPr lang="en-US" sz="2800" dirty="0"/>
              <a:t>is the average partial configuration time for PRTR.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T</a:t>
            </a:r>
            <a:r>
              <a:rPr lang="en-US" sz="2800" i="1" baseline="50000" dirty="0"/>
              <a:t>FRTR</a:t>
            </a:r>
            <a:r>
              <a:rPr lang="en-US" sz="2800" i="1" dirty="0"/>
              <a:t> </a:t>
            </a:r>
            <a:r>
              <a:rPr lang="en-US" sz="2800" i="1" baseline="-15000" dirty="0"/>
              <a:t>total</a:t>
            </a:r>
            <a:r>
              <a:rPr lang="en-US" sz="2800" i="1" dirty="0"/>
              <a:t> </a:t>
            </a:r>
            <a:r>
              <a:rPr lang="en-US" sz="2800" dirty="0"/>
              <a:t>is the total execution time of FRTR.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T</a:t>
            </a:r>
            <a:r>
              <a:rPr lang="en-US" sz="2800" i="1" baseline="50000" dirty="0"/>
              <a:t>PRTR</a:t>
            </a:r>
            <a:r>
              <a:rPr lang="en-US" sz="2800" i="1" dirty="0"/>
              <a:t> </a:t>
            </a:r>
            <a:r>
              <a:rPr lang="en-US" sz="2800" i="1" baseline="-15000" dirty="0"/>
              <a:t>total</a:t>
            </a:r>
            <a:r>
              <a:rPr lang="en-US" sz="2800" i="1" dirty="0"/>
              <a:t> </a:t>
            </a:r>
            <a:r>
              <a:rPr lang="en-US" sz="2800" dirty="0"/>
              <a:t>is the total execution time of PRTR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S </a:t>
            </a:r>
            <a:r>
              <a:rPr lang="en-US" sz="2800" dirty="0"/>
              <a:t>is the speedup or performance gain of using PRTR relative to FRTR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Execution Profile For Sharing Virtual Reconfigurable Resources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6448" y="1377696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659" y="1377696"/>
            <a:ext cx="111191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 traffic scenarios depending on the relative speed rates among Entry/Birth, Computation, Exit/Death processes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8852"/>
          <a:stretch/>
        </p:blipFill>
        <p:spPr>
          <a:xfrm>
            <a:off x="5157215" y="2333459"/>
            <a:ext cx="6888481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" y="2660836"/>
            <a:ext cx="4505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Faster entry than computation, with slower exit than entry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Execution Profile For Sharing Virtual Reconfigurable Resources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6448" y="1377696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659" y="1377696"/>
            <a:ext cx="11119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Faster entry than computation, with faster exit than entry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/>
          <a:stretch/>
        </p:blipFill>
        <p:spPr>
          <a:xfrm>
            <a:off x="2293026" y="1975104"/>
            <a:ext cx="7252055" cy="4255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Execution Profile For Sharing Virtual Reconfigurable Resources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6448" y="1377696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659" y="1377696"/>
            <a:ext cx="1111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Slower entry than computation, with slower exit than </a:t>
            </a:r>
            <a:r>
              <a:rPr lang="en-US" sz="2800" dirty="0" smtClean="0"/>
              <a:t>computation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"/>
          <a:stretch/>
        </p:blipFill>
        <p:spPr>
          <a:xfrm>
            <a:off x="2132535" y="1900916"/>
            <a:ext cx="7261087" cy="4376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760" y="323179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Citation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65760" y="1048558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" y="1331452"/>
            <a:ext cx="10338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El-</a:t>
            </a:r>
            <a:r>
              <a:rPr lang="en-US" dirty="0" err="1"/>
              <a:t>Araby</a:t>
            </a:r>
            <a:r>
              <a:rPr lang="en-US" dirty="0"/>
              <a:t>, E.; Gonzalez, I.; El-</a:t>
            </a:r>
            <a:r>
              <a:rPr lang="en-US" dirty="0" err="1"/>
              <a:t>Ghazawi</a:t>
            </a:r>
            <a:r>
              <a:rPr lang="en-US" dirty="0"/>
              <a:t>, T., "Virtualizing and sharing reconfigurable resources in High-Performance Reconfigurable Computing systems," High-Performance Reconfigurable Computing Technology and Applications, 2008. HPRCTA 2008. Second International Workshop on , vol., no., pp.1,8, 16-16 Nov. 2008</a:t>
            </a:r>
          </a:p>
          <a:p>
            <a:r>
              <a:rPr lang="en-US" dirty="0" err="1"/>
              <a:t>doi</a:t>
            </a:r>
            <a:r>
              <a:rPr lang="en-US" dirty="0"/>
              <a:t>: 10.1109/HPRCTA.2008.4745683</a:t>
            </a:r>
          </a:p>
          <a:p>
            <a:endParaRPr lang="en-US" dirty="0" smtClean="0"/>
          </a:p>
          <a:p>
            <a:r>
              <a:rPr lang="en-US" b="1" dirty="0" smtClean="0"/>
              <a:t>Keywords</a:t>
            </a:r>
            <a:r>
              <a:rPr lang="en-US" b="1" dirty="0"/>
              <a:t>:</a:t>
            </a:r>
            <a:r>
              <a:rPr lang="en-US" dirty="0"/>
              <a:t> {field programmable gate </a:t>
            </a:r>
            <a:r>
              <a:rPr lang="en-US" dirty="0" err="1"/>
              <a:t>arrays;microprocessor</a:t>
            </a:r>
            <a:r>
              <a:rPr lang="en-US" dirty="0"/>
              <a:t> </a:t>
            </a:r>
            <a:r>
              <a:rPr lang="en-US" dirty="0" err="1"/>
              <a:t>chips;parallel</a:t>
            </a:r>
            <a:r>
              <a:rPr lang="en-US" dirty="0"/>
              <a:t> </a:t>
            </a:r>
            <a:r>
              <a:rPr lang="en-US" dirty="0" err="1"/>
              <a:t>architectures;reconfigurable</a:t>
            </a:r>
            <a:r>
              <a:rPr lang="en-US" dirty="0"/>
              <a:t> </a:t>
            </a:r>
            <a:r>
              <a:rPr lang="en-US" dirty="0" err="1"/>
              <a:t>architectures;Cray</a:t>
            </a:r>
            <a:r>
              <a:rPr lang="en-US" dirty="0"/>
              <a:t> XD1;Cray XT5h;FPGA </a:t>
            </a:r>
            <a:r>
              <a:rPr lang="en-US" dirty="0" err="1"/>
              <a:t>chips;SPMD</a:t>
            </a:r>
            <a:r>
              <a:rPr lang="en-US" dirty="0"/>
              <a:t> programming </a:t>
            </a:r>
            <a:r>
              <a:rPr lang="en-US" dirty="0" err="1"/>
              <a:t>model;asymmetric</a:t>
            </a:r>
            <a:r>
              <a:rPr lang="en-US" dirty="0"/>
              <a:t> </a:t>
            </a:r>
            <a:r>
              <a:rPr lang="en-US" dirty="0" err="1"/>
              <a:t>distribution;high-performance</a:t>
            </a:r>
            <a:r>
              <a:rPr lang="en-US" dirty="0"/>
              <a:t> reconfigurable computing </a:t>
            </a:r>
            <a:r>
              <a:rPr lang="en-US" dirty="0" err="1"/>
              <a:t>systems;microprocessors;parallel</a:t>
            </a:r>
            <a:r>
              <a:rPr lang="en-US" dirty="0"/>
              <a:t> </a:t>
            </a:r>
            <a:r>
              <a:rPr lang="en-US" dirty="0" err="1"/>
              <a:t>computers;partial</a:t>
            </a:r>
            <a:r>
              <a:rPr lang="en-US" dirty="0"/>
              <a:t> run-time </a:t>
            </a:r>
            <a:r>
              <a:rPr lang="en-US" dirty="0" err="1"/>
              <a:t>reconfiguration;reconfigurable</a:t>
            </a:r>
            <a:r>
              <a:rPr lang="en-US" dirty="0"/>
              <a:t> </a:t>
            </a:r>
            <a:r>
              <a:rPr lang="en-US" dirty="0" err="1"/>
              <a:t>processors;reconfigurable</a:t>
            </a:r>
            <a:r>
              <a:rPr lang="en-US" dirty="0"/>
              <a:t> </a:t>
            </a:r>
            <a:r>
              <a:rPr lang="en-US" dirty="0" err="1"/>
              <a:t>resources;single-program</a:t>
            </a:r>
            <a:r>
              <a:rPr lang="en-US" dirty="0"/>
              <a:t> multiple-data </a:t>
            </a:r>
            <a:r>
              <a:rPr lang="en-US" dirty="0" err="1"/>
              <a:t>model;Concurrent</a:t>
            </a:r>
            <a:r>
              <a:rPr lang="en-US" dirty="0"/>
              <a:t> </a:t>
            </a:r>
            <a:r>
              <a:rPr lang="en-US" dirty="0" err="1"/>
              <a:t>computing;Coprocessors;Field</a:t>
            </a:r>
            <a:r>
              <a:rPr lang="en-US" dirty="0"/>
              <a:t> programmable gate </a:t>
            </a:r>
            <a:r>
              <a:rPr lang="en-US" dirty="0" err="1"/>
              <a:t>arrays;Hardware;High</a:t>
            </a:r>
            <a:r>
              <a:rPr lang="en-US" dirty="0"/>
              <a:t> performance </a:t>
            </a:r>
            <a:r>
              <a:rPr lang="en-US" dirty="0" err="1"/>
              <a:t>computing;Microprocessors;Permission;Platform</a:t>
            </a:r>
            <a:r>
              <a:rPr lang="en-US" dirty="0"/>
              <a:t> </a:t>
            </a:r>
            <a:r>
              <a:rPr lang="en-US" dirty="0" err="1"/>
              <a:t>virtualization;Resource</a:t>
            </a:r>
            <a:r>
              <a:rPr lang="en-US" dirty="0"/>
              <a:t> </a:t>
            </a:r>
            <a:r>
              <a:rPr lang="en-US" dirty="0" err="1"/>
              <a:t>virtualization;Runtime;Dynamic</a:t>
            </a:r>
            <a:r>
              <a:rPr lang="en-US" dirty="0"/>
              <a:t> Partial </a:t>
            </a:r>
            <a:r>
              <a:rPr lang="en-US" dirty="0" err="1"/>
              <a:t>Reconfiguration;Field</a:t>
            </a:r>
            <a:r>
              <a:rPr lang="en-US" dirty="0"/>
              <a:t> Programmable Gate Arrays (FPGA);High Performance </a:t>
            </a:r>
            <a:r>
              <a:rPr lang="en-US" dirty="0" err="1"/>
              <a:t>Computing;Reconfigurable</a:t>
            </a:r>
            <a:r>
              <a:rPr lang="en-US" dirty="0"/>
              <a:t> Computing},</a:t>
            </a:r>
          </a:p>
          <a:p>
            <a:endParaRPr lang="en-US" dirty="0" smtClean="0"/>
          </a:p>
          <a:p>
            <a:r>
              <a:rPr lang="en-US" b="1" dirty="0" smtClean="0"/>
              <a:t>URL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http://ieeexplore.ieee.org/stamp/stamp.jsp?tp=&amp;</a:t>
            </a:r>
            <a:r>
              <a:rPr lang="en-US" dirty="0" smtClean="0">
                <a:hlinkClick r:id="rId2"/>
              </a:rPr>
              <a:t>arnumber=4745683&amp;isnumber=4745673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15700" y="63997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Execution Profile For Sharing Virtual Reconfigurable Resources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6448" y="1377696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659" y="1377696"/>
            <a:ext cx="1111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Slower entry than computation, with faster exit than computation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1864210"/>
            <a:ext cx="7159741" cy="4430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Mathematical Model Derivations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6448" y="819934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448" y="974346"/>
            <a:ext cx="11119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Combining the necessary condition for SPMD behavior and entry and exit conditions shown in above figures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Execution time: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5" y="2359341"/>
            <a:ext cx="6310648" cy="15608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448" y="4010372"/>
            <a:ext cx="8817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performance gain (speedup) of PRTR in reference 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89" y="4635112"/>
            <a:ext cx="5782614" cy="1691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Mathematical Model - Summary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6448" y="819934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448" y="974346"/>
            <a:ext cx="111191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Estimating the upper bound for the performance gain (speedup) as the number of tasks increases indefinitely,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From the above equation, the asymptotic performance gain increases linearly with the task computation.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proposed technique significantly reduces the total execution time.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05" y="2270691"/>
            <a:ext cx="5422005" cy="1610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Experimental Setup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6448" y="819934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6327"/>
          <a:stretch/>
        </p:blipFill>
        <p:spPr>
          <a:xfrm>
            <a:off x="4563477" y="1353312"/>
            <a:ext cx="7404925" cy="3849742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365760" y="964772"/>
            <a:ext cx="435644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Configuration Access Port (ICAP)</a:t>
            </a:r>
          </a:p>
          <a:p>
            <a:r>
              <a:rPr lang="en-US" dirty="0"/>
              <a:t> </a:t>
            </a:r>
            <a:r>
              <a:rPr lang="en-US" dirty="0" smtClean="0"/>
              <a:t>used to develop new API for enabling PRTR</a:t>
            </a:r>
          </a:p>
          <a:p>
            <a:r>
              <a:rPr lang="en-US" dirty="0" smtClean="0"/>
              <a:t>on Cray XDI HPRC system.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layer is </a:t>
            </a:r>
            <a:r>
              <a:rPr lang="en-US" dirty="0" smtClean="0"/>
              <a:t>an Operating </a:t>
            </a:r>
            <a:r>
              <a:rPr lang="en-US" dirty="0"/>
              <a:t>System (OS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Run-Time Services layer on top </a:t>
            </a:r>
            <a:r>
              <a:rPr lang="en-US" dirty="0" smtClean="0"/>
              <a:t>of which lies</a:t>
            </a:r>
          </a:p>
          <a:p>
            <a:r>
              <a:rPr lang="en-US" dirty="0" smtClean="0"/>
              <a:t> </a:t>
            </a:r>
            <a:r>
              <a:rPr lang="en-US" dirty="0"/>
              <a:t>the second layer which is an API </a:t>
            </a:r>
            <a:r>
              <a:rPr lang="en-US" dirty="0" smtClean="0"/>
              <a:t>layer.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Run-Time </a:t>
            </a:r>
            <a:r>
              <a:rPr lang="en-US" dirty="0"/>
              <a:t>virtualization layer</a:t>
            </a:r>
          </a:p>
          <a:p>
            <a:r>
              <a:rPr lang="en-US" dirty="0"/>
              <a:t>consists </a:t>
            </a:r>
            <a:r>
              <a:rPr lang="en-US" dirty="0" smtClean="0"/>
              <a:t>of</a:t>
            </a:r>
          </a:p>
          <a:p>
            <a:r>
              <a:rPr lang="en-US" dirty="0"/>
              <a:t> </a:t>
            </a:r>
            <a:r>
              <a:rPr lang="en-US" dirty="0" smtClean="0"/>
              <a:t>1. </a:t>
            </a:r>
            <a:r>
              <a:rPr lang="en-US" dirty="0"/>
              <a:t>V</a:t>
            </a:r>
            <a:r>
              <a:rPr lang="en-US" dirty="0" smtClean="0"/>
              <a:t>irtualization manager (VM)</a:t>
            </a:r>
          </a:p>
          <a:p>
            <a:r>
              <a:rPr lang="en-US" dirty="0"/>
              <a:t> </a:t>
            </a:r>
            <a:r>
              <a:rPr lang="en-US" dirty="0" smtClean="0"/>
              <a:t>2. Request queue</a:t>
            </a:r>
          </a:p>
          <a:p>
            <a:r>
              <a:rPr lang="en-US" dirty="0" smtClean="0"/>
              <a:t> 3. Virtual </a:t>
            </a:r>
            <a:r>
              <a:rPr lang="en-US" dirty="0"/>
              <a:t>memory </a:t>
            </a:r>
            <a:r>
              <a:rPr lang="en-US" dirty="0" smtClean="0"/>
              <a:t>space.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APIs </a:t>
            </a:r>
            <a:r>
              <a:rPr lang="en-US" dirty="0"/>
              <a:t>are categorized as Setup APIs,</a:t>
            </a:r>
          </a:p>
          <a:p>
            <a:r>
              <a:rPr lang="en-US" dirty="0"/>
              <a:t>Configuration APIs, Transfer of Control APIs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Execution APIs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Experimental </a:t>
            </a:r>
            <a:r>
              <a:rPr lang="en-US" dirty="0" smtClean="0"/>
              <a:t>Results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6448" y="819934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5" y="1147078"/>
            <a:ext cx="6240873" cy="2934226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536448" y="4625447"/>
            <a:ext cx="11243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Table shows </a:t>
            </a:r>
            <a:r>
              <a:rPr lang="en-US" dirty="0"/>
              <a:t>data transfer </a:t>
            </a:r>
            <a:r>
              <a:rPr lang="en-US" dirty="0" smtClean="0"/>
              <a:t>times, configuration </a:t>
            </a:r>
            <a:r>
              <a:rPr lang="en-US" dirty="0"/>
              <a:t>times as well as the </a:t>
            </a:r>
            <a:r>
              <a:rPr lang="en-US" dirty="0" smtClean="0"/>
              <a:t>bit stream </a:t>
            </a:r>
            <a:r>
              <a:rPr lang="en-US" dirty="0"/>
              <a:t>size associated</a:t>
            </a:r>
          </a:p>
          <a:p>
            <a:r>
              <a:rPr lang="en-US" dirty="0"/>
              <a:t>with the layout </a:t>
            </a:r>
            <a:r>
              <a:rPr lang="en-US" dirty="0" smtClean="0"/>
              <a:t>configuration considered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/>
              <a:t>sequence of </a:t>
            </a:r>
            <a:r>
              <a:rPr lang="en-US" dirty="0" smtClean="0"/>
              <a:t>image processing </a:t>
            </a:r>
            <a:r>
              <a:rPr lang="en-US" dirty="0"/>
              <a:t>functions, namely median filtering followed </a:t>
            </a:r>
            <a:r>
              <a:rPr lang="en-US" dirty="0" smtClean="0"/>
              <a:t>by </a:t>
            </a:r>
            <a:r>
              <a:rPr lang="en-US" dirty="0" err="1" smtClean="0"/>
              <a:t>sobel</a:t>
            </a:r>
            <a:r>
              <a:rPr lang="en-US" dirty="0" smtClean="0"/>
              <a:t> </a:t>
            </a:r>
            <a:r>
              <a:rPr lang="en-US" dirty="0"/>
              <a:t>edge detection as well as smoothing </a:t>
            </a:r>
            <a:r>
              <a:rPr lang="en-US" dirty="0" smtClean="0"/>
              <a:t>filtering.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Behavior of I/O Intensive Applications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6448" y="819934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7674"/>
            <a:ext cx="10515600" cy="4281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Behavior of Computational Intensive Applications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545313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28" y="1825625"/>
            <a:ext cx="9646143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Speedup Achieved using Multiple PRRs(VFPGA’s)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354150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48616"/>
            <a:ext cx="9735355" cy="4803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94602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869586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/>
        </p:nvSpPr>
        <p:spPr>
          <a:xfrm>
            <a:off x="365760" y="11679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theoretical and practical setup </a:t>
            </a:r>
            <a:r>
              <a:rPr lang="en-US" dirty="0"/>
              <a:t>we derived a formal and </a:t>
            </a:r>
            <a:r>
              <a:rPr lang="en-US" dirty="0" smtClean="0"/>
              <a:t>an analytical </a:t>
            </a:r>
            <a:r>
              <a:rPr lang="en-US" dirty="0"/>
              <a:t>model of SPMD execution on HPRC </a:t>
            </a:r>
            <a:r>
              <a:rPr lang="en-US" dirty="0" smtClean="0"/>
              <a:t>systems relative </a:t>
            </a:r>
            <a:r>
              <a:rPr lang="en-US" dirty="0"/>
              <a:t>to the baseline of Full Run-Time </a:t>
            </a:r>
            <a:r>
              <a:rPr lang="en-US" dirty="0" smtClean="0"/>
              <a:t>Reconfiguration (FRTR).</a:t>
            </a:r>
          </a:p>
          <a:p>
            <a:r>
              <a:rPr lang="en-US" dirty="0"/>
              <a:t>The experimental results showed good agreement with </a:t>
            </a:r>
            <a:r>
              <a:rPr lang="en-US" dirty="0" smtClean="0"/>
              <a:t>the analytical </a:t>
            </a:r>
            <a:r>
              <a:rPr lang="en-US" dirty="0"/>
              <a:t>model expectations</a:t>
            </a:r>
            <a:r>
              <a:rPr lang="en-US" dirty="0" smtClean="0"/>
              <a:t>.</a:t>
            </a:r>
          </a:p>
          <a:p>
            <a:r>
              <a:rPr lang="en-US" dirty="0"/>
              <a:t>Sharing </a:t>
            </a:r>
            <a:r>
              <a:rPr lang="en-US" dirty="0" smtClean="0"/>
              <a:t>reconfigurable resources </a:t>
            </a:r>
            <a:r>
              <a:rPr lang="en-US" dirty="0"/>
              <a:t>among the underutilized microprocessors </a:t>
            </a:r>
            <a:r>
              <a:rPr lang="en-US" dirty="0" smtClean="0"/>
              <a:t>by providing </a:t>
            </a:r>
            <a:r>
              <a:rPr lang="en-US" dirty="0"/>
              <a:t>a virtual SPMD view allows improving the </a:t>
            </a:r>
            <a:r>
              <a:rPr lang="en-US" dirty="0" smtClean="0"/>
              <a:t>overall system </a:t>
            </a:r>
            <a:r>
              <a:rPr lang="en-US" dirty="0"/>
              <a:t>versatility and application performance.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Run-Time Resource Allocation for Simultaneous Multi-Tasking in Multi-Core Reconfigurable Processors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 Performance Reconfigurable Computers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148572"/>
            <a:ext cx="10338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What </a:t>
            </a:r>
            <a:r>
              <a:rPr lang="en-US" sz="2600" dirty="0"/>
              <a:t>are high performance reconfigurable computers?</a:t>
            </a:r>
          </a:p>
          <a:p>
            <a:r>
              <a:rPr lang="en-US" sz="2600" dirty="0"/>
              <a:t>      </a:t>
            </a:r>
            <a:r>
              <a:rPr lang="en-US" sz="2600" dirty="0" smtClean="0"/>
              <a:t>- High </a:t>
            </a:r>
            <a:r>
              <a:rPr lang="en-US" sz="2600" dirty="0"/>
              <a:t>Performance Computers are Parallel Computers with added      FPGA chips.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- Give </a:t>
            </a:r>
            <a:r>
              <a:rPr lang="en-US" sz="2600" dirty="0"/>
              <a:t>efficient Speed up’s.</a:t>
            </a:r>
          </a:p>
          <a:p>
            <a:endParaRPr lang="en-US" sz="2600" dirty="0"/>
          </a:p>
          <a:p>
            <a:r>
              <a:rPr lang="en-US" sz="2600" dirty="0" smtClean="0"/>
              <a:t>    Examples </a:t>
            </a:r>
            <a:r>
              <a:rPr lang="en-US" sz="2600" dirty="0"/>
              <a:t>of  HPRC’s</a:t>
            </a:r>
          </a:p>
          <a:p>
            <a:r>
              <a:rPr lang="en-US" sz="2600" dirty="0" smtClean="0"/>
              <a:t>     &gt; </a:t>
            </a:r>
            <a:r>
              <a:rPr lang="en-US" sz="2600" dirty="0"/>
              <a:t>Cray XT5h , Cray XD1 , </a:t>
            </a:r>
          </a:p>
          <a:p>
            <a:r>
              <a:rPr lang="en-US" sz="2600" dirty="0"/>
              <a:t>    </a:t>
            </a:r>
            <a:r>
              <a:rPr lang="en-US" sz="2600" dirty="0" smtClean="0"/>
              <a:t>     SRC-7 </a:t>
            </a:r>
            <a:r>
              <a:rPr lang="en-US" sz="2600" dirty="0"/>
              <a:t>, SRC-6 and</a:t>
            </a:r>
          </a:p>
          <a:p>
            <a:r>
              <a:rPr lang="en-US" sz="2600" dirty="0"/>
              <a:t>     </a:t>
            </a:r>
            <a:r>
              <a:rPr lang="en-US" sz="2600" dirty="0" smtClean="0"/>
              <a:t>    SGI  </a:t>
            </a:r>
            <a:r>
              <a:rPr lang="en-US" sz="2600" dirty="0" err="1"/>
              <a:t>Altix</a:t>
            </a:r>
            <a:r>
              <a:rPr lang="en-US" sz="2600" dirty="0"/>
              <a:t>/RASC.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87" y="2499270"/>
            <a:ext cx="6259368" cy="3276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15700" y="63997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760" y="323179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Citation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65760" y="1048558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" y="1331452"/>
            <a:ext cx="10387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Ahmed, W.; </a:t>
            </a:r>
            <a:r>
              <a:rPr lang="en-US" dirty="0" err="1"/>
              <a:t>Shafique</a:t>
            </a:r>
            <a:r>
              <a:rPr lang="en-US" dirty="0"/>
              <a:t>, M.; Bauer, L.; </a:t>
            </a:r>
            <a:r>
              <a:rPr lang="en-US" dirty="0" err="1"/>
              <a:t>Hammerich</a:t>
            </a:r>
            <a:r>
              <a:rPr lang="en-US" dirty="0"/>
              <a:t>, M.; Henkel, J.; Becker, J., "Run-Time Resource Allocation for Simultaneous Multi-tasking in Multi-core Reconfigurable </a:t>
            </a:r>
            <a:r>
              <a:rPr lang="en-US" dirty="0" err="1"/>
              <a:t>Processors,"</a:t>
            </a:r>
            <a:r>
              <a:rPr lang="en-US" i="1" dirty="0" err="1"/>
              <a:t>Field</a:t>
            </a:r>
            <a:r>
              <a:rPr lang="en-US" i="1" dirty="0"/>
              <a:t>-Programmable Custom Computing Machines (FCCM), 2011 IEEE 19th Annual International Symposium on</a:t>
            </a:r>
            <a:r>
              <a:rPr lang="en-US" dirty="0"/>
              <a:t> , vol., no., pp.29,32, 1-3 May 2011</a:t>
            </a:r>
            <a:br>
              <a:rPr lang="en-US" dirty="0"/>
            </a:b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10.1109/FCCM.2011.46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Keywords</a:t>
            </a:r>
            <a:r>
              <a:rPr lang="en-US" b="1" dirty="0"/>
              <a:t>:</a:t>
            </a:r>
            <a:r>
              <a:rPr lang="en-US" dirty="0"/>
              <a:t> {microprocessor </a:t>
            </a:r>
            <a:r>
              <a:rPr lang="en-US" dirty="0" err="1"/>
              <a:t>chips;multiprocessing</a:t>
            </a:r>
            <a:r>
              <a:rPr lang="en-US" dirty="0"/>
              <a:t> </a:t>
            </a:r>
            <a:r>
              <a:rPr lang="en-US" dirty="0" err="1"/>
              <a:t>systems;reconfigurable</a:t>
            </a:r>
            <a:r>
              <a:rPr lang="en-US" dirty="0"/>
              <a:t> </a:t>
            </a:r>
            <a:r>
              <a:rPr lang="en-US" dirty="0" err="1"/>
              <a:t>architectures;adaptive</a:t>
            </a:r>
            <a:r>
              <a:rPr lang="en-US" dirty="0"/>
              <a:t> reconfigurable fabric </a:t>
            </a:r>
            <a:r>
              <a:rPr lang="en-US" dirty="0" err="1"/>
              <a:t>allocation;functional-block-level</a:t>
            </a:r>
            <a:r>
              <a:rPr lang="en-US" dirty="0"/>
              <a:t> performance </a:t>
            </a:r>
            <a:r>
              <a:rPr lang="en-US" dirty="0" err="1"/>
              <a:t>constraint;mixed-grained</a:t>
            </a:r>
            <a:r>
              <a:rPr lang="en-US" dirty="0"/>
              <a:t> reconfigurable fabric </a:t>
            </a:r>
            <a:r>
              <a:rPr lang="en-US" dirty="0" err="1"/>
              <a:t>resource;multicore</a:t>
            </a:r>
            <a:r>
              <a:rPr lang="en-US" dirty="0"/>
              <a:t> reconfigurable </a:t>
            </a:r>
            <a:r>
              <a:rPr lang="en-US" dirty="0" err="1"/>
              <a:t>processor;run-time</a:t>
            </a:r>
            <a:r>
              <a:rPr lang="en-US" dirty="0"/>
              <a:t> resource </a:t>
            </a:r>
            <a:r>
              <a:rPr lang="en-US" dirty="0" err="1"/>
              <a:t>allocation;simultaneous</a:t>
            </a:r>
            <a:r>
              <a:rPr lang="en-US" dirty="0"/>
              <a:t> </a:t>
            </a:r>
            <a:r>
              <a:rPr lang="en-US" dirty="0" err="1"/>
              <a:t>multitasking;task-criticality;video</a:t>
            </a:r>
            <a:r>
              <a:rPr lang="en-US" dirty="0"/>
              <a:t> </a:t>
            </a:r>
            <a:r>
              <a:rPr lang="en-US" dirty="0" err="1"/>
              <a:t>conferencing;Decoding;Fabrics;Kernel;Multicore</a:t>
            </a:r>
            <a:r>
              <a:rPr lang="en-US" dirty="0"/>
              <a:t> </a:t>
            </a:r>
            <a:r>
              <a:rPr lang="en-US" dirty="0" err="1"/>
              <a:t>processing;Program</a:t>
            </a:r>
            <a:r>
              <a:rPr lang="en-US" dirty="0"/>
              <a:t> </a:t>
            </a:r>
            <a:r>
              <a:rPr lang="en-US" dirty="0" err="1"/>
              <a:t>processors;Quality</a:t>
            </a:r>
            <a:r>
              <a:rPr lang="en-US" dirty="0"/>
              <a:t> of </a:t>
            </a:r>
            <a:r>
              <a:rPr lang="en-US" dirty="0" err="1"/>
              <a:t>service;Resource</a:t>
            </a:r>
            <a:r>
              <a:rPr lang="en-US" dirty="0"/>
              <a:t> management},</a:t>
            </a:r>
            <a:br>
              <a:rPr lang="en-US" dirty="0"/>
            </a:br>
            <a:endParaRPr lang="en-US" dirty="0" smtClean="0"/>
          </a:p>
          <a:p>
            <a:r>
              <a:rPr lang="en-US" b="1" dirty="0" smtClean="0"/>
              <a:t>URL: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http://ieeexplore.ieee.org/stamp/stamp.jsp?tp=&amp;arnumber=5771243&amp;isnumber=5771238</a:t>
            </a:r>
            <a:r>
              <a:rPr lang="en-US" dirty="0" smtClean="0"/>
              <a:t>​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1168" y="323179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5760" y="1048558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1168" y="1160764"/>
            <a:ext cx="103875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Modern Multi-core reconfigurable processors are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mixed-grained</a:t>
            </a:r>
            <a:r>
              <a:rPr lang="en-US" sz="2600" i="1" dirty="0" smtClean="0"/>
              <a:t>.</a:t>
            </a:r>
          </a:p>
          <a:p>
            <a:pPr marL="463550" lvl="1" indent="-457200">
              <a:buFontTx/>
              <a:buChar char="-"/>
            </a:pPr>
            <a:r>
              <a:rPr lang="en-US" sz="2600" i="1" dirty="0" smtClean="0"/>
              <a:t>Various cores coupled with multiple fine-grained and coarse grained reconfigurable fabrics</a:t>
            </a:r>
          </a:p>
          <a:p>
            <a:pPr marL="463550" lvl="1" indent="-457200">
              <a:buFontTx/>
              <a:buChar char="-"/>
            </a:pP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Fine-grained fabric </a:t>
            </a:r>
            <a:r>
              <a:rPr lang="en-US" sz="2600" i="1" dirty="0" smtClean="0"/>
              <a:t>– bit/byte-level operations (bit shuffling, packaging, merging etc.)</a:t>
            </a:r>
          </a:p>
          <a:p>
            <a:pPr marL="463550" lvl="1" indent="-457200">
              <a:buFontTx/>
              <a:buChar char="-"/>
            </a:pP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Coarse-grained fabric </a:t>
            </a:r>
            <a:r>
              <a:rPr lang="en-US" sz="2600" i="1" dirty="0" smtClean="0"/>
              <a:t>– (sub)-word-level operations (add, subtract, multiply, etc.)</a:t>
            </a:r>
          </a:p>
          <a:p>
            <a:pPr marL="463550" lvl="1" indent="-457200">
              <a:buFontTx/>
              <a:buChar char="-"/>
            </a:pPr>
            <a:endParaRPr lang="en-US" sz="2600" i="1" dirty="0"/>
          </a:p>
          <a:p>
            <a:pPr marL="463550" lvl="1" indent="-457200">
              <a:buFontTx/>
              <a:buChar char="-"/>
            </a:pPr>
            <a:endParaRPr lang="en-US" sz="2600" i="1" dirty="0" smtClean="0"/>
          </a:p>
          <a:p>
            <a:pPr marL="463550" lvl="1" indent="-457200">
              <a:buFontTx/>
              <a:buChar char="-"/>
            </a:pPr>
            <a:endParaRPr lang="en-US" sz="2600" i="1" dirty="0" smtClean="0"/>
          </a:p>
          <a:p>
            <a:pPr algn="ctr"/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There is a need to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efficiently support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simultaneous multi-tasking with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run-time mixed-grained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fabric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allocation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in multi-core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reconfigurable processors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for exploiting the Task-Level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Parallelism!!!!</a:t>
            </a:r>
            <a:endParaRPr lang="en-US" sz="6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323179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65760" y="1048558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1168" y="1160764"/>
            <a:ext cx="113690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Multi-core Reconfigurable processors exploit</a:t>
            </a:r>
          </a:p>
          <a:p>
            <a:pPr marL="514350" indent="-514350">
              <a:buAutoNum type="alphaLcParenR"/>
            </a:pP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Task-level Parallelism: </a:t>
            </a:r>
            <a:r>
              <a:rPr lang="en-US" sz="2600" i="1" dirty="0" smtClean="0"/>
              <a:t>by executing multiple tasks on different cores in parallel</a:t>
            </a:r>
          </a:p>
          <a:p>
            <a:pPr marL="514350" indent="-514350">
              <a:buAutoNum type="alphaLcParenR"/>
            </a:pP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Instruction-level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Parallelism: </a:t>
            </a:r>
            <a:r>
              <a:rPr lang="en-US" sz="2600" i="1" dirty="0"/>
              <a:t>by accelerating the </a:t>
            </a:r>
            <a:r>
              <a:rPr lang="en-US" sz="2600" i="1" dirty="0" smtClean="0"/>
              <a:t>functional blocks </a:t>
            </a:r>
            <a:r>
              <a:rPr lang="en-US" sz="2600" i="1" dirty="0"/>
              <a:t>of applications </a:t>
            </a:r>
            <a:r>
              <a:rPr lang="en-US" sz="2600" i="1" dirty="0" smtClean="0"/>
              <a:t>using </a:t>
            </a:r>
            <a:r>
              <a:rPr lang="en-US" sz="2600" i="1" dirty="0"/>
              <a:t>Instruction Set Extensions (ISEs</a:t>
            </a:r>
            <a:r>
              <a:rPr lang="en-US" sz="2600" i="1" dirty="0" smtClean="0"/>
              <a:t>) to </a:t>
            </a:r>
            <a:r>
              <a:rPr lang="en-US" sz="2600" i="1" dirty="0"/>
              <a:t>the </a:t>
            </a:r>
            <a:r>
              <a:rPr lang="en-US" sz="2600" i="1" dirty="0" smtClean="0"/>
              <a:t>cores.</a:t>
            </a:r>
          </a:p>
          <a:p>
            <a:r>
              <a:rPr lang="en-US" sz="2600" i="1" dirty="0"/>
              <a:t>	</a:t>
            </a:r>
            <a:r>
              <a:rPr lang="en-US" sz="2600" i="1" dirty="0" smtClean="0"/>
              <a:t>- </a:t>
            </a:r>
            <a:r>
              <a:rPr lang="en-US" sz="2800" dirty="0"/>
              <a:t>ISEs consist of </a:t>
            </a:r>
            <a:r>
              <a:rPr lang="en-US" sz="2800" dirty="0" smtClean="0"/>
              <a:t>data-paths that </a:t>
            </a:r>
            <a:r>
              <a:rPr lang="en-US" sz="2800" dirty="0"/>
              <a:t>may be reconfigured on parts of </a:t>
            </a:r>
            <a:r>
              <a:rPr lang="en-US" sz="2800" dirty="0" smtClean="0"/>
              <a:t>a fine-grained </a:t>
            </a:r>
            <a:r>
              <a:rPr lang="en-US" sz="2800" dirty="0"/>
              <a:t>or </a:t>
            </a:r>
            <a:r>
              <a:rPr lang="en-US" sz="2800" dirty="0" smtClean="0"/>
              <a:t>a coarse-grained </a:t>
            </a:r>
            <a:r>
              <a:rPr lang="en-US" sz="2800" dirty="0"/>
              <a:t>reconfigurable </a:t>
            </a:r>
            <a:r>
              <a:rPr lang="en-US" sz="2800" dirty="0" smtClean="0"/>
              <a:t>fabric </a:t>
            </a:r>
            <a:r>
              <a:rPr lang="en-US" sz="2800" i="1" dirty="0" smtClean="0"/>
              <a:t>- shared among different cores.</a:t>
            </a:r>
          </a:p>
          <a:p>
            <a:r>
              <a:rPr lang="en-US" sz="2800" i="1" dirty="0"/>
              <a:t>	</a:t>
            </a:r>
            <a:r>
              <a:rPr lang="en-US" sz="2800" i="1" dirty="0" smtClean="0"/>
              <a:t>- This enables different kernels to have different ISEs – different speedups for different utilizations of fabric.</a:t>
            </a:r>
            <a:endParaRPr lang="en-US" sz="2600" i="1" dirty="0" smtClean="0"/>
          </a:p>
          <a:p>
            <a:pPr marL="514350" indent="-514350">
              <a:buAutoNum type="alphaLcParenR"/>
            </a:pPr>
            <a:endParaRPr lang="en-US" sz="2600" i="1" dirty="0"/>
          </a:p>
          <a:p>
            <a:endParaRPr lang="en-US" sz="2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323179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 (Contd..)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65760" y="1048558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1168" y="1160764"/>
            <a:ext cx="113690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Challenges to fully exploiting simultaneous multi-tasking:</a:t>
            </a:r>
          </a:p>
          <a:p>
            <a:endParaRPr lang="en-US" sz="2600" i="1" dirty="0" smtClean="0"/>
          </a:p>
          <a:p>
            <a:r>
              <a:rPr lang="en-US" sz="2600" i="1" dirty="0" smtClean="0"/>
              <a:t>a) </a:t>
            </a:r>
            <a:r>
              <a:rPr lang="en-US" sz="2600" dirty="0" smtClean="0"/>
              <a:t>Heterogeneous </a:t>
            </a:r>
            <a:r>
              <a:rPr lang="en-US" sz="2600" dirty="0"/>
              <a:t>nature </a:t>
            </a:r>
            <a:r>
              <a:rPr lang="en-US" sz="2600" dirty="0" smtClean="0"/>
              <a:t>of fine- </a:t>
            </a:r>
            <a:r>
              <a:rPr lang="en-US" sz="2600" dirty="0"/>
              <a:t>and coarse-grained fabrics and the scenarios of </a:t>
            </a:r>
            <a:r>
              <a:rPr lang="en-US" sz="2600" dirty="0" smtClean="0"/>
              <a:t>runtime varying </a:t>
            </a:r>
          </a:p>
          <a:p>
            <a:pPr marL="571500" indent="-571500">
              <a:buAutoNum type="romanLcParenBoth"/>
            </a:pPr>
            <a:r>
              <a:rPr lang="en-US" sz="2600" dirty="0" smtClean="0"/>
              <a:t>task </a:t>
            </a:r>
            <a:r>
              <a:rPr lang="en-US" sz="2600" dirty="0"/>
              <a:t>mapping, </a:t>
            </a:r>
            <a:endParaRPr lang="en-US" sz="2600" dirty="0" smtClean="0"/>
          </a:p>
          <a:p>
            <a:pPr marL="571500" indent="-571500">
              <a:buAutoNum type="romanLcParenBoth"/>
            </a:pPr>
            <a:r>
              <a:rPr lang="en-US" sz="2600" dirty="0" smtClean="0"/>
              <a:t>workload </a:t>
            </a:r>
            <a:r>
              <a:rPr lang="en-US" sz="2600" dirty="0"/>
              <a:t>conditions, etc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b) </a:t>
            </a:r>
            <a:r>
              <a:rPr lang="en-US" sz="2800" dirty="0"/>
              <a:t>lack </a:t>
            </a:r>
            <a:r>
              <a:rPr lang="en-US" sz="2800" dirty="0" smtClean="0"/>
              <a:t>of efficient fabric </a:t>
            </a:r>
            <a:r>
              <a:rPr lang="en-US" sz="2800" dirty="0"/>
              <a:t>allocation schemes </a:t>
            </a:r>
            <a:r>
              <a:rPr lang="en-US" sz="2800" dirty="0" smtClean="0"/>
              <a:t>that operate </a:t>
            </a:r>
            <a:r>
              <a:rPr lang="en-US" sz="2800" dirty="0"/>
              <a:t>with consideration of simultaneous multi-tasking.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323179"/>
            <a:ext cx="11454384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 of Dependent Tasks</a:t>
            </a:r>
            <a:endParaRPr lang="en-US" sz="44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93192" y="1048557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1168" y="1160764"/>
            <a:ext cx="11369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Dependent </a:t>
            </a:r>
            <a:r>
              <a:rPr lang="en-US" sz="2800" dirty="0"/>
              <a:t>tasks share a </a:t>
            </a:r>
            <a:r>
              <a:rPr lang="en-US" sz="2800" dirty="0" smtClean="0"/>
              <a:t>common deadline </a:t>
            </a:r>
            <a:r>
              <a:rPr lang="en-US" sz="2800" dirty="0"/>
              <a:t>and </a:t>
            </a:r>
            <a:r>
              <a:rPr lang="en-US" sz="2800" dirty="0" smtClean="0"/>
              <a:t>priority – application based.</a:t>
            </a:r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Example:</a:t>
            </a:r>
            <a:r>
              <a:rPr lang="en-US" sz="2800" dirty="0" smtClean="0"/>
              <a:t> </a:t>
            </a:r>
            <a:r>
              <a:rPr lang="en-US" sz="2800" dirty="0"/>
              <a:t>video conferencing application, the video </a:t>
            </a:r>
            <a:r>
              <a:rPr lang="en-US" sz="2800" dirty="0" smtClean="0"/>
              <a:t>and audio </a:t>
            </a:r>
            <a:r>
              <a:rPr lang="en-US" sz="2800" dirty="0"/>
              <a:t>encoding and decoding tasks are considered </a:t>
            </a:r>
            <a:r>
              <a:rPr lang="en-US" sz="2800" dirty="0" smtClean="0"/>
              <a:t>as dependent </a:t>
            </a:r>
            <a:r>
              <a:rPr lang="en-US" sz="2800" dirty="0"/>
              <a:t>tasks as they share a common deadline (</a:t>
            </a:r>
            <a:r>
              <a:rPr lang="en-US" sz="2800" dirty="0" smtClean="0"/>
              <a:t>30 frames/sec</a:t>
            </a:r>
            <a:r>
              <a:rPr lang="en-US" sz="2800" dirty="0"/>
              <a:t>) and they depend on each other as they </a:t>
            </a:r>
            <a:r>
              <a:rPr lang="en-US" sz="2800" dirty="0" smtClean="0"/>
              <a:t>cannot start </a:t>
            </a:r>
            <a:r>
              <a:rPr lang="en-US" sz="2800" dirty="0"/>
              <a:t>their next job until both of them do not complete </a:t>
            </a:r>
            <a:r>
              <a:rPr lang="en-US" sz="2800" dirty="0" smtClean="0"/>
              <a:t>their job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323179"/>
            <a:ext cx="11454384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 of Dependent Tasks</a:t>
            </a:r>
            <a:endParaRPr lang="en-US" sz="44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93192" y="1048557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1168" y="1160764"/>
            <a:ext cx="113690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Dependent </a:t>
            </a:r>
            <a:r>
              <a:rPr lang="en-US" sz="2800" dirty="0"/>
              <a:t>tasks significantly differ in their </a:t>
            </a:r>
            <a:r>
              <a:rPr lang="en-US" sz="2800" dirty="0" smtClean="0"/>
              <a:t>memory requirements </a:t>
            </a:r>
            <a:r>
              <a:rPr lang="en-US" sz="2800" dirty="0"/>
              <a:t>and computational </a:t>
            </a:r>
            <a:r>
              <a:rPr lang="en-US" sz="2800" dirty="0" smtClean="0"/>
              <a:t>properties.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Example:</a:t>
            </a:r>
            <a:r>
              <a:rPr lang="en-US" sz="2800" dirty="0" smtClean="0"/>
              <a:t> </a:t>
            </a:r>
            <a:r>
              <a:rPr lang="en-US" sz="2800" dirty="0"/>
              <a:t>Some </a:t>
            </a:r>
            <a:r>
              <a:rPr lang="en-US" sz="2800" dirty="0" smtClean="0"/>
              <a:t>tasks exhibit </a:t>
            </a:r>
            <a:r>
              <a:rPr lang="en-US" sz="2800" dirty="0"/>
              <a:t>control-dominant and/or bit/byte-level </a:t>
            </a:r>
            <a:r>
              <a:rPr lang="en-US" sz="2800" dirty="0" smtClean="0"/>
              <a:t>processing (</a:t>
            </a:r>
            <a:r>
              <a:rPr lang="en-US" sz="2800" dirty="0"/>
              <a:t>bit shuffling, packing, merging, etc.), while some </a:t>
            </a:r>
            <a:r>
              <a:rPr lang="en-US" sz="2800" dirty="0" smtClean="0"/>
              <a:t>other tasks </a:t>
            </a:r>
            <a:r>
              <a:rPr lang="en-US" sz="2800" dirty="0"/>
              <a:t>exhibit data-dominant and/or (sub) </a:t>
            </a:r>
            <a:r>
              <a:rPr lang="en-US" sz="2800" dirty="0" smtClean="0"/>
              <a:t>word-level processing.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600" dirty="0"/>
              <a:t>The requirements of these tasks may vary frequently at run time - which may lead to </a:t>
            </a:r>
            <a:r>
              <a:rPr lang="en-US" sz="2600" dirty="0" smtClean="0"/>
              <a:t>the situation </a:t>
            </a:r>
            <a:r>
              <a:rPr lang="en-US" sz="2600" dirty="0"/>
              <a:t>where one or more tasks may become critical </a:t>
            </a:r>
            <a:r>
              <a:rPr lang="en-US" sz="2600" dirty="0" smtClean="0"/>
              <a:t>in determining </a:t>
            </a:r>
            <a:r>
              <a:rPr lang="en-US" sz="2600" dirty="0"/>
              <a:t>the overall Quality of Service (</a:t>
            </a:r>
            <a:r>
              <a:rPr lang="en-US" sz="2600" dirty="0" err="1"/>
              <a:t>QoS</a:t>
            </a:r>
            <a:r>
              <a:rPr lang="en-US" sz="2600" dirty="0"/>
              <a:t>) </a:t>
            </a:r>
            <a:r>
              <a:rPr lang="en-US" sz="2600" dirty="0" smtClean="0"/>
              <a:t>of dependent tasks.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323179"/>
            <a:ext cx="11454384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T</a:t>
            </a:r>
            <a:r>
              <a:rPr lang="en-US" i="1" dirty="0" smtClean="0"/>
              <a:t>ask’s Criticality</a:t>
            </a:r>
            <a:endParaRPr lang="en-US" sz="44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93192" y="1048557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1168" y="1160764"/>
            <a:ext cx="11734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/>
              <a:t>The task is termed as critical if it misses </a:t>
            </a:r>
            <a:r>
              <a:rPr lang="en-US" sz="2600" dirty="0" smtClean="0"/>
              <a:t>or going </a:t>
            </a:r>
            <a:r>
              <a:rPr lang="en-US" sz="2600" dirty="0"/>
              <a:t>to miss the deadline and the margin with which </a:t>
            </a:r>
            <a:r>
              <a:rPr lang="en-US" sz="2600" dirty="0" smtClean="0"/>
              <a:t>the task </a:t>
            </a:r>
            <a:r>
              <a:rPr lang="en-US" sz="2600" dirty="0"/>
              <a:t>misses (or going to miss) the deadline denotes </a:t>
            </a:r>
            <a:r>
              <a:rPr lang="en-US" sz="2600" dirty="0" smtClean="0"/>
              <a:t>the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task’s criticality.</a:t>
            </a:r>
          </a:p>
          <a:p>
            <a:pPr marL="457200" indent="-457200">
              <a:buFontTx/>
              <a:buChar char="-"/>
            </a:pPr>
            <a:endParaRPr lang="en-US" sz="26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Importance of criticality the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dependent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tasks - </a:t>
            </a:r>
            <a:r>
              <a:rPr lang="en-US" sz="2600" dirty="0"/>
              <a:t>to </a:t>
            </a:r>
            <a:r>
              <a:rPr lang="en-US" sz="2600" dirty="0" smtClean="0"/>
              <a:t>perform load balancing and </a:t>
            </a:r>
            <a:r>
              <a:rPr lang="en-US" sz="2600" dirty="0"/>
              <a:t>frequency scaling</a:t>
            </a:r>
          </a:p>
          <a:p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enable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simultaneous multi-tasking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on multi-core reconfigurable processors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under high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throughput and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QoS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constraints </a:t>
            </a:r>
          </a:p>
          <a:p>
            <a:r>
              <a:rPr lang="en-US" sz="2600" dirty="0" smtClean="0"/>
              <a:t>- </a:t>
            </a:r>
            <a:r>
              <a:rPr lang="en-US" sz="2800" dirty="0"/>
              <a:t>a run-time system is desirable that efficiently </a:t>
            </a:r>
            <a:r>
              <a:rPr lang="en-US" sz="2800" dirty="0" smtClean="0"/>
              <a:t>allocates the </a:t>
            </a:r>
            <a:r>
              <a:rPr lang="en-US" sz="2800" dirty="0"/>
              <a:t>mixed-grained </a:t>
            </a:r>
            <a:r>
              <a:rPr lang="en-US" sz="2800" dirty="0" smtClean="0"/>
              <a:t>fabric </a:t>
            </a:r>
            <a:r>
              <a:rPr lang="en-US" sz="2800" dirty="0"/>
              <a:t>resource (at run-time) </a:t>
            </a:r>
            <a:r>
              <a:rPr lang="en-US" sz="2800" dirty="0" smtClean="0"/>
              <a:t>among different </a:t>
            </a:r>
            <a:r>
              <a:rPr lang="en-US" sz="2800" dirty="0"/>
              <a:t>competing dependent tasks, while considering </a:t>
            </a:r>
            <a:r>
              <a:rPr lang="en-US" sz="2800" dirty="0" smtClean="0"/>
              <a:t>their respective criticalities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323179"/>
            <a:ext cx="11454384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Our Approach</a:t>
            </a:r>
            <a:endParaRPr lang="en-US" sz="44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93192" y="1048557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1168" y="1048557"/>
            <a:ext cx="11734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Processor Control Unit </a:t>
            </a:r>
          </a:p>
          <a:p>
            <a:r>
              <a:rPr lang="en-US" sz="2600" i="1" dirty="0" smtClean="0"/>
              <a:t>-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/>
              <a:t>an integral run-time system for </a:t>
            </a:r>
            <a:r>
              <a:rPr lang="en-US" sz="2800" dirty="0" smtClean="0"/>
              <a:t>multi-core reconfigurable </a:t>
            </a:r>
            <a:r>
              <a:rPr lang="en-US" sz="2800" dirty="0"/>
              <a:t>processors</a:t>
            </a:r>
            <a:r>
              <a:rPr lang="en-US" sz="280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sz="2800" dirty="0" smtClean="0"/>
              <a:t>It </a:t>
            </a:r>
            <a:r>
              <a:rPr lang="en-US" sz="2800" dirty="0"/>
              <a:t>ensures the application’s </a:t>
            </a:r>
            <a:r>
              <a:rPr lang="en-US" sz="2800" dirty="0" err="1" smtClean="0"/>
              <a:t>QoS</a:t>
            </a:r>
            <a:r>
              <a:rPr lang="en-US" sz="2800" dirty="0" smtClean="0"/>
              <a:t> by </a:t>
            </a:r>
            <a:r>
              <a:rPr lang="en-US" sz="2800" dirty="0"/>
              <a:t>dynamic deadline adaptations and mixed-grained </a:t>
            </a:r>
            <a:r>
              <a:rPr lang="en-US" sz="2800" dirty="0" smtClean="0"/>
              <a:t>fabric allocation </a:t>
            </a:r>
            <a:r>
              <a:rPr lang="en-US" sz="2800" dirty="0"/>
              <a:t>to simultaneous multiple tasks at the </a:t>
            </a:r>
            <a:r>
              <a:rPr lang="en-US" sz="2800" dirty="0" smtClean="0"/>
              <a:t>functional block </a:t>
            </a:r>
            <a:r>
              <a:rPr lang="en-US" sz="2800" dirty="0"/>
              <a:t>level.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endParaRPr lang="en-US" sz="26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The proposed processor control unit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achieves this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using its two major components:</a:t>
            </a:r>
          </a:p>
          <a:p>
            <a:pPr marL="514350" indent="-514350">
              <a:buAutoNum type="alphaLcParenR"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Constraints-based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Fabric-Allocator</a:t>
            </a:r>
            <a:endParaRPr lang="en-US" sz="2800" i="1" dirty="0" smtClean="0"/>
          </a:p>
          <a:p>
            <a:pPr marL="514350" indent="-514350">
              <a:buAutoNum type="alphaLcParenR"/>
            </a:pP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QoS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Controller</a:t>
            </a:r>
            <a:endParaRPr lang="en-US" sz="2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/>
              <a:t>OUR MULTI-CORE </a:t>
            </a:r>
            <a:r>
              <a:rPr lang="en-US" sz="4400" i="1" dirty="0" smtClean="0"/>
              <a:t>RECONFIGURABLE PROCESSOR</a:t>
            </a:r>
            <a:endParaRPr lang="en-US" sz="40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247775"/>
            <a:ext cx="10801350" cy="4362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/>
              <a:t>OUR MULTI-CORE </a:t>
            </a:r>
            <a:r>
              <a:rPr lang="en-US" sz="4400" i="1" dirty="0" smtClean="0"/>
              <a:t>RECONFIGURABLE PROCESSOR</a:t>
            </a:r>
            <a:endParaRPr lang="en-US" sz="40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1168" y="1048557"/>
            <a:ext cx="1173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Integration of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Processor Control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Unit with the multi-core reconfigurable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processor: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Several </a:t>
            </a:r>
            <a:r>
              <a:rPr lang="en-US" sz="2800" dirty="0"/>
              <a:t>RISC cores tightly-coupled </a:t>
            </a:r>
            <a:r>
              <a:rPr lang="en-US" sz="2800" dirty="0" smtClean="0"/>
              <a:t>with </a:t>
            </a:r>
            <a:r>
              <a:rPr lang="en-US" sz="2800" dirty="0"/>
              <a:t>an array of fine-grained (FG</a:t>
            </a:r>
            <a:r>
              <a:rPr lang="en-US" sz="2800" dirty="0" smtClean="0"/>
              <a:t>)- and </a:t>
            </a:r>
            <a:r>
              <a:rPr lang="en-US" sz="2800" dirty="0"/>
              <a:t>coarse-grained (CG)- reconfigurable units (RUs</a:t>
            </a:r>
            <a:r>
              <a:rPr lang="en-US" sz="2800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812" y="2499314"/>
            <a:ext cx="8287512" cy="3757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Single Program Multiple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148572"/>
            <a:ext cx="10338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Execution of Parallel Applications on High Performance Reconfigurable Computers (HPRC) follows Single Program Multiple Data (SPMD) model.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single program, multiple data (SPMD) model of parallelism consists of a set of parallel threads that run the same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SPMD </a:t>
            </a:r>
            <a:r>
              <a:rPr lang="en-US" sz="2800" dirty="0"/>
              <a:t>model combines independent threads of execution with global collective communication and synchronization operations.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90300" y="63997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/>
              <a:t>OUR MULTI-CORE </a:t>
            </a:r>
            <a:r>
              <a:rPr lang="en-US" sz="4400" i="1" dirty="0" smtClean="0"/>
              <a:t>RECONFIGURABLE PROCESSOR</a:t>
            </a:r>
            <a:endParaRPr lang="en-US" sz="40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1168" y="1048557"/>
            <a:ext cx="1173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Integration of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Processor Control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Unit with the multi-core reconfigurable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processor:</a:t>
            </a:r>
          </a:p>
          <a:p>
            <a:r>
              <a:rPr lang="en-US" sz="2800" dirty="0"/>
              <a:t>A </a:t>
            </a:r>
            <a:r>
              <a:rPr lang="en-US" sz="2800" i="1" dirty="0"/>
              <a:t>FGRU</a:t>
            </a:r>
            <a:r>
              <a:rPr lang="en-US" sz="2800" dirty="0"/>
              <a:t> is realized as an embedded FPGA, which consists of Partially Reconfigurable Containers (PRCs) that can be reconfigured to contain different hardware accelerators.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76" y="2499314"/>
            <a:ext cx="7460924" cy="3382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/>
              <a:t>OUR MULTI-CORE </a:t>
            </a:r>
            <a:r>
              <a:rPr lang="en-US" sz="4400" i="1" dirty="0" smtClean="0"/>
              <a:t>RECONFIGURABLE PROCESSOR</a:t>
            </a:r>
            <a:endParaRPr lang="en-US" sz="40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1168" y="1048557"/>
            <a:ext cx="1173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Integration of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Processor Control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Unit with the multi-core reconfigurable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processor:</a:t>
            </a:r>
          </a:p>
          <a:p>
            <a:r>
              <a:rPr lang="en-US" sz="2800" i="1" dirty="0"/>
              <a:t>Both FG- and CG-RUs have dedicated scratch pad memories – connected to the Memory Sub-System – to allow for fast data access and to store intermediate results.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88" y="2499314"/>
            <a:ext cx="7970520" cy="3613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/>
              <a:t>OUR MULTI-CORE </a:t>
            </a:r>
            <a:r>
              <a:rPr lang="en-US" sz="4400" i="1" dirty="0" smtClean="0"/>
              <a:t>RECONFIGURABLE PROCESSOR</a:t>
            </a:r>
            <a:endParaRPr lang="en-US" sz="40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1168" y="1048557"/>
            <a:ext cx="1173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Integration of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Processor Control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Unit with the multi-core reconfigurable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processor:</a:t>
            </a:r>
          </a:p>
          <a:p>
            <a:pPr marL="457200" indent="-457200">
              <a:buFontTx/>
              <a:buChar char="-"/>
            </a:pPr>
            <a:r>
              <a:rPr lang="en-US" sz="2800" i="1" dirty="0"/>
              <a:t>The Task Mapper maps an incoming task to a RISC core.</a:t>
            </a:r>
          </a:p>
          <a:p>
            <a:pPr marL="457200" indent="-457200">
              <a:buFontTx/>
              <a:buChar char="-"/>
            </a:pPr>
            <a:r>
              <a:rPr lang="en-US" sz="2800" i="1" dirty="0"/>
              <a:t>Different RISC cores can execute their tasks in parallel and use RUs to expedite them.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08" y="2455663"/>
            <a:ext cx="8543544" cy="3752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PROCESSOR CONTROL UNIT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1168" y="1048557"/>
            <a:ext cx="111892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i="1" dirty="0"/>
              <a:t>reacts to different scenarios, while considering the system constraints, </a:t>
            </a:r>
            <a:r>
              <a:rPr lang="en-US" sz="2600" i="1" dirty="0" smtClean="0"/>
              <a:t>the current </a:t>
            </a:r>
            <a:r>
              <a:rPr lang="en-US" sz="2600" i="1" dirty="0"/>
              <a:t>load on the system, and the utilized resources</a:t>
            </a:r>
            <a:r>
              <a:rPr lang="en-US" sz="2600" i="1" dirty="0" smtClean="0"/>
              <a:t>.</a:t>
            </a:r>
          </a:p>
          <a:p>
            <a:pPr marL="457200" indent="-457200">
              <a:buFontTx/>
              <a:buChar char="-"/>
            </a:pPr>
            <a:endParaRPr lang="en-US" sz="2600" i="1" dirty="0" smtClean="0"/>
          </a:p>
          <a:p>
            <a:pPr marL="457200" indent="-457200">
              <a:buFontTx/>
              <a:buChar char="-"/>
            </a:pPr>
            <a:r>
              <a:rPr lang="en-US" sz="2600" i="1" dirty="0" smtClean="0"/>
              <a:t>enables </a:t>
            </a:r>
            <a:r>
              <a:rPr lang="en-US" sz="2600" i="1" dirty="0"/>
              <a:t>the possibility to bring the system to </a:t>
            </a:r>
            <a:r>
              <a:rPr lang="en-US" sz="2600" i="1" dirty="0" smtClean="0"/>
              <a:t>perform with </a:t>
            </a:r>
            <a:r>
              <a:rPr lang="en-US" sz="2600" i="1" dirty="0"/>
              <a:t>required </a:t>
            </a:r>
            <a:r>
              <a:rPr lang="en-US" sz="2600" i="1" dirty="0" err="1"/>
              <a:t>QoS</a:t>
            </a:r>
            <a:r>
              <a:rPr lang="en-US" sz="2600" i="1" dirty="0"/>
              <a:t> under run-time varying scenarios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PROCESSOR CONTROL UNIT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4" y="841292"/>
            <a:ext cx="9709023" cy="5395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PROCESSOR CONTROL UNIT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1168" y="743710"/>
            <a:ext cx="115641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i="1" dirty="0"/>
              <a:t>Each task requests the fabric area for its </a:t>
            </a:r>
            <a:r>
              <a:rPr lang="en-US" sz="2600" i="1" dirty="0" smtClean="0"/>
              <a:t>upcoming predicted </a:t>
            </a:r>
            <a:r>
              <a:rPr lang="en-US" sz="2600" i="1" dirty="0"/>
              <a:t>functional blocks by issuing a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Demand Instruction </a:t>
            </a:r>
            <a:r>
              <a:rPr lang="en-US" sz="2600" dirty="0"/>
              <a:t>to the </a:t>
            </a:r>
            <a:r>
              <a:rPr lang="en-US" sz="2600" dirty="0" smtClean="0"/>
              <a:t>PCU.</a:t>
            </a:r>
          </a:p>
          <a:p>
            <a:pPr marL="457200" indent="-457200">
              <a:buFontTx/>
              <a:buChar char="-"/>
            </a:pPr>
            <a:endParaRPr lang="en-US" sz="2600" dirty="0" smtClean="0"/>
          </a:p>
          <a:p>
            <a:pPr marL="457200" indent="-457200">
              <a:buFontTx/>
              <a:buChar char="-"/>
            </a:pPr>
            <a:r>
              <a:rPr lang="en-US" sz="2600" dirty="0" smtClean="0"/>
              <a:t>The PCU queues these </a:t>
            </a:r>
            <a:r>
              <a:rPr lang="en-US" sz="2600" i="1" dirty="0"/>
              <a:t>Demand Instructions if it is </a:t>
            </a:r>
            <a:r>
              <a:rPr lang="en-US" sz="2600" i="1" dirty="0" smtClean="0"/>
              <a:t>already processing </a:t>
            </a:r>
            <a:r>
              <a:rPr lang="en-US" sz="2600" i="1" dirty="0"/>
              <a:t>a previous Demand </a:t>
            </a:r>
            <a:r>
              <a:rPr lang="en-US" sz="2600" i="1" dirty="0" smtClean="0"/>
              <a:t>Instructions.</a:t>
            </a:r>
          </a:p>
          <a:p>
            <a:pPr marL="457200" indent="-457200">
              <a:buFontTx/>
              <a:buChar char="-"/>
            </a:pPr>
            <a:endParaRPr lang="en-US" sz="2600" i="1" dirty="0" smtClean="0"/>
          </a:p>
          <a:p>
            <a:pPr marL="457200" indent="-457200">
              <a:buFontTx/>
              <a:buChar char="-"/>
            </a:pPr>
            <a:r>
              <a:rPr lang="en-US" sz="2600" dirty="0" smtClean="0"/>
              <a:t>Otherwise it starts </a:t>
            </a:r>
            <a:r>
              <a:rPr lang="en-US" sz="2600" dirty="0"/>
              <a:t>the Constraints-based Fabric Allocator to allocate </a:t>
            </a:r>
            <a:r>
              <a:rPr lang="en-US" sz="2600" dirty="0" smtClean="0"/>
              <a:t>the Reconfigurable </a:t>
            </a:r>
            <a:r>
              <a:rPr lang="en-US" sz="2600" dirty="0"/>
              <a:t>Units (RUs) to the demanding tasks</a:t>
            </a:r>
            <a:r>
              <a:rPr lang="en-US" sz="2600" dirty="0" smtClean="0"/>
              <a:t>.</a:t>
            </a:r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 marL="457200" indent="-457200">
              <a:buFontTx/>
              <a:buChar char="-"/>
            </a:pPr>
            <a:r>
              <a:rPr lang="en-US" sz="2600" dirty="0"/>
              <a:t>The goal of Processor Control Unit at run time is to </a:t>
            </a:r>
            <a:r>
              <a:rPr lang="en-US" sz="2600" dirty="0" smtClean="0"/>
              <a:t>meet the </a:t>
            </a:r>
            <a:r>
              <a:rPr lang="en-US" sz="2600" dirty="0"/>
              <a:t>deadlines of each task.</a:t>
            </a:r>
          </a:p>
          <a:p>
            <a:pPr marL="457200" indent="-457200">
              <a:buFontTx/>
              <a:buChar char="-"/>
            </a:pPr>
            <a:endParaRPr lang="en-US" sz="2600" dirty="0" smtClean="0"/>
          </a:p>
          <a:p>
            <a:pPr marL="457200" indent="-457200">
              <a:buFontTx/>
              <a:buChar char="-"/>
            </a:pPr>
            <a:r>
              <a:rPr lang="en-US" sz="2600" dirty="0"/>
              <a:t>It employs the </a:t>
            </a:r>
            <a:r>
              <a:rPr lang="en-US" sz="2600" dirty="0" smtClean="0"/>
              <a:t>Constraints-based Fabric </a:t>
            </a:r>
            <a:r>
              <a:rPr lang="en-US" sz="2600" dirty="0"/>
              <a:t>Allocator and the </a:t>
            </a:r>
            <a:r>
              <a:rPr lang="en-US" sz="2600" dirty="0" err="1"/>
              <a:t>QoS</a:t>
            </a:r>
            <a:r>
              <a:rPr lang="en-US" sz="2600" dirty="0"/>
              <a:t> Controller to achieve this goal.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 smtClean="0"/>
              <a:t>QoS</a:t>
            </a:r>
            <a:r>
              <a:rPr lang="en-US" sz="4400" dirty="0" smtClean="0"/>
              <a:t> Controller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1168" y="743710"/>
            <a:ext cx="115641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Tx/>
              <a:buChar char="-"/>
            </a:pPr>
            <a:r>
              <a:rPr lang="en-US" sz="2600" dirty="0"/>
              <a:t>The </a:t>
            </a:r>
            <a:r>
              <a:rPr lang="en-US" sz="2600" dirty="0" err="1"/>
              <a:t>QoS</a:t>
            </a:r>
            <a:r>
              <a:rPr lang="en-US" sz="2600" dirty="0"/>
              <a:t> Controller is triggered by </a:t>
            </a:r>
            <a:r>
              <a:rPr lang="en-US" sz="2600" i="1" dirty="0"/>
              <a:t>Demand Instructions </a:t>
            </a:r>
            <a:r>
              <a:rPr lang="en-US" sz="2600" dirty="0" smtClean="0"/>
              <a:t>and </a:t>
            </a:r>
            <a:r>
              <a:rPr lang="en-US" sz="2600" i="1" dirty="0" smtClean="0"/>
              <a:t>Synchronization </a:t>
            </a:r>
            <a:r>
              <a:rPr lang="en-US" sz="2600" i="1" dirty="0"/>
              <a:t>Instructions</a:t>
            </a:r>
            <a:r>
              <a:rPr lang="en-US" sz="2600" dirty="0"/>
              <a:t> that are issued at </a:t>
            </a:r>
            <a:r>
              <a:rPr lang="en-US" sz="2600" dirty="0" err="1"/>
              <a:t>QoS</a:t>
            </a:r>
            <a:r>
              <a:rPr lang="en-US" sz="2600" dirty="0"/>
              <a:t> </a:t>
            </a:r>
            <a:r>
              <a:rPr lang="en-US" sz="2600" dirty="0" smtClean="0"/>
              <a:t>check points.</a:t>
            </a:r>
          </a:p>
          <a:p>
            <a:pPr marL="280988" indent="-280988">
              <a:buFontTx/>
              <a:buChar char="-"/>
            </a:pPr>
            <a:endParaRPr lang="en-US" sz="2600" dirty="0"/>
          </a:p>
          <a:p>
            <a:pPr marL="280988" indent="-280988">
              <a:buFontTx/>
              <a:buChar char="-"/>
            </a:pPr>
            <a:r>
              <a:rPr lang="en-US" sz="2600" dirty="0"/>
              <a:t>It determines the criticalities for all executing tasks</a:t>
            </a:r>
            <a:r>
              <a:rPr lang="en-US" sz="2600" dirty="0" smtClean="0"/>
              <a:t>, which </a:t>
            </a:r>
            <a:r>
              <a:rPr lang="en-US" sz="2600" dirty="0"/>
              <a:t>is used as an input to Constraints-based Fabric Allocator</a:t>
            </a:r>
            <a:r>
              <a:rPr lang="en-US" sz="2600" dirty="0" smtClean="0"/>
              <a:t>.</a:t>
            </a:r>
          </a:p>
          <a:p>
            <a:pPr marL="280988" indent="-280988">
              <a:buFontTx/>
              <a:buChar char="-"/>
            </a:pPr>
            <a:endParaRPr lang="en-US" sz="2600" dirty="0"/>
          </a:p>
          <a:p>
            <a:pPr marL="280988" indent="-280988">
              <a:buFontTx/>
              <a:buChar char="-"/>
            </a:pPr>
            <a:r>
              <a:rPr lang="en-US" sz="2600" dirty="0"/>
              <a:t>The main objective is to fine-tune </a:t>
            </a:r>
            <a:r>
              <a:rPr lang="en-US" sz="2600" dirty="0" smtClean="0"/>
              <a:t>the deadlines </a:t>
            </a:r>
            <a:r>
              <a:rPr lang="en-US" sz="2600" dirty="0"/>
              <a:t>assigned to each functional block</a:t>
            </a:r>
            <a:r>
              <a:rPr lang="en-US" sz="2600" dirty="0" smtClean="0"/>
              <a:t>.</a:t>
            </a:r>
          </a:p>
          <a:p>
            <a:pPr marL="280988" indent="-280988">
              <a:buFontTx/>
              <a:buChar char="-"/>
            </a:pPr>
            <a:endParaRPr lang="en-US" sz="2600" dirty="0" smtClean="0"/>
          </a:p>
          <a:p>
            <a:pPr marL="280988" indent="-280988">
              <a:buFontTx/>
              <a:buChar char="-"/>
            </a:pPr>
            <a:r>
              <a:rPr lang="en-US" sz="2600" dirty="0"/>
              <a:t>Initially </a:t>
            </a:r>
            <a:r>
              <a:rPr lang="en-US" sz="2600" dirty="0" smtClean="0"/>
              <a:t>the deadlines </a:t>
            </a:r>
            <a:r>
              <a:rPr lang="en-US" sz="2600" dirty="0"/>
              <a:t>are proportionally distributed at functional </a:t>
            </a:r>
            <a:r>
              <a:rPr lang="en-US" sz="2600" dirty="0" smtClean="0"/>
              <a:t>block level </a:t>
            </a:r>
            <a:r>
              <a:rPr lang="en-US" sz="2600" dirty="0"/>
              <a:t>based on their expected execution time</a:t>
            </a:r>
            <a:r>
              <a:rPr lang="en-US" sz="2600" dirty="0" smtClean="0"/>
              <a:t>.</a:t>
            </a:r>
          </a:p>
          <a:p>
            <a:pPr marL="280988" indent="-280988">
              <a:buFontTx/>
              <a:buChar char="-"/>
            </a:pPr>
            <a:endParaRPr lang="en-US" sz="2600" dirty="0"/>
          </a:p>
          <a:p>
            <a:pPr marL="280988" indent="-280988">
              <a:buFontTx/>
              <a:buChar char="-"/>
            </a:pPr>
            <a:r>
              <a:rPr lang="en-US" sz="2800" dirty="0"/>
              <a:t>At run-time, </a:t>
            </a:r>
            <a:r>
              <a:rPr lang="en-US" sz="2800" dirty="0" err="1"/>
              <a:t>QoS</a:t>
            </a:r>
            <a:r>
              <a:rPr lang="en-US" sz="2800" dirty="0"/>
              <a:t> Controller uses the real time values monitored </a:t>
            </a:r>
            <a:r>
              <a:rPr lang="en-US" sz="2800" dirty="0" smtClean="0"/>
              <a:t>by the </a:t>
            </a:r>
            <a:r>
              <a:rPr lang="en-US" sz="2800" dirty="0"/>
              <a:t>monitoring </a:t>
            </a:r>
            <a:r>
              <a:rPr lang="en-US" sz="2800" dirty="0" smtClean="0"/>
              <a:t>unit </a:t>
            </a:r>
            <a:endParaRPr lang="en-US" sz="26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 smtClean="0"/>
              <a:t>QoS</a:t>
            </a:r>
            <a:r>
              <a:rPr lang="en-US" sz="4400" dirty="0" smtClean="0"/>
              <a:t> Controller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1168" y="719324"/>
            <a:ext cx="115641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Tx/>
              <a:buChar char="-"/>
            </a:pPr>
            <a:r>
              <a:rPr lang="en-US" sz="2600" dirty="0" err="1"/>
              <a:t>QoS</a:t>
            </a:r>
            <a:r>
              <a:rPr lang="en-US" sz="2600" dirty="0"/>
              <a:t> calculates the actual time taken </a:t>
            </a:r>
            <a:r>
              <a:rPr lang="en-US" sz="2600" dirty="0" smtClean="0"/>
              <a:t>by the </a:t>
            </a:r>
            <a:r>
              <a:rPr lang="en-US" sz="2600" dirty="0"/>
              <a:t>previous functional blocks of the given task during </a:t>
            </a:r>
            <a:r>
              <a:rPr lang="en-US" sz="2600" dirty="0" smtClean="0"/>
              <a:t>the same </a:t>
            </a:r>
            <a:r>
              <a:rPr lang="en-US" sz="2600" dirty="0" err="1"/>
              <a:t>QoS</a:t>
            </a:r>
            <a:r>
              <a:rPr lang="en-US" sz="2600" dirty="0"/>
              <a:t> </a:t>
            </a:r>
            <a:r>
              <a:rPr lang="en-US" sz="2600" dirty="0" smtClean="0"/>
              <a:t>period</a:t>
            </a:r>
          </a:p>
          <a:p>
            <a:pPr marL="280988" indent="-280988">
              <a:buFontTx/>
              <a:buChar char="-"/>
            </a:pPr>
            <a:endParaRPr lang="en-US" sz="2600" dirty="0"/>
          </a:p>
          <a:p>
            <a:pPr marL="280988" indent="-280988">
              <a:buFontTx/>
              <a:buChar char="-"/>
            </a:pPr>
            <a:r>
              <a:rPr lang="en-US" sz="2600" dirty="0"/>
              <a:t>Based on the actual time </a:t>
            </a:r>
            <a:r>
              <a:rPr lang="en-US" sz="2600" dirty="0" err="1"/>
              <a:t>t</a:t>
            </a:r>
            <a:r>
              <a:rPr lang="en-US" sz="2600" baseline="-25000" dirty="0" err="1"/>
              <a:t>k</a:t>
            </a:r>
            <a:r>
              <a:rPr lang="en-US" sz="2600" dirty="0"/>
              <a:t> taken by </a:t>
            </a:r>
            <a:r>
              <a:rPr lang="en-US" sz="2600" dirty="0" smtClean="0"/>
              <a:t>preceding </a:t>
            </a:r>
            <a:r>
              <a:rPr lang="en-US" sz="2600" dirty="0"/>
              <a:t>functional blocks </a:t>
            </a:r>
            <a:r>
              <a:rPr lang="en-US" sz="2600" i="1" dirty="0"/>
              <a:t>(i.e. 0,…,i-1</a:t>
            </a:r>
            <a:r>
              <a:rPr lang="en-US" sz="2600" i="1" dirty="0" smtClean="0"/>
              <a:t>)</a:t>
            </a:r>
          </a:p>
          <a:p>
            <a:pPr marL="280988" indent="-280988">
              <a:buFontTx/>
              <a:buChar char="-"/>
            </a:pPr>
            <a:r>
              <a:rPr lang="en-US" sz="2600" dirty="0"/>
              <a:t>and deadlines </a:t>
            </a:r>
            <a:r>
              <a:rPr lang="en-US" sz="2600" i="1" dirty="0"/>
              <a:t>(</a:t>
            </a:r>
            <a:r>
              <a:rPr lang="en-US" sz="2600" i="1" dirty="0" err="1" smtClean="0"/>
              <a:t>fb_dl</a:t>
            </a:r>
            <a:r>
              <a:rPr lang="en-US" sz="2600" i="1" dirty="0" smtClean="0"/>
              <a:t>) </a:t>
            </a:r>
            <a:r>
              <a:rPr lang="en-US" sz="2600" dirty="0" smtClean="0"/>
              <a:t>assigned </a:t>
            </a:r>
            <a:r>
              <a:rPr lang="en-US" sz="2600" dirty="0"/>
              <a:t>to the subsequent functional blocks </a:t>
            </a:r>
            <a:r>
              <a:rPr lang="en-US" sz="2600" i="1" dirty="0"/>
              <a:t>(i.e. </a:t>
            </a:r>
            <a:r>
              <a:rPr lang="en-US" sz="2600" i="1" dirty="0" err="1"/>
              <a:t>i</a:t>
            </a:r>
            <a:r>
              <a:rPr lang="en-US" sz="2600" i="1" dirty="0"/>
              <a:t>,…, n</a:t>
            </a:r>
            <a:r>
              <a:rPr lang="en-US" sz="2600" i="1" dirty="0" smtClean="0"/>
              <a:t>),</a:t>
            </a:r>
          </a:p>
          <a:p>
            <a:pPr marL="280988" indent="-280988">
              <a:buFontTx/>
              <a:buChar char="-"/>
            </a:pPr>
            <a:r>
              <a:rPr lang="en-US" sz="2600" i="1" dirty="0"/>
              <a:t>the </a:t>
            </a:r>
            <a:r>
              <a:rPr lang="en-US" sz="2600" i="1" dirty="0" err="1"/>
              <a:t>QoS</a:t>
            </a:r>
            <a:r>
              <a:rPr lang="en-US" sz="2600" i="1" dirty="0"/>
              <a:t> Controller estimates the total time that task </a:t>
            </a:r>
            <a:r>
              <a:rPr lang="en-US" sz="2600" i="1" dirty="0" smtClean="0"/>
              <a:t>would require </a:t>
            </a:r>
            <a:r>
              <a:rPr lang="en-US" sz="2600" i="1" dirty="0"/>
              <a:t>to complete its job and then adjusts the deadlines </a:t>
            </a:r>
            <a:r>
              <a:rPr lang="en-US" sz="2600" i="1" dirty="0" smtClean="0"/>
              <a:t>of remaining </a:t>
            </a:r>
            <a:r>
              <a:rPr lang="en-US" sz="2600" i="1" dirty="0"/>
              <a:t>functional blocks </a:t>
            </a:r>
            <a:r>
              <a:rPr lang="en-US" sz="2600" i="1" dirty="0" smtClean="0"/>
              <a:t>proportionally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90" y="3546803"/>
            <a:ext cx="6838235" cy="1338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168" y="4884865"/>
            <a:ext cx="115641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3"/>
                </a:solidFill>
                <a:latin typeface="+mj-lt"/>
              </a:rPr>
              <a:t>The objective of the </a:t>
            </a:r>
            <a:r>
              <a:rPr lang="en-US" sz="2200" b="1" dirty="0" err="1">
                <a:solidFill>
                  <a:schemeClr val="accent3"/>
                </a:solidFill>
                <a:latin typeface="+mj-lt"/>
              </a:rPr>
              <a:t>QoS</a:t>
            </a:r>
            <a:r>
              <a:rPr lang="en-US" sz="2200" b="1" dirty="0">
                <a:solidFill>
                  <a:schemeClr val="accent3"/>
                </a:solidFill>
                <a:latin typeface="+mj-lt"/>
              </a:rPr>
              <a:t> controller at the completion of </a:t>
            </a:r>
            <a:r>
              <a:rPr lang="en-US" sz="2200" b="1" dirty="0" err="1" smtClean="0">
                <a:solidFill>
                  <a:schemeClr val="accent3"/>
                </a:solidFill>
                <a:latin typeface="+mj-lt"/>
              </a:rPr>
              <a:t>QoS</a:t>
            </a:r>
            <a:r>
              <a:rPr lang="en-US" sz="2200" b="1" dirty="0" smtClean="0">
                <a:solidFill>
                  <a:schemeClr val="accent3"/>
                </a:solidFill>
                <a:latin typeface="+mj-lt"/>
              </a:rPr>
              <a:t> period </a:t>
            </a:r>
            <a:r>
              <a:rPr lang="en-US" sz="2200" b="1" dirty="0">
                <a:solidFill>
                  <a:schemeClr val="accent3"/>
                </a:solidFill>
                <a:latin typeface="+mj-lt"/>
              </a:rPr>
              <a:t>is to estimate the achieved </a:t>
            </a:r>
            <a:r>
              <a:rPr lang="en-US" sz="2200" b="1" dirty="0" err="1">
                <a:solidFill>
                  <a:schemeClr val="accent3"/>
                </a:solidFill>
                <a:latin typeface="+mj-lt"/>
              </a:rPr>
              <a:t>QoS</a:t>
            </a:r>
            <a:r>
              <a:rPr lang="en-US" sz="2200" b="1" dirty="0">
                <a:solidFill>
                  <a:schemeClr val="accent3"/>
                </a:solidFill>
                <a:latin typeface="+mj-lt"/>
              </a:rPr>
              <a:t> of each task and </a:t>
            </a:r>
            <a:r>
              <a:rPr lang="en-US" sz="2200" b="1" dirty="0" smtClean="0">
                <a:solidFill>
                  <a:schemeClr val="accent3"/>
                </a:solidFill>
                <a:latin typeface="+mj-lt"/>
              </a:rPr>
              <a:t>assign criticality.</a:t>
            </a:r>
          </a:p>
          <a:p>
            <a:r>
              <a:rPr lang="en-US" sz="2200" b="1" dirty="0">
                <a:solidFill>
                  <a:schemeClr val="accent3"/>
                </a:solidFill>
                <a:latin typeface="+mj-lt"/>
              </a:rPr>
              <a:t>The criticalities are proportionally estimated </a:t>
            </a:r>
            <a:r>
              <a:rPr lang="en-US" sz="2200" b="1" dirty="0" smtClean="0">
                <a:solidFill>
                  <a:schemeClr val="accent3"/>
                </a:solidFill>
                <a:latin typeface="+mj-lt"/>
              </a:rPr>
              <a:t>based on </a:t>
            </a:r>
            <a:r>
              <a:rPr lang="en-US" sz="2200" b="1" dirty="0">
                <a:solidFill>
                  <a:schemeClr val="accent3"/>
                </a:solidFill>
                <a:latin typeface="+mj-lt"/>
              </a:rPr>
              <a:t>the time left for each active task to complete its job.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Constraints-based </a:t>
            </a:r>
            <a:r>
              <a:rPr lang="en-US" sz="4400" dirty="0"/>
              <a:t>Fabric </a:t>
            </a:r>
            <a:r>
              <a:rPr lang="en-US" sz="4400" dirty="0" smtClean="0"/>
              <a:t>Allocator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1168" y="719324"/>
            <a:ext cx="115641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Tx/>
              <a:buChar char="-"/>
            </a:pPr>
            <a:r>
              <a:rPr lang="en-US" sz="2600" i="1" dirty="0"/>
              <a:t>allocates the </a:t>
            </a:r>
            <a:r>
              <a:rPr lang="en-US" sz="2600" i="1" dirty="0" smtClean="0"/>
              <a:t>RUs to </a:t>
            </a:r>
            <a:r>
              <a:rPr lang="en-US" sz="2600" i="1" dirty="0"/>
              <a:t>the predicted functional blocks in such a way that </a:t>
            </a:r>
            <a:r>
              <a:rPr lang="en-US" sz="2600" i="1" dirty="0" smtClean="0"/>
              <a:t>each functional </a:t>
            </a:r>
            <a:r>
              <a:rPr lang="en-US" sz="2600" i="1" dirty="0"/>
              <a:t>block can fulfill its deadline </a:t>
            </a:r>
            <a:endParaRPr lang="en-US" sz="2600" i="1" dirty="0" smtClean="0"/>
          </a:p>
          <a:p>
            <a:pPr marL="280988" indent="-280988">
              <a:buFontTx/>
              <a:buChar char="-"/>
            </a:pPr>
            <a:r>
              <a:rPr lang="en-US" sz="2600" i="1" dirty="0" smtClean="0"/>
              <a:t>choosing </a:t>
            </a:r>
            <a:r>
              <a:rPr lang="en-US" sz="2600" i="1" dirty="0"/>
              <a:t>a </a:t>
            </a:r>
            <a:r>
              <a:rPr lang="en-US" sz="2600" i="1" dirty="0" smtClean="0"/>
              <a:t>performance efficient </a:t>
            </a:r>
            <a:r>
              <a:rPr lang="en-US" sz="2600" i="1" dirty="0"/>
              <a:t>set of ISEs</a:t>
            </a:r>
            <a:r>
              <a:rPr lang="en-US" sz="2600" i="1" dirty="0" smtClean="0"/>
              <a:t>.</a:t>
            </a:r>
          </a:p>
          <a:p>
            <a:pPr marL="280988" indent="-280988">
              <a:buFontTx/>
              <a:buChar char="-"/>
            </a:pPr>
            <a:r>
              <a:rPr lang="en-US" sz="2600" i="1" dirty="0" smtClean="0"/>
              <a:t>Known: The </a:t>
            </a:r>
            <a:r>
              <a:rPr lang="en-US" sz="2600" i="1" dirty="0"/>
              <a:t>number of CG-RUs </a:t>
            </a:r>
            <a:r>
              <a:rPr lang="en-US" sz="2600" i="1" dirty="0" smtClean="0"/>
              <a:t>and the </a:t>
            </a:r>
            <a:r>
              <a:rPr lang="en-US" sz="2600" i="1" dirty="0"/>
              <a:t>total number of </a:t>
            </a:r>
            <a:r>
              <a:rPr lang="en-US" sz="2600" i="1" dirty="0" smtClean="0"/>
              <a:t>PRCs</a:t>
            </a:r>
          </a:p>
          <a:p>
            <a:pPr marL="280988" indent="-280988">
              <a:buFontTx/>
              <a:buChar char="-"/>
            </a:pPr>
            <a:endParaRPr lang="en-US" sz="2600" i="1" dirty="0"/>
          </a:p>
          <a:p>
            <a:pPr marL="280988" indent="-280988">
              <a:buFontTx/>
              <a:buChar char="-"/>
            </a:pPr>
            <a:r>
              <a:rPr lang="en-US" sz="2600" i="1" dirty="0"/>
              <a:t>Task of CFA - to find the set of ISEs for all </a:t>
            </a:r>
            <a:r>
              <a:rPr lang="en-US" sz="2600" i="1" dirty="0" smtClean="0"/>
              <a:t>parallel executing </a:t>
            </a:r>
            <a:r>
              <a:rPr lang="en-US" sz="2600" i="1" dirty="0"/>
              <a:t>tasks with goal that each functional </a:t>
            </a:r>
            <a:r>
              <a:rPr lang="en-US" sz="2600" i="1" dirty="0" smtClean="0"/>
              <a:t>block achieves </a:t>
            </a:r>
            <a:r>
              <a:rPr lang="en-US" sz="2600" i="1" dirty="0"/>
              <a:t>its </a:t>
            </a:r>
            <a:r>
              <a:rPr lang="en-US" sz="2600" i="1" dirty="0" smtClean="0"/>
              <a:t>deadline</a:t>
            </a:r>
          </a:p>
          <a:p>
            <a:pPr marL="280988" indent="-280988">
              <a:buFontTx/>
              <a:buChar char="-"/>
            </a:pPr>
            <a:r>
              <a:rPr lang="en-US" sz="2600" i="1" dirty="0"/>
              <a:t>Constraint: the fabric used by all tasks at any instance is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not more </a:t>
            </a:r>
            <a:r>
              <a:rPr lang="en-US" sz="2600" i="1" dirty="0" smtClean="0"/>
              <a:t>than the </a:t>
            </a:r>
            <a:r>
              <a:rPr lang="en-US" sz="2600" i="1" dirty="0"/>
              <a:t>total fabric area</a:t>
            </a:r>
            <a:r>
              <a:rPr lang="en-US" sz="2600" i="1" dirty="0" smtClean="0"/>
              <a:t>.</a:t>
            </a:r>
          </a:p>
          <a:p>
            <a:pPr marL="280988" indent="-280988">
              <a:buFontTx/>
              <a:buChar char="-"/>
            </a:pPr>
            <a:endParaRPr lang="en-US" sz="2600" i="1" dirty="0"/>
          </a:p>
          <a:p>
            <a:pPr marL="280988" indent="-280988">
              <a:buFontTx/>
              <a:buChar char="-"/>
            </a:pP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Output: the list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of data-paths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</a:rPr>
              <a:t>which need to be reconfigured on the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allocated Rus.</a:t>
            </a:r>
          </a:p>
          <a:p>
            <a:pPr marL="280988" indent="-280988">
              <a:buFontTx/>
              <a:buChar char="-"/>
            </a:pPr>
            <a:r>
              <a:rPr lang="en-US" sz="2600" i="1" dirty="0"/>
              <a:t>Heuristic based algorithm employed due to </a:t>
            </a:r>
            <a:r>
              <a:rPr lang="en-US" sz="2600" i="1" dirty="0" smtClean="0"/>
              <a:t>run-time nature </a:t>
            </a:r>
            <a:r>
              <a:rPr lang="en-US" sz="2600" i="1" dirty="0"/>
              <a:t>of our Constraints-based Fabric Allocator</a:t>
            </a:r>
            <a:endParaRPr lang="en-US" sz="2600" i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040" y="743710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Constraints-based </a:t>
            </a:r>
            <a:r>
              <a:rPr lang="en-US" sz="4400" dirty="0"/>
              <a:t>Fabric </a:t>
            </a:r>
            <a:r>
              <a:rPr lang="en-US" sz="4400" dirty="0" smtClean="0"/>
              <a:t>Allocator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1167" y="841292"/>
            <a:ext cx="115641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Tx/>
              <a:buChar char="-"/>
            </a:pPr>
            <a:r>
              <a:rPr lang="en-US" sz="2600" i="1" dirty="0"/>
              <a:t>sorts the tasks with respect to their </a:t>
            </a:r>
            <a:r>
              <a:rPr lang="en-US" sz="2600" i="1" dirty="0" smtClean="0"/>
              <a:t>criticalities</a:t>
            </a:r>
          </a:p>
          <a:p>
            <a:pPr marL="280988" indent="-280988">
              <a:buFontTx/>
              <a:buChar char="-"/>
            </a:pPr>
            <a:endParaRPr lang="en-US" sz="2600" i="1" dirty="0" smtClean="0"/>
          </a:p>
          <a:p>
            <a:pPr marL="280988" indent="-280988">
              <a:buFontTx/>
              <a:buChar char="-"/>
            </a:pPr>
            <a:r>
              <a:rPr lang="en-US" sz="2600" i="1" dirty="0"/>
              <a:t>favors the local optimal task </a:t>
            </a:r>
            <a:r>
              <a:rPr lang="en-US" sz="2600" i="1" dirty="0" err="1"/>
              <a:t>t</a:t>
            </a:r>
            <a:r>
              <a:rPr lang="en-US" sz="2600" i="1" baseline="-25000" dirty="0" err="1"/>
              <a:t>s</a:t>
            </a:r>
            <a:r>
              <a:rPr lang="en-US" sz="2600" i="1" dirty="0"/>
              <a:t> by giving more </a:t>
            </a:r>
            <a:r>
              <a:rPr lang="en-US" sz="2600" i="1" dirty="0" smtClean="0"/>
              <a:t>resources to </a:t>
            </a:r>
            <a:r>
              <a:rPr lang="en-US" sz="2600" i="1" dirty="0"/>
              <a:t>it with the goal of minimizing the difference </a:t>
            </a:r>
            <a:r>
              <a:rPr lang="en-US" sz="2600" i="1" dirty="0" smtClean="0"/>
              <a:t>between the </a:t>
            </a:r>
            <a:r>
              <a:rPr lang="en-US" sz="2600" i="1" dirty="0"/>
              <a:t>deadline </a:t>
            </a:r>
            <a:r>
              <a:rPr lang="en-US" sz="2600" i="1" dirty="0" err="1"/>
              <a:t>d</a:t>
            </a:r>
            <a:r>
              <a:rPr lang="en-US" sz="2600" i="1" baseline="-25000" dirty="0" err="1"/>
              <a:t>x,y</a:t>
            </a:r>
            <a:r>
              <a:rPr lang="en-US" sz="2600" i="1" dirty="0"/>
              <a:t> and actual time </a:t>
            </a:r>
            <a:r>
              <a:rPr lang="en-US" sz="2600" i="1" dirty="0" err="1"/>
              <a:t>t</a:t>
            </a:r>
            <a:r>
              <a:rPr lang="en-US" sz="2600" i="1" baseline="-25000" dirty="0" err="1"/>
              <a:t>x,y</a:t>
            </a:r>
            <a:r>
              <a:rPr lang="en-US" sz="2600" i="1" dirty="0"/>
              <a:t> taken by </a:t>
            </a:r>
            <a:r>
              <a:rPr lang="en-US" sz="2600" i="1" dirty="0" smtClean="0"/>
              <a:t>functional block </a:t>
            </a:r>
            <a:r>
              <a:rPr lang="en-US" sz="2600" i="1" dirty="0"/>
              <a:t>y of task x</a:t>
            </a:r>
            <a:endParaRPr lang="en-US" sz="2600" i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168" y="707084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60" y="3413569"/>
            <a:ext cx="9153525" cy="1152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166" y="5045490"/>
            <a:ext cx="115641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buFontTx/>
              <a:buChar char="-"/>
            </a:pPr>
            <a:r>
              <a:rPr lang="en-US" sz="2600" i="1" dirty="0" smtClean="0"/>
              <a:t>The </a:t>
            </a:r>
            <a:r>
              <a:rPr lang="en-US" sz="2600" i="1" dirty="0" err="1"/>
              <a:t>QoS</a:t>
            </a:r>
            <a:r>
              <a:rPr lang="en-US" sz="2600" i="1" dirty="0"/>
              <a:t> Controller updated the task criticalities, which are feed back </a:t>
            </a:r>
            <a:r>
              <a:rPr lang="en-US" sz="2600" i="1" dirty="0" smtClean="0"/>
              <a:t>to  </a:t>
            </a:r>
            <a:r>
              <a:rPr lang="en-US" sz="2600" i="1" dirty="0"/>
              <a:t>Constraints-based Fabric Allocator to fine-tune the found 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148572"/>
            <a:ext cx="103388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Major </a:t>
            </a:r>
            <a:r>
              <a:rPr lang="en-US" sz="2800" dirty="0"/>
              <a:t>challenges faced during the implementation of  SPMD model are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Asymmetric </a:t>
            </a:r>
            <a:r>
              <a:rPr lang="en-US" sz="2800" dirty="0"/>
              <a:t>Distribution of the Reconfigurable Processors relative to the Conventional Processors.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Heterogeneity caused as reconfigurable processors (FPGA’s) are used as Co-processors.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Underutilization of processing resources when the ratio of microprocessors, reconfigurable processors and communication channels differ from unity.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15700" y="63997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Experimental Setup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8013" y="827774"/>
            <a:ext cx="119054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Tx/>
              <a:buChar char="-"/>
            </a:pPr>
            <a:r>
              <a:rPr lang="en-US" sz="2600" i="1" dirty="0"/>
              <a:t>Leon-II processor (based on SPARC V8 architecture</a:t>
            </a:r>
            <a:r>
              <a:rPr lang="en-US" sz="2600" i="1" dirty="0" smtClean="0"/>
              <a:t>) as </a:t>
            </a:r>
            <a:r>
              <a:rPr lang="en-US" sz="2600" i="1" dirty="0"/>
              <a:t>RISC cores</a:t>
            </a:r>
            <a:r>
              <a:rPr lang="en-US" sz="2600" i="1" dirty="0" smtClean="0"/>
              <a:t>.</a:t>
            </a:r>
          </a:p>
          <a:p>
            <a:pPr marL="280988" indent="-280988">
              <a:buFontTx/>
              <a:buChar char="-"/>
            </a:pPr>
            <a:endParaRPr lang="en-US" sz="2600" i="1" dirty="0" smtClean="0"/>
          </a:p>
          <a:p>
            <a:pPr marL="280988" indent="-280988">
              <a:buFontTx/>
              <a:buChar char="-"/>
            </a:pPr>
            <a:r>
              <a:rPr lang="en-US" sz="2600" i="1" dirty="0"/>
              <a:t>The CG-RUs are operating at </a:t>
            </a:r>
            <a:r>
              <a:rPr lang="en-US" sz="2600" i="1" dirty="0" smtClean="0"/>
              <a:t>400 MHz</a:t>
            </a:r>
            <a:r>
              <a:rPr lang="en-US" sz="2600" i="1" dirty="0"/>
              <a:t>, while the FG-RUs are operating at </a:t>
            </a:r>
            <a:r>
              <a:rPr lang="en-US" sz="2600" i="1" dirty="0" smtClean="0"/>
              <a:t>100 </a:t>
            </a:r>
            <a:r>
              <a:rPr lang="en-US" sz="2600" i="1" dirty="0" err="1" smtClean="0"/>
              <a:t>MHz.</a:t>
            </a:r>
            <a:endParaRPr lang="en-US" sz="2600" i="1" dirty="0" smtClean="0"/>
          </a:p>
          <a:p>
            <a:pPr marL="280988" indent="-280988">
              <a:buFontTx/>
              <a:buChar char="-"/>
            </a:pPr>
            <a:endParaRPr lang="en-US" sz="2600" i="1" dirty="0" smtClean="0"/>
          </a:p>
          <a:p>
            <a:pPr marL="280988" indent="-280988">
              <a:buFontTx/>
              <a:buChar char="-"/>
            </a:pPr>
            <a:r>
              <a:rPr lang="en-US" sz="2600" i="1" dirty="0" smtClean="0"/>
              <a:t>The reconfiguration </a:t>
            </a:r>
            <a:r>
              <a:rPr lang="en-US" sz="2600" i="1" dirty="0"/>
              <a:t>bandwidth of the FG-RU is 67584 KB/s (</a:t>
            </a:r>
            <a:r>
              <a:rPr lang="en-US" sz="2600" i="1" dirty="0" smtClean="0"/>
              <a:t>for Xilinx </a:t>
            </a:r>
            <a:r>
              <a:rPr lang="en-US" sz="2600" i="1" dirty="0" err="1" smtClean="0"/>
              <a:t>Virtex</a:t>
            </a:r>
            <a:r>
              <a:rPr lang="en-US" sz="2600" i="1" dirty="0" smtClean="0"/>
              <a:t>-II FPGAs).</a:t>
            </a:r>
          </a:p>
          <a:p>
            <a:pPr marL="280988" indent="-280988">
              <a:buFontTx/>
              <a:buChar char="-"/>
            </a:pPr>
            <a:endParaRPr lang="en-US" sz="2600" i="1" dirty="0" smtClean="0"/>
          </a:p>
          <a:p>
            <a:pPr marL="280988" indent="-280988">
              <a:buFontTx/>
              <a:buChar char="-"/>
            </a:pPr>
            <a:r>
              <a:rPr lang="en-US" sz="2600" i="1" dirty="0"/>
              <a:t>The 32-bit load/store unit is </a:t>
            </a:r>
            <a:r>
              <a:rPr lang="en-US" sz="2600" i="1" dirty="0" smtClean="0"/>
              <a:t>available to </a:t>
            </a:r>
            <a:r>
              <a:rPr lang="en-US" sz="2600" i="1" dirty="0"/>
              <a:t>each CG-RU, while each FG-RU is provided </a:t>
            </a:r>
            <a:r>
              <a:rPr lang="en-US" sz="2600" i="1" dirty="0" smtClean="0"/>
              <a:t>with two </a:t>
            </a:r>
            <a:r>
              <a:rPr lang="en-US" sz="2600" i="1" dirty="0"/>
              <a:t>128-bit load/store units</a:t>
            </a:r>
            <a:r>
              <a:rPr lang="en-US" sz="2600" i="1" dirty="0" smtClean="0"/>
              <a:t>.</a:t>
            </a:r>
          </a:p>
          <a:p>
            <a:pPr marL="280988" indent="-280988">
              <a:buFontTx/>
              <a:buChar char="-"/>
            </a:pPr>
            <a:endParaRPr lang="en-US" sz="2600" i="1" dirty="0" smtClean="0"/>
          </a:p>
          <a:p>
            <a:pPr marL="280988" indent="-280988">
              <a:buFontTx/>
              <a:buChar char="-"/>
            </a:pPr>
            <a:endParaRPr lang="en-US" sz="2600" i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168" y="707084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Experimental Setup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8013" y="707084"/>
            <a:ext cx="119054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Tx/>
              <a:buChar char="-"/>
            </a:pPr>
            <a:r>
              <a:rPr lang="en-US" sz="2600" i="1" dirty="0"/>
              <a:t>Leon-II processor (based on SPARC V8 architecture</a:t>
            </a:r>
            <a:r>
              <a:rPr lang="en-US" sz="2600" i="1" dirty="0" smtClean="0"/>
              <a:t>) as </a:t>
            </a:r>
            <a:r>
              <a:rPr lang="en-US" sz="2600" i="1" dirty="0"/>
              <a:t>RISC cores</a:t>
            </a:r>
            <a:r>
              <a:rPr lang="en-US" sz="2600" i="1" dirty="0" smtClean="0"/>
              <a:t>.</a:t>
            </a:r>
          </a:p>
          <a:p>
            <a:pPr marL="280988" indent="-280988">
              <a:buFontTx/>
              <a:buChar char="-"/>
            </a:pPr>
            <a:r>
              <a:rPr lang="en-US" sz="2600" i="1" dirty="0" smtClean="0"/>
              <a:t>The </a:t>
            </a:r>
            <a:r>
              <a:rPr lang="en-US" sz="2600" i="1" dirty="0"/>
              <a:t>CG-RUs are operating at </a:t>
            </a:r>
            <a:r>
              <a:rPr lang="en-US" sz="2600" i="1" dirty="0" smtClean="0"/>
              <a:t>400 MHz</a:t>
            </a:r>
            <a:r>
              <a:rPr lang="en-US" sz="2600" i="1" dirty="0"/>
              <a:t>, while the FG-RUs are operating at </a:t>
            </a:r>
            <a:r>
              <a:rPr lang="en-US" sz="2600" i="1" dirty="0" smtClean="0"/>
              <a:t>100 </a:t>
            </a:r>
            <a:r>
              <a:rPr lang="en-US" sz="2600" i="1" dirty="0" err="1" smtClean="0"/>
              <a:t>MHz.</a:t>
            </a:r>
            <a:endParaRPr lang="en-US" sz="2600" i="1" dirty="0" smtClean="0"/>
          </a:p>
          <a:p>
            <a:pPr marL="280988" indent="-280988">
              <a:buFontTx/>
              <a:buChar char="-"/>
            </a:pPr>
            <a:r>
              <a:rPr lang="en-US" sz="2600" i="1" dirty="0" smtClean="0"/>
              <a:t>The reconfiguration </a:t>
            </a:r>
            <a:r>
              <a:rPr lang="en-US" sz="2600" i="1" dirty="0"/>
              <a:t>bandwidth of the FG-RU is 67584 KB/s (</a:t>
            </a:r>
            <a:r>
              <a:rPr lang="en-US" sz="2600" i="1" dirty="0" smtClean="0"/>
              <a:t>for Xilinx </a:t>
            </a:r>
            <a:r>
              <a:rPr lang="en-US" sz="2600" i="1" dirty="0" err="1" smtClean="0"/>
              <a:t>Virtex</a:t>
            </a:r>
            <a:r>
              <a:rPr lang="en-US" sz="2600" i="1" dirty="0" smtClean="0"/>
              <a:t>-II FPGAs).</a:t>
            </a:r>
          </a:p>
          <a:p>
            <a:pPr marL="280988" indent="-280988">
              <a:buFontTx/>
              <a:buChar char="-"/>
            </a:pPr>
            <a:r>
              <a:rPr lang="en-US" sz="2600" i="1" dirty="0" smtClean="0"/>
              <a:t>The </a:t>
            </a:r>
            <a:r>
              <a:rPr lang="en-US" sz="2600" i="1" dirty="0"/>
              <a:t>32-bit load/store unit is </a:t>
            </a:r>
            <a:r>
              <a:rPr lang="en-US" sz="2600" i="1" dirty="0" smtClean="0"/>
              <a:t>available to </a:t>
            </a:r>
            <a:r>
              <a:rPr lang="en-US" sz="2600" i="1" dirty="0"/>
              <a:t>each CG-RU, while each FG-RU is provided </a:t>
            </a:r>
            <a:r>
              <a:rPr lang="en-US" sz="2600" i="1" dirty="0" smtClean="0"/>
              <a:t>with two </a:t>
            </a:r>
            <a:r>
              <a:rPr lang="en-US" sz="2600" i="1" dirty="0"/>
              <a:t>128-bit load/store units</a:t>
            </a:r>
            <a:r>
              <a:rPr lang="en-US" sz="2600" i="1" dirty="0" smtClean="0"/>
              <a:t>.</a:t>
            </a:r>
          </a:p>
          <a:p>
            <a:pPr marL="280988" indent="-280988">
              <a:buFontTx/>
              <a:buChar char="-"/>
            </a:pPr>
            <a:r>
              <a:rPr lang="en-US" sz="2600" i="1" dirty="0" smtClean="0"/>
              <a:t>The </a:t>
            </a:r>
            <a:r>
              <a:rPr lang="en-US" sz="2600" i="1" dirty="0"/>
              <a:t>complete </a:t>
            </a:r>
            <a:r>
              <a:rPr lang="en-US" sz="2600" i="1" dirty="0" smtClean="0"/>
              <a:t>system is </a:t>
            </a:r>
            <a:r>
              <a:rPr lang="en-US" sz="2600" i="1" dirty="0"/>
              <a:t>simulated on our multi-core cycle-accurate </a:t>
            </a:r>
            <a:r>
              <a:rPr lang="en-US" sz="2600" i="1" dirty="0" smtClean="0"/>
              <a:t>instruction-set-simulator</a:t>
            </a:r>
            <a:r>
              <a:rPr lang="en-US" sz="2600" i="1" dirty="0"/>
              <a:t>. </a:t>
            </a:r>
            <a:endParaRPr lang="en-US" sz="2600" i="1" dirty="0" smtClean="0"/>
          </a:p>
          <a:p>
            <a:pPr marL="280988" indent="-280988">
              <a:buFontTx/>
              <a:buChar char="-"/>
            </a:pPr>
            <a:r>
              <a:rPr lang="en-US" sz="2600" i="1" dirty="0" smtClean="0"/>
              <a:t>Its </a:t>
            </a:r>
            <a:r>
              <a:rPr lang="en-US" sz="2600" i="1" dirty="0"/>
              <a:t>inputs (i.e., the data-paths </a:t>
            </a:r>
            <a:r>
              <a:rPr lang="en-US" sz="2600" i="1" dirty="0" smtClean="0"/>
              <a:t>latencies and </a:t>
            </a:r>
            <a:r>
              <a:rPr lang="en-US" sz="2600" i="1" dirty="0"/>
              <a:t>reconfiguration cycles for FG- and CG-RUs) are </a:t>
            </a:r>
            <a:r>
              <a:rPr lang="en-US" sz="2600" i="1" dirty="0" smtClean="0"/>
              <a:t>obtained after </a:t>
            </a:r>
            <a:r>
              <a:rPr lang="en-US" sz="2600" i="1" dirty="0"/>
              <a:t>place-and-route using </a:t>
            </a:r>
            <a:r>
              <a:rPr lang="en-US" sz="2600" i="1" dirty="0" smtClean="0"/>
              <a:t>Xilinx-FPGA-tools and </a:t>
            </a:r>
            <a:r>
              <a:rPr lang="en-US" sz="2600" i="1" dirty="0"/>
              <a:t>ASIC-synthesis-flow for TSMC using the same </a:t>
            </a:r>
            <a:r>
              <a:rPr lang="en-US" sz="2600" i="1" dirty="0" smtClean="0"/>
              <a:t>technology node </a:t>
            </a:r>
            <a:r>
              <a:rPr lang="en-US" sz="2600" i="1" dirty="0"/>
              <a:t>(i.e., 90nm), respectively.</a:t>
            </a:r>
          </a:p>
          <a:p>
            <a:pPr marL="280988" indent="-280988">
              <a:buFontTx/>
              <a:buChar char="-"/>
            </a:pPr>
            <a:endParaRPr lang="en-US" sz="2600" i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168" y="707084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Experimental Evaluation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8013" y="707084"/>
            <a:ext cx="119054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Tx/>
              <a:buChar char="-"/>
            </a:pPr>
            <a:r>
              <a:rPr lang="en-US" sz="2600" i="1" dirty="0"/>
              <a:t>Uses  a secure video conferencing </a:t>
            </a:r>
            <a:r>
              <a:rPr lang="en-US" sz="2600" i="1" dirty="0" smtClean="0"/>
              <a:t>application which </a:t>
            </a:r>
            <a:r>
              <a:rPr lang="en-US" sz="2600" i="1" dirty="0"/>
              <a:t>consists of H.264 video </a:t>
            </a:r>
            <a:r>
              <a:rPr lang="en-US" sz="2600" i="1" dirty="0" smtClean="0"/>
              <a:t>encoder/decoder and </a:t>
            </a:r>
            <a:r>
              <a:rPr lang="en-US" sz="2600" i="1" dirty="0"/>
              <a:t>AES encrypt/decrypt tasks</a:t>
            </a:r>
            <a:r>
              <a:rPr lang="en-US" sz="2600" i="1" dirty="0" smtClean="0"/>
              <a:t>.</a:t>
            </a:r>
          </a:p>
          <a:p>
            <a:pPr marL="280988" indent="-280988">
              <a:buFontTx/>
              <a:buChar char="-"/>
            </a:pPr>
            <a:endParaRPr lang="en-US" sz="2800" i="1" dirty="0" smtClean="0"/>
          </a:p>
          <a:p>
            <a:pPr marL="280988" indent="-280988">
              <a:buFontTx/>
              <a:buChar char="-"/>
            </a:pPr>
            <a:r>
              <a:rPr lang="en-US" sz="2800" i="1" dirty="0"/>
              <a:t>Comparison with State-of-the-Art: </a:t>
            </a:r>
            <a:endParaRPr lang="en-US" sz="2800" i="1" dirty="0" smtClean="0"/>
          </a:p>
          <a:p>
            <a:pPr marL="280988" indent="-280988">
              <a:buFontTx/>
              <a:buChar char="-"/>
            </a:pPr>
            <a:r>
              <a:rPr lang="en-US" sz="2800" i="1" dirty="0" smtClean="0"/>
              <a:t>State of the art consists of multi-core reconfigurable processors </a:t>
            </a:r>
            <a:r>
              <a:rPr lang="en-US" sz="2800" i="1" dirty="0"/>
              <a:t>(like </a:t>
            </a:r>
            <a:r>
              <a:rPr lang="en-US" sz="2800" i="1" dirty="0" smtClean="0"/>
              <a:t>4S, Morpheus) </a:t>
            </a:r>
            <a:r>
              <a:rPr lang="en-US" sz="2800" i="1" dirty="0"/>
              <a:t>and </a:t>
            </a:r>
            <a:r>
              <a:rPr lang="en-US" sz="2800" i="1" dirty="0" smtClean="0"/>
              <a:t>different task </a:t>
            </a:r>
            <a:r>
              <a:rPr lang="en-US" sz="2800" i="1" dirty="0"/>
              <a:t>and functional block level allocation </a:t>
            </a:r>
            <a:r>
              <a:rPr lang="en-US" sz="2800" i="1" dirty="0" smtClean="0"/>
              <a:t>policies</a:t>
            </a:r>
          </a:p>
          <a:p>
            <a:pPr marL="280988" indent="-280988">
              <a:buFontTx/>
              <a:buChar char="-"/>
            </a:pPr>
            <a:endParaRPr lang="en-US" sz="2800" i="1" dirty="0"/>
          </a:p>
          <a:p>
            <a:pPr marL="280988" indent="-280988">
              <a:buFontTx/>
              <a:buChar char="-"/>
            </a:pPr>
            <a:r>
              <a:rPr lang="en-US" sz="2800" i="1" dirty="0"/>
              <a:t>Overhead and Implementation </a:t>
            </a:r>
            <a:r>
              <a:rPr lang="en-US" sz="2800" i="1" dirty="0" smtClean="0"/>
              <a:t>Details:</a:t>
            </a:r>
          </a:p>
          <a:p>
            <a:pPr marL="280988" indent="-280988">
              <a:buFontTx/>
              <a:buChar char="-"/>
            </a:pPr>
            <a:r>
              <a:rPr lang="en-US" sz="2600" i="1" dirty="0"/>
              <a:t>The Processor Control Unit uses one of the available </a:t>
            </a:r>
            <a:r>
              <a:rPr lang="en-US" sz="2600" i="1" dirty="0" smtClean="0"/>
              <a:t>CGRUs to </a:t>
            </a:r>
            <a:r>
              <a:rPr lang="en-US" sz="2600" i="1" dirty="0"/>
              <a:t>execute its algorithms</a:t>
            </a:r>
            <a:r>
              <a:rPr lang="en-US" sz="2600" i="1" dirty="0" smtClean="0"/>
              <a:t>.</a:t>
            </a:r>
          </a:p>
          <a:p>
            <a:pPr marL="280988" indent="-280988">
              <a:buFontTx/>
              <a:buChar char="-"/>
            </a:pPr>
            <a:r>
              <a:rPr lang="en-US" sz="2600" i="1" dirty="0"/>
              <a:t>Constraints-based </a:t>
            </a:r>
            <a:r>
              <a:rPr lang="en-US" sz="2600" i="1" dirty="0" smtClean="0"/>
              <a:t>Fabric Allocator </a:t>
            </a:r>
            <a:r>
              <a:rPr lang="en-US" sz="2600" i="1" dirty="0"/>
              <a:t>is the most compute intensive part.</a:t>
            </a:r>
            <a:endParaRPr lang="en-US" sz="2600" i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168" y="707084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407"/>
          <a:stretch/>
        </p:blipFill>
        <p:spPr>
          <a:xfrm>
            <a:off x="349802" y="1194816"/>
            <a:ext cx="11535067" cy="46348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Experimental Results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168" y="707084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Experimental Results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168" y="707084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8013" y="707084"/>
            <a:ext cx="120639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Compared to Task-Level </a:t>
            </a:r>
            <a:r>
              <a:rPr lang="en-US" sz="2800" b="1" i="1" dirty="0" err="1" smtClean="0"/>
              <a:t>RAMPSoC</a:t>
            </a:r>
            <a:r>
              <a:rPr lang="en-US" sz="2800" b="1" i="1" dirty="0" smtClean="0"/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On </a:t>
            </a:r>
            <a:r>
              <a:rPr lang="en-US" sz="2800" dirty="0" err="1" smtClean="0"/>
              <a:t>avg</a:t>
            </a:r>
            <a:r>
              <a:rPr lang="en-US" sz="2800" dirty="0" smtClean="0"/>
              <a:t>, </a:t>
            </a:r>
            <a:r>
              <a:rPr lang="en-US" sz="2800" dirty="0"/>
              <a:t>6.1x deadline misses and achieve up to 1.6x </a:t>
            </a:r>
            <a:r>
              <a:rPr lang="en-US" sz="2800" dirty="0" smtClean="0"/>
              <a:t>performance improvement.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The major advantage in </a:t>
            </a:r>
            <a:r>
              <a:rPr lang="en-US" sz="2800" dirty="0" smtClean="0"/>
              <a:t>performance improvement </a:t>
            </a:r>
            <a:r>
              <a:rPr lang="en-US" sz="2800" dirty="0"/>
              <a:t>is achieved when available fabric </a:t>
            </a:r>
            <a:r>
              <a:rPr lang="en-US" sz="2800" dirty="0" smtClean="0"/>
              <a:t>is limited</a:t>
            </a:r>
            <a:r>
              <a:rPr lang="en-US" sz="2800" dirty="0"/>
              <a:t>, i.e., between (6,3) and (11,3</a:t>
            </a:r>
            <a:r>
              <a:rPr lang="en-US" sz="2800" dirty="0" smtClean="0"/>
              <a:t>).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The reason is that </a:t>
            </a:r>
            <a:r>
              <a:rPr lang="en-US" sz="2800" dirty="0" smtClean="0"/>
              <a:t>due to </a:t>
            </a:r>
            <a:r>
              <a:rPr lang="en-US" sz="2800" dirty="0"/>
              <a:t>equal fabric allocation to all tasks, the tasks </a:t>
            </a:r>
            <a:r>
              <a:rPr lang="en-US" sz="2800" dirty="0" smtClean="0"/>
              <a:t>requiring more </a:t>
            </a:r>
            <a:r>
              <a:rPr lang="en-US" sz="2800" dirty="0"/>
              <a:t>fabric than others, suffers from deadline misses</a:t>
            </a:r>
            <a:r>
              <a:rPr lang="en-US" sz="28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2800" i="1" dirty="0"/>
              <a:t>Here, H.264 encoder and decoder miss most of </a:t>
            </a:r>
            <a:r>
              <a:rPr lang="en-US" sz="2800" i="1" dirty="0" smtClean="0"/>
              <a:t>their deadlines </a:t>
            </a:r>
            <a:r>
              <a:rPr lang="en-US" sz="2800" i="1" dirty="0"/>
              <a:t>as they do not get the required fabric.</a:t>
            </a:r>
          </a:p>
          <a:p>
            <a:endParaRPr lang="en-US" sz="28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Experimental Results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168" y="707084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8013" y="707084"/>
            <a:ext cx="12063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 smtClean="0"/>
          </a:p>
          <a:p>
            <a:r>
              <a:rPr lang="en-US" sz="2800" b="1" i="1" dirty="0" smtClean="0"/>
              <a:t>Functional </a:t>
            </a:r>
            <a:r>
              <a:rPr lang="en-US" sz="2800" b="1" i="1" dirty="0"/>
              <a:t>block-level policy for Morpheus [9] and 4S [8]</a:t>
            </a:r>
          </a:p>
          <a:p>
            <a:r>
              <a:rPr lang="en-US" sz="2800" b="1" i="1" dirty="0"/>
              <a:t>like architectures (FB-level Morpheus+4S</a:t>
            </a:r>
            <a:r>
              <a:rPr lang="en-US" sz="2800" b="1" i="1" dirty="0" smtClean="0"/>
              <a:t>):</a:t>
            </a:r>
          </a:p>
          <a:p>
            <a:r>
              <a:rPr lang="en-US" sz="2800" dirty="0"/>
              <a:t>On </a:t>
            </a:r>
            <a:r>
              <a:rPr lang="en-US" sz="2800" dirty="0" err="1"/>
              <a:t>avg</a:t>
            </a:r>
            <a:r>
              <a:rPr lang="en-US" sz="2800" dirty="0"/>
              <a:t>, </a:t>
            </a:r>
            <a:r>
              <a:rPr lang="en-US" sz="2800" dirty="0" smtClean="0"/>
              <a:t>1.9x performance </a:t>
            </a:r>
            <a:r>
              <a:rPr lang="en-US" sz="2800" dirty="0"/>
              <a:t>improvement and reduces the average deadline</a:t>
            </a:r>
          </a:p>
          <a:p>
            <a:r>
              <a:rPr lang="en-US" sz="2800" dirty="0"/>
              <a:t>misses by 5.3x times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Reason: </a:t>
            </a:r>
            <a:r>
              <a:rPr lang="en-US" sz="2800" dirty="0" smtClean="0"/>
              <a:t>The </a:t>
            </a:r>
            <a:r>
              <a:rPr lang="en-US" sz="2800" dirty="0"/>
              <a:t>task </a:t>
            </a:r>
            <a:r>
              <a:rPr lang="en-US" sz="2800" dirty="0" smtClean="0"/>
              <a:t>criticality and </a:t>
            </a:r>
            <a:r>
              <a:rPr lang="en-US" sz="2800" dirty="0"/>
              <a:t>adjust accordingly during run-time at functional </a:t>
            </a:r>
            <a:r>
              <a:rPr lang="en-US" sz="2800" dirty="0" smtClean="0"/>
              <a:t>block level</a:t>
            </a:r>
            <a:r>
              <a:rPr lang="en-US" sz="2800" dirty="0"/>
              <a:t>, while Morpheus+4S like approach tries to </a:t>
            </a:r>
            <a:r>
              <a:rPr lang="en-US" sz="2800" dirty="0" smtClean="0"/>
              <a:t>achieve high </a:t>
            </a:r>
            <a:r>
              <a:rPr lang="en-US" sz="2800" dirty="0"/>
              <a:t>performance without considering the criticality of </a:t>
            </a:r>
            <a:r>
              <a:rPr lang="en-US" sz="2800" dirty="0" smtClean="0"/>
              <a:t>each task</a:t>
            </a:r>
            <a:r>
              <a:rPr lang="en-US" sz="2800" dirty="0"/>
              <a:t>.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Experimental Results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168" y="707084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8013" y="707084"/>
            <a:ext cx="120639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 smtClean="0"/>
          </a:p>
          <a:p>
            <a:r>
              <a:rPr lang="en-US" sz="2800" b="1" i="1" dirty="0"/>
              <a:t>Compared to Task-level Highest performance improvement</a:t>
            </a:r>
          </a:p>
          <a:p>
            <a:r>
              <a:rPr lang="en-US" sz="2800" b="1" i="1" dirty="0"/>
              <a:t>factor First (</a:t>
            </a:r>
            <a:r>
              <a:rPr lang="en-US" sz="2800" b="1" i="1" dirty="0" err="1" smtClean="0"/>
              <a:t>HpifF</a:t>
            </a:r>
            <a:r>
              <a:rPr lang="en-US" sz="2800" b="1" i="1" dirty="0" smtClean="0"/>
              <a:t>) </a:t>
            </a:r>
            <a:r>
              <a:rPr lang="en-US" sz="2800" b="1" i="1" dirty="0"/>
              <a:t>policy</a:t>
            </a:r>
            <a:r>
              <a:rPr lang="en-US" sz="2800" b="1" i="1" dirty="0" smtClean="0"/>
              <a:t>:</a:t>
            </a:r>
          </a:p>
          <a:p>
            <a:endParaRPr lang="en-US" sz="2800" b="1" i="1" dirty="0" smtClean="0"/>
          </a:p>
          <a:p>
            <a:r>
              <a:rPr lang="en-US" sz="2800" dirty="0" smtClean="0"/>
              <a:t>On </a:t>
            </a:r>
            <a:r>
              <a:rPr lang="en-US" sz="2800" dirty="0" err="1"/>
              <a:t>avg</a:t>
            </a:r>
            <a:r>
              <a:rPr lang="en-US" sz="2800" dirty="0"/>
              <a:t>, 6.9x </a:t>
            </a:r>
            <a:r>
              <a:rPr lang="en-US" sz="2800" dirty="0" smtClean="0"/>
              <a:t>deadline misses </a:t>
            </a:r>
            <a:r>
              <a:rPr lang="en-US" sz="2800" dirty="0"/>
              <a:t>and achieve up to 1.4x time performance </a:t>
            </a:r>
            <a:r>
              <a:rPr lang="en-US" sz="2800" dirty="0" smtClean="0"/>
              <a:t>improvements (</a:t>
            </a:r>
            <a:r>
              <a:rPr lang="en-US" sz="2800" dirty="0"/>
              <a:t>avg. 1.3x</a:t>
            </a:r>
            <a:r>
              <a:rPr lang="en-US" sz="2800" dirty="0" smtClean="0"/>
              <a:t>).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Need to evaluate the system with few other applications!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1168" y="115914"/>
            <a:ext cx="1183233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Conclusions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1168" y="707084"/>
            <a:ext cx="11070336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8013" y="707084"/>
            <a:ext cx="11905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Processor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Control Unit </a:t>
            </a:r>
            <a:r>
              <a:rPr lang="en-US" sz="2800" dirty="0"/>
              <a:t>enables efficient </a:t>
            </a:r>
            <a:r>
              <a:rPr lang="en-US" sz="2800" dirty="0" smtClean="0"/>
              <a:t>simultaneous multi-tasking </a:t>
            </a:r>
            <a:r>
              <a:rPr lang="en-US" sz="2800" dirty="0"/>
              <a:t>in multi-core reconfigurable </a:t>
            </a:r>
            <a:r>
              <a:rPr lang="en-US" sz="2800" dirty="0" smtClean="0"/>
              <a:t>processors with </a:t>
            </a:r>
            <a:r>
              <a:rPr lang="en-US" sz="2800" dirty="0"/>
              <a:t>functional block level allocation of the </a:t>
            </a:r>
            <a:r>
              <a:rPr lang="en-US" sz="2800" dirty="0" smtClean="0"/>
              <a:t>mixed-grained reconfigurable </a:t>
            </a:r>
            <a:r>
              <a:rPr lang="en-US" sz="2800" dirty="0"/>
              <a:t>fabric, while maintaining the </a:t>
            </a:r>
            <a:r>
              <a:rPr lang="en-US" sz="2800" dirty="0" smtClean="0"/>
              <a:t>application’s </a:t>
            </a:r>
            <a:r>
              <a:rPr lang="en-US" sz="2800" dirty="0" err="1" smtClean="0"/>
              <a:t>QoS</a:t>
            </a:r>
            <a:r>
              <a:rPr lang="en-US" sz="2800" dirty="0" smtClean="0"/>
              <a:t> </a:t>
            </a:r>
            <a:r>
              <a:rPr lang="en-US" sz="2800" dirty="0"/>
              <a:t>requirement under run-time varying scenarios</a:t>
            </a:r>
            <a:r>
              <a:rPr lang="en-US" sz="28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Constraints-based Fabric-Allocator </a:t>
            </a:r>
            <a:r>
              <a:rPr lang="en-US" sz="2800" dirty="0"/>
              <a:t>adaptively allocates </a:t>
            </a:r>
            <a:r>
              <a:rPr lang="en-US" sz="2800" dirty="0" smtClean="0"/>
              <a:t>the fabric </a:t>
            </a:r>
            <a:r>
              <a:rPr lang="en-US" sz="2800" dirty="0"/>
              <a:t>to different tasks considering their refined criticalities</a:t>
            </a:r>
            <a:r>
              <a:rPr lang="en-US" sz="2800" dirty="0" smtClean="0"/>
              <a:t>, such </a:t>
            </a:r>
            <a:r>
              <a:rPr lang="en-US" sz="2800" dirty="0"/>
              <a:t>that the margins for deadline misses are reduced</a:t>
            </a:r>
            <a:r>
              <a:rPr lang="en-US" sz="28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QoS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controller </a:t>
            </a:r>
            <a:r>
              <a:rPr lang="en-US" sz="2800" dirty="0"/>
              <a:t>increases or decreases the criticality </a:t>
            </a:r>
            <a:r>
              <a:rPr lang="en-US" sz="2800" dirty="0" smtClean="0"/>
              <a:t>of each </a:t>
            </a:r>
            <a:r>
              <a:rPr lang="en-US" sz="2800" dirty="0"/>
              <a:t>task based on the current state of the system and </a:t>
            </a:r>
            <a:r>
              <a:rPr lang="en-US" sz="2800" dirty="0" smtClean="0"/>
              <a:t>further guides </a:t>
            </a:r>
            <a:r>
              <a:rPr lang="en-US" sz="2800" dirty="0"/>
              <a:t>the Constraints-based Fabric-allocator to </a:t>
            </a:r>
            <a:r>
              <a:rPr lang="en-US" sz="2800" dirty="0" smtClean="0"/>
              <a:t>refine its </a:t>
            </a:r>
            <a:r>
              <a:rPr lang="en-US" sz="2800" dirty="0"/>
              <a:t>next allocation decisions</a:t>
            </a:r>
            <a:r>
              <a:rPr lang="en-US" sz="28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Compared to state-of-the-art</a:t>
            </a:r>
            <a:r>
              <a:rPr lang="en-US" sz="2800" dirty="0" smtClean="0"/>
              <a:t>, our </a:t>
            </a:r>
            <a:r>
              <a:rPr lang="en-US" sz="2800" dirty="0"/>
              <a:t>scheme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reduces the deadline misses </a:t>
            </a:r>
            <a:r>
              <a:rPr lang="en-US" sz="2800" dirty="0"/>
              <a:t>by (on average)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6x</a:t>
            </a:r>
            <a:r>
              <a:rPr lang="en-US" sz="2800" dirty="0" smtClean="0"/>
              <a:t>, while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improving the overall performance </a:t>
            </a:r>
            <a:r>
              <a:rPr lang="en-US" sz="2800" dirty="0"/>
              <a:t>by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1.3x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264900" y="6399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Motivation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148572"/>
            <a:ext cx="111191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Proposal to share reconfigurable resources among </a:t>
            </a:r>
            <a:r>
              <a:rPr lang="en-US" sz="2800" dirty="0" smtClean="0"/>
              <a:t>underutilized   </a:t>
            </a:r>
            <a:r>
              <a:rPr lang="en-US" sz="2800" dirty="0"/>
              <a:t>microprocessors through Virtual SPMD view.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Increase in the number of virtual reconfigurable resources to obtain unity ratio among the resources and maintain symmetry.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Partial Run-Time Reconfiguration (PRTR) is used for hardware virtualization techniques and the experimental setup is performed on Cray XD1  HPRC system.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15700" y="63997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Virtual Hardware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148572"/>
            <a:ext cx="111191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Virtual Hardware 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Effective </a:t>
            </a:r>
            <a:r>
              <a:rPr lang="en-US" sz="2800" dirty="0"/>
              <a:t>and efficient technique to increase the availability of hardware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Implement </a:t>
            </a:r>
            <a:r>
              <a:rPr lang="en-US" sz="2800" dirty="0"/>
              <a:t>larger </a:t>
            </a:r>
            <a:r>
              <a:rPr lang="en-US" sz="2800" dirty="0" smtClean="0"/>
              <a:t>circuits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Reduce </a:t>
            </a:r>
            <a:r>
              <a:rPr lang="en-US" sz="2800" dirty="0"/>
              <a:t>the costs by adopting smaller FPGA</a:t>
            </a:r>
          </a:p>
          <a:p>
            <a:endParaRPr lang="en-US" sz="2800" dirty="0"/>
          </a:p>
          <a:p>
            <a:r>
              <a:rPr lang="en-US" sz="2800" dirty="0"/>
              <a:t>Virtual FPGA architecture increases Flexibility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Architecture </a:t>
            </a:r>
            <a:r>
              <a:rPr lang="en-US" sz="2800" dirty="0"/>
              <a:t>is defined for Virtual FPGA which can be implemented among different existing components.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Virtual </a:t>
            </a:r>
            <a:r>
              <a:rPr lang="en-US" sz="2800" dirty="0"/>
              <a:t>architecture has limited amount of Virtual logic blocks and slower clock speed compared to real FPGA component.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15700" y="63997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Run time Reconfiguration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148572"/>
            <a:ext cx="111191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Full Run-Time Reconfiguration (FRTR)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FRTR divides applications into a number of modules with each module implemented as a separate circuit.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Modules </a:t>
            </a:r>
            <a:r>
              <a:rPr lang="en-US" sz="2800" dirty="0"/>
              <a:t>are dynamically uploaded onto the reconfigurable hardware as they are needed to implement the application.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reconfiguration latency (time) introduces a significant overhead for FRTR.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Partial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Run-Time Reconfiguration (PRTR)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Application </a:t>
            </a:r>
            <a:r>
              <a:rPr lang="en-US" sz="2800" dirty="0"/>
              <a:t>modules can be dynamically uploaded and deleted from the FPGA chip without affecting other running modules.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15700" y="63997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60" y="323179"/>
            <a:ext cx="1146048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Run time Reconfiguration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5760" y="1048512"/>
            <a:ext cx="11119104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1148572"/>
            <a:ext cx="111191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Users cannot modify the existing HPRC system nor have access to the FPGA configuration ports.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the API functions provided by vendor.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Proposed a Virtualization infrastructure consisting of an OS Run-Time layer augmented with another layer of user APIs.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virtualization infrastructure is extended for sharing the reconfigurable processors, and their communication channels.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15700" y="63997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397</TotalTime>
  <Words>3187</Words>
  <Application>Microsoft Office PowerPoint</Application>
  <PresentationFormat>Widescreen</PresentationFormat>
  <Paragraphs>382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Retrospect</vt:lpstr>
      <vt:lpstr>Virtualizing and Sharing Reconfigurable Resources in High-Performance Reconfigurable Computing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Run-Time Resource Allocation for Simultaneous Multi-Tasking in Multi-Core Reconfigurable Processors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Virtualizing and Sharing Reconfigurable Resources in High-Performance Reconfigurable Computing Systems</dc:title>
  <dc:creator>Jayalakshmi Muthiah</dc:creator>
  <cp:lastModifiedBy>Jayalakshmi Muthiah</cp:lastModifiedBy>
  <cp:revision>70</cp:revision>
  <dcterms:created xsi:type="dcterms:W3CDTF">2015-03-09T22:55:57Z</dcterms:created>
  <dcterms:modified xsi:type="dcterms:W3CDTF">2015-03-10T15:23:13Z</dcterms:modified>
</cp:coreProperties>
</file>