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2" r:id="rId26"/>
    <p:sldId id="280" r:id="rId27"/>
    <p:sldId id="283" r:id="rId28"/>
    <p:sldId id="284" r:id="rId29"/>
    <p:sldId id="285" r:id="rId30"/>
    <p:sldId id="287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1" r:id="rId45"/>
    <p:sldId id="300" r:id="rId46"/>
    <p:sldId id="302" r:id="rId47"/>
    <p:sldId id="303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>
        <p:scale>
          <a:sx n="70" d="100"/>
          <a:sy n="70" d="100"/>
        </p:scale>
        <p:origin x="-678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846FC-408D-4471-8531-3BA28F31A8CD}" type="datetimeFigureOut">
              <a:rPr lang="en-IN" smtClean="0"/>
              <a:t>02-04-2015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C63F6-2579-4DF6-BD92-C47D0F17E0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728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9439-4ADC-4464-95DC-F9526C96E6EC}" type="datetime1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61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4AF5-EE5D-4281-8572-D858158DA32C}" type="datetime1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2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8B00A-C7BB-4240-9900-6406A224EA29}" type="datetime1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8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E68C-C5B0-4A9F-A9CC-9E64E451483B}" type="datetime1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7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2C5D5-E118-476B-85B0-6AD762B13AB8}" type="datetime1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7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6A20-43FB-4F35-B683-A18D7509835C}" type="datetime1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9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E83F-5A66-411C-9DD8-C380FBD6DA9A}" type="datetime1">
              <a:rPr lang="en-US" smtClean="0"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78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76A0-388E-4629-B5AA-991C3D238410}" type="datetime1">
              <a:rPr lang="en-US" smtClean="0"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3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94E3-1FCC-4B5E-ACB5-BD7728FCE3AC}" type="datetime1">
              <a:rPr lang="en-US" smtClean="0"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5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2B17-E3B8-4E7F-803B-D2878FD191B8}" type="datetime1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1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876-7D20-4CC9-BEF4-49EF890D9C50}" type="datetime1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9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EDB6C-DE89-4D51-B5E9-B6BF9A7E0887}" type="datetime1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1777D-975D-46B7-8CC7-36CFEC12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Dynamic </a:t>
            </a:r>
            <a:r>
              <a:rPr lang="en-US" sz="4000" b="1" dirty="0" smtClean="0">
                <a:solidFill>
                  <a:srgbClr val="FF0000"/>
                </a:solidFill>
              </a:rPr>
              <a:t>Hardware/Software </a:t>
            </a:r>
            <a:r>
              <a:rPr lang="en-US" sz="4000" b="1" dirty="0">
                <a:solidFill>
                  <a:srgbClr val="FF0000"/>
                </a:solidFill>
              </a:rPr>
              <a:t>Partitioning</a:t>
            </a:r>
            <a:r>
              <a:rPr lang="en-US" sz="4000" b="1" dirty="0" smtClean="0">
                <a:solidFill>
                  <a:srgbClr val="FF0000"/>
                </a:solidFill>
              </a:rPr>
              <a:t>: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A </a:t>
            </a:r>
            <a:r>
              <a:rPr lang="en-US" sz="4000" b="1" dirty="0" smtClean="0">
                <a:solidFill>
                  <a:srgbClr val="FF0000"/>
                </a:solidFill>
              </a:rPr>
              <a:t>First Approach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2400" b="1" dirty="0">
                <a:solidFill>
                  <a:schemeClr val="accent1"/>
                </a:solidFill>
              </a:rPr>
              <a:t>Authors -Greg Stitt, Roman </a:t>
            </a:r>
            <a:r>
              <a:rPr lang="en-US" sz="2400" b="1" dirty="0" err="1">
                <a:solidFill>
                  <a:schemeClr val="accent1"/>
                </a:solidFill>
              </a:rPr>
              <a:t>Lysecky</a:t>
            </a:r>
            <a:r>
              <a:rPr lang="en-US" sz="2400" b="1" dirty="0">
                <a:solidFill>
                  <a:schemeClr val="accent1"/>
                </a:solidFill>
              </a:rPr>
              <a:t>, Frank </a:t>
            </a:r>
            <a:r>
              <a:rPr lang="en-US" sz="2400" b="1" dirty="0" err="1" smtClean="0">
                <a:solidFill>
                  <a:schemeClr val="accent1"/>
                </a:solidFill>
              </a:rPr>
              <a:t>Vahid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9056" y="5157884"/>
            <a:ext cx="4612944" cy="1147382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Presented By :  Aditya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Kanawade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               Guru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Sharan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7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DYNAMIC PARTITIONING MODULE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artitioning </a:t>
            </a:r>
            <a:r>
              <a:rPr lang="en-US" dirty="0"/>
              <a:t>co-processor </a:t>
            </a:r>
            <a:r>
              <a:rPr lang="en-US" dirty="0" smtClean="0"/>
              <a:t>and memory --&gt; runs </a:t>
            </a:r>
            <a:r>
              <a:rPr lang="en-US" dirty="0"/>
              <a:t>a program that decompiles and </a:t>
            </a:r>
            <a:r>
              <a:rPr lang="en-US" dirty="0" smtClean="0"/>
              <a:t>synthesizes selected </a:t>
            </a:r>
            <a:r>
              <a:rPr lang="en-US" dirty="0"/>
              <a:t>binary regions for hardware implementation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MIPS microprocessor --&gt; partitioning co-processor</a:t>
            </a:r>
            <a:r>
              <a:rPr lang="en-US" dirty="0"/>
              <a:t>. </a:t>
            </a:r>
          </a:p>
          <a:p>
            <a:r>
              <a:rPr lang="en-US" dirty="0"/>
              <a:t>P</a:t>
            </a:r>
            <a:r>
              <a:rPr lang="en-US" dirty="0" smtClean="0"/>
              <a:t>rofiler --&gt; detects </a:t>
            </a:r>
            <a:r>
              <a:rPr lang="en-US" dirty="0"/>
              <a:t>the most frequently executed application software </a:t>
            </a:r>
            <a:r>
              <a:rPr lang="en-US" dirty="0" smtClean="0"/>
              <a:t>loops</a:t>
            </a:r>
          </a:p>
          <a:p>
            <a:r>
              <a:rPr lang="en-US" dirty="0" smtClean="0"/>
              <a:t>Doesn’t impose size overhead.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0541" y="4001294"/>
            <a:ext cx="3118140" cy="29260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2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TOOL FLOW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4011" y="114130"/>
            <a:ext cx="3200400" cy="63207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9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LOOP PROFILING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loop profiler </a:t>
            </a:r>
            <a:r>
              <a:rPr lang="en-US" dirty="0"/>
              <a:t>detects regions of software </a:t>
            </a:r>
            <a:r>
              <a:rPr lang="en-US" dirty="0" smtClean="0"/>
              <a:t>that should </a:t>
            </a:r>
            <a:r>
              <a:rPr lang="en-US" dirty="0"/>
              <a:t>be implemented as hardware. </a:t>
            </a:r>
            <a:endParaRPr lang="en-US" dirty="0" smtClean="0"/>
          </a:p>
          <a:p>
            <a:r>
              <a:rPr lang="en-US" dirty="0" smtClean="0"/>
              <a:t>Typical </a:t>
            </a:r>
            <a:r>
              <a:rPr lang="en-US" dirty="0"/>
              <a:t>profilers </a:t>
            </a:r>
            <a:r>
              <a:rPr lang="en-US" dirty="0" smtClean="0"/>
              <a:t>change </a:t>
            </a:r>
            <a:r>
              <a:rPr lang="en-US" dirty="0"/>
              <a:t>program behavior and requiring extra tools.</a:t>
            </a:r>
          </a:p>
          <a:p>
            <a:r>
              <a:rPr lang="en-US" dirty="0" smtClean="0"/>
              <a:t>Profiler </a:t>
            </a:r>
            <a:r>
              <a:rPr lang="en-US" dirty="0"/>
              <a:t>is </a:t>
            </a:r>
            <a:r>
              <a:rPr lang="en-US" dirty="0" smtClean="0"/>
              <a:t>non-intrusive and monitors instruction </a:t>
            </a:r>
            <a:r>
              <a:rPr lang="en-US" dirty="0"/>
              <a:t>addresses on the memory bus. </a:t>
            </a:r>
            <a:endParaRPr lang="en-US" dirty="0" smtClean="0"/>
          </a:p>
          <a:p>
            <a:r>
              <a:rPr lang="en-US" dirty="0" smtClean="0"/>
              <a:t>Whenever </a:t>
            </a:r>
            <a:r>
              <a:rPr lang="en-US" dirty="0"/>
              <a:t>a backward </a:t>
            </a:r>
            <a:r>
              <a:rPr lang="en-US" dirty="0" smtClean="0"/>
              <a:t>branch </a:t>
            </a:r>
            <a:r>
              <a:rPr lang="en-US" dirty="0"/>
              <a:t>occurs, the profiler updates a cache entry that stores </a:t>
            </a:r>
            <a:r>
              <a:rPr lang="en-US" dirty="0" smtClean="0"/>
              <a:t>the branch </a:t>
            </a:r>
            <a:r>
              <a:rPr lang="en-US" dirty="0"/>
              <a:t>frequency.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profiler uses a small cache </a:t>
            </a:r>
            <a:r>
              <a:rPr lang="en-US" dirty="0" smtClean="0"/>
              <a:t>to </a:t>
            </a:r>
            <a:r>
              <a:rPr lang="en-US" dirty="0"/>
              <a:t>save </a:t>
            </a:r>
            <a:r>
              <a:rPr lang="en-US" dirty="0" smtClean="0"/>
              <a:t>area and </a:t>
            </a:r>
            <a:r>
              <a:rPr lang="en-US" dirty="0"/>
              <a:t>power. </a:t>
            </a:r>
            <a:endParaRPr lang="en-US" dirty="0" smtClean="0"/>
          </a:p>
          <a:p>
            <a:r>
              <a:rPr lang="en-US" dirty="0" smtClean="0"/>
              <a:t>Accurate and impose </a:t>
            </a:r>
            <a:r>
              <a:rPr lang="en-US" dirty="0"/>
              <a:t>less </a:t>
            </a:r>
            <a:r>
              <a:rPr lang="en-US" dirty="0" smtClean="0"/>
              <a:t>than 1</a:t>
            </a:r>
            <a:r>
              <a:rPr lang="en-US" dirty="0"/>
              <a:t>% power and area overhead for a MIPS </a:t>
            </a:r>
            <a:r>
              <a:rPr lang="en-US" dirty="0" smtClean="0"/>
              <a:t>microprocessor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9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TOOL FLOW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1237" y="122830"/>
            <a:ext cx="3200400" cy="63207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0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DECOMPILATION TOOL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Decompilation</a:t>
            </a:r>
            <a:r>
              <a:rPr lang="en-US" dirty="0"/>
              <a:t> converts the software loops into a high-level </a:t>
            </a:r>
            <a:r>
              <a:rPr lang="en-US" dirty="0" smtClean="0"/>
              <a:t>representation </a:t>
            </a:r>
            <a:r>
              <a:rPr lang="en-US" dirty="0"/>
              <a:t>more suitable for synthesis. 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irst it converts </a:t>
            </a:r>
            <a:r>
              <a:rPr lang="en-US" dirty="0"/>
              <a:t>each assembly instruction into equivalent </a:t>
            </a:r>
            <a:r>
              <a:rPr lang="en-US" dirty="0" smtClean="0"/>
              <a:t>register transfers --&gt; provides an instruction-set </a:t>
            </a:r>
            <a:r>
              <a:rPr lang="en-US" dirty="0"/>
              <a:t>independent method of </a:t>
            </a:r>
            <a:r>
              <a:rPr lang="en-US" dirty="0" err="1"/>
              <a:t>decompilation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builds a control </a:t>
            </a:r>
            <a:r>
              <a:rPr lang="en-US" dirty="0"/>
              <a:t>flow graph for </a:t>
            </a:r>
            <a:r>
              <a:rPr lang="en-US" dirty="0" smtClean="0"/>
              <a:t>the software region &amp; constructs </a:t>
            </a:r>
            <a:r>
              <a:rPr lang="en-US" dirty="0"/>
              <a:t>a </a:t>
            </a:r>
            <a:r>
              <a:rPr lang="en-US" dirty="0" smtClean="0"/>
              <a:t>data </a:t>
            </a:r>
            <a:r>
              <a:rPr lang="en-US" dirty="0"/>
              <a:t>flow </a:t>
            </a:r>
            <a:r>
              <a:rPr lang="en-US" dirty="0" smtClean="0"/>
              <a:t>graph.</a:t>
            </a:r>
          </a:p>
          <a:p>
            <a:r>
              <a:rPr lang="en-US" dirty="0" smtClean="0"/>
              <a:t>Parser </a:t>
            </a:r>
            <a:r>
              <a:rPr lang="en-US" dirty="0"/>
              <a:t>builds trees for each register transfer and </a:t>
            </a:r>
            <a:r>
              <a:rPr lang="en-US" dirty="0" smtClean="0"/>
              <a:t>then combines </a:t>
            </a:r>
            <a:r>
              <a:rPr lang="en-US" dirty="0"/>
              <a:t>the trees into a full data flow </a:t>
            </a:r>
            <a:r>
              <a:rPr lang="en-US" dirty="0" smtClean="0"/>
              <a:t>graph. </a:t>
            </a:r>
          </a:p>
          <a:p>
            <a:r>
              <a:rPr lang="en-US" dirty="0" smtClean="0"/>
              <a:t>Uses Standard compiler optimizations </a:t>
            </a:r>
            <a:r>
              <a:rPr lang="en-US" dirty="0"/>
              <a:t>to remove the overhead introduced by the </a:t>
            </a:r>
            <a:r>
              <a:rPr lang="en-US" dirty="0" smtClean="0"/>
              <a:t>assembly code </a:t>
            </a:r>
            <a:r>
              <a:rPr lang="en-US" dirty="0"/>
              <a:t>and instruction set.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9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TOOL FLOW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885" y="95534"/>
            <a:ext cx="3200400" cy="63207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4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DMA CONFIGURATION TOOL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It maps </a:t>
            </a:r>
            <a:r>
              <a:rPr lang="en-US" dirty="0"/>
              <a:t>the memory accesses </a:t>
            </a:r>
            <a:r>
              <a:rPr lang="en-US" dirty="0" smtClean="0"/>
              <a:t>of the </a:t>
            </a:r>
            <a:r>
              <a:rPr lang="en-US" dirty="0"/>
              <a:t>decompiled loop onto </a:t>
            </a:r>
            <a:r>
              <a:rPr lang="en-US" dirty="0" smtClean="0"/>
              <a:t>our DMA </a:t>
            </a:r>
            <a:r>
              <a:rPr lang="en-US" dirty="0"/>
              <a:t>architecture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Memory accesses --&gt; read/writes</a:t>
            </a:r>
            <a:r>
              <a:rPr lang="en-US" dirty="0"/>
              <a:t>, increment and </a:t>
            </a:r>
            <a:r>
              <a:rPr lang="en-US" dirty="0" smtClean="0"/>
              <a:t>decrement address updates, etc.</a:t>
            </a:r>
          </a:p>
          <a:p>
            <a:r>
              <a:rPr lang="en-US" dirty="0" smtClean="0"/>
              <a:t>Number of loop iterations must be determined before the loop executes. </a:t>
            </a:r>
          </a:p>
          <a:p>
            <a:r>
              <a:rPr lang="en-US" dirty="0" smtClean="0"/>
              <a:t>Memory </a:t>
            </a:r>
            <a:r>
              <a:rPr lang="en-US" dirty="0"/>
              <a:t>accesses </a:t>
            </a:r>
            <a:r>
              <a:rPr lang="en-US" dirty="0" smtClean="0"/>
              <a:t>are </a:t>
            </a:r>
            <a:r>
              <a:rPr lang="en-US" dirty="0"/>
              <a:t>limited to sequential locations, we can remove all </a:t>
            </a:r>
            <a:r>
              <a:rPr lang="en-US" dirty="0" smtClean="0"/>
              <a:t>address calculations </a:t>
            </a:r>
            <a:r>
              <a:rPr lang="en-US" dirty="0"/>
              <a:t>from the decompiled </a:t>
            </a:r>
            <a:r>
              <a:rPr lang="en-US" dirty="0" smtClean="0"/>
              <a:t>loop.</a:t>
            </a:r>
          </a:p>
          <a:p>
            <a:r>
              <a:rPr lang="en-US" dirty="0" smtClean="0"/>
              <a:t>DMA </a:t>
            </a:r>
            <a:r>
              <a:rPr lang="en-US" dirty="0"/>
              <a:t>controller will transfer </a:t>
            </a:r>
            <a:r>
              <a:rPr lang="en-US" dirty="0" smtClean="0"/>
              <a:t>data that </a:t>
            </a:r>
            <a:r>
              <a:rPr lang="en-US" dirty="0"/>
              <a:t>is needed before the loop </a:t>
            </a:r>
            <a:r>
              <a:rPr lang="en-US" dirty="0" smtClean="0"/>
              <a:t>starts using hardware enable signal. </a:t>
            </a:r>
          </a:p>
          <a:p>
            <a:r>
              <a:rPr lang="en-US" dirty="0" smtClean="0"/>
              <a:t>After initialization, </a:t>
            </a:r>
            <a:r>
              <a:rPr lang="en-US" dirty="0"/>
              <a:t>the hardware starts a block request that </a:t>
            </a:r>
            <a:r>
              <a:rPr lang="en-US" dirty="0" smtClean="0"/>
              <a:t>will fetch </a:t>
            </a:r>
            <a:r>
              <a:rPr lang="en-US" dirty="0"/>
              <a:t>one memory location per cycle in the case of a </a:t>
            </a:r>
            <a:r>
              <a:rPr lang="en-US" dirty="0" smtClean="0"/>
              <a:t>read or write one </a:t>
            </a:r>
            <a:r>
              <a:rPr lang="en-US" dirty="0"/>
              <a:t>location per cycle in the case </a:t>
            </a:r>
            <a:r>
              <a:rPr lang="en-US" dirty="0" smtClean="0"/>
              <a:t>of a </a:t>
            </a:r>
            <a:r>
              <a:rPr lang="en-US" dirty="0"/>
              <a:t>write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Since </a:t>
            </a:r>
            <a:r>
              <a:rPr lang="en-US" dirty="0"/>
              <a:t>loop bodies </a:t>
            </a:r>
            <a:r>
              <a:rPr lang="en-US" dirty="0" smtClean="0"/>
              <a:t>are limited </a:t>
            </a:r>
            <a:r>
              <a:rPr lang="en-US" dirty="0"/>
              <a:t>to a single cycle, a DMA block request is able to fetch </a:t>
            </a:r>
            <a:r>
              <a:rPr lang="en-US" dirty="0" smtClean="0"/>
              <a:t>data </a:t>
            </a:r>
            <a:r>
              <a:rPr lang="en-US" dirty="0"/>
              <a:t>at the exact rate needed by the hardware. 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the </a:t>
            </a:r>
            <a:r>
              <a:rPr lang="en-US" dirty="0" smtClean="0"/>
              <a:t>block request </a:t>
            </a:r>
            <a:r>
              <a:rPr lang="en-US" dirty="0"/>
              <a:t>is finished, the hardware uses a final DMA transfer to </a:t>
            </a:r>
            <a:r>
              <a:rPr lang="en-US" dirty="0" smtClean="0"/>
              <a:t>write </a:t>
            </a:r>
            <a:r>
              <a:rPr lang="en-US" dirty="0"/>
              <a:t>back any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9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TOOL FLOW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419" y="141425"/>
            <a:ext cx="3200400" cy="63207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7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5900"/>
            <a:ext cx="10515600" cy="59610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dirty="0" smtClean="0">
                <a:solidFill>
                  <a:schemeClr val="accent2"/>
                </a:solidFill>
              </a:rPr>
              <a:t>REGISTER TRANSFER(RT) SYNTHESIS</a:t>
            </a:r>
          </a:p>
          <a:p>
            <a:pPr marL="0" indent="0">
              <a:buNone/>
            </a:pPr>
            <a:r>
              <a:rPr lang="en-US" dirty="0" smtClean="0"/>
              <a:t>Register-transfer </a:t>
            </a:r>
            <a:r>
              <a:rPr lang="en-US" dirty="0"/>
              <a:t>(RT) synthesis converts each output bit </a:t>
            </a:r>
            <a:r>
              <a:rPr lang="en-US" dirty="0" smtClean="0"/>
              <a:t>into a </a:t>
            </a:r>
            <a:r>
              <a:rPr lang="en-US" dirty="0"/>
              <a:t>Boolean </a:t>
            </a:r>
            <a:r>
              <a:rPr lang="en-US" dirty="0" smtClean="0"/>
              <a:t>expression </a:t>
            </a:r>
            <a:r>
              <a:rPr lang="en-US" dirty="0"/>
              <a:t>by traversing the dataflow graphs of the </a:t>
            </a:r>
            <a:r>
              <a:rPr lang="en-US" dirty="0" smtClean="0"/>
              <a:t>software </a:t>
            </a:r>
            <a:r>
              <a:rPr lang="en-US" dirty="0"/>
              <a:t>region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3500" dirty="0" smtClean="0">
                <a:solidFill>
                  <a:schemeClr val="accent2"/>
                </a:solidFill>
              </a:rPr>
              <a:t>LOGIC SYNTHESIS</a:t>
            </a:r>
          </a:p>
          <a:p>
            <a:r>
              <a:rPr lang="en-US" dirty="0" smtClean="0"/>
              <a:t>Converts Boolean logic network to Directed Acyclic Graph(DAG).</a:t>
            </a:r>
          </a:p>
          <a:p>
            <a:r>
              <a:rPr lang="en-US" dirty="0" smtClean="0"/>
              <a:t>Each internal node in DAG correspond to simple logic gates.</a:t>
            </a:r>
          </a:p>
          <a:p>
            <a:r>
              <a:rPr lang="en-US" dirty="0" smtClean="0"/>
              <a:t>Simplifies logic network </a:t>
            </a:r>
            <a:r>
              <a:rPr lang="en-US" dirty="0" smtClean="0">
                <a:sym typeface="Wingdings" panose="05000000000000000000" pitchFamily="2" charset="2"/>
              </a:rPr>
              <a:t>--&gt; two level logic minimization algorithm.</a:t>
            </a: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500" dirty="0" smtClean="0">
                <a:solidFill>
                  <a:schemeClr val="accent2"/>
                </a:solidFill>
              </a:rPr>
              <a:t>TECHNOLOGY MAPPING</a:t>
            </a:r>
          </a:p>
          <a:p>
            <a:r>
              <a:rPr lang="en-US" dirty="0" smtClean="0"/>
              <a:t>Traverses DAG backwards from output node and combines nodes to create 3-input 2 output LUT nodes which can be directly mapped to configurable logic fabric.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8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TOOL FLOW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419" y="191069"/>
            <a:ext cx="3200400" cy="63207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INTRODUCTION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Crucial Step --&gt; Deciding </a:t>
            </a:r>
            <a:r>
              <a:rPr lang="en-US" dirty="0"/>
              <a:t>which components of the system </a:t>
            </a:r>
            <a:r>
              <a:rPr lang="en-US" dirty="0" smtClean="0"/>
              <a:t>should </a:t>
            </a:r>
            <a:r>
              <a:rPr lang="en-US" dirty="0"/>
              <a:t>be implemented in software and which ones in hardware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Provides better results than hardware-only &amp; software-only solutions.</a:t>
            </a:r>
          </a:p>
          <a:p>
            <a:r>
              <a:rPr lang="en-US" dirty="0" smtClean="0"/>
              <a:t>Required in single chip platforms incorporating both microprocessor and FPGA. </a:t>
            </a:r>
          </a:p>
          <a:p>
            <a:r>
              <a:rPr lang="en-US" dirty="0" smtClean="0"/>
              <a:t>Provides efficient communication resulting in improved performance and reduced power.</a:t>
            </a:r>
          </a:p>
          <a:p>
            <a:r>
              <a:rPr lang="en-US" dirty="0" smtClean="0"/>
              <a:t>FPGA is treated as </a:t>
            </a:r>
            <a:r>
              <a:rPr lang="en-US" dirty="0"/>
              <a:t>an extension of the </a:t>
            </a:r>
            <a:r>
              <a:rPr lang="en-US" dirty="0" smtClean="0"/>
              <a:t>microprocessor. </a:t>
            </a:r>
          </a:p>
          <a:p>
            <a:r>
              <a:rPr lang="en-US" dirty="0" smtClean="0"/>
              <a:t>Designer moves critical </a:t>
            </a:r>
            <a:r>
              <a:rPr lang="en-US" dirty="0"/>
              <a:t>software </a:t>
            </a:r>
            <a:r>
              <a:rPr lang="en-US" dirty="0" smtClean="0"/>
              <a:t>regions from </a:t>
            </a:r>
            <a:r>
              <a:rPr lang="en-US" dirty="0"/>
              <a:t>the microprocessor onto FPGA </a:t>
            </a:r>
            <a:r>
              <a:rPr lang="en-US" dirty="0" smtClean="0"/>
              <a:t>hardware improving </a:t>
            </a:r>
            <a:r>
              <a:rPr lang="en-US" dirty="0"/>
              <a:t>performance and </a:t>
            </a:r>
            <a:r>
              <a:rPr lang="en-US" dirty="0" smtClean="0"/>
              <a:t>reducing energy consumption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553" y="370574"/>
            <a:ext cx="10515600" cy="565626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2"/>
                </a:solidFill>
              </a:rPr>
              <a:t>PLACEMENT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Place LUT in configurable logic fabric.</a:t>
            </a:r>
          </a:p>
          <a:p>
            <a:r>
              <a:rPr lang="en-US" dirty="0" smtClean="0"/>
              <a:t>Placement is done in following steps:</a:t>
            </a:r>
          </a:p>
          <a:p>
            <a:pPr marL="514350" indent="-514350">
              <a:buAutoNum type="arabicPeriod"/>
            </a:pPr>
            <a:r>
              <a:rPr lang="en-US" dirty="0" smtClean="0"/>
              <a:t>Relative placement of nodes --&gt; Determine Critical Path --&gt; Placement of path into single horizontal row.</a:t>
            </a:r>
          </a:p>
          <a:p>
            <a:pPr marL="514350" indent="-514350">
              <a:buAutoNum type="arabicPeriod"/>
            </a:pPr>
            <a:r>
              <a:rPr lang="en-US" dirty="0" smtClean="0"/>
              <a:t>Determine dependencies between non-placed nodes and already placed nodes. </a:t>
            </a:r>
          </a:p>
          <a:p>
            <a:pPr marL="514350" indent="-514350">
              <a:buAutoNum type="arabicPeriod"/>
            </a:pPr>
            <a:r>
              <a:rPr lang="en-US" dirty="0" smtClean="0"/>
              <a:t>Depending on this dependency, place node either above(input to placed node) or below(uses output from placed node) as close as possible to dependent node.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0718"/>
            <a:ext cx="10515600" cy="57070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accent2"/>
                </a:solidFill>
              </a:rPr>
              <a:t>ROUTING</a:t>
            </a:r>
          </a:p>
          <a:p>
            <a:pPr marL="0" indent="0">
              <a:buNone/>
            </a:pPr>
            <a:endParaRPr lang="en-US" sz="3600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Use Greedy algorithm.</a:t>
            </a:r>
          </a:p>
          <a:p>
            <a:r>
              <a:rPr lang="en-US" dirty="0" smtClean="0"/>
              <a:t>Routing is performed in three steps:</a:t>
            </a:r>
          </a:p>
          <a:p>
            <a:pPr marL="514350" indent="-514350">
              <a:buAutoNum type="arabicPeriod"/>
            </a:pPr>
            <a:r>
              <a:rPr lang="en-US" dirty="0" smtClean="0"/>
              <a:t>Route wires between input nodes and LUT.</a:t>
            </a:r>
          </a:p>
          <a:p>
            <a:pPr marL="514350" indent="-514350">
              <a:buAutoNum type="arabicPeriod"/>
            </a:pPr>
            <a:r>
              <a:rPr lang="en-US" dirty="0" smtClean="0"/>
              <a:t>Route wires between LUT and output nodes.</a:t>
            </a:r>
          </a:p>
          <a:p>
            <a:pPr marL="514350" indent="-514350">
              <a:buAutoNum type="arabicPeriod"/>
            </a:pPr>
            <a:r>
              <a:rPr lang="en-US" dirty="0" smtClean="0"/>
              <a:t>Route wires between LUT’s.</a:t>
            </a:r>
          </a:p>
          <a:p>
            <a:r>
              <a:rPr lang="en-US" dirty="0" smtClean="0"/>
              <a:t>Switch Matrix --&gt; routing wires between configurable logic fabric.</a:t>
            </a:r>
          </a:p>
          <a:p>
            <a:r>
              <a:rPr lang="en-US" dirty="0" smtClean="0"/>
              <a:t>Partially </a:t>
            </a:r>
            <a:r>
              <a:rPr lang="en-US" dirty="0"/>
              <a:t>routed </a:t>
            </a:r>
            <a:r>
              <a:rPr lang="en-US" dirty="0" smtClean="0"/>
              <a:t>wire reaches switch matrix --&gt; it routes </a:t>
            </a:r>
            <a:r>
              <a:rPr lang="en-US" dirty="0"/>
              <a:t>towards the destination </a:t>
            </a:r>
            <a:r>
              <a:rPr lang="en-US" dirty="0" smtClean="0"/>
              <a:t>LUT node.</a:t>
            </a:r>
          </a:p>
          <a:p>
            <a:r>
              <a:rPr lang="en-US" dirty="0" smtClean="0"/>
              <a:t>If switch </a:t>
            </a:r>
            <a:r>
              <a:rPr lang="en-US" dirty="0"/>
              <a:t>matrix </a:t>
            </a:r>
            <a:r>
              <a:rPr lang="en-US" dirty="0" smtClean="0"/>
              <a:t>is </a:t>
            </a:r>
            <a:r>
              <a:rPr lang="en-US" dirty="0"/>
              <a:t>not available for </a:t>
            </a:r>
            <a:r>
              <a:rPr lang="en-US" dirty="0" smtClean="0"/>
              <a:t>routing --&gt; the </a:t>
            </a:r>
            <a:r>
              <a:rPr lang="en-US" dirty="0"/>
              <a:t>algorithm will back track </a:t>
            </a:r>
            <a:r>
              <a:rPr lang="en-US" dirty="0" smtClean="0"/>
              <a:t>to the </a:t>
            </a:r>
            <a:r>
              <a:rPr lang="en-US" dirty="0"/>
              <a:t>previous switch matrix and attempt to route the wire in the </a:t>
            </a:r>
            <a:r>
              <a:rPr lang="en-US" dirty="0" smtClean="0"/>
              <a:t>opposite </a:t>
            </a:r>
            <a:r>
              <a:rPr lang="en-US" dirty="0"/>
              <a:t>direction to </a:t>
            </a:r>
            <a:r>
              <a:rPr lang="en-US" dirty="0" smtClean="0"/>
              <a:t>find alternate </a:t>
            </a:r>
            <a:r>
              <a:rPr lang="en-US" dirty="0"/>
              <a:t>route.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288925"/>
            <a:ext cx="10515600" cy="62123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accent2"/>
                </a:solidFill>
              </a:rPr>
              <a:t>BITFILE CREATION </a:t>
            </a:r>
          </a:p>
          <a:p>
            <a:r>
              <a:rPr lang="en-US" dirty="0" smtClean="0"/>
              <a:t>(Place and Route + DMA Configuration) information </a:t>
            </a:r>
          </a:p>
          <a:p>
            <a:pPr marL="0" indent="0">
              <a:buNone/>
            </a:pPr>
            <a:r>
              <a:rPr lang="en-US" dirty="0" smtClean="0"/>
              <a:t>   into a single bit-file to initialize configurable logic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6096" y="180499"/>
            <a:ext cx="3200400" cy="632079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7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9400"/>
            <a:ext cx="10515600" cy="5897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accent2"/>
                </a:solidFill>
              </a:rPr>
              <a:t>BINARY MODIFICATION</a:t>
            </a:r>
          </a:p>
          <a:p>
            <a:r>
              <a:rPr lang="en-US" dirty="0" smtClean="0"/>
              <a:t>Updates software binary to utilize hardware for the loops.</a:t>
            </a:r>
          </a:p>
          <a:p>
            <a:r>
              <a:rPr lang="en-US" dirty="0" smtClean="0"/>
              <a:t>Replaces the original software instructions for the loop with a jump to hardware initialization code. </a:t>
            </a:r>
          </a:p>
          <a:p>
            <a:r>
              <a:rPr lang="en-US" dirty="0" smtClean="0"/>
              <a:t>The initialization code enables the hardware by writing to port that is connected to the hardware enable signal.</a:t>
            </a:r>
          </a:p>
          <a:p>
            <a:r>
              <a:rPr lang="en-US" dirty="0"/>
              <a:t>The enable instruction is </a:t>
            </a:r>
            <a:r>
              <a:rPr lang="en-US" dirty="0" smtClean="0"/>
              <a:t>followed </a:t>
            </a:r>
            <a:r>
              <a:rPr lang="en-US" dirty="0"/>
              <a:t>by code responsible for shutting down </a:t>
            </a:r>
            <a:r>
              <a:rPr lang="en-US" dirty="0" smtClean="0"/>
              <a:t>the microprocessor into a </a:t>
            </a:r>
            <a:r>
              <a:rPr lang="en-US" dirty="0"/>
              <a:t>power-down sleep mode. </a:t>
            </a:r>
            <a:endParaRPr lang="en-US" dirty="0" smtClean="0"/>
          </a:p>
          <a:p>
            <a:r>
              <a:rPr lang="en-US" dirty="0"/>
              <a:t>When </a:t>
            </a:r>
            <a:r>
              <a:rPr lang="en-US" dirty="0" smtClean="0"/>
              <a:t>the hardware </a:t>
            </a:r>
            <a:r>
              <a:rPr lang="en-US" dirty="0"/>
              <a:t>finishes execution, the hardware </a:t>
            </a:r>
            <a:r>
              <a:rPr lang="en-US" dirty="0" smtClean="0"/>
              <a:t>causes software interrupt and wakes </a:t>
            </a:r>
            <a:r>
              <a:rPr lang="en-US" dirty="0"/>
              <a:t>up </a:t>
            </a:r>
            <a:r>
              <a:rPr lang="en-US" dirty="0" smtClean="0"/>
              <a:t>the microprocessor which resumes </a:t>
            </a:r>
            <a:r>
              <a:rPr lang="en-US" dirty="0"/>
              <a:t>normal execution. </a:t>
            </a:r>
            <a:endParaRPr lang="en-US" dirty="0" smtClean="0"/>
          </a:p>
          <a:p>
            <a:r>
              <a:rPr lang="en-US" dirty="0"/>
              <a:t>J</a:t>
            </a:r>
            <a:r>
              <a:rPr lang="en-US" dirty="0" smtClean="0"/>
              <a:t>ump </a:t>
            </a:r>
            <a:r>
              <a:rPr lang="en-US" dirty="0"/>
              <a:t>instruction at the end of the hardware initialization </a:t>
            </a:r>
            <a:r>
              <a:rPr lang="en-US" dirty="0" smtClean="0"/>
              <a:t>code is used to jump </a:t>
            </a:r>
            <a:r>
              <a:rPr lang="en-US" dirty="0"/>
              <a:t>to </a:t>
            </a:r>
            <a:r>
              <a:rPr lang="en-US" dirty="0" smtClean="0"/>
              <a:t>original </a:t>
            </a:r>
            <a:r>
              <a:rPr lang="en-US" dirty="0"/>
              <a:t>software loop.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DYNAMIC PARTITIONING TOOLS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Code </a:t>
            </a:r>
            <a:r>
              <a:rPr lang="en-US" b="1" dirty="0"/>
              <a:t>Size </a:t>
            </a:r>
            <a:r>
              <a:rPr lang="en-US" dirty="0"/>
              <a:t>is </a:t>
            </a:r>
            <a:r>
              <a:rPr lang="en-US" dirty="0" smtClean="0"/>
              <a:t>the number </a:t>
            </a:r>
            <a:r>
              <a:rPr lang="en-US" dirty="0"/>
              <a:t>of lines </a:t>
            </a:r>
            <a:r>
              <a:rPr lang="en-US" dirty="0" smtClean="0"/>
              <a:t>of C </a:t>
            </a:r>
            <a:r>
              <a:rPr lang="en-US" dirty="0"/>
              <a:t>code used to implement each tool. </a:t>
            </a:r>
            <a:endParaRPr lang="en-US" dirty="0" smtClean="0"/>
          </a:p>
          <a:p>
            <a:r>
              <a:rPr lang="en-US" b="1" dirty="0" smtClean="0"/>
              <a:t>Binary Size </a:t>
            </a:r>
            <a:r>
              <a:rPr lang="en-US" dirty="0"/>
              <a:t>is the size in kilobytes of the tools compiled to a </a:t>
            </a:r>
            <a:r>
              <a:rPr lang="en-US" dirty="0" smtClean="0"/>
              <a:t>MIPS binary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smtClean="0"/>
              <a:t>Data </a:t>
            </a:r>
            <a:r>
              <a:rPr lang="en-US" b="1" dirty="0"/>
              <a:t>size </a:t>
            </a:r>
            <a:r>
              <a:rPr lang="en-US" dirty="0"/>
              <a:t>is the maximum data memory </a:t>
            </a:r>
            <a:r>
              <a:rPr lang="en-US" dirty="0" smtClean="0"/>
              <a:t>needed during </a:t>
            </a:r>
            <a:r>
              <a:rPr lang="en-US" dirty="0"/>
              <a:t>tool execution.</a:t>
            </a:r>
          </a:p>
          <a:p>
            <a:r>
              <a:rPr lang="en-US" b="1" dirty="0"/>
              <a:t>Time</a:t>
            </a:r>
            <a:r>
              <a:rPr lang="en-US" dirty="0"/>
              <a:t> is the execution time of each tool on </a:t>
            </a:r>
            <a:r>
              <a:rPr lang="en-US" dirty="0" smtClean="0"/>
              <a:t>a 60 </a:t>
            </a:r>
            <a:r>
              <a:rPr lang="en-US" dirty="0"/>
              <a:t>MHz MIPS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556" t="11978" r="5556" b="5387"/>
          <a:stretch/>
        </p:blipFill>
        <p:spPr>
          <a:xfrm>
            <a:off x="3416299" y="1690688"/>
            <a:ext cx="3708401" cy="20701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8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EXPERIMENTAL BENCHMARKS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b="1" dirty="0" smtClean="0"/>
              <a:t>g3faXl </a:t>
            </a:r>
            <a:r>
              <a:rPr lang="en-US" b="1" dirty="0"/>
              <a:t>and g3fax2 </a:t>
            </a:r>
            <a:r>
              <a:rPr lang="en-US" dirty="0"/>
              <a:t>are the same group </a:t>
            </a:r>
            <a:r>
              <a:rPr lang="en-US" dirty="0" smtClean="0"/>
              <a:t>three fax </a:t>
            </a:r>
            <a:r>
              <a:rPr lang="en-US" dirty="0"/>
              <a:t>decode benchmark. </a:t>
            </a:r>
            <a:endParaRPr lang="en-US" dirty="0" smtClean="0"/>
          </a:p>
          <a:p>
            <a:r>
              <a:rPr lang="en-US" b="1" dirty="0" smtClean="0"/>
              <a:t>g3faX1</a:t>
            </a:r>
            <a:r>
              <a:rPr lang="en-US" dirty="0"/>
              <a:t> </a:t>
            </a:r>
            <a:r>
              <a:rPr lang="en-US" dirty="0" smtClean="0"/>
              <a:t>is a small loop --&gt;  that </a:t>
            </a:r>
            <a:r>
              <a:rPr lang="en-US" dirty="0"/>
              <a:t>accumulates the values from an array in memory, </a:t>
            </a:r>
            <a:r>
              <a:rPr lang="en-US" dirty="0" smtClean="0"/>
              <a:t>requiring only </a:t>
            </a:r>
            <a:r>
              <a:rPr lang="en-US" dirty="0"/>
              <a:t>an adder in the configurable logic.</a:t>
            </a:r>
          </a:p>
          <a:p>
            <a:r>
              <a:rPr lang="en-US" b="1" dirty="0"/>
              <a:t>g3fax2</a:t>
            </a:r>
            <a:r>
              <a:rPr lang="en-US" dirty="0"/>
              <a:t> </a:t>
            </a:r>
            <a:r>
              <a:rPr lang="en-US" dirty="0" smtClean="0"/>
              <a:t>is a small loop that </a:t>
            </a:r>
            <a:r>
              <a:rPr lang="en-US" dirty="0"/>
              <a:t>writes a value to every location in a memory </a:t>
            </a:r>
            <a:r>
              <a:rPr lang="en-US" dirty="0" smtClean="0"/>
              <a:t>block requires only single DMA block write.</a:t>
            </a:r>
          </a:p>
          <a:p>
            <a:r>
              <a:rPr lang="en-US" b="1" dirty="0" err="1" smtClean="0"/>
              <a:t>brev</a:t>
            </a:r>
            <a:r>
              <a:rPr lang="en-US" dirty="0" smtClean="0"/>
              <a:t> is a small program that reverses the bits of 32-bit values in memory. </a:t>
            </a:r>
            <a:endParaRPr lang="en-US" dirty="0"/>
          </a:p>
          <a:p>
            <a:r>
              <a:rPr lang="en-US" b="1" dirty="0" err="1"/>
              <a:t>url</a:t>
            </a:r>
            <a:r>
              <a:rPr lang="en-US" b="1" dirty="0"/>
              <a:t> </a:t>
            </a:r>
            <a:r>
              <a:rPr lang="en-US" dirty="0" smtClean="0"/>
              <a:t>is a</a:t>
            </a:r>
            <a:r>
              <a:rPr lang="en-US" b="1" dirty="0" smtClean="0"/>
              <a:t> </a:t>
            </a:r>
            <a:r>
              <a:rPr lang="en-US" dirty="0" smtClean="0"/>
              <a:t>small loop that writes </a:t>
            </a:r>
            <a:r>
              <a:rPr lang="en-US" dirty="0"/>
              <a:t>a value to each location in </a:t>
            </a:r>
            <a:r>
              <a:rPr lang="en-US" dirty="0" smtClean="0"/>
              <a:t>an array</a:t>
            </a:r>
            <a:r>
              <a:rPr lang="en-US" dirty="0"/>
              <a:t>.</a:t>
            </a:r>
          </a:p>
          <a:p>
            <a:r>
              <a:rPr lang="en-US" b="1" dirty="0" err="1"/>
              <a:t>logmin</a:t>
            </a:r>
            <a:r>
              <a:rPr lang="en-US" dirty="0"/>
              <a:t> is our own benchmark that is part of an on-chip </a:t>
            </a:r>
            <a:r>
              <a:rPr lang="en-US" dirty="0" smtClean="0"/>
              <a:t>logic </a:t>
            </a:r>
            <a:r>
              <a:rPr lang="en-US" dirty="0"/>
              <a:t>minimization kernel.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1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EXPERIMENTAL RESULTS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Average </a:t>
            </a:r>
            <a:r>
              <a:rPr lang="en-US" dirty="0"/>
              <a:t>speedup for the four </a:t>
            </a:r>
            <a:r>
              <a:rPr lang="en-US" dirty="0" smtClean="0"/>
              <a:t>examples</a:t>
            </a:r>
          </a:p>
          <a:p>
            <a:pPr marL="0" indent="0">
              <a:buNone/>
            </a:pPr>
            <a:r>
              <a:rPr lang="en-US" dirty="0" smtClean="0"/>
              <a:t>was </a:t>
            </a:r>
            <a:r>
              <a:rPr lang="en-US" dirty="0"/>
              <a:t>2.6, which is very </a:t>
            </a:r>
            <a:r>
              <a:rPr lang="en-US" dirty="0" smtClean="0"/>
              <a:t>close </a:t>
            </a:r>
            <a:r>
              <a:rPr lang="en-US" dirty="0"/>
              <a:t>to the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ideal </a:t>
            </a:r>
            <a:r>
              <a:rPr lang="en-US" dirty="0"/>
              <a:t>speedup of 2.8.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4826" y="540437"/>
            <a:ext cx="5262706" cy="54864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FUTURE WORKS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Future work consists of extending the architecture and tools. </a:t>
            </a:r>
          </a:p>
          <a:p>
            <a:r>
              <a:rPr lang="en-US" dirty="0"/>
              <a:t>E</a:t>
            </a:r>
            <a:r>
              <a:rPr lang="en-US" dirty="0" smtClean="0"/>
              <a:t>xtending </a:t>
            </a:r>
            <a:r>
              <a:rPr lang="en-US" dirty="0"/>
              <a:t>our configurable logic to handle sequential </a:t>
            </a:r>
            <a:r>
              <a:rPr lang="en-US" dirty="0" smtClean="0"/>
              <a:t>logic and </a:t>
            </a:r>
            <a:r>
              <a:rPr lang="en-US" dirty="0"/>
              <a:t>extend our tools to handle a wider variety of loops, including </a:t>
            </a:r>
            <a:r>
              <a:rPr lang="en-US" dirty="0" smtClean="0"/>
              <a:t>loops </a:t>
            </a:r>
            <a:r>
              <a:rPr lang="en-US" dirty="0"/>
              <a:t>requiring multiple cycles in hardware and having </a:t>
            </a:r>
            <a:r>
              <a:rPr lang="en-US" dirty="0" smtClean="0"/>
              <a:t>more complex </a:t>
            </a:r>
            <a:r>
              <a:rPr lang="en-US" dirty="0"/>
              <a:t>memory access patterns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3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207" y="951979"/>
            <a:ext cx="8557148" cy="1299902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100" dirty="0">
                <a:solidFill>
                  <a:srgbClr val="FF0000"/>
                </a:solidFill>
                <a:latin typeface="+mn-lt"/>
              </a:rPr>
              <a:t>Exploration of Tasks Partitioning Between Hardware Software and Locality for a</a:t>
            </a:r>
            <a:br>
              <a:rPr lang="en-IN" sz="3100" dirty="0">
                <a:solidFill>
                  <a:srgbClr val="FF0000"/>
                </a:solidFill>
                <a:latin typeface="+mn-lt"/>
              </a:rPr>
            </a:br>
            <a:r>
              <a:rPr lang="en-IN" sz="3100" dirty="0">
                <a:solidFill>
                  <a:srgbClr val="FF0000"/>
                </a:solidFill>
                <a:latin typeface="+mn-lt"/>
              </a:rPr>
              <a:t>Wireless Camera Based Vision Sensor Node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803" y="2972037"/>
            <a:ext cx="10515600" cy="165455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Authors - </a:t>
            </a:r>
            <a:r>
              <a:rPr lang="en-I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Khursheed</a:t>
            </a:r>
            <a:r>
              <a:rPr lang="en-I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I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Khursheed</a:t>
            </a:r>
            <a:r>
              <a:rPr lang="en-I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Muhammad Imran, Abdul Wahid Malik, </a:t>
            </a:r>
            <a:r>
              <a:rPr lang="en-I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Mattias</a:t>
            </a:r>
            <a:r>
              <a:rPr lang="en-I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I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O’Nils</a:t>
            </a:r>
            <a:r>
              <a:rPr lang="en-I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I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Najeem</a:t>
            </a:r>
            <a:r>
              <a:rPr lang="en-I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I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Lawal,Thörnberg</a:t>
            </a:r>
            <a:r>
              <a:rPr lang="en-I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I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Benny</a:t>
            </a:r>
          </a:p>
          <a:p>
            <a:pPr algn="ctr"/>
            <a:endParaRPr lang="en-IN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en-IN" dirty="0">
                <a:solidFill>
                  <a:schemeClr val="bg1">
                    <a:lumMod val="50000"/>
                  </a:schemeClr>
                </a:solidFill>
              </a:rPr>
              <a:t>2011 Sixth International Symposium on Parallel Computing in Electrical Engineering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8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61" y="174056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+mn-lt"/>
              </a:rPr>
              <a:t>Wireless Vision Sensor Network</a:t>
            </a:r>
            <a:endParaRPr lang="en-IN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6438" y="160726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Image sensor, On board Computation, Communication links</a:t>
            </a:r>
          </a:p>
          <a:p>
            <a:endParaRPr lang="en-US" dirty="0"/>
          </a:p>
          <a:p>
            <a:r>
              <a:rPr lang="en-US" dirty="0"/>
              <a:t>Operates  on  two dimensional data</a:t>
            </a:r>
          </a:p>
          <a:p>
            <a:endParaRPr lang="en-US" dirty="0"/>
          </a:p>
          <a:p>
            <a:r>
              <a:rPr lang="en-US" dirty="0"/>
              <a:t>Requires  higher processing  power &amp; communication BW</a:t>
            </a:r>
          </a:p>
          <a:p>
            <a:endParaRPr lang="en-US" dirty="0"/>
          </a:p>
          <a:p>
            <a:r>
              <a:rPr lang="en-US" dirty="0"/>
              <a:t>Assumes that all raw data is sent to central base station without local processing </a:t>
            </a:r>
          </a:p>
          <a:p>
            <a:endParaRPr lang="en-US" dirty="0"/>
          </a:p>
          <a:p>
            <a:r>
              <a:rPr lang="en-US" dirty="0"/>
              <a:t>Consists  of  Vision Sensor Nodes (VSNs)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INTRODUCTION CONTD.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Limited success of HW/SW partitioning due to tool flow problems.</a:t>
            </a:r>
          </a:p>
          <a:p>
            <a:r>
              <a:rPr lang="en-US" dirty="0" smtClean="0"/>
              <a:t>Steps to be followed by designer: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1. First , use </a:t>
            </a:r>
            <a:r>
              <a:rPr lang="en-US" dirty="0"/>
              <a:t>an appropriate profiler to detect regions that </a:t>
            </a:r>
            <a:r>
              <a:rPr lang="en-US" dirty="0" smtClean="0"/>
              <a:t>		contribute to a large </a:t>
            </a:r>
            <a:r>
              <a:rPr lang="en-US" dirty="0"/>
              <a:t>percentage of program </a:t>
            </a:r>
            <a:r>
              <a:rPr lang="en-US" dirty="0" smtClean="0"/>
              <a:t>execution.</a:t>
            </a:r>
          </a:p>
          <a:p>
            <a:pPr marL="0" indent="0">
              <a:buNone/>
            </a:pPr>
            <a:r>
              <a:rPr lang="en-US" dirty="0" smtClean="0"/>
              <a:t>	2. </a:t>
            </a:r>
            <a:r>
              <a:rPr lang="en-US" dirty="0"/>
              <a:t>Second, a designer </a:t>
            </a:r>
            <a:r>
              <a:rPr lang="en-US" dirty="0" smtClean="0"/>
              <a:t>must use </a:t>
            </a:r>
            <a:r>
              <a:rPr lang="en-US" dirty="0"/>
              <a:t>a compiler with partitioning </a:t>
            </a:r>
            <a:r>
              <a:rPr lang="en-US" dirty="0" smtClean="0"/>
              <a:t>	capabilities </a:t>
            </a:r>
            <a:r>
              <a:rPr lang="en-US" dirty="0"/>
              <a:t>to partition the </a:t>
            </a:r>
            <a:r>
              <a:rPr lang="en-US" dirty="0" smtClean="0"/>
              <a:t>software </a:t>
            </a:r>
            <a:r>
              <a:rPr lang="en-US" dirty="0"/>
              <a:t>source.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3. Third, designer </a:t>
            </a:r>
            <a:r>
              <a:rPr lang="en-US" dirty="0"/>
              <a:t>must apply a synthesis tool to convert the </a:t>
            </a:r>
            <a:r>
              <a:rPr lang="en-US" dirty="0" smtClean="0"/>
              <a:t>	partitioning compiler’s </a:t>
            </a:r>
            <a:r>
              <a:rPr lang="en-US" dirty="0"/>
              <a:t>hardware description output to an </a:t>
            </a:r>
            <a:r>
              <a:rPr lang="en-US" dirty="0" smtClean="0"/>
              <a:t>FPGA 	configuration. </a:t>
            </a:r>
          </a:p>
          <a:p>
            <a:r>
              <a:rPr lang="en-US" dirty="0" smtClean="0"/>
              <a:t>Complicate tool flow, require extra designer effort and hence companies won’t do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4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+mn-lt"/>
              </a:rPr>
              <a:t>VSN Composition</a:t>
            </a:r>
            <a:endParaRPr lang="en-IN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7785" y="1934808"/>
            <a:ext cx="10515600" cy="3756309"/>
          </a:xfrm>
        </p:spPr>
        <p:txBody>
          <a:bodyPr/>
          <a:lstStyle/>
          <a:p>
            <a:r>
              <a:rPr lang="en-US" dirty="0"/>
              <a:t>Image Sensor – acquiring images of the area of interest</a:t>
            </a:r>
          </a:p>
          <a:p>
            <a:endParaRPr lang="en-US" dirty="0"/>
          </a:p>
          <a:p>
            <a:r>
              <a:rPr lang="en-US" dirty="0"/>
              <a:t>Processor – local Image processing</a:t>
            </a:r>
          </a:p>
          <a:p>
            <a:endParaRPr lang="en-US" dirty="0"/>
          </a:p>
          <a:p>
            <a:r>
              <a:rPr lang="en-US" dirty="0"/>
              <a:t>Transceiver – communicating the results to base station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+mn-lt"/>
              </a:rPr>
              <a:t>Architecture of VSN</a:t>
            </a:r>
            <a:endParaRPr lang="en-IN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1883391"/>
            <a:ext cx="9840036" cy="356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+mn-lt"/>
              </a:rPr>
              <a:t>Functions of VSN</a:t>
            </a:r>
            <a:endParaRPr lang="en-IN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020" y="2043989"/>
            <a:ext cx="7937311" cy="3633480"/>
          </a:xfrm>
        </p:spPr>
        <p:txBody>
          <a:bodyPr/>
          <a:lstStyle/>
          <a:p>
            <a:r>
              <a:rPr lang="en-US" dirty="0"/>
              <a:t>Perform – Complex Image processing</a:t>
            </a:r>
          </a:p>
          <a:p>
            <a:endParaRPr lang="en-US" dirty="0"/>
          </a:p>
          <a:p>
            <a:r>
              <a:rPr lang="en-US" dirty="0"/>
              <a:t>Morphology and Labelling</a:t>
            </a:r>
          </a:p>
          <a:p>
            <a:endParaRPr lang="en-US" dirty="0"/>
          </a:p>
          <a:p>
            <a:r>
              <a:rPr lang="en-US" dirty="0"/>
              <a:t>Features extraction and Image compression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+mn-lt"/>
              </a:rPr>
              <a:t>Designing &amp; Constraints</a:t>
            </a:r>
            <a:endParaRPr lang="en-IN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280" y="1839273"/>
            <a:ext cx="10515600" cy="4351338"/>
          </a:xfrm>
        </p:spPr>
        <p:txBody>
          <a:bodyPr/>
          <a:lstStyle/>
          <a:p>
            <a:r>
              <a:rPr lang="en-US" dirty="0"/>
              <a:t>Traditional Approach – Sequential method</a:t>
            </a:r>
          </a:p>
          <a:p>
            <a:endParaRPr lang="en-US" dirty="0"/>
          </a:p>
          <a:p>
            <a:r>
              <a:rPr lang="en-US" dirty="0"/>
              <a:t>Co-design Approach – Concurrent method</a:t>
            </a:r>
          </a:p>
          <a:p>
            <a:endParaRPr lang="en-US" dirty="0"/>
          </a:p>
          <a:p>
            <a:r>
              <a:rPr lang="en-US" dirty="0"/>
              <a:t>Constraints – Low energy consumption, compact size, light weight, high reliability, low cost….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+mn-lt"/>
              </a:rPr>
              <a:t>Ex-1: </a:t>
            </a:r>
            <a:r>
              <a:rPr lang="en-US" dirty="0" err="1">
                <a:solidFill>
                  <a:schemeClr val="accent1"/>
                </a:solidFill>
                <a:latin typeface="+mn-lt"/>
              </a:rPr>
              <a:t>FireFly</a:t>
            </a:r>
            <a:r>
              <a:rPr lang="en-US" dirty="0">
                <a:solidFill>
                  <a:schemeClr val="accent1"/>
                </a:solidFill>
                <a:latin typeface="+mn-lt"/>
              </a:rPr>
              <a:t> Mosaic Wireless camera</a:t>
            </a:r>
            <a:endParaRPr lang="en-IN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88321"/>
          </a:xfrm>
        </p:spPr>
        <p:txBody>
          <a:bodyPr/>
          <a:lstStyle/>
          <a:p>
            <a:r>
              <a:rPr lang="en-US" dirty="0"/>
              <a:t>Consists of a Wireless Sensor Platform</a:t>
            </a:r>
          </a:p>
          <a:p>
            <a:endParaRPr lang="en-US" dirty="0"/>
          </a:p>
          <a:p>
            <a:r>
              <a:rPr lang="en-US" dirty="0"/>
              <a:t>Uses a real time distributed IP infrastructure</a:t>
            </a:r>
          </a:p>
          <a:p>
            <a:endParaRPr lang="en-US" dirty="0"/>
          </a:p>
          <a:p>
            <a:r>
              <a:rPr lang="en-US" dirty="0"/>
              <a:t>Works on Collision free TDMA based communication protocol</a:t>
            </a:r>
          </a:p>
          <a:p>
            <a:endParaRPr lang="en-US" dirty="0"/>
          </a:p>
          <a:p>
            <a:r>
              <a:rPr lang="en-US" dirty="0" err="1"/>
              <a:t>FireFly</a:t>
            </a:r>
            <a:r>
              <a:rPr lang="en-US" dirty="0"/>
              <a:t> – low cost, low power sensor platform, uses a RTOS  and  an expansion board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9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+mn-lt"/>
              </a:rPr>
              <a:t>Ex-2 : </a:t>
            </a:r>
            <a:r>
              <a:rPr lang="en-US" dirty="0" err="1">
                <a:solidFill>
                  <a:schemeClr val="accent1"/>
                </a:solidFill>
                <a:latin typeface="+mn-lt"/>
              </a:rPr>
              <a:t>SensEye</a:t>
            </a:r>
            <a:endParaRPr lang="en-IN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143" y="2030341"/>
            <a:ext cx="10515600" cy="3196751"/>
          </a:xfrm>
        </p:spPr>
        <p:txBody>
          <a:bodyPr/>
          <a:lstStyle/>
          <a:p>
            <a:r>
              <a:rPr lang="en-US" dirty="0"/>
              <a:t>Multi-tier of heterogeneous wireless nodes and cameras </a:t>
            </a:r>
          </a:p>
          <a:p>
            <a:endParaRPr lang="en-US" dirty="0"/>
          </a:p>
          <a:p>
            <a:r>
              <a:rPr lang="en-US" dirty="0"/>
              <a:t>Aims at low power, low latency detection and low latency wakeup</a:t>
            </a:r>
          </a:p>
          <a:p>
            <a:endParaRPr lang="en-US" dirty="0"/>
          </a:p>
          <a:p>
            <a:r>
              <a:rPr lang="en-US" dirty="0"/>
              <a:t>Uses low power elements to wakeup high power elements</a:t>
            </a:r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2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+mn-lt"/>
              </a:rPr>
              <a:t>Vision Tasks</a:t>
            </a:r>
            <a:endParaRPr lang="en-IN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0398" y="1839273"/>
            <a:ext cx="8551459" cy="3769957"/>
          </a:xfrm>
        </p:spPr>
        <p:txBody>
          <a:bodyPr/>
          <a:lstStyle/>
          <a:p>
            <a:r>
              <a:rPr lang="en-US" dirty="0"/>
              <a:t>Image Capturing</a:t>
            </a:r>
          </a:p>
          <a:p>
            <a:r>
              <a:rPr lang="en-US" dirty="0"/>
              <a:t>Subtraction</a:t>
            </a:r>
          </a:p>
          <a:p>
            <a:r>
              <a:rPr lang="en-US" dirty="0"/>
              <a:t>Segmentation</a:t>
            </a:r>
          </a:p>
          <a:p>
            <a:r>
              <a:rPr lang="en-US" dirty="0"/>
              <a:t>Morphology &amp; Labelling</a:t>
            </a:r>
          </a:p>
          <a:p>
            <a:r>
              <a:rPr lang="en-US" dirty="0"/>
              <a:t>Bubble Removing</a:t>
            </a:r>
          </a:p>
          <a:p>
            <a:r>
              <a:rPr lang="en-US" dirty="0"/>
              <a:t>Features extracting</a:t>
            </a:r>
          </a:p>
          <a:p>
            <a:r>
              <a:rPr lang="en-US" dirty="0"/>
              <a:t>TIFF Group4 compression on FPGA &amp; SENTIO32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5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538" y="204716"/>
            <a:ext cx="9335067" cy="5022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747" y="5586387"/>
            <a:ext cx="6957231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+mn-lt"/>
              </a:rPr>
              <a:t>Experimental System</a:t>
            </a:r>
            <a:endParaRPr lang="en-IN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4928" y="168914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Aim – Detection of magnetic particles in a flowing liquid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Classified by size and number</a:t>
            </a:r>
          </a:p>
          <a:p>
            <a:r>
              <a:rPr lang="en-US" dirty="0"/>
              <a:t>Used for failure detection in machinery</a:t>
            </a:r>
          </a:p>
          <a:p>
            <a:r>
              <a:rPr lang="en-US" dirty="0"/>
              <a:t>Air bubbles – considered as objects</a:t>
            </a:r>
          </a:p>
          <a:p>
            <a:r>
              <a:rPr lang="en-US" dirty="0"/>
              <a:t>Removal of bubbles – 2 ways </a:t>
            </a:r>
          </a:p>
          <a:p>
            <a:r>
              <a:rPr lang="en-US" dirty="0" err="1"/>
              <a:t>i</a:t>
            </a:r>
            <a:r>
              <a:rPr lang="en-US" dirty="0"/>
              <a:t>) Pixel Based Method</a:t>
            </a:r>
          </a:p>
          <a:p>
            <a:r>
              <a:rPr lang="en-US" dirty="0"/>
              <a:t>ii) Object Based Method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789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+mn-lt"/>
              </a:rPr>
              <a:t>Pre-Processing</a:t>
            </a:r>
            <a:endParaRPr lang="en-IN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2197"/>
            <a:ext cx="10515600" cy="463476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Image is subtracted from the background</a:t>
            </a:r>
          </a:p>
          <a:p>
            <a:r>
              <a:rPr lang="en-US" dirty="0" smtClean="0"/>
              <a:t>Background </a:t>
            </a:r>
            <a:r>
              <a:rPr lang="en-US" dirty="0"/>
              <a:t>– Initially stored in Flash Memory</a:t>
            </a:r>
          </a:p>
          <a:p>
            <a:r>
              <a:rPr lang="en-US" dirty="0"/>
              <a:t>Stored background – subtracted from image – to detect objects – could be magnetic particles/flowing bubbles</a:t>
            </a:r>
          </a:p>
          <a:p>
            <a:r>
              <a:rPr lang="en-US" dirty="0"/>
              <a:t>Pixels Gray Value &lt; pre-defined threshold =&gt; 0 -----Representing Black</a:t>
            </a:r>
          </a:p>
          <a:p>
            <a:r>
              <a:rPr lang="en-US" dirty="0"/>
              <a:t>Others =&gt; 1 ------ Representing white</a:t>
            </a:r>
          </a:p>
          <a:p>
            <a:r>
              <a:rPr lang="en-US" dirty="0"/>
              <a:t>Resulting Image == Binary Image with 0s &amp; 1s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Ideal Dynamic Partitioning Approach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onitor </a:t>
            </a:r>
            <a:r>
              <a:rPr lang="en-US" dirty="0"/>
              <a:t>a </a:t>
            </a:r>
            <a:r>
              <a:rPr lang="en-US" dirty="0" smtClean="0"/>
              <a:t>microprocessor’s executing </a:t>
            </a:r>
            <a:r>
              <a:rPr lang="en-US" dirty="0"/>
              <a:t>binary program, detect critical code regions, </a:t>
            </a:r>
            <a:r>
              <a:rPr lang="en-US" dirty="0" smtClean="0"/>
              <a:t>decompile those </a:t>
            </a:r>
            <a:r>
              <a:rPr lang="en-US" dirty="0"/>
              <a:t>regions, synthesize them to hardware, place and route that </a:t>
            </a:r>
            <a:r>
              <a:rPr lang="en-US" dirty="0" smtClean="0"/>
              <a:t>hardware </a:t>
            </a:r>
            <a:r>
              <a:rPr lang="en-US" dirty="0"/>
              <a:t>onto on-chip configurable logic, and update the </a:t>
            </a:r>
            <a:r>
              <a:rPr lang="en-US" dirty="0" smtClean="0"/>
              <a:t>binary to </a:t>
            </a:r>
            <a:r>
              <a:rPr lang="en-US" dirty="0"/>
              <a:t>communicate with the logic. </a:t>
            </a:r>
            <a:endParaRPr lang="en-US" dirty="0" smtClean="0"/>
          </a:p>
          <a:p>
            <a:r>
              <a:rPr lang="en-US" dirty="0" smtClean="0"/>
              <a:t>Performed entirely </a:t>
            </a:r>
            <a:r>
              <a:rPr lang="en-US" dirty="0"/>
              <a:t>on-chip. 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equiring </a:t>
            </a:r>
            <a:r>
              <a:rPr lang="en-US" dirty="0"/>
              <a:t>no extra designer effort, and causing </a:t>
            </a:r>
            <a:r>
              <a:rPr lang="en-US" dirty="0" smtClean="0"/>
              <a:t>no disruption </a:t>
            </a:r>
            <a:r>
              <a:rPr lang="en-US" dirty="0"/>
              <a:t>to standard tool flows.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7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905" y="133113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+mn-lt"/>
              </a:rPr>
              <a:t>Bubble Remover</a:t>
            </a:r>
            <a:endParaRPr lang="en-IN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8450" y="1852921"/>
            <a:ext cx="10515600" cy="3401468"/>
          </a:xfrm>
        </p:spPr>
        <p:txBody>
          <a:bodyPr/>
          <a:lstStyle/>
          <a:p>
            <a:r>
              <a:rPr lang="en-US" dirty="0"/>
              <a:t>Pixel Based Bubble Remover is used</a:t>
            </a:r>
          </a:p>
          <a:p>
            <a:r>
              <a:rPr lang="en-US" dirty="0"/>
              <a:t>It detects and removes bubbles</a:t>
            </a:r>
          </a:p>
          <a:p>
            <a:r>
              <a:rPr lang="en-US" dirty="0"/>
              <a:t>Moving Object – Object Changes its location in 2 consecutive frames</a:t>
            </a:r>
          </a:p>
          <a:p>
            <a:r>
              <a:rPr lang="en-US" dirty="0"/>
              <a:t>Corresponding pixels in 2 consecutive frames are </a:t>
            </a:r>
            <a:r>
              <a:rPr lang="en-US" dirty="0" smtClean="0"/>
              <a:t>compared</a:t>
            </a:r>
          </a:p>
          <a:p>
            <a:r>
              <a:rPr lang="en-US" dirty="0" smtClean="0"/>
              <a:t>If their Binary values are different – confirms to be a part of bubble</a:t>
            </a:r>
          </a:p>
          <a:p>
            <a:r>
              <a:rPr lang="en-US" dirty="0" smtClean="0"/>
              <a:t>A 0 is placed at that pixel location ----- Bubbles are removed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5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423081"/>
            <a:ext cx="10712355" cy="575388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Labelling &amp; Features 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Extraction</a:t>
            </a:r>
            <a:endParaRPr lang="en-US" dirty="0" smtClean="0"/>
          </a:p>
          <a:p>
            <a:r>
              <a:rPr lang="en-US" dirty="0" smtClean="0"/>
              <a:t>Each object ----- Assigned a unique label</a:t>
            </a:r>
          </a:p>
          <a:p>
            <a:r>
              <a:rPr lang="en-US" dirty="0" smtClean="0"/>
              <a:t>==&gt; Based on it ---- Area &amp; Location of each object is determined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Image Compression</a:t>
            </a:r>
          </a:p>
          <a:p>
            <a:r>
              <a:rPr lang="en-US" dirty="0" smtClean="0"/>
              <a:t>TIFF Group4  compression , segmentation, morphology, Fine tuning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Communication</a:t>
            </a:r>
          </a:p>
          <a:p>
            <a:r>
              <a:rPr lang="en-US" dirty="0" smtClean="0"/>
              <a:t>Final Data – transmitted to Central BS </a:t>
            </a:r>
          </a:p>
          <a:p>
            <a:r>
              <a:rPr lang="en-US" dirty="0" smtClean="0"/>
              <a:t>Uses an IEEE 802.15.4 transceiver --- embedded in SENTIO32 platform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502" y="818865"/>
            <a:ext cx="8986106" cy="465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3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93" y="504966"/>
            <a:ext cx="10358650" cy="4183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5093" y="5049672"/>
            <a:ext cx="10849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– Image Capture ; B – Subtraction; C – Segmentation; D – Morphing; E – Bubble Removal; H - Compression</a:t>
            </a:r>
            <a:endParaRPr lang="en-IN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84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10" y="109183"/>
            <a:ext cx="10440538" cy="6191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0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33" y="222772"/>
            <a:ext cx="11273051" cy="561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892" y="245660"/>
            <a:ext cx="10980761" cy="567199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Good things</a:t>
            </a:r>
          </a:p>
          <a:p>
            <a:r>
              <a:rPr lang="en-US" dirty="0" smtClean="0"/>
              <a:t>The paper provides proper background &amp; examples to understand some of the important concepts explained in the paper</a:t>
            </a:r>
          </a:p>
          <a:p>
            <a:r>
              <a:rPr lang="en-US" dirty="0" smtClean="0"/>
              <a:t>Provides a good comparison of HW/SW partitioning strategies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Short falls</a:t>
            </a:r>
          </a:p>
          <a:p>
            <a:r>
              <a:rPr lang="en-US" dirty="0" smtClean="0"/>
              <a:t>It does not explain about TIFF Group4 compression technique</a:t>
            </a:r>
          </a:p>
          <a:p>
            <a:r>
              <a:rPr lang="en-US" dirty="0" smtClean="0"/>
              <a:t>The proposed model is not tested on other platforms except SENTIO32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Future Work</a:t>
            </a:r>
          </a:p>
          <a:p>
            <a:r>
              <a:rPr lang="en-US" dirty="0" smtClean="0"/>
              <a:t>Improvising the proposed model &amp; testing it on other RTOS platforms</a:t>
            </a:r>
          </a:p>
          <a:p>
            <a:r>
              <a:rPr lang="en-US" dirty="0" smtClean="0"/>
              <a:t>Making it more Energy efficient and building efficient Vision Sensor Networks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accent1"/>
                </a:solidFill>
                <a:latin typeface="+mn-lt"/>
              </a:rPr>
              <a:t>Thank You</a:t>
            </a:r>
            <a:endParaRPr lang="en-IN" sz="6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28" y="3111689"/>
            <a:ext cx="4776717" cy="1378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smtClean="0"/>
              <a:t>Questions ?</a:t>
            </a:r>
            <a:endParaRPr lang="en-IN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5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SYSTEM ARCHITECTURE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Consists of embedded microprocessor, memory and on- chip </a:t>
            </a:r>
            <a:r>
              <a:rPr lang="en-US" dirty="0"/>
              <a:t>configurable logic. </a:t>
            </a:r>
            <a:endParaRPr lang="en-US" dirty="0" smtClean="0"/>
          </a:p>
          <a:p>
            <a:r>
              <a:rPr lang="en-US" dirty="0"/>
              <a:t>D</a:t>
            </a:r>
            <a:r>
              <a:rPr lang="en-US" dirty="0" smtClean="0"/>
              <a:t>ynamic </a:t>
            </a:r>
            <a:r>
              <a:rPr lang="en-US" dirty="0"/>
              <a:t>partitioning </a:t>
            </a:r>
            <a:r>
              <a:rPr lang="en-US" dirty="0" smtClean="0"/>
              <a:t>module dynamically </a:t>
            </a:r>
            <a:r>
              <a:rPr lang="en-US" dirty="0"/>
              <a:t>detects the most </a:t>
            </a:r>
            <a:r>
              <a:rPr lang="en-US" dirty="0" smtClean="0"/>
              <a:t>frequently executed software regions </a:t>
            </a:r>
            <a:r>
              <a:rPr lang="en-US" dirty="0"/>
              <a:t>and </a:t>
            </a:r>
            <a:r>
              <a:rPr lang="en-US" dirty="0" err="1"/>
              <a:t>reimplements</a:t>
            </a:r>
            <a:r>
              <a:rPr lang="en-US" dirty="0"/>
              <a:t> those regions as hardware </a:t>
            </a:r>
            <a:r>
              <a:rPr lang="en-US" dirty="0" smtClean="0"/>
              <a:t>on configurable </a:t>
            </a:r>
            <a:r>
              <a:rPr lang="en-US" dirty="0"/>
              <a:t>logic. </a:t>
            </a:r>
            <a:endParaRPr lang="en-US" dirty="0" smtClean="0"/>
          </a:p>
          <a:p>
            <a:r>
              <a:rPr lang="en-US" dirty="0" smtClean="0"/>
              <a:t>Based on platforms </a:t>
            </a:r>
            <a:r>
              <a:rPr lang="en-US" dirty="0"/>
              <a:t>like the </a:t>
            </a:r>
            <a:r>
              <a:rPr lang="en-US" dirty="0" err="1"/>
              <a:t>Triscend</a:t>
            </a:r>
            <a:r>
              <a:rPr lang="en-US" dirty="0"/>
              <a:t> A7, which runs the microprocessor </a:t>
            </a:r>
            <a:r>
              <a:rPr lang="en-US" dirty="0" smtClean="0"/>
              <a:t>and </a:t>
            </a:r>
            <a:r>
              <a:rPr lang="en-US" dirty="0"/>
              <a:t>configurable logic </a:t>
            </a:r>
            <a:r>
              <a:rPr lang="en-US" dirty="0" smtClean="0"/>
              <a:t>at 60 </a:t>
            </a:r>
            <a:r>
              <a:rPr lang="en-US" dirty="0" err="1"/>
              <a:t>MHz.</a:t>
            </a: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2936" y="3711575"/>
            <a:ext cx="2533650" cy="26003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ARCHITECTURE FOR CONFIGURABLE LOGIC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850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DMA controller to access memory.</a:t>
            </a:r>
          </a:p>
          <a:p>
            <a:r>
              <a:rPr lang="en-US" dirty="0" smtClean="0"/>
              <a:t>32-bit </a:t>
            </a:r>
            <a:r>
              <a:rPr lang="en-US" dirty="0"/>
              <a:t>input register (RO-Input) stores the </a:t>
            </a:r>
            <a:r>
              <a:rPr lang="en-US" dirty="0" smtClean="0"/>
              <a:t>data</a:t>
            </a:r>
          </a:p>
          <a:p>
            <a:r>
              <a:rPr lang="en-US" dirty="0"/>
              <a:t>32-bit register (R1-InOut) for input </a:t>
            </a:r>
            <a:r>
              <a:rPr lang="en-US" dirty="0" smtClean="0"/>
              <a:t>and output</a:t>
            </a:r>
          </a:p>
          <a:p>
            <a:r>
              <a:rPr lang="en-US" dirty="0"/>
              <a:t>The configurable logic stores output data in the </a:t>
            </a:r>
            <a:r>
              <a:rPr lang="en-US" dirty="0" smtClean="0"/>
              <a:t>R1-InOut register </a:t>
            </a:r>
            <a:r>
              <a:rPr lang="en-US" dirty="0"/>
              <a:t>before the DMA controller writes the data back </a:t>
            </a:r>
            <a:r>
              <a:rPr lang="en-US" dirty="0" smtClean="0"/>
              <a:t>to memory.</a:t>
            </a:r>
          </a:p>
          <a:p>
            <a:r>
              <a:rPr lang="en-US" dirty="0"/>
              <a:t>To allow for easy routing to the R1-InOut </a:t>
            </a:r>
            <a:r>
              <a:rPr lang="en-US" dirty="0" smtClean="0"/>
              <a:t>register,                                 we use </a:t>
            </a:r>
            <a:r>
              <a:rPr lang="en-US" dirty="0"/>
              <a:t>a fixed 32-bit channel connecting </a:t>
            </a:r>
            <a:r>
              <a:rPr lang="en-US" dirty="0" smtClean="0"/>
              <a:t>                                               the output from the configurable </a:t>
            </a:r>
            <a:r>
              <a:rPr lang="en-US" dirty="0"/>
              <a:t>logic fabric </a:t>
            </a:r>
            <a:r>
              <a:rPr lang="en-US" dirty="0" smtClean="0"/>
              <a:t>                                          to </a:t>
            </a:r>
            <a:r>
              <a:rPr lang="en-US" dirty="0"/>
              <a:t>the R1-InOut register.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0727" y="3931920"/>
            <a:ext cx="3469961" cy="292608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7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CONFIGURABLE LOGIC FABRIC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General </a:t>
            </a:r>
            <a:r>
              <a:rPr lang="en-US" sz="2000" dirty="0"/>
              <a:t>configurable </a:t>
            </a:r>
            <a:r>
              <a:rPr lang="en-US" sz="2000" dirty="0" smtClean="0"/>
              <a:t>logic fabric </a:t>
            </a:r>
            <a:r>
              <a:rPr lang="en-US" sz="2000" dirty="0"/>
              <a:t>(CLF) </a:t>
            </a:r>
            <a:r>
              <a:rPr lang="en-US" sz="2000" dirty="0" smtClean="0"/>
              <a:t>-&gt; Mapping, placing, and routing is time consuming.</a:t>
            </a:r>
          </a:p>
          <a:p>
            <a:r>
              <a:rPr lang="en-US" sz="2000" dirty="0" smtClean="0"/>
              <a:t>Designed </a:t>
            </a:r>
            <a:r>
              <a:rPr lang="en-US" sz="2000" dirty="0"/>
              <a:t>a simplified configurable logic </a:t>
            </a:r>
            <a:r>
              <a:rPr lang="en-US" sz="2000" dirty="0" smtClean="0"/>
              <a:t>fabric --&gt; simple logic required to implement SW inner </a:t>
            </a:r>
            <a:r>
              <a:rPr lang="en-US" sz="2000" dirty="0"/>
              <a:t>loops. </a:t>
            </a:r>
            <a:endParaRPr lang="en-US" sz="2000" dirty="0" smtClean="0"/>
          </a:p>
          <a:p>
            <a:r>
              <a:rPr lang="en-US" sz="2000" dirty="0"/>
              <a:t>P</a:t>
            </a:r>
            <a:r>
              <a:rPr lang="en-US" sz="2000" dirty="0" smtClean="0"/>
              <a:t>lace </a:t>
            </a:r>
            <a:r>
              <a:rPr lang="en-US" sz="2000" dirty="0"/>
              <a:t>and route tasks </a:t>
            </a:r>
            <a:r>
              <a:rPr lang="en-US" sz="2000" dirty="0" smtClean="0"/>
              <a:t>are simplified.</a:t>
            </a:r>
          </a:p>
          <a:p>
            <a:r>
              <a:rPr lang="en-US" sz="2000" dirty="0"/>
              <a:t>CLF </a:t>
            </a:r>
            <a:r>
              <a:rPr lang="en-US" sz="2000" dirty="0" smtClean="0"/>
              <a:t>architecture</a:t>
            </a:r>
            <a:r>
              <a:rPr lang="en-US" sz="2000" dirty="0"/>
              <a:t> </a:t>
            </a:r>
            <a:r>
              <a:rPr lang="en-US" sz="2000" dirty="0" smtClean="0"/>
              <a:t>--&gt; matrix </a:t>
            </a:r>
            <a:r>
              <a:rPr lang="en-US" sz="2000" dirty="0"/>
              <a:t>of simple 3-input 2-output look-up tables (</a:t>
            </a:r>
            <a:r>
              <a:rPr lang="en-US" sz="2000" dirty="0" smtClean="0"/>
              <a:t>LUTs) surrounded </a:t>
            </a:r>
            <a:r>
              <a:rPr lang="en-US" sz="2000" dirty="0"/>
              <a:t>by switch matrices (SMs) for </a:t>
            </a:r>
            <a:r>
              <a:rPr lang="en-US" sz="2000" dirty="0" smtClean="0"/>
              <a:t>routing.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6949"/>
          <a:stretch/>
        </p:blipFill>
        <p:spPr>
          <a:xfrm>
            <a:off x="1821270" y="4001294"/>
            <a:ext cx="3469961" cy="27227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4300" y="3980822"/>
            <a:ext cx="3952800" cy="27432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0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LOOK UP TABLE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LUT --&gt; 8 2-bit words wide </a:t>
            </a:r>
            <a:r>
              <a:rPr lang="en-US" dirty="0"/>
              <a:t>SRAM. </a:t>
            </a:r>
          </a:p>
          <a:p>
            <a:r>
              <a:rPr lang="en-US" dirty="0" smtClean="0"/>
              <a:t>Connect LUT </a:t>
            </a:r>
            <a:r>
              <a:rPr lang="en-US" dirty="0"/>
              <a:t>to the routing channels from either side of the LUT. </a:t>
            </a:r>
          </a:p>
          <a:p>
            <a:r>
              <a:rPr lang="en-US" dirty="0"/>
              <a:t>O</a:t>
            </a:r>
            <a:r>
              <a:rPr lang="en-US" dirty="0" smtClean="0"/>
              <a:t>utputs </a:t>
            </a:r>
            <a:r>
              <a:rPr lang="en-US" dirty="0"/>
              <a:t>of </a:t>
            </a:r>
            <a:r>
              <a:rPr lang="en-US" dirty="0" smtClean="0"/>
              <a:t>LUT are connected at </a:t>
            </a:r>
            <a:r>
              <a:rPr lang="en-US" dirty="0"/>
              <a:t>the </a:t>
            </a:r>
            <a:r>
              <a:rPr lang="en-US" dirty="0" smtClean="0"/>
              <a:t>bottom.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507" y="3145809"/>
            <a:ext cx="3894582" cy="347472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4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SWITCH MATRIX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</a:t>
            </a:r>
            <a:r>
              <a:rPr lang="en-US" dirty="0"/>
              <a:t>routing channels on each </a:t>
            </a:r>
            <a:r>
              <a:rPr lang="en-US" dirty="0" smtClean="0"/>
              <a:t>side. </a:t>
            </a:r>
          </a:p>
          <a:p>
            <a:r>
              <a:rPr lang="en-US" dirty="0"/>
              <a:t>S</a:t>
            </a:r>
            <a:r>
              <a:rPr lang="en-US" dirty="0" smtClean="0"/>
              <a:t>witch </a:t>
            </a:r>
            <a:r>
              <a:rPr lang="en-US" dirty="0"/>
              <a:t>matrix can </a:t>
            </a:r>
            <a:r>
              <a:rPr lang="en-US" dirty="0" smtClean="0"/>
              <a:t>only connect </a:t>
            </a:r>
            <a:r>
              <a:rPr lang="en-US" dirty="0"/>
              <a:t>a wire from one side </a:t>
            </a:r>
            <a:r>
              <a:rPr lang="en-US" dirty="0" smtClean="0"/>
              <a:t>to other wire on other side but on same channel.</a:t>
            </a:r>
            <a:endParaRPr lang="en-US" dirty="0"/>
          </a:p>
          <a:p>
            <a:r>
              <a:rPr lang="en-US" dirty="0"/>
              <a:t>Designing </a:t>
            </a:r>
            <a:r>
              <a:rPr lang="en-US" dirty="0" smtClean="0"/>
              <a:t>simplifies </a:t>
            </a:r>
            <a:r>
              <a:rPr lang="en-US" dirty="0"/>
              <a:t>the routing  </a:t>
            </a:r>
            <a:r>
              <a:rPr lang="en-US" dirty="0" smtClean="0"/>
              <a:t>algorithm </a:t>
            </a:r>
            <a:r>
              <a:rPr lang="en-US" dirty="0"/>
              <a:t>since we can only route a wire using a single </a:t>
            </a:r>
            <a:r>
              <a:rPr lang="en-US" dirty="0" smtClean="0"/>
              <a:t>channel throughout </a:t>
            </a:r>
            <a:r>
              <a:rPr lang="en-US" dirty="0"/>
              <a:t>the configurable logic fabric. </a:t>
            </a:r>
            <a:endParaRPr lang="en-US" dirty="0" smtClean="0"/>
          </a:p>
          <a:p>
            <a:r>
              <a:rPr lang="en-US" dirty="0" smtClean="0"/>
              <a:t>When wire </a:t>
            </a:r>
            <a:r>
              <a:rPr lang="en-US" dirty="0"/>
              <a:t>must switch </a:t>
            </a:r>
            <a:r>
              <a:rPr lang="en-US" dirty="0" smtClean="0"/>
              <a:t>channels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dirty="0" smtClean="0"/>
              <a:t>Connect special </a:t>
            </a:r>
            <a:r>
              <a:rPr lang="en-US" dirty="0"/>
              <a:t>connection matrix at the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bottom </a:t>
            </a:r>
            <a:r>
              <a:rPr lang="en-US" dirty="0"/>
              <a:t>of the </a:t>
            </a:r>
            <a:r>
              <a:rPr lang="en-US" dirty="0" smtClean="0"/>
              <a:t>CLF.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8002" y="4114800"/>
            <a:ext cx="2558874" cy="27432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777D-975D-46B7-8CC7-36CFEC1258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</TotalTime>
  <Words>2096</Words>
  <Application>Microsoft Office PowerPoint</Application>
  <PresentationFormat>Custom</PresentationFormat>
  <Paragraphs>290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Dynamic Hardware/Software Partitioning:  A First Approach Authors -Greg Stitt, Roman Lysecky, Frank Vahid</vt:lpstr>
      <vt:lpstr>INTRODUCTION</vt:lpstr>
      <vt:lpstr>INTRODUCTION CONTD.</vt:lpstr>
      <vt:lpstr>Ideal Dynamic Partitioning Approach</vt:lpstr>
      <vt:lpstr>SYSTEM ARCHITECTURE</vt:lpstr>
      <vt:lpstr>ARCHITECTURE FOR CONFIGURABLE LOGIC</vt:lpstr>
      <vt:lpstr>CONFIGURABLE LOGIC FABRIC</vt:lpstr>
      <vt:lpstr>LOOK UP TABLE</vt:lpstr>
      <vt:lpstr>SWITCH MATRIX</vt:lpstr>
      <vt:lpstr>DYNAMIC PARTITIONING MODULE</vt:lpstr>
      <vt:lpstr>TOOL FLOW</vt:lpstr>
      <vt:lpstr>LOOP PROFILING</vt:lpstr>
      <vt:lpstr>TOOL FLOW</vt:lpstr>
      <vt:lpstr>DECOMPILATION TOOL</vt:lpstr>
      <vt:lpstr>TOOL FLOW</vt:lpstr>
      <vt:lpstr>DMA CONFIGURATION TOOL</vt:lpstr>
      <vt:lpstr>TOOL FLOW</vt:lpstr>
      <vt:lpstr>PowerPoint Presentation</vt:lpstr>
      <vt:lpstr>TOOL FLOW</vt:lpstr>
      <vt:lpstr>PowerPoint Presentation</vt:lpstr>
      <vt:lpstr>PowerPoint Presentation</vt:lpstr>
      <vt:lpstr>PowerPoint Presentation</vt:lpstr>
      <vt:lpstr>PowerPoint Presentation</vt:lpstr>
      <vt:lpstr>DYNAMIC PARTITIONING TOOLS</vt:lpstr>
      <vt:lpstr>EXPERIMENTAL BENCHMARKS</vt:lpstr>
      <vt:lpstr>EXPERIMENTAL RESULTS</vt:lpstr>
      <vt:lpstr>FUTURE WORKS</vt:lpstr>
      <vt:lpstr>Exploration of Tasks Partitioning Between Hardware Software and Locality for a Wireless Camera Based Vision Sensor Node </vt:lpstr>
      <vt:lpstr>Wireless Vision Sensor Network</vt:lpstr>
      <vt:lpstr>VSN Composition</vt:lpstr>
      <vt:lpstr>Architecture of VSN</vt:lpstr>
      <vt:lpstr>Functions of VSN</vt:lpstr>
      <vt:lpstr>Designing &amp; Constraints</vt:lpstr>
      <vt:lpstr>Ex-1: FireFly Mosaic Wireless camera</vt:lpstr>
      <vt:lpstr>Ex-2 : SensEye</vt:lpstr>
      <vt:lpstr>Vision Tasks</vt:lpstr>
      <vt:lpstr>PowerPoint Presentation</vt:lpstr>
      <vt:lpstr>Experimental System</vt:lpstr>
      <vt:lpstr>Pre-Processing</vt:lpstr>
      <vt:lpstr>Bubble Remover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Hardware/Software Partitioning:  A First Approach</dc:title>
  <dc:creator>Aditya</dc:creator>
  <cp:lastModifiedBy>DELL</cp:lastModifiedBy>
  <cp:revision>51</cp:revision>
  <dcterms:created xsi:type="dcterms:W3CDTF">2015-04-01T05:13:48Z</dcterms:created>
  <dcterms:modified xsi:type="dcterms:W3CDTF">2015-04-02T04:52:08Z</dcterms:modified>
</cp:coreProperties>
</file>