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8B81E6-335C-41D9-A3DA-608DB9B1ADF6}" type="datetimeFigureOut">
              <a:rPr lang="en-IN" smtClean="0"/>
              <a:t>18-02-2015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D4953C-45CA-4766-A5CA-E3929847E4BF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81E6-335C-41D9-A3DA-608DB9B1ADF6}" type="datetimeFigureOut">
              <a:rPr lang="en-IN" smtClean="0"/>
              <a:t>18-02-2015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953C-45CA-4766-A5CA-E3929847E4B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81E6-335C-41D9-A3DA-608DB9B1ADF6}" type="datetimeFigureOut">
              <a:rPr lang="en-IN" smtClean="0"/>
              <a:t>18-02-2015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953C-45CA-4766-A5CA-E3929847E4B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B81E6-335C-41D9-A3DA-608DB9B1ADF6}" type="datetimeFigureOut">
              <a:rPr lang="en-IN" smtClean="0"/>
              <a:t>18-02-2015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D4953C-45CA-4766-A5CA-E3929847E4BF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8B81E6-335C-41D9-A3DA-608DB9B1ADF6}" type="datetimeFigureOut">
              <a:rPr lang="en-IN" smtClean="0"/>
              <a:t>18-02-2015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D4953C-45CA-4766-A5CA-E3929847E4BF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81E6-335C-41D9-A3DA-608DB9B1ADF6}" type="datetimeFigureOut">
              <a:rPr lang="en-IN" smtClean="0"/>
              <a:t>18-02-2015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953C-45CA-4766-A5CA-E3929847E4BF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81E6-335C-41D9-A3DA-608DB9B1ADF6}" type="datetimeFigureOut">
              <a:rPr lang="en-IN" smtClean="0"/>
              <a:t>18-02-2015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953C-45CA-4766-A5CA-E3929847E4BF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8B81E6-335C-41D9-A3DA-608DB9B1ADF6}" type="datetimeFigureOut">
              <a:rPr lang="en-IN" smtClean="0"/>
              <a:t>18-02-2015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D4953C-45CA-4766-A5CA-E3929847E4BF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81E6-335C-41D9-A3DA-608DB9B1ADF6}" type="datetimeFigureOut">
              <a:rPr lang="en-IN" smtClean="0"/>
              <a:t>18-02-2015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953C-45CA-4766-A5CA-E3929847E4B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B81E6-335C-41D9-A3DA-608DB9B1ADF6}" type="datetimeFigureOut">
              <a:rPr lang="en-IN" smtClean="0"/>
              <a:t>18-02-2015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D4953C-45CA-4766-A5CA-E3929847E4BF}" type="slidenum">
              <a:rPr lang="en-IN" smtClean="0"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8B81E6-335C-41D9-A3DA-608DB9B1ADF6}" type="datetimeFigureOut">
              <a:rPr lang="en-IN" smtClean="0"/>
              <a:t>18-02-2015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D4953C-45CA-4766-A5CA-E3929847E4BF}" type="slidenum">
              <a:rPr lang="en-IN" smtClean="0"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8B81E6-335C-41D9-A3DA-608DB9B1ADF6}" type="datetimeFigureOut">
              <a:rPr lang="en-IN" smtClean="0"/>
              <a:t>18-02-2015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D4953C-45CA-4766-A5CA-E3929847E4BF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700" y="2492896"/>
            <a:ext cx="7056784" cy="1224136"/>
          </a:xfrm>
        </p:spPr>
        <p:txBody>
          <a:bodyPr>
            <a:noAutofit/>
          </a:bodyPr>
          <a:lstStyle/>
          <a:p>
            <a:r>
              <a:rPr lang="en-IN" sz="2800" b="0" dirty="0">
                <a:solidFill>
                  <a:schemeClr val="tx1"/>
                </a:solidFill>
                <a:latin typeface="Calibri Light" panose="020F0302020204030204" pitchFamily="34" charset="0"/>
              </a:rPr>
              <a:t>A </a:t>
            </a:r>
            <a:r>
              <a:rPr lang="en-IN" sz="2800" b="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Schedulability</a:t>
            </a:r>
            <a:r>
              <a:rPr lang="en-IN" sz="2800" b="0" dirty="0">
                <a:solidFill>
                  <a:schemeClr val="tx1"/>
                </a:solidFill>
                <a:latin typeface="Calibri Light" panose="020F0302020204030204" pitchFamily="34" charset="0"/>
              </a:rPr>
              <a:t> Analysis for Weakly Hard Real-</a:t>
            </a:r>
            <a:br>
              <a:rPr lang="en-IN" sz="2800" b="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n-IN" sz="2800" b="0" dirty="0">
                <a:solidFill>
                  <a:schemeClr val="tx1"/>
                </a:solidFill>
                <a:latin typeface="Calibri Light" panose="020F0302020204030204" pitchFamily="34" charset="0"/>
              </a:rPr>
              <a:t>Time Tasks in Partitioning Scheduling on</a:t>
            </a:r>
            <a:br>
              <a:rPr lang="en-IN" sz="2800" b="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n-IN" sz="2800" b="0" dirty="0">
                <a:solidFill>
                  <a:schemeClr val="tx1"/>
                </a:solidFill>
                <a:latin typeface="Calibri Light" panose="020F0302020204030204" pitchFamily="34" charset="0"/>
              </a:rPr>
              <a:t>Multiprocessor </a:t>
            </a:r>
            <a:r>
              <a:rPr lang="en-IN" sz="28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Systems</a:t>
            </a:r>
            <a:endParaRPr lang="en-IN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r>
              <a:rPr lang="en-IN" sz="3200" b="0" dirty="0">
                <a:solidFill>
                  <a:schemeClr val="tx1"/>
                </a:solidFill>
                <a:latin typeface="Calibri Light" panose="020F0302020204030204" pitchFamily="34" charset="0"/>
              </a:rPr>
              <a:t>Energy Reduction in Weakly Hard Real </a:t>
            </a:r>
            <a:r>
              <a:rPr lang="en-IN" sz="32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Time Systems</a:t>
            </a:r>
            <a:endParaRPr lang="en-IN" sz="3200" b="0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r>
              <a:rPr lang="en-US" sz="16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Singh Y, </a:t>
            </a:r>
            <a:r>
              <a:rPr lang="en-US" sz="1600" b="0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Popli</a:t>
            </a:r>
            <a:r>
              <a:rPr lang="en-US" sz="16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M, Shukla  </a:t>
            </a:r>
            <a:r>
              <a:rPr lang="en-IN" sz="1600" b="0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Jaypee</a:t>
            </a:r>
            <a:r>
              <a:rPr lang="en-IN" sz="16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n-IN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University of Information Technology</a:t>
            </a:r>
            <a:endParaRPr lang="en-IN" sz="1600" b="0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r>
              <a:rPr lang="en-IN" sz="1600" b="0" dirty="0">
                <a:solidFill>
                  <a:srgbClr val="FF0000"/>
                </a:solidFill>
                <a:latin typeface="Calibri Light" panose="020F0302020204030204" pitchFamily="34" charset="0"/>
              </a:rPr>
              <a:t>1st Int’l Conf. on Recent Advances in Information Technology | RAIT-2012 </a:t>
            </a:r>
            <a:r>
              <a:rPr lang="en-IN" sz="1600" b="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|-IEEE</a:t>
            </a:r>
            <a:endParaRPr lang="en-IN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Ismail  H, </a:t>
            </a:r>
            <a:r>
              <a:rPr lang="en-US" sz="1600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Jawawi</a:t>
            </a: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D N A </a:t>
            </a:r>
            <a:r>
              <a:rPr lang="en-IN" sz="1600" dirty="0" err="1">
                <a:solidFill>
                  <a:srgbClr val="0070C0"/>
                </a:solidFill>
                <a:latin typeface="Calibri Light" panose="020F0302020204030204" pitchFamily="34" charset="0"/>
              </a:rPr>
              <a:t>Universiti</a:t>
            </a:r>
            <a:r>
              <a:rPr lang="en-IN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n-IN" sz="1600" dirty="0" err="1">
                <a:solidFill>
                  <a:srgbClr val="0070C0"/>
                </a:solidFill>
                <a:latin typeface="Calibri Light" panose="020F0302020204030204" pitchFamily="34" charset="0"/>
              </a:rPr>
              <a:t>Teknologi</a:t>
            </a:r>
            <a:r>
              <a:rPr lang="en-IN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n-IN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Malaysia</a:t>
            </a:r>
          </a:p>
          <a:p>
            <a:r>
              <a:rPr lang="en-IN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2014 </a:t>
            </a:r>
            <a:r>
              <a:rPr lang="en-IN" sz="1600" dirty="0">
                <a:solidFill>
                  <a:srgbClr val="FF0000"/>
                </a:solidFill>
                <a:latin typeface="Calibri Light" panose="020F0302020204030204" pitchFamily="34" charset="0"/>
              </a:rPr>
              <a:t>8th Malaysian Software Engineering Conference (</a:t>
            </a:r>
            <a:r>
              <a:rPr lang="en-IN" sz="1600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MySEC</a:t>
            </a:r>
            <a:r>
              <a:rPr lang="en-IN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)-</a:t>
            </a:r>
            <a:r>
              <a:rPr lang="nl-N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IEEE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6536" y="5258817"/>
            <a:ext cx="3305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By,  </a:t>
            </a:r>
          </a:p>
          <a:p>
            <a:endParaRPr lang="en-US" dirty="0" smtClean="0"/>
          </a:p>
          <a:p>
            <a:r>
              <a:rPr lang="en-US" dirty="0" smtClean="0"/>
              <a:t>	         Guru </a:t>
            </a:r>
            <a:r>
              <a:rPr lang="en-US" dirty="0" err="1" smtClean="0"/>
              <a:t>Sharan</a:t>
            </a:r>
            <a:endParaRPr lang="en-US" dirty="0" smtClean="0"/>
          </a:p>
          <a:p>
            <a:r>
              <a:rPr lang="en-US" dirty="0" smtClean="0"/>
              <a:t>                 Aditya </a:t>
            </a:r>
            <a:r>
              <a:rPr lang="en-US" dirty="0" err="1" smtClean="0"/>
              <a:t>Kanawade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16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904656" cy="1354162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Calibri Light" panose="020F0302020204030204" pitchFamily="34" charset="0"/>
              </a:rPr>
              <a:t>POWER SAVING TECHNIQUES</a:t>
            </a:r>
            <a:endParaRPr lang="en-IN" sz="48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421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Dynamic Voltage Scaling</a:t>
            </a:r>
            <a:r>
              <a:rPr lang="en-US" sz="2800" dirty="0"/>
              <a:t>(</a:t>
            </a:r>
            <a:r>
              <a:rPr lang="en-US" sz="2800" b="1" dirty="0"/>
              <a:t>DVS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Speed </a:t>
            </a:r>
            <a:r>
              <a:rPr lang="en-US" dirty="0"/>
              <a:t>of frequency dependent components is decreased if it is operating at lower </a:t>
            </a:r>
            <a:r>
              <a:rPr lang="en-US" dirty="0" smtClean="0"/>
              <a:t>voltage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When speed is reduced, response time of task </a:t>
            </a:r>
            <a:r>
              <a:rPr lang="en-US" dirty="0" smtClean="0"/>
              <a:t>increases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Thus </a:t>
            </a:r>
            <a:r>
              <a:rPr lang="en-US" dirty="0"/>
              <a:t>leading to missing of few </a:t>
            </a:r>
            <a:r>
              <a:rPr lang="en-US" dirty="0" smtClean="0"/>
              <a:t>deadlines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Longer execution times increase energy leakage due to leakage </a:t>
            </a:r>
            <a:r>
              <a:rPr lang="en-US" dirty="0" smtClean="0"/>
              <a:t>current</a:t>
            </a:r>
            <a:endParaRPr lang="en-US" dirty="0"/>
          </a:p>
          <a:p>
            <a:endParaRPr lang="en-IN" dirty="0"/>
          </a:p>
        </p:txBody>
      </p:sp>
      <p:pic>
        <p:nvPicPr>
          <p:cNvPr id="3074" name="Picture 2" descr="http://newsoffice.mit.edu/sites/mit.edu.newsoffice/files/images/2010/20100412115240-1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88640"/>
            <a:ext cx="2087141" cy="20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0312" y="620762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56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468052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Dynamic Power </a:t>
            </a:r>
            <a:r>
              <a:rPr lang="en-US" sz="3600" b="1" dirty="0" smtClean="0"/>
              <a:t>Down</a:t>
            </a:r>
            <a:r>
              <a:rPr lang="en-US" sz="3600" dirty="0" smtClean="0"/>
              <a:t>(</a:t>
            </a:r>
            <a:r>
              <a:rPr lang="en-US" sz="3600" b="1" dirty="0" smtClean="0"/>
              <a:t>DPD</a:t>
            </a:r>
            <a:r>
              <a:rPr lang="en-US" sz="3600" dirty="0" smtClean="0"/>
              <a:t>)</a:t>
            </a:r>
          </a:p>
          <a:p>
            <a:pPr marL="0" indent="0" algn="ctr">
              <a:buNone/>
            </a:pPr>
            <a:endParaRPr lang="en-US" sz="3600" b="1" dirty="0"/>
          </a:p>
          <a:p>
            <a:r>
              <a:rPr lang="en-US" dirty="0"/>
              <a:t>Switching to sleep state from idle state to reduce energy </a:t>
            </a:r>
            <a:r>
              <a:rPr lang="en-US" dirty="0" smtClean="0"/>
              <a:t>consumption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energy required for switching to sleep state is less than or equal to the energy consumption in idle time --&gt; switching to sleep state is preferred 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262401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17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92697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</a:rPr>
              <a:t>PARTITIONING TECHNIQUES</a:t>
            </a:r>
            <a:endParaRPr lang="en-IN" sz="48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Used in case of selection of m jobs from a window of k consecutive jobs for </a:t>
            </a:r>
            <a:r>
              <a:rPr lang="en-US" dirty="0" smtClean="0"/>
              <a:t>execution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Deeply Red </a:t>
            </a:r>
            <a:r>
              <a:rPr lang="en-US" b="1" dirty="0" smtClean="0"/>
              <a:t>Pattern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It aligns the optional jobs together so that a component has a better opportunity to switch into sleep state to save </a:t>
            </a:r>
            <a:r>
              <a:rPr lang="en-US" dirty="0" smtClean="0"/>
              <a:t>energy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i="1" dirty="0" smtClean="0"/>
              <a:t>DISADVANTAGE</a:t>
            </a:r>
            <a:r>
              <a:rPr lang="en-US" dirty="0" smtClean="0"/>
              <a:t> - </a:t>
            </a:r>
            <a:r>
              <a:rPr lang="en-US" dirty="0"/>
              <a:t>Larger size busy intervals and hence need more </a:t>
            </a:r>
            <a:r>
              <a:rPr lang="en-US" dirty="0" smtClean="0"/>
              <a:t>energy to </a:t>
            </a:r>
            <a:r>
              <a:rPr lang="en-US" dirty="0"/>
              <a:t>be </a:t>
            </a:r>
            <a:r>
              <a:rPr lang="en-US" dirty="0" smtClean="0"/>
              <a:t>feasible</a:t>
            </a: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179274" y="601126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39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54006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 startAt="2"/>
            </a:pPr>
            <a:r>
              <a:rPr lang="en-US" b="1" dirty="0" smtClean="0"/>
              <a:t>Evenly Distributed Pattern </a:t>
            </a:r>
            <a:r>
              <a:rPr lang="en-US" dirty="0" smtClean="0"/>
              <a:t>(Even Pattern)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First job released is mandatory</a:t>
            </a:r>
          </a:p>
          <a:p>
            <a:endParaRPr lang="en-US" dirty="0"/>
          </a:p>
          <a:p>
            <a:r>
              <a:rPr lang="en-US" dirty="0" smtClean="0"/>
              <a:t>Distribution of mandatory and optional jobs is even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3.   </a:t>
            </a:r>
            <a:r>
              <a:rPr lang="en-US" b="1" dirty="0" smtClean="0"/>
              <a:t>Reverse Evenly Distributed Pattern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First job released is optional</a:t>
            </a:r>
          </a:p>
          <a:p>
            <a:endParaRPr lang="en-US" dirty="0"/>
          </a:p>
          <a:p>
            <a:r>
              <a:rPr lang="en-US" dirty="0" smtClean="0"/>
              <a:t>Distribution of mandatory and optional jobs is alternating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161081" y="615135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15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7848872" cy="5328592"/>
          </a:xfrm>
        </p:spPr>
        <p:txBody>
          <a:bodyPr/>
          <a:lstStyle/>
          <a:p>
            <a:pPr marL="457200" indent="-457200">
              <a:buAutoNum type="arabicPeriod" startAt="4"/>
            </a:pPr>
            <a:r>
              <a:rPr lang="en-US" b="1" dirty="0" smtClean="0"/>
              <a:t>Hybrid Pattern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Different type of patterns for different tasks</a:t>
            </a:r>
          </a:p>
          <a:p>
            <a:endParaRPr lang="en-US" dirty="0"/>
          </a:p>
          <a:p>
            <a:r>
              <a:rPr lang="en-US" dirty="0" smtClean="0"/>
              <a:t>Irrespective of whether the task is mandatory or optional it can be assigned with Red or Even pattern</a:t>
            </a:r>
          </a:p>
          <a:p>
            <a:endParaRPr lang="en-US" dirty="0"/>
          </a:p>
          <a:p>
            <a:pPr marL="457200" indent="-457200">
              <a:buAutoNum type="arabicPeriod" startAt="5"/>
            </a:pPr>
            <a:r>
              <a:rPr lang="en-US" b="1" dirty="0" smtClean="0"/>
              <a:t>Mixed Pattern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Combination of  Hybrid pattern and Reverse Evenly Distributed Pattern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8304" y="615117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43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0323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RATE MONOTONIC vs INVERSE </a:t>
            </a:r>
            <a:r>
              <a:rPr lang="en-US" sz="3200" dirty="0" smtClean="0">
                <a:latin typeface="Calibri Light" panose="020F0302020204030204" pitchFamily="34" charset="0"/>
              </a:rPr>
              <a:t> RATE MONOTONIC</a:t>
            </a:r>
            <a:endParaRPr lang="en-IN" sz="32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783886"/>
          </a:xfrm>
        </p:spPr>
        <p:txBody>
          <a:bodyPr/>
          <a:lstStyle/>
          <a:p>
            <a:r>
              <a:rPr lang="en-US" dirty="0" smtClean="0"/>
              <a:t>Energy and deadline are counter productive</a:t>
            </a:r>
          </a:p>
          <a:p>
            <a:endParaRPr lang="en-US" dirty="0" smtClean="0"/>
          </a:p>
          <a:p>
            <a:r>
              <a:rPr lang="en-US" dirty="0" smtClean="0"/>
              <a:t>Rate Monotonic – Shorter is the period, higher is the priority</a:t>
            </a:r>
          </a:p>
          <a:p>
            <a:endParaRPr lang="en-US" dirty="0"/>
          </a:p>
          <a:p>
            <a:r>
              <a:rPr lang="en-US" dirty="0" smtClean="0"/>
              <a:t>Inverse Rate Monotonic – Higher is the period, </a:t>
            </a:r>
            <a:r>
              <a:rPr lang="en-US" dirty="0" smtClean="0"/>
              <a:t>higher is the priority  </a:t>
            </a:r>
            <a:r>
              <a:rPr lang="en-US" dirty="0" smtClean="0"/>
              <a:t>of the task set</a:t>
            </a:r>
          </a:p>
          <a:p>
            <a:endParaRPr lang="en-US" dirty="0"/>
          </a:p>
          <a:p>
            <a:r>
              <a:rPr lang="en-US" dirty="0" smtClean="0"/>
              <a:t>Task set ---&gt; Group of small tasks ---&gt; Each task set consists of execution time, period, deadline, no. of jobs, no. of consecutive jobs; specific to it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598063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47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Calibri Light" panose="020F0302020204030204" pitchFamily="34" charset="0"/>
              </a:rPr>
              <a:t>Example of </a:t>
            </a:r>
            <a:r>
              <a:rPr lang="en-US" sz="4000" dirty="0">
                <a:latin typeface="Calibri Light" panose="020F0302020204030204" pitchFamily="34" charset="0"/>
              </a:rPr>
              <a:t>I</a:t>
            </a:r>
            <a:r>
              <a:rPr lang="en-US" sz="4000" dirty="0" smtClean="0">
                <a:latin typeface="Calibri Light" panose="020F0302020204030204" pitchFamily="34" charset="0"/>
              </a:rPr>
              <a:t>nverse RM algorithm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643192" cy="22322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Higher is the period --&gt; Higher is the </a:t>
            </a:r>
            <a:r>
              <a:rPr lang="en-US" dirty="0" smtClean="0"/>
              <a:t>Priority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Consider the example</a:t>
            </a:r>
          </a:p>
          <a:p>
            <a:pPr marL="0" indent="0">
              <a:buNone/>
            </a:pPr>
            <a:r>
              <a:rPr lang="en-US" dirty="0"/>
              <a:t>A = { T1, T2, T3 } where </a:t>
            </a:r>
          </a:p>
          <a:p>
            <a:pPr marL="0" indent="0">
              <a:buNone/>
            </a:pPr>
            <a:r>
              <a:rPr lang="en-US" dirty="0"/>
              <a:t>T1=(3,10, 10, 1, 4) </a:t>
            </a:r>
            <a:r>
              <a:rPr lang="en-US" dirty="0" smtClean="0"/>
              <a:t>    T2</a:t>
            </a:r>
            <a:r>
              <a:rPr lang="en-US" dirty="0"/>
              <a:t>=(4, 16, 16, 1, 1)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T3</a:t>
            </a:r>
            <a:r>
              <a:rPr lang="en-US" dirty="0"/>
              <a:t>=(10, 40, 40, 1, 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068960"/>
            <a:ext cx="7056784" cy="2873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8304" y="6074433"/>
            <a:ext cx="7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39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467600" cy="3528392"/>
          </a:xfrm>
        </p:spPr>
        <p:txBody>
          <a:bodyPr>
            <a:noAutofit/>
          </a:bodyPr>
          <a:lstStyle/>
          <a:p>
            <a:r>
              <a:rPr lang="en-IN" sz="4400" dirty="0">
                <a:latin typeface="Calibri Light" panose="020F0302020204030204" pitchFamily="34" charset="0"/>
              </a:rPr>
              <a:t>A </a:t>
            </a:r>
            <a:r>
              <a:rPr lang="en-IN" sz="4400" dirty="0" err="1">
                <a:latin typeface="Calibri Light" panose="020F0302020204030204" pitchFamily="34" charset="0"/>
              </a:rPr>
              <a:t>Schedulability</a:t>
            </a:r>
            <a:r>
              <a:rPr lang="en-IN" sz="4400" dirty="0">
                <a:latin typeface="Calibri Light" panose="020F0302020204030204" pitchFamily="34" charset="0"/>
              </a:rPr>
              <a:t> Analysis for Weakly Hard Real-</a:t>
            </a:r>
            <a:br>
              <a:rPr lang="en-IN" sz="4400" dirty="0">
                <a:latin typeface="Calibri Light" panose="020F0302020204030204" pitchFamily="34" charset="0"/>
              </a:rPr>
            </a:br>
            <a:r>
              <a:rPr lang="en-IN" sz="4400" dirty="0">
                <a:latin typeface="Calibri Light" panose="020F0302020204030204" pitchFamily="34" charset="0"/>
              </a:rPr>
              <a:t>Time Tasks in Partitioning Scheduling on</a:t>
            </a:r>
            <a:br>
              <a:rPr lang="en-IN" sz="4400" dirty="0">
                <a:latin typeface="Calibri Light" panose="020F0302020204030204" pitchFamily="34" charset="0"/>
              </a:rPr>
            </a:br>
            <a:r>
              <a:rPr lang="en-IN" sz="4400" dirty="0">
                <a:latin typeface="Calibri Light" panose="020F0302020204030204" pitchFamily="34" charset="0"/>
              </a:rPr>
              <a:t>Multiprocessor Systems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17381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9" y="332656"/>
            <a:ext cx="7992888" cy="118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3" y="1700808"/>
            <a:ext cx="6744221" cy="41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05" y="6093296"/>
            <a:ext cx="51530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8304" y="6274271"/>
            <a:ext cx="82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15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larion.com/ca/en/HTML_Basic/Multimedia,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64" y="69825"/>
            <a:ext cx="3804270" cy="31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forbes.com/media/2011/05/26/0526_etf-multimedia_485x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331594" cy="338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iubo.pt/imagens/Fotolia/Fotolia_7494360_X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36" y="69825"/>
            <a:ext cx="4293755" cy="328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users.tpg.com.au/moussael/froo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36" y="3356992"/>
            <a:ext cx="4149739" cy="338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</a:rPr>
              <a:t>INTRODUCTION</a:t>
            </a:r>
            <a:endParaRPr lang="en-IN" sz="48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7859216" cy="4752528"/>
          </a:xfrm>
        </p:spPr>
        <p:txBody>
          <a:bodyPr/>
          <a:lstStyle/>
          <a:p>
            <a:r>
              <a:rPr lang="en-US" dirty="0"/>
              <a:t>Real time systems are classified into three categories:</a:t>
            </a:r>
          </a:p>
          <a:p>
            <a:r>
              <a:rPr lang="en-US" dirty="0"/>
              <a:t>1. </a:t>
            </a:r>
            <a:r>
              <a:rPr lang="en-US" b="1" dirty="0"/>
              <a:t>Hard Real Time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No deadline must be </a:t>
            </a:r>
            <a:r>
              <a:rPr lang="en-US" dirty="0" smtClean="0">
                <a:sym typeface="Wingdings" panose="05000000000000000000" pitchFamily="2" charset="2"/>
              </a:rPr>
              <a:t>missed</a:t>
            </a:r>
            <a:endParaRPr lang="en-US" dirty="0"/>
          </a:p>
          <a:p>
            <a:r>
              <a:rPr lang="en-US" dirty="0"/>
              <a:t>2. </a:t>
            </a:r>
            <a:r>
              <a:rPr lang="en-US" b="1" dirty="0"/>
              <a:t>Soft Real Time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Few deadline misses are </a:t>
            </a:r>
            <a:r>
              <a:rPr lang="en-US" dirty="0" smtClean="0"/>
              <a:t>acceptable</a:t>
            </a:r>
            <a:endParaRPr lang="en-US" dirty="0"/>
          </a:p>
          <a:p>
            <a:r>
              <a:rPr lang="en-US" dirty="0"/>
              <a:t>3. </a:t>
            </a:r>
            <a:r>
              <a:rPr lang="en-US" b="1" dirty="0"/>
              <a:t>Weakly Hard Real Time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Few deadline misses are </a:t>
            </a:r>
            <a:r>
              <a:rPr lang="en-US" dirty="0" smtClean="0"/>
              <a:t>accepted --&gt; Evenly spaced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QoS</a:t>
            </a:r>
            <a:r>
              <a:rPr lang="en-US" dirty="0"/>
              <a:t> is </a:t>
            </a:r>
            <a:r>
              <a:rPr lang="en-US" dirty="0" smtClean="0"/>
              <a:t>compromised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Represented by (</a:t>
            </a:r>
            <a:r>
              <a:rPr lang="en-US" dirty="0" err="1"/>
              <a:t>m,k</a:t>
            </a:r>
            <a:r>
              <a:rPr lang="en-US" dirty="0"/>
              <a:t>) model --&gt; m out of k tasks meet deadline</a:t>
            </a:r>
          </a:p>
          <a:p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308304" y="61653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79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 Light" panose="020F0302020204030204" pitchFamily="34" charset="0"/>
              </a:rPr>
              <a:t>SCHEDULING TYPES</a:t>
            </a:r>
            <a:r>
              <a:rPr lang="en-US" sz="3600" dirty="0">
                <a:latin typeface="Calibri Light" panose="020F0302020204030204" pitchFamily="34" charset="0"/>
              </a:rPr>
              <a:t> BASED </a:t>
            </a:r>
            <a:r>
              <a:rPr lang="en-US" sz="3600" dirty="0" smtClean="0">
                <a:latin typeface="Calibri Light" panose="020F0302020204030204" pitchFamily="34" charset="0"/>
              </a:rPr>
              <a:t>ON </a:t>
            </a:r>
            <a:r>
              <a:rPr lang="en-US" sz="3600" dirty="0">
                <a:latin typeface="Calibri Light" panose="020F0302020204030204" pitchFamily="34" charset="0"/>
              </a:rPr>
              <a:t>PRIORITY</a:t>
            </a:r>
            <a:endParaRPr lang="en-IN" sz="36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7848872" cy="42484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 smtClean="0"/>
              <a:t>Static Priority Scheduling</a:t>
            </a:r>
          </a:p>
          <a:p>
            <a:pPr algn="ctr"/>
            <a:endParaRPr lang="en-US" sz="2800" b="1" dirty="0" smtClean="0"/>
          </a:p>
          <a:p>
            <a:r>
              <a:rPr lang="en-US" sz="2800" dirty="0"/>
              <a:t>Easy to implement </a:t>
            </a:r>
          </a:p>
          <a:p>
            <a:endParaRPr lang="en-US" sz="2800" dirty="0" smtClean="0"/>
          </a:p>
          <a:p>
            <a:r>
              <a:rPr lang="en-US" sz="2800" dirty="0" smtClean="0"/>
              <a:t>Processes are assigned  a fixed priority</a:t>
            </a:r>
          </a:p>
          <a:p>
            <a:endParaRPr lang="en-US" sz="2800" dirty="0"/>
          </a:p>
          <a:p>
            <a:r>
              <a:rPr lang="en-US" sz="2800" dirty="0" smtClean="0"/>
              <a:t>Less overhead compared to dynamic schemes</a:t>
            </a:r>
          </a:p>
          <a:p>
            <a:endParaRPr lang="en-US" sz="2800" dirty="0" smtClean="0"/>
          </a:p>
          <a:p>
            <a:r>
              <a:rPr lang="en-US" sz="2800" dirty="0" smtClean="0"/>
              <a:t>Can handle overloads in a better way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4288" y="602496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55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7467600" cy="48737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 smtClean="0"/>
              <a:t>Distance Based Priority Scheduling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dirty="0" smtClean="0"/>
              <a:t>Classical Approach followed</a:t>
            </a:r>
          </a:p>
          <a:p>
            <a:endParaRPr lang="en-US" sz="2800" dirty="0" smtClean="0"/>
          </a:p>
          <a:p>
            <a:r>
              <a:rPr lang="en-US" sz="2800" dirty="0" smtClean="0"/>
              <a:t>Applies to both Uniprocessor and multiprocessor systems</a:t>
            </a:r>
          </a:p>
          <a:p>
            <a:endParaRPr lang="en-US" sz="2800" dirty="0"/>
          </a:p>
          <a:p>
            <a:r>
              <a:rPr lang="en-US" sz="2800" dirty="0" smtClean="0"/>
              <a:t>Guaranteed </a:t>
            </a:r>
            <a:r>
              <a:rPr lang="en-US" sz="2800" dirty="0" err="1" smtClean="0"/>
              <a:t>QoS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Promising performance in overload conditions</a:t>
            </a:r>
            <a:endParaRPr lang="en-US" sz="2800" dirty="0"/>
          </a:p>
          <a:p>
            <a:pPr marL="0" indent="0">
              <a:buNone/>
            </a:pP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52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Calibri Light" panose="020F0302020204030204" pitchFamily="34" charset="0"/>
              </a:rPr>
              <a:t>OFFLINE SCHEDULING</a:t>
            </a:r>
            <a:endParaRPr lang="en-IN" sz="48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2050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task is divided into 2 sets – mandatory and optional</a:t>
            </a:r>
          </a:p>
          <a:p>
            <a:endParaRPr lang="en-US" dirty="0" smtClean="0"/>
          </a:p>
          <a:p>
            <a:r>
              <a:rPr lang="en-US" dirty="0" smtClean="0"/>
              <a:t>Mandatory tasks – scheduled according to pre-defined priorities</a:t>
            </a:r>
          </a:p>
          <a:p>
            <a:endParaRPr lang="en-US" dirty="0"/>
          </a:p>
          <a:p>
            <a:r>
              <a:rPr lang="en-US" dirty="0" smtClean="0"/>
              <a:t>Optional tasks – Assigned with lowest priority</a:t>
            </a:r>
          </a:p>
          <a:p>
            <a:endParaRPr lang="en-US" dirty="0"/>
          </a:p>
          <a:p>
            <a:r>
              <a:rPr lang="en-US" dirty="0" smtClean="0"/>
              <a:t>Runtime overhead caused by migration of tasks  can be avoided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606652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07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libri Light" panose="020F0302020204030204" pitchFamily="34" charset="0"/>
              </a:rPr>
              <a:t>BIN PACKING ALGORITHM</a:t>
            </a:r>
            <a:endParaRPr lang="en-IN" sz="36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680520"/>
          </a:xfrm>
        </p:spPr>
        <p:txBody>
          <a:bodyPr/>
          <a:lstStyle/>
          <a:p>
            <a:r>
              <a:rPr lang="en-US" dirty="0" smtClean="0"/>
              <a:t>Each task/group of tasks has its own dedicated processor</a:t>
            </a:r>
          </a:p>
          <a:p>
            <a:endParaRPr lang="en-US" dirty="0"/>
          </a:p>
          <a:p>
            <a:r>
              <a:rPr lang="en-US" dirty="0" smtClean="0"/>
              <a:t>Partitioning Approach – Divides tasks into partitions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schedulability</a:t>
            </a:r>
            <a:r>
              <a:rPr lang="en-US" dirty="0" smtClean="0"/>
              <a:t> test is performed </a:t>
            </a:r>
          </a:p>
          <a:p>
            <a:endParaRPr lang="en-US" dirty="0"/>
          </a:p>
          <a:p>
            <a:r>
              <a:rPr lang="en-US" dirty="0" smtClean="0"/>
              <a:t>Then decided whether the task allocation in the processor is required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151654" y="60526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07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86409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 Light" panose="020F0302020204030204" pitchFamily="34" charset="0"/>
              </a:rPr>
              <a:t>R-BOUND-MP-NFRNS method</a:t>
            </a:r>
            <a:endParaRPr lang="en-IN" sz="40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1540" y="2248419"/>
            <a:ext cx="7704856" cy="3816424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Sorting </a:t>
            </a:r>
            <a:r>
              <a:rPr lang="en-US" sz="2800" dirty="0"/>
              <a:t>tasks in ascending order of periods where the first task needed to be considered is the task with shortest period</a:t>
            </a:r>
          </a:p>
          <a:p>
            <a:endParaRPr lang="en-US" sz="2800" dirty="0"/>
          </a:p>
          <a:p>
            <a:r>
              <a:rPr lang="en-US" sz="2800" dirty="0" err="1"/>
              <a:t>Schedulability</a:t>
            </a:r>
            <a:r>
              <a:rPr lang="en-US" sz="2800" dirty="0"/>
              <a:t> Test - Each uniprocessor uses the above equation </a:t>
            </a:r>
          </a:p>
          <a:p>
            <a:endParaRPr lang="en-US" sz="2800" dirty="0"/>
          </a:p>
          <a:p>
            <a:r>
              <a:rPr lang="en-US" sz="2800" dirty="0"/>
              <a:t>The next-fit-bin-packing algorithm is used to assign each task</a:t>
            </a:r>
          </a:p>
          <a:p>
            <a:endParaRPr lang="en-US" sz="2800" dirty="0"/>
          </a:p>
          <a:p>
            <a:r>
              <a:rPr lang="en-US" sz="2800" dirty="0"/>
              <a:t>The task is assigned to processor 1, incase of failure to assign a task to processor  ‘p’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547260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4288" y="61653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6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15200" cy="11381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Calibri Light" panose="020F0302020204030204" pitchFamily="34" charset="0"/>
              </a:rPr>
              <a:t>CASE STUDY</a:t>
            </a:r>
            <a:br>
              <a:rPr lang="en-US" sz="3600" dirty="0" smtClean="0">
                <a:latin typeface="Calibri Light" panose="020F0302020204030204" pitchFamily="34" charset="0"/>
              </a:rPr>
            </a:br>
            <a:r>
              <a:rPr lang="en-US" sz="3600" dirty="0" smtClean="0">
                <a:latin typeface="Calibri Light" panose="020F0302020204030204" pitchFamily="34" charset="0"/>
              </a:rPr>
              <a:t>autonomous mobile robot(</a:t>
            </a:r>
            <a:r>
              <a:rPr lang="en-US" sz="3600" dirty="0" err="1" smtClean="0">
                <a:latin typeface="Calibri Light" panose="020F0302020204030204" pitchFamily="34" charset="0"/>
              </a:rPr>
              <a:t>amr</a:t>
            </a:r>
            <a:r>
              <a:rPr lang="en-US" sz="3600" dirty="0" smtClean="0">
                <a:latin typeface="Calibri Light" panose="020F0302020204030204" pitchFamily="34" charset="0"/>
              </a:rPr>
              <a:t>) system</a:t>
            </a:r>
            <a:endParaRPr lang="en-IN" sz="36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7467600" cy="3917032"/>
          </a:xfrm>
        </p:spPr>
        <p:txBody>
          <a:bodyPr/>
          <a:lstStyle/>
          <a:p>
            <a:r>
              <a:rPr lang="en-US" dirty="0" smtClean="0"/>
              <a:t>Consists of Hard tasks and Soft tasks</a:t>
            </a:r>
          </a:p>
          <a:p>
            <a:endParaRPr lang="en-US" dirty="0"/>
          </a:p>
          <a:p>
            <a:r>
              <a:rPr lang="en-US" dirty="0" smtClean="0"/>
              <a:t>Task set – Includes various robot operations</a:t>
            </a:r>
          </a:p>
          <a:p>
            <a:endParaRPr lang="en-US" dirty="0"/>
          </a:p>
          <a:p>
            <a:r>
              <a:rPr lang="en-US" dirty="0" smtClean="0"/>
              <a:t>Robot traverses in a structured environment</a:t>
            </a:r>
          </a:p>
          <a:p>
            <a:endParaRPr lang="en-US" dirty="0"/>
          </a:p>
          <a:p>
            <a:r>
              <a:rPr lang="en-US" dirty="0" smtClean="0"/>
              <a:t>Robot software controls the movement of robot while avoiding obstacles in its environment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60526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82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 Light" panose="020F0302020204030204" pitchFamily="34" charset="0"/>
              </a:rPr>
              <a:t>TASK SET OF AMR CASE STUDY</a:t>
            </a:r>
            <a:endParaRPr lang="en-IN" sz="4000" dirty="0">
              <a:latin typeface="Calibri Light" panose="020F03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12068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1213" y="6161508"/>
            <a:ext cx="76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94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Calibri Light" panose="020F0302020204030204" pitchFamily="34" charset="0"/>
              </a:rPr>
              <a:t>HYPERPERIOD ANALYSIS</a:t>
            </a:r>
            <a:endParaRPr lang="en-IN" sz="4800" dirty="0">
              <a:latin typeface="Calibri Light" panose="020F03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5"/>
            <a:ext cx="626469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8304" y="613186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63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 Light" panose="020F0302020204030204" pitchFamily="34" charset="0"/>
              </a:rPr>
              <a:t>Experimental results </a:t>
            </a:r>
            <a:endParaRPr lang="en-IN" sz="4400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78570"/>
            <a:ext cx="6480720" cy="399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32240" y="596407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96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 Light" panose="020F0302020204030204" pitchFamily="34" charset="0"/>
              </a:rPr>
              <a:t>DRAWBACKS</a:t>
            </a:r>
            <a:endParaRPr lang="en-IN" sz="44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5365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first paper discusses more about Scheduling aspects of Weakly hard real time systems rather than energy reduction aspects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partitioning techniques described are not clear and do not provide the basis for their selection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experimental results are based on certain assumptions which are not strongly supported in the context of energy reduction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61653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76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alibri Light" panose="020F0302020204030204" pitchFamily="34" charset="0"/>
              </a:rPr>
              <a:t>Basic Model of Real Time Systems</a:t>
            </a:r>
            <a:endParaRPr lang="en-IN" sz="4400" dirty="0">
              <a:latin typeface="Calibri Light" panose="020F03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3528" y="1556792"/>
            <a:ext cx="8136903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8304" y="61467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3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467600" cy="48737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second paper does not provide proper background necessary to understand the algorithms mentioned in the paper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It generalizes few techniques to both uniprocessor and multi-processor systems but does not explain them in the individual contexts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Lacks clear experimental results and does not indicate the parameters used for determining the results  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592451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90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Calibri Light" panose="020F0302020204030204" pitchFamily="34" charset="0"/>
              </a:rPr>
              <a:t>FUTURE  WORK</a:t>
            </a:r>
            <a:endParaRPr lang="en-IN" sz="48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467600" cy="3845024"/>
          </a:xfrm>
        </p:spPr>
        <p:txBody>
          <a:bodyPr/>
          <a:lstStyle/>
          <a:p>
            <a:r>
              <a:rPr lang="en-US" dirty="0" smtClean="0"/>
              <a:t>Testing the proposed Inverse Rate Monotonic Algorithm in multi-processor environment</a:t>
            </a:r>
          </a:p>
          <a:p>
            <a:endParaRPr lang="en-US" dirty="0"/>
          </a:p>
          <a:p>
            <a:r>
              <a:rPr lang="en-US" dirty="0" smtClean="0"/>
              <a:t>Developing a standard scheduling approach for multi-processor systems</a:t>
            </a:r>
          </a:p>
          <a:p>
            <a:endParaRPr lang="en-US" dirty="0"/>
          </a:p>
          <a:p>
            <a:r>
              <a:rPr lang="en-US" dirty="0" smtClean="0"/>
              <a:t>Increasing the predictability of tasks for weakly hard real-time systems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018668" y="60506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44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Calibri Light" panose="020F0302020204030204" pitchFamily="34" charset="0"/>
              </a:rPr>
              <a:t>CONCLUSION</a:t>
            </a:r>
            <a:endParaRPr lang="en-IN" sz="48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277072"/>
          </a:xfrm>
        </p:spPr>
        <p:txBody>
          <a:bodyPr/>
          <a:lstStyle/>
          <a:p>
            <a:r>
              <a:rPr lang="en-US" dirty="0" smtClean="0"/>
              <a:t>Both the papers introduce new concepts related to weakly hard real time systems</a:t>
            </a:r>
          </a:p>
          <a:p>
            <a:endParaRPr lang="en-US" dirty="0"/>
          </a:p>
          <a:p>
            <a:r>
              <a:rPr lang="en-US" dirty="0" smtClean="0"/>
              <a:t>Various scheduling techniques and the need for them in weakly hard real time systems has been explained</a:t>
            </a:r>
          </a:p>
          <a:p>
            <a:endParaRPr lang="en-US" dirty="0"/>
          </a:p>
          <a:p>
            <a:r>
              <a:rPr lang="en-US" dirty="0" smtClean="0"/>
              <a:t>New scheduling schemes and its analysis along with a case study gives good support for its usage in multi-processor systems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605264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58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5770984" cy="1152128"/>
          </a:xfrm>
        </p:spPr>
        <p:txBody>
          <a:bodyPr>
            <a:noAutofit/>
          </a:bodyPr>
          <a:lstStyle/>
          <a:p>
            <a:r>
              <a:rPr lang="en-US" sz="7200" dirty="0" smtClean="0"/>
              <a:t>Questions ?</a:t>
            </a:r>
            <a:endParaRPr lang="en-IN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606193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06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875" y="548680"/>
            <a:ext cx="504056" cy="49685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Calibri Light" panose="020F0302020204030204" pitchFamily="34" charset="0"/>
              </a:rPr>
              <a:t>EXAMPLES</a:t>
            </a:r>
            <a:endParaRPr lang="en-IN" sz="4400" dirty="0"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DELL\Desktop\ess image pool\ess image p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08531"/>
            <a:ext cx="4000337" cy="346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lb.ac.be/sciences/intra/inforsc_archives/nrj/carati_fichiers/jet-in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000337" cy="30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b/b4/AIM-9L_DF-ST-82-101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4093" y="121642"/>
            <a:ext cx="3924369" cy="34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alleysecurityandalarm.com/wp-content/uploads/2013/07/security-and-alarm-access-contr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94" y="3573016"/>
            <a:ext cx="3924369" cy="30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1151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Calibri Light" panose="020F0302020204030204" pitchFamily="34" charset="0"/>
              </a:rPr>
              <a:t>SCHEDULING TYPES</a:t>
            </a:r>
            <a:endParaRPr lang="en-IN" sz="48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457256" cy="51331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Clock </a:t>
            </a:r>
            <a:r>
              <a:rPr lang="en-US" sz="3200" b="1" dirty="0"/>
              <a:t>Driven </a:t>
            </a:r>
            <a:r>
              <a:rPr lang="en-US" sz="3200" b="1" dirty="0" smtClean="0"/>
              <a:t>Scheduling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Task scheduling decisions are made at clock interrupt </a:t>
            </a:r>
            <a:r>
              <a:rPr lang="en-US" dirty="0" smtClean="0"/>
              <a:t>points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Off line schedulers --&gt; predetermines which task will run and </a:t>
            </a:r>
            <a:r>
              <a:rPr lang="en-US" dirty="0" smtClean="0"/>
              <a:t>when</a:t>
            </a:r>
          </a:p>
          <a:p>
            <a:endParaRPr lang="en-US" dirty="0"/>
          </a:p>
          <a:p>
            <a:r>
              <a:rPr lang="en-US" dirty="0"/>
              <a:t>Very little run time </a:t>
            </a:r>
            <a:r>
              <a:rPr lang="en-US" dirty="0" smtClean="0"/>
              <a:t>overhead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Cannot handle aperiodic and sporadic tasks since exact </a:t>
            </a:r>
            <a:r>
              <a:rPr lang="en-US" dirty="0" smtClean="0"/>
              <a:t>occurrences </a:t>
            </a:r>
            <a:r>
              <a:rPr lang="en-US" dirty="0"/>
              <a:t>of such tasks cannot be </a:t>
            </a:r>
            <a:r>
              <a:rPr lang="en-US" dirty="0" smtClean="0"/>
              <a:t>predicted </a:t>
            </a:r>
            <a:endParaRPr lang="en-US" dirty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53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496855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Priority Driven Scheduling </a:t>
            </a:r>
          </a:p>
          <a:p>
            <a:endParaRPr lang="en-US" dirty="0" smtClean="0"/>
          </a:p>
          <a:p>
            <a:r>
              <a:rPr lang="en-US" dirty="0" smtClean="0"/>
              <a:t>Scheduling </a:t>
            </a:r>
            <a:r>
              <a:rPr lang="en-US" dirty="0"/>
              <a:t>based on priority of </a:t>
            </a:r>
            <a:r>
              <a:rPr lang="en-US" dirty="0" smtClean="0"/>
              <a:t>task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Higher </a:t>
            </a:r>
            <a:r>
              <a:rPr lang="en-US" dirty="0"/>
              <a:t>priority task pre-empts running lower priority </a:t>
            </a:r>
            <a:r>
              <a:rPr lang="en-US" dirty="0" smtClean="0"/>
              <a:t>task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classified into 2 approaches:</a:t>
            </a:r>
          </a:p>
          <a:p>
            <a:pPr marL="0" indent="0">
              <a:buNone/>
            </a:pPr>
            <a:r>
              <a:rPr lang="en-US" dirty="0"/>
              <a:t>	1. Static Approach</a:t>
            </a:r>
          </a:p>
          <a:p>
            <a:pPr marL="0" indent="0">
              <a:buNone/>
            </a:pPr>
            <a:r>
              <a:rPr lang="en-US" dirty="0"/>
              <a:t>	2. Dynamic </a:t>
            </a:r>
            <a:r>
              <a:rPr lang="en-US" dirty="0" smtClean="0"/>
              <a:t>Approach </a:t>
            </a:r>
            <a:endParaRPr lang="en-US" dirty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59492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63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Calibri Light" panose="020F0302020204030204" pitchFamily="34" charset="0"/>
              </a:rPr>
              <a:t>STATIC APPROACH</a:t>
            </a:r>
            <a:endParaRPr lang="en-IN" sz="54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7467600" cy="43204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Priorities are assigned to tasks once for all and every job of a task will have same </a:t>
            </a:r>
            <a:r>
              <a:rPr lang="en-US" dirty="0" smtClean="0"/>
              <a:t>priority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Rate Monotonic Algorithm</a:t>
            </a:r>
            <a:r>
              <a:rPr lang="en-US" dirty="0"/>
              <a:t>(</a:t>
            </a:r>
            <a:r>
              <a:rPr lang="en-US" b="1" dirty="0"/>
              <a:t>RM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r>
              <a:rPr lang="en-US" dirty="0"/>
              <a:t>Assigns static priorities based on task </a:t>
            </a:r>
            <a:r>
              <a:rPr lang="en-US" dirty="0" smtClean="0"/>
              <a:t>periods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task with the shortest period gets the highest priority, and the task with the longest period gets the lowest static priority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60212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6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7467600" cy="4873752"/>
          </a:xfrm>
        </p:spPr>
        <p:txBody>
          <a:bodyPr/>
          <a:lstStyle/>
          <a:p>
            <a:pPr marL="514350" indent="-514350">
              <a:buAutoNum type="alphaUcPeriod" startAt="2"/>
            </a:pPr>
            <a:endParaRPr lang="en-US" sz="3200" b="1" dirty="0" smtClean="0"/>
          </a:p>
          <a:p>
            <a:pPr marL="514350" indent="-514350">
              <a:buAutoNum type="alphaUcPeriod" startAt="2"/>
            </a:pPr>
            <a:r>
              <a:rPr lang="en-US" sz="3200" b="1" dirty="0" smtClean="0"/>
              <a:t>Deadline </a:t>
            </a:r>
            <a:r>
              <a:rPr lang="en-US" sz="3200" b="1" dirty="0"/>
              <a:t>Monotonic </a:t>
            </a:r>
            <a:r>
              <a:rPr lang="en-US" sz="3200" b="1" dirty="0" smtClean="0"/>
              <a:t>Algorithm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Assigns </a:t>
            </a:r>
            <a:r>
              <a:rPr lang="en-US" dirty="0"/>
              <a:t>static priorities based on </a:t>
            </a:r>
            <a:r>
              <a:rPr lang="en-US" dirty="0" smtClean="0"/>
              <a:t>deadline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task with relatively shorter deadline will have higher priority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092280" y="605558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7/32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39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alibri Light" panose="020F0302020204030204" pitchFamily="34" charset="0"/>
              </a:rPr>
              <a:t>DYNAMIC APPROACH</a:t>
            </a:r>
            <a:endParaRPr lang="en-IN" sz="48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6336704" cy="442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Priorities of tasks may change </a:t>
            </a:r>
            <a:r>
              <a:rPr lang="en-US" dirty="0" smtClean="0"/>
              <a:t>from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request to </a:t>
            </a:r>
            <a:r>
              <a:rPr lang="en-US" dirty="0" smtClean="0"/>
              <a:t>request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Earliest Deadline First</a:t>
            </a:r>
            <a:r>
              <a:rPr lang="en-US" dirty="0"/>
              <a:t>(</a:t>
            </a:r>
            <a:r>
              <a:rPr lang="en-US" b="1" dirty="0"/>
              <a:t>EDF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Earlier the deadline --&gt; higher will be the </a:t>
            </a:r>
            <a:r>
              <a:rPr lang="en-US" dirty="0" smtClean="0"/>
              <a:t>priority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During scheduling --&gt; task having the shortest deadline is </a:t>
            </a:r>
            <a:r>
              <a:rPr lang="en-US" dirty="0" smtClean="0"/>
              <a:t>scheduled</a:t>
            </a: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611903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8/32</a:t>
            </a:r>
            <a:endParaRPr lang="en-IN" dirty="0"/>
          </a:p>
        </p:txBody>
      </p:sp>
      <p:pic>
        <p:nvPicPr>
          <p:cNvPr id="2050" name="Picture 2" descr="http://www.blastr.com/sites/blastr/files/TheFlash1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21783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506</TotalTime>
  <Words>1129</Words>
  <Application>Microsoft Office PowerPoint</Application>
  <PresentationFormat>On-screen Show (4:3)</PresentationFormat>
  <Paragraphs>231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A Schedulability Analysis for Weakly Hard Real- Time Tasks in Partitioning Scheduling on Multiprocessor Systems</vt:lpstr>
      <vt:lpstr>INTRODUCTION</vt:lpstr>
      <vt:lpstr>Basic Model of Real Time Systems</vt:lpstr>
      <vt:lpstr>EXAMPLES</vt:lpstr>
      <vt:lpstr>SCHEDULING TYPES</vt:lpstr>
      <vt:lpstr>PowerPoint Presentation</vt:lpstr>
      <vt:lpstr>STATIC APPROACH</vt:lpstr>
      <vt:lpstr>PowerPoint Presentation</vt:lpstr>
      <vt:lpstr>DYNAMIC APPROACH</vt:lpstr>
      <vt:lpstr>POWER SAVING TECHNIQUES</vt:lpstr>
      <vt:lpstr>PowerPoint Presentation</vt:lpstr>
      <vt:lpstr>PARTITIONING TECHNIQUES</vt:lpstr>
      <vt:lpstr>PowerPoint Presentation</vt:lpstr>
      <vt:lpstr>PowerPoint Presentation</vt:lpstr>
      <vt:lpstr>RATE MONOTONIC vs INVERSE  RATE MONOTONIC</vt:lpstr>
      <vt:lpstr>Example of Inverse RM algorithm </vt:lpstr>
      <vt:lpstr>A Schedulability Analysis for Weakly Hard Real- Time Tasks in Partitioning Scheduling on Multiprocessor Systems</vt:lpstr>
      <vt:lpstr>PowerPoint Presentation</vt:lpstr>
      <vt:lpstr>PowerPoint Presentation</vt:lpstr>
      <vt:lpstr>SCHEDULING TYPES BASED ON PRIORITY</vt:lpstr>
      <vt:lpstr>PowerPoint Presentation</vt:lpstr>
      <vt:lpstr>OFFLINE SCHEDULING</vt:lpstr>
      <vt:lpstr>BIN PACKING ALGORITHM</vt:lpstr>
      <vt:lpstr>R-BOUND-MP-NFRNS method</vt:lpstr>
      <vt:lpstr>CASE STUDY autonomous mobile robot(amr) system</vt:lpstr>
      <vt:lpstr>TASK SET OF AMR CASE STUDY</vt:lpstr>
      <vt:lpstr>HYPERPERIOD ANALYSIS</vt:lpstr>
      <vt:lpstr>Experimental results </vt:lpstr>
      <vt:lpstr>DRAWBACKS</vt:lpstr>
      <vt:lpstr>PowerPoint Presentation</vt:lpstr>
      <vt:lpstr>FUTURE  WORK</vt:lpstr>
      <vt:lpstr>CONCLUSION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37</cp:revision>
  <dcterms:created xsi:type="dcterms:W3CDTF">2015-02-18T19:35:02Z</dcterms:created>
  <dcterms:modified xsi:type="dcterms:W3CDTF">2015-02-19T04:20:27Z</dcterms:modified>
</cp:coreProperties>
</file>