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809" r:id="rId2"/>
  </p:sldMasterIdLst>
  <p:notesMasterIdLst>
    <p:notesMasterId r:id="rId28"/>
  </p:notesMasterIdLst>
  <p:handoutMasterIdLst>
    <p:handoutMasterId r:id="rId29"/>
  </p:handoutMasterIdLst>
  <p:sldIdLst>
    <p:sldId id="613" r:id="rId3"/>
    <p:sldId id="632" r:id="rId4"/>
    <p:sldId id="611" r:id="rId5"/>
    <p:sldId id="612" r:id="rId6"/>
    <p:sldId id="558" r:id="rId7"/>
    <p:sldId id="610" r:id="rId8"/>
    <p:sldId id="626" r:id="rId9"/>
    <p:sldId id="598" r:id="rId10"/>
    <p:sldId id="614" r:id="rId11"/>
    <p:sldId id="616" r:id="rId12"/>
    <p:sldId id="615" r:id="rId13"/>
    <p:sldId id="628" r:id="rId14"/>
    <p:sldId id="629" r:id="rId15"/>
    <p:sldId id="630" r:id="rId16"/>
    <p:sldId id="627" r:id="rId17"/>
    <p:sldId id="604" r:id="rId18"/>
    <p:sldId id="623" r:id="rId19"/>
    <p:sldId id="624" r:id="rId20"/>
    <p:sldId id="625" r:id="rId21"/>
    <p:sldId id="618" r:id="rId22"/>
    <p:sldId id="619" r:id="rId23"/>
    <p:sldId id="620" r:id="rId24"/>
    <p:sldId id="621" r:id="rId25"/>
    <p:sldId id="631" r:id="rId26"/>
    <p:sldId id="622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ar" initials="k" lastIdx="1" clrIdx="0">
    <p:extLst/>
  </p:cmAuthor>
  <p:cmAuthor id="2" name="WILSON, CHRISTOPHER M. (GSFC-5870)" initials="WCM(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FFFF00"/>
    <a:srgbClr val="D1FFE8"/>
    <a:srgbClr val="FFF2CD"/>
    <a:srgbClr val="CC3300"/>
    <a:srgbClr val="FFDC79"/>
    <a:srgbClr val="0021A5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81741" autoAdjust="0"/>
  </p:normalViewPr>
  <p:slideViewPr>
    <p:cSldViewPr>
      <p:cViewPr varScale="1">
        <p:scale>
          <a:sx n="86" d="100"/>
          <a:sy n="86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6300B-BD42-4E34-A8B8-3DA27BD9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1D969F-8327-402D-81D2-D765D141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6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5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0073C-106B-4BD0-B97F-2884F49FDE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03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0073C-106B-4BD0-B97F-2884F49FDE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1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D969F-8327-402D-81D2-D765D141DA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Supporting abstraction and utility services</a:t>
            </a:r>
          </a:p>
          <a:p>
            <a:pPr lvl="1"/>
            <a:r>
              <a:rPr lang="en-US" sz="1100" dirty="0" smtClean="0"/>
              <a:t>Connected via Software Bus</a:t>
            </a:r>
          </a:p>
          <a:p>
            <a:r>
              <a:rPr lang="en-US" dirty="0" smtClean="0"/>
              <a:t>File Manager</a:t>
            </a:r>
          </a:p>
          <a:p>
            <a:pPr lvl="1"/>
            <a:r>
              <a:rPr lang="en-US" dirty="0" smtClean="0"/>
              <a:t>Processes ground commands</a:t>
            </a:r>
          </a:p>
          <a:p>
            <a:r>
              <a:rPr lang="en-US" dirty="0" smtClean="0"/>
              <a:t>Health and Safety</a:t>
            </a:r>
          </a:p>
          <a:p>
            <a:pPr lvl="1"/>
            <a:r>
              <a:rPr lang="en-US" dirty="0" smtClean="0"/>
              <a:t>Application and event monitoring, watchdog servicing, execution counter reporting, CPU aliveness indication</a:t>
            </a:r>
          </a:p>
          <a:p>
            <a:r>
              <a:rPr lang="en-US" dirty="0" smtClean="0"/>
              <a:t>Housekeeping</a:t>
            </a:r>
          </a:p>
          <a:p>
            <a:pPr lvl="1"/>
            <a:r>
              <a:rPr lang="en-US" dirty="0" smtClean="0"/>
              <a:t>Packet-driven telemetry message builder</a:t>
            </a:r>
          </a:p>
          <a:p>
            <a:r>
              <a:rPr lang="en-US" dirty="0" smtClean="0"/>
              <a:t>Stored Commands Task</a:t>
            </a:r>
          </a:p>
          <a:p>
            <a:pPr lvl="1"/>
            <a:r>
              <a:rPr lang="en-US" dirty="0" smtClean="0"/>
              <a:t>Receives commands from ground</a:t>
            </a:r>
          </a:p>
          <a:p>
            <a:r>
              <a:rPr lang="en-US" dirty="0" smtClean="0"/>
              <a:t>Scheduler</a:t>
            </a:r>
          </a:p>
          <a:p>
            <a:pPr lvl="1"/>
            <a:r>
              <a:rPr lang="en-US" dirty="0" smtClean="0"/>
              <a:t>Generates messages when specified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0073C-106B-4BD0-B97F-2884F49FDE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20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0073C-106B-4BD0-B97F-2884F49FDE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4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pic>
        <p:nvPicPr>
          <p:cNvPr id="8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6" y="4789714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spc="-30" dirty="0">
                <a:solidFill>
                  <a:schemeClr val="bg1"/>
                </a:solidFill>
                <a:latin typeface="Arial Narrow" pitchFamily="34" charset="0"/>
              </a:rPr>
              <a:t>CHREC Annual Workshop </a:t>
            </a:r>
            <a:r>
              <a:rPr lang="en-US" sz="1600" b="1" spc="-30" dirty="0" smtClean="0">
                <a:solidFill>
                  <a:schemeClr val="bg1"/>
                </a:solidFill>
                <a:latin typeface="Arial Narrow" pitchFamily="34" charset="0"/>
              </a:rPr>
              <a:t>(CAW14)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41DB-2DB7-4C4C-9866-4E1123D93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AF9A-79A8-4D81-ADA3-22F46D038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52585D"/>
            </a:gs>
            <a:gs pos="100000">
              <a:srgbClr val="30404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1905000"/>
            <a:ext cx="41148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038600"/>
            <a:ext cx="4114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78540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sz="14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839200" cy="45720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>
                <a:latin typeface="Century Gothic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latin typeface="Century Gothic" pitchFamily="34" charset="0"/>
              </a:defRPr>
            </a:lvl2pPr>
            <a:lvl3pPr marL="1257300" indent="-342900">
              <a:buFont typeface="Arial" pitchFamily="34" charset="0"/>
              <a:buChar char="•"/>
              <a:defRPr sz="2000">
                <a:latin typeface="Century Gothic" pitchFamily="34" charset="0"/>
              </a:defRPr>
            </a:lvl3pPr>
            <a:lvl4pPr marL="1657350" indent="-285750">
              <a:buFont typeface="Arial" pitchFamily="34" charset="0"/>
              <a:buChar char="•"/>
              <a:defRPr sz="1800">
                <a:latin typeface="Century Gothic" pitchFamily="34" charset="0"/>
              </a:defRPr>
            </a:lvl4pPr>
            <a:lvl5pPr marL="2114550" indent="-285750">
              <a:buFont typeface="Arial" pitchFamily="34" charset="0"/>
              <a:buChar char="•"/>
              <a:defRPr sz="16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7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1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B180-F93F-440A-8193-8CC661418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676399"/>
            <a:ext cx="8686800" cy="4648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4778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6493507"/>
              <a:ext cx="9144000" cy="364493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490978"/>
              <a:ext cx="9144000" cy="45719"/>
            </a:xfrm>
            <a:prstGeom prst="rect">
              <a:avLst/>
            </a:prstGeom>
            <a:solidFill>
              <a:srgbClr val="416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1490978"/>
            </a:xfrm>
            <a:prstGeom prst="rect">
              <a:avLst/>
            </a:prstGeom>
            <a:solidFill>
              <a:srgbClr val="53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8" y="128954"/>
              <a:ext cx="1334122" cy="12426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B4396-281B-46DC-8533-9466036CB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7D40-D8A8-4797-953F-D3651DBF6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A0C9-09E3-4D87-AC57-A781079DA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72E6-AE85-4A61-A838-5BB8BF3B8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DD64-BDDF-4354-A3F4-89493CCA8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9C15-8E16-48C4-9A3A-C1FD57F5B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56F6-95AA-4941-AEDC-9966AA962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9E97EFF3-893A-4573-A848-E3013EA4D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10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45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1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entury Gothic" pitchFamily="34" charset="0"/>
          <a:ea typeface="Verdana" pitchFamily="34" charset="0"/>
          <a:cs typeface="Verdana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microsoft.com/office/2007/relationships/hdphoto" Target="../media/hdphoto3.wdp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3" name="Picture 3" descr="CHREC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92313"/>
          </a:xfrm>
          <a:prstGeom prst="rect">
            <a:avLst/>
          </a:prstGeom>
          <a:noFill/>
        </p:spPr>
      </p:pic>
      <p:pic>
        <p:nvPicPr>
          <p:cNvPr id="6502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54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0262" name="Text Box 22"/>
          <p:cNvSpPr txBox="1">
            <a:spLocks noChangeArrowheads="1"/>
          </p:cNvSpPr>
          <p:nvPr/>
        </p:nvSpPr>
        <p:spPr bwMode="auto">
          <a:xfrm>
            <a:off x="0" y="5943600"/>
            <a:ext cx="9144000" cy="461665"/>
          </a:xfrm>
          <a:prstGeom prst="rect">
            <a:avLst/>
          </a:prstGeom>
          <a:solidFill>
            <a:srgbClr val="FFF2CD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Research highlighted in this presentation was 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supported by CHREC members and by the I/UCRC Centers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of 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National 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Science Foundation under Grant 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Nos. EEC-0642422 and IIP-1161022. 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50269" name="Text Box 29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8915400" algn="r"/>
              </a:tabLst>
            </a:pPr>
            <a:r>
              <a:rPr lang="en-US" b="1" dirty="0" smtClean="0">
                <a:solidFill>
                  <a:srgbClr val="2D2D8A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rgbClr val="2D2D8A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28th Annual AIAA/USU Conference on Small Satellites, </a:t>
            </a:r>
            <a:r>
              <a:rPr lang="en-US" b="1" dirty="0" smtClean="0">
                <a:solidFill>
                  <a:srgbClr val="2D2D8A">
                    <a:lumMod val="40000"/>
                    <a:lumOff val="60000"/>
                  </a:srgbClr>
                </a:solidFill>
                <a:latin typeface="Arial Narrow" pitchFamily="34" charset="0"/>
                <a:cs typeface="Arial" pitchFamily="34" charset="0"/>
              </a:rPr>
              <a:t>05AUG14</a:t>
            </a:r>
            <a:endParaRPr lang="en-US" b="1" dirty="0">
              <a:solidFill>
                <a:srgbClr val="2D2D8A">
                  <a:lumMod val="40000"/>
                  <a:lumOff val="60000"/>
                </a:srgb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50245" name="Text Box 5"/>
          <p:cNvSpPr txBox="1">
            <a:spLocks noChangeArrowheads="1"/>
          </p:cNvSpPr>
          <p:nvPr/>
        </p:nvSpPr>
        <p:spPr bwMode="auto">
          <a:xfrm>
            <a:off x="0" y="4438724"/>
            <a:ext cx="9144000" cy="19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5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Investigators and Students</a:t>
            </a:r>
            <a:endParaRPr lang="en-US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25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Dylan Rudolph, </a:t>
            </a:r>
            <a:r>
              <a:rPr lang="en-US" sz="1400" b="1" u="sng" dirty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Christopher </a:t>
            </a:r>
            <a:r>
              <a:rPr lang="en-US" sz="1400" b="1" u="sng" dirty="0" err="1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Wilson</a:t>
            </a:r>
            <a:r>
              <a:rPr lang="en-US" sz="1400" b="1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Jacob Stewart, Patrick </a:t>
            </a:r>
            <a:r>
              <a:rPr lang="en-US" sz="1400" b="1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Gauvin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Alan 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George, Herman 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Lam, </a:t>
            </a:r>
            <a:r>
              <a:rPr lang="en-US" sz="14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Gary Crum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 Mike </a:t>
            </a:r>
            <a:r>
              <a:rPr lang="en-US" sz="1400" b="1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Wirthlin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en-US" sz="1400" b="1" u="sng" dirty="0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Alex </a:t>
            </a:r>
            <a:r>
              <a:rPr lang="en-US" sz="1400" b="1" u="sng" dirty="0" err="1">
                <a:solidFill>
                  <a:srgbClr val="0070C0"/>
                </a:solidFill>
                <a:latin typeface="Arial Narrow" panose="020B0606020202030204" pitchFamily="34" charset="0"/>
                <a:cs typeface="Arial" charset="0"/>
              </a:rPr>
              <a:t>Wilson</a:t>
            </a:r>
            <a:r>
              <a:rPr lang="en-US" sz="1400" b="1" dirty="0" err="1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Aaron Stoddard</a:t>
            </a:r>
          </a:p>
          <a:p>
            <a:pPr algn="ctr" fontAlgn="base">
              <a:spcBef>
                <a:spcPct val="25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Research Partners</a:t>
            </a:r>
          </a:p>
          <a:p>
            <a:pPr algn="ctr" fontAlgn="base">
              <a:spcBef>
                <a:spcPct val="25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University of Florida (lead), NASA Goddard, Brigham Young University, 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NASA 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Kennedy</a:t>
            </a:r>
            <a:r>
              <a:rPr lang="en-US" sz="14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 Honeywell, </a:t>
            </a:r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Space Micro, and growing!</a:t>
            </a:r>
            <a:endParaRPr lang="en-US" sz="1400" dirty="0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 fontAlgn="base">
              <a:spcBef>
                <a:spcPct val="25000"/>
              </a:spcBef>
              <a:spcAft>
                <a:spcPct val="0"/>
              </a:spcAft>
            </a:pP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50255" name="Text Box 15"/>
          <p:cNvSpPr txBox="1">
            <a:spLocks noChangeArrowheads="1"/>
          </p:cNvSpPr>
          <p:nvPr/>
        </p:nvSpPr>
        <p:spPr bwMode="auto">
          <a:xfrm>
            <a:off x="0" y="2133600"/>
            <a:ext cx="9144000" cy="2286000"/>
          </a:xfrm>
          <a:prstGeom prst="rect">
            <a:avLst/>
          </a:prstGeom>
          <a:gradFill>
            <a:gsLst>
              <a:gs pos="15000">
                <a:schemeClr val="tx1"/>
              </a:gs>
              <a:gs pos="74000">
                <a:srgbClr val="00B0F0"/>
              </a:gs>
              <a:gs pos="78000">
                <a:schemeClr val="bg1"/>
              </a:gs>
              <a:gs pos="99000">
                <a:srgbClr val="007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</a:pPr>
            <a:endParaRPr lang="en-US" sz="7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fontAlgn="base">
              <a:spcBef>
                <a:spcPct val="0"/>
              </a:spcBef>
            </a:pPr>
            <a:endParaRPr lang="en-US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</a:pP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HREC </a:t>
            </a: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pace </a:t>
            </a: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rocessor</a:t>
            </a:r>
          </a:p>
          <a:p>
            <a:pPr algn="ctr" fontAlgn="base">
              <a:spcBef>
                <a:spcPct val="0"/>
              </a:spcBef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 Multifaceted Hybrid Architecture for Space Computing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3297" name="Picture 1" descr="C:\Users\Dr. George\AppData\Local\Microsoft\Windows\Temporary Internet Files\Content.IE5\9U3STMJX\MC90043485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1" descr="C:\Users\Dr. George\AppData\Local\Microsoft\Windows\Temporary Internet Files\Content.IE5\9U3STMJX\MC90043485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29600" y="1981200"/>
            <a:ext cx="914400" cy="914400"/>
          </a:xfrm>
          <a:prstGeom prst="rect">
            <a:avLst/>
          </a:prstGeom>
          <a:noFill/>
        </p:spPr>
      </p:pic>
      <p:pic>
        <p:nvPicPr>
          <p:cNvPr id="13" name="Picture 1" descr="C:\Users\Dr. George\AppData\Local\Microsoft\Windows\Temporary Internet Files\Content.IE5\9U3STMJX\MC90043485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3657600"/>
            <a:ext cx="914400" cy="914400"/>
          </a:xfrm>
          <a:prstGeom prst="rect">
            <a:avLst/>
          </a:prstGeom>
          <a:noFill/>
        </p:spPr>
      </p:pic>
      <p:pic>
        <p:nvPicPr>
          <p:cNvPr id="14" name="Picture 1" descr="C:\Users\Dr. George\AppData\Local\Microsoft\Windows\Temporary Internet Files\Content.IE5\9U3STMJX\MC90043485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8229600" y="3657600"/>
            <a:ext cx="914400" cy="914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2000"/>
            <a:ext cx="1299973" cy="1312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4560887"/>
            <a:ext cx="1637090" cy="13233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FDD64-BDDF-4354-A3F4-89493CCA822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0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CSPv1 System Description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144000" y="1143000"/>
            <a:ext cx="4216400" cy="5143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20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430557"/>
            <a:ext cx="1905000" cy="2724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lvl="0" algn="ctr"/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Reference Slide</a:t>
            </a:r>
            <a:endParaRPr lang="en-US" sz="1600" b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029200" y="11430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Requires </a:t>
            </a:r>
            <a:r>
              <a:rPr lang="en-US" sz="2000" kern="0" dirty="0"/>
              <a:t>3V3 and 5V0, other </a:t>
            </a:r>
            <a:br>
              <a:rPr lang="en-US" sz="2000" kern="0" dirty="0"/>
            </a:br>
            <a:r>
              <a:rPr lang="en-US" sz="2000" kern="0" dirty="0"/>
              <a:t>voltages  generated on-board</a:t>
            </a:r>
          </a:p>
          <a:p>
            <a:pPr lvl="1"/>
            <a:r>
              <a:rPr lang="en-US" sz="1600" kern="0" dirty="0"/>
              <a:t>1.7 – 3.5 W depending on </a:t>
            </a:r>
            <a:br>
              <a:rPr lang="en-US" sz="1600" kern="0" dirty="0"/>
            </a:br>
            <a:r>
              <a:rPr lang="en-US" sz="1600" kern="0" dirty="0"/>
              <a:t>maximum load state</a:t>
            </a:r>
          </a:p>
          <a:p>
            <a:r>
              <a:rPr lang="en-US" sz="2000" kern="0" dirty="0"/>
              <a:t>160-pin </a:t>
            </a:r>
            <a:r>
              <a:rPr lang="en-US" sz="2000" kern="0" dirty="0" err="1"/>
              <a:t>Samtec</a:t>
            </a:r>
            <a:r>
              <a:rPr lang="en-US" sz="2000" kern="0" dirty="0"/>
              <a:t> </a:t>
            </a:r>
            <a:r>
              <a:rPr lang="en-US" sz="2000" kern="0" dirty="0" err="1"/>
              <a:t>Searray</a:t>
            </a:r>
            <a:r>
              <a:rPr lang="en-US" sz="2000" kern="0" dirty="0"/>
              <a:t> </a:t>
            </a:r>
            <a:br>
              <a:rPr lang="en-US" sz="2000" kern="0" dirty="0"/>
            </a:br>
            <a:r>
              <a:rPr lang="en-US" sz="2000" kern="0" dirty="0"/>
              <a:t>connector (no other I/O)</a:t>
            </a:r>
          </a:p>
          <a:p>
            <a:pPr lvl="1"/>
            <a:r>
              <a:rPr lang="en-US" sz="1600" kern="0" dirty="0"/>
              <a:t>60 High-Speed FPGA I/O pins</a:t>
            </a:r>
          </a:p>
          <a:p>
            <a:pPr lvl="1"/>
            <a:r>
              <a:rPr lang="en-US" sz="1600" kern="0" dirty="0"/>
              <a:t>26 High-Speed ARM I/O pins</a:t>
            </a:r>
          </a:p>
          <a:p>
            <a:r>
              <a:rPr lang="en-US" sz="2000" kern="0" dirty="0"/>
              <a:t>Watchdog circuit based</a:t>
            </a:r>
            <a:br>
              <a:rPr lang="en-US" sz="2000" kern="0" dirty="0"/>
            </a:br>
            <a:r>
              <a:rPr lang="en-US" sz="2000" kern="0" dirty="0"/>
              <a:t>around </a:t>
            </a:r>
            <a:r>
              <a:rPr lang="en-US" sz="2000" kern="0" dirty="0" err="1"/>
              <a:t>Intersil</a:t>
            </a:r>
            <a:r>
              <a:rPr lang="en-US" sz="2000" kern="0" dirty="0"/>
              <a:t> supervisor</a:t>
            </a:r>
          </a:p>
          <a:p>
            <a:r>
              <a:rPr lang="en-US" sz="2000" kern="0" dirty="0"/>
              <a:t>Other information:</a:t>
            </a:r>
          </a:p>
          <a:p>
            <a:pPr lvl="1"/>
            <a:r>
              <a:rPr lang="en-US" sz="1600" kern="0" dirty="0"/>
              <a:t>50-60 grams loaded</a:t>
            </a:r>
          </a:p>
          <a:p>
            <a:pPr lvl="1"/>
            <a:r>
              <a:rPr lang="en-US" sz="1600" kern="0" dirty="0"/>
              <a:t>1U form factor (10x10 cm)</a:t>
            </a:r>
          </a:p>
          <a:p>
            <a:pPr lvl="1"/>
            <a:r>
              <a:rPr lang="en-US" sz="1600" kern="0" dirty="0"/>
              <a:t>62 mil thickness, 12-layer PCB</a:t>
            </a:r>
          </a:p>
          <a:p>
            <a:pPr lvl="1"/>
            <a:r>
              <a:rPr lang="en-US" sz="1600" kern="0" dirty="0" smtClean="0"/>
              <a:t>2x256MB </a:t>
            </a:r>
            <a:r>
              <a:rPr lang="en-US" sz="1600" kern="0" dirty="0"/>
              <a:t>DDR3 RAM</a:t>
            </a:r>
          </a:p>
        </p:txBody>
      </p:sp>
      <p:pic>
        <p:nvPicPr>
          <p:cNvPr id="1026" name="Picture 2" descr="C:\Users\Jacob\Dropbox\Arc\Graphic and Diagrams\Main_System_2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6" y="1295400"/>
            <a:ext cx="48270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10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4652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6200" y="3048000"/>
            <a:ext cx="8839200" cy="224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FTC = Fault-Tolerant Computing</a:t>
            </a:r>
            <a:endParaRPr lang="en-US" sz="2400" b="1" u="sng" kern="0" dirty="0" smtClean="0"/>
          </a:p>
          <a:p>
            <a:r>
              <a:rPr lang="en-US" sz="1600" kern="0" dirty="0"/>
              <a:t>Variety of mechanisms</a:t>
            </a:r>
          </a:p>
          <a:p>
            <a:pPr lvl="1"/>
            <a:r>
              <a:rPr lang="en-US" sz="1600" kern="0" dirty="0" smtClean="0"/>
              <a:t>Dual ARM A9/Neon cores</a:t>
            </a:r>
          </a:p>
          <a:p>
            <a:pPr lvl="1"/>
            <a:r>
              <a:rPr lang="en-US" sz="1600" kern="0" dirty="0"/>
              <a:t>External watchdog unit to monitor </a:t>
            </a:r>
            <a:r>
              <a:rPr lang="en-US" sz="1600" kern="0" dirty="0" err="1"/>
              <a:t>Zynq</a:t>
            </a:r>
            <a:r>
              <a:rPr lang="en-US" sz="1600" kern="0" dirty="0"/>
              <a:t> health and reset as needed</a:t>
            </a:r>
          </a:p>
          <a:p>
            <a:pPr lvl="1"/>
            <a:r>
              <a:rPr lang="en-US" sz="1600" kern="0" dirty="0"/>
              <a:t>RSA-authenticated bootstrap (primary, secondary) on NAND flash</a:t>
            </a:r>
          </a:p>
          <a:p>
            <a:pPr lvl="1"/>
            <a:r>
              <a:rPr lang="en-US" sz="1600" kern="0" dirty="0"/>
              <a:t>ECC memory controller for DDR3 within </a:t>
            </a:r>
            <a:r>
              <a:rPr lang="en-US" sz="1600" kern="0" dirty="0" err="1"/>
              <a:t>Zynq</a:t>
            </a:r>
            <a:endParaRPr lang="en-US" sz="1600" kern="0" dirty="0"/>
          </a:p>
          <a:p>
            <a:pPr lvl="1"/>
            <a:r>
              <a:rPr lang="en-US" sz="1600" kern="0" dirty="0"/>
              <a:t>ADDAM middleware with message, health, and job services</a:t>
            </a:r>
          </a:p>
          <a:p>
            <a:pPr lvl="1"/>
            <a:r>
              <a:rPr lang="en-US" sz="1600" kern="0" dirty="0"/>
              <a:t>FPGA configuration scrubber with multiple modes</a:t>
            </a:r>
          </a:p>
          <a:p>
            <a:pPr lvl="1"/>
            <a:r>
              <a:rPr lang="en-US" sz="1600" kern="0" dirty="0"/>
              <a:t>Internal watchdogs within </a:t>
            </a:r>
            <a:r>
              <a:rPr lang="en-US" sz="1600" kern="0" dirty="0" err="1"/>
              <a:t>Zynq</a:t>
            </a:r>
            <a:r>
              <a:rPr lang="en-US" sz="1600" kern="0" dirty="0"/>
              <a:t> to monitor behavior</a:t>
            </a:r>
          </a:p>
          <a:p>
            <a:pPr lvl="1"/>
            <a:r>
              <a:rPr lang="en-US" sz="1600" kern="0" dirty="0"/>
              <a:t>Optional hardware, information, network, software, and time redundancy</a:t>
            </a:r>
          </a:p>
          <a:p>
            <a:pPr lvl="1"/>
            <a:endParaRPr lang="en-US" sz="2400" kern="0" dirty="0" smtClean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419600" y="990600"/>
            <a:ext cx="8839200" cy="224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 err="1" smtClean="0"/>
              <a:t>RadHard</a:t>
            </a:r>
            <a:endParaRPr lang="en-US" sz="2400" b="1" u="sng" kern="0" dirty="0" smtClean="0"/>
          </a:p>
          <a:p>
            <a:pPr>
              <a:spcBef>
                <a:spcPts val="300"/>
              </a:spcBef>
            </a:pPr>
            <a:r>
              <a:rPr lang="en-US" sz="2400" dirty="0"/>
              <a:t>NAND </a:t>
            </a:r>
            <a:r>
              <a:rPr lang="en-US" sz="2400" dirty="0" smtClean="0"/>
              <a:t>flash</a:t>
            </a:r>
          </a:p>
          <a:p>
            <a:pPr>
              <a:spcBef>
                <a:spcPts val="300"/>
              </a:spcBef>
            </a:pPr>
            <a:r>
              <a:rPr lang="en-US" sz="2400" kern="0" dirty="0" smtClean="0"/>
              <a:t>Power circuit</a:t>
            </a:r>
          </a:p>
          <a:p>
            <a:pPr>
              <a:spcBef>
                <a:spcPts val="300"/>
              </a:spcBef>
            </a:pPr>
            <a:r>
              <a:rPr lang="en-US" sz="2400" kern="0" dirty="0" smtClean="0"/>
              <a:t>Reset circuit</a:t>
            </a:r>
          </a:p>
          <a:p>
            <a:pPr>
              <a:spcBef>
                <a:spcPts val="300"/>
              </a:spcBef>
            </a:pPr>
            <a:r>
              <a:rPr lang="en-US" sz="2400" kern="0" dirty="0" smtClean="0"/>
              <a:t>Watchdog unit</a:t>
            </a:r>
            <a:endParaRPr lang="en-US" kern="0" dirty="0" smtClean="0"/>
          </a:p>
          <a:p>
            <a:endParaRPr lang="en-US" kern="0" dirty="0"/>
          </a:p>
        </p:txBody>
      </p:sp>
      <p:pic>
        <p:nvPicPr>
          <p:cNvPr id="11" name="Content Placeholder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6117" y="3505200"/>
            <a:ext cx="2185987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COTS+RH+FTC on CSPv1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2243867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COTS</a:t>
            </a:r>
          </a:p>
          <a:p>
            <a:r>
              <a:rPr lang="en-US" sz="2400" dirty="0" smtClean="0"/>
              <a:t>Zynq-7020 hybrid </a:t>
            </a:r>
            <a:r>
              <a:rPr lang="en-US" sz="2400" dirty="0" err="1" smtClean="0"/>
              <a:t>SoC</a:t>
            </a:r>
            <a:endParaRPr lang="en-US" sz="2400" dirty="0"/>
          </a:p>
          <a:p>
            <a:pPr lvl="1"/>
            <a:r>
              <a:rPr lang="en-US" sz="2000" dirty="0"/>
              <a:t>Dual ARM A9/Neon cores</a:t>
            </a:r>
          </a:p>
          <a:p>
            <a:pPr lvl="1"/>
            <a:r>
              <a:rPr lang="en-US" sz="2000" dirty="0"/>
              <a:t>Artix-7 FPGA fabric </a:t>
            </a:r>
            <a:r>
              <a:rPr lang="en-US" sz="2000" dirty="0" smtClean="0"/>
              <a:t>+ hard IP</a:t>
            </a:r>
          </a:p>
          <a:p>
            <a:r>
              <a:rPr lang="en-US" sz="2400" dirty="0" smtClean="0"/>
              <a:t>DDR3 memory</a:t>
            </a: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33" y="2438400"/>
            <a:ext cx="1744109" cy="4083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3600" y="6433185"/>
            <a:ext cx="1905000" cy="2724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lvl="0" algn="ctr"/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Reference Slide</a:t>
            </a:r>
            <a:endParaRPr lang="en-US" sz="1600" b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11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3633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876800" cy="5334000"/>
          </a:xfrm>
        </p:spPr>
        <p:txBody>
          <a:bodyPr/>
          <a:lstStyle/>
          <a:p>
            <a:r>
              <a:rPr lang="en-US" sz="2200" dirty="0" smtClean="0"/>
              <a:t>Uses 11 LVDS pairs</a:t>
            </a:r>
          </a:p>
          <a:p>
            <a:pPr lvl="1"/>
            <a:r>
              <a:rPr lang="en-US" sz="2000" dirty="0" smtClean="0"/>
              <a:t>4 Data and 1 clock pair feed a SERDES core on the FPGA</a:t>
            </a:r>
          </a:p>
          <a:p>
            <a:pPr lvl="2"/>
            <a:r>
              <a:rPr lang="en-US" sz="1600" dirty="0"/>
              <a:t>80 MHz reference clock </a:t>
            </a:r>
            <a:r>
              <a:rPr lang="en-US" sz="1600" dirty="0" err="1"/>
              <a:t>deserializes</a:t>
            </a:r>
            <a:r>
              <a:rPr lang="en-US" sz="1600" dirty="0"/>
              <a:t> data at a 7:1 </a:t>
            </a:r>
            <a:r>
              <a:rPr lang="en-US" sz="1600" dirty="0" smtClean="0"/>
              <a:t>ratio</a:t>
            </a:r>
          </a:p>
          <a:p>
            <a:pPr lvl="2"/>
            <a:r>
              <a:rPr lang="en-US" sz="1600" dirty="0" smtClean="0"/>
              <a:t>Max throughput of 240 MB/s</a:t>
            </a:r>
            <a:endParaRPr lang="en-US" sz="1600" dirty="0"/>
          </a:p>
          <a:p>
            <a:pPr lvl="1"/>
            <a:r>
              <a:rPr lang="en-US" sz="2000" dirty="0" smtClean="0"/>
              <a:t>4 are dedicated to camera control</a:t>
            </a:r>
          </a:p>
          <a:p>
            <a:pPr lvl="2"/>
            <a:r>
              <a:rPr lang="en-US" sz="1600" dirty="0" smtClean="0"/>
              <a:t>Used for triggering and setting exposure</a:t>
            </a:r>
          </a:p>
          <a:p>
            <a:pPr lvl="2"/>
            <a:r>
              <a:rPr lang="en-US" sz="1600" dirty="0" smtClean="0"/>
              <a:t>Length of control pulse determines shutter exposure time</a:t>
            </a:r>
          </a:p>
          <a:p>
            <a:pPr lvl="1"/>
            <a:r>
              <a:rPr lang="en-US" sz="2000" dirty="0" smtClean="0"/>
              <a:t>2 are low speed serial UART links</a:t>
            </a:r>
          </a:p>
          <a:p>
            <a:pPr lvl="2"/>
            <a:r>
              <a:rPr lang="en-US" sz="1600" dirty="0" smtClean="0"/>
              <a:t>Configures all other camera controls </a:t>
            </a:r>
          </a:p>
          <a:p>
            <a:pPr lvl="2"/>
            <a:r>
              <a:rPr lang="en-US" sz="1600" dirty="0" smtClean="0"/>
              <a:t>Examples of controls include:</a:t>
            </a:r>
          </a:p>
          <a:p>
            <a:pPr lvl="3"/>
            <a:r>
              <a:rPr lang="en-US" sz="1400" dirty="0" smtClean="0"/>
              <a:t>Pixel bit depth</a:t>
            </a:r>
          </a:p>
          <a:p>
            <a:pPr lvl="3"/>
            <a:r>
              <a:rPr lang="en-US" sz="1400" dirty="0"/>
              <a:t>A</a:t>
            </a:r>
            <a:r>
              <a:rPr lang="en-US" sz="1400" dirty="0" smtClean="0"/>
              <a:t>nalog and digital gains</a:t>
            </a:r>
          </a:p>
          <a:p>
            <a:pPr lvl="3"/>
            <a:r>
              <a:rPr lang="en-US" sz="1400" dirty="0"/>
              <a:t>I</a:t>
            </a:r>
            <a:r>
              <a:rPr lang="en-US" sz="1400" dirty="0" smtClean="0"/>
              <a:t>mage testing modes</a:t>
            </a:r>
          </a:p>
          <a:p>
            <a:pPr lvl="3"/>
            <a:r>
              <a:rPr lang="en-US" sz="1400" dirty="0" smtClean="0"/>
              <a:t>Trigger mode selection</a:t>
            </a:r>
          </a:p>
        </p:txBody>
      </p:sp>
      <p:pic>
        <p:nvPicPr>
          <p:cNvPr id="2050" name="Picture 2" descr="C:\Users\James\Desktop\CAMERALINK-bi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31875"/>
            <a:ext cx="36671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12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5821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 bwMode="auto">
          <a:xfrm>
            <a:off x="3583398" y="1066800"/>
            <a:ext cx="0" cy="47244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728890" y="1066800"/>
            <a:ext cx="0" cy="47244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468" y="2895599"/>
            <a:ext cx="1219199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Camera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2895600"/>
            <a:ext cx="1219199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SERDES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71800" y="2895600"/>
            <a:ext cx="1223196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AXI-Stream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Converter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4343400"/>
            <a:ext cx="1223196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UART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96051" y="2895599"/>
            <a:ext cx="1348551" cy="10837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Image Processing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Pipeline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251" y="2895600"/>
            <a:ext cx="1295149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VDMA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620251" y="2895600"/>
            <a:ext cx="1295149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DDR3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295400" y="1066800"/>
            <a:ext cx="7772400" cy="472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1311" y="114986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CSP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33400" y="3979333"/>
            <a:ext cx="9144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Straight Arrow Connector 20"/>
          <p:cNvCxnSpPr>
            <a:stCxn id="5" idx="3"/>
            <a:endCxn id="7" idx="1"/>
          </p:cNvCxnSpPr>
          <p:nvPr/>
        </p:nvCxnSpPr>
        <p:spPr bwMode="auto">
          <a:xfrm>
            <a:off x="1227667" y="3428999"/>
            <a:ext cx="22013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7" idx="3"/>
            <a:endCxn id="8" idx="1"/>
          </p:cNvCxnSpPr>
          <p:nvPr/>
        </p:nvCxnSpPr>
        <p:spPr bwMode="auto">
          <a:xfrm>
            <a:off x="2666999" y="3429000"/>
            <a:ext cx="30480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8" idx="3"/>
          </p:cNvCxnSpPr>
          <p:nvPr/>
        </p:nvCxnSpPr>
        <p:spPr bwMode="auto">
          <a:xfrm>
            <a:off x="4194996" y="3429000"/>
            <a:ext cx="30105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3"/>
          </p:cNvCxnSpPr>
          <p:nvPr/>
        </p:nvCxnSpPr>
        <p:spPr bwMode="auto">
          <a:xfrm flipV="1">
            <a:off x="5844602" y="3429000"/>
            <a:ext cx="251649" cy="846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391400" y="3429000"/>
            <a:ext cx="228851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447800" y="166245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Deserialized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18598" y="16764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AXI-Stream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54419" y="1676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AXI-HP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13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1213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181600" cy="4911725"/>
          </a:xfrm>
        </p:spPr>
        <p:txBody>
          <a:bodyPr/>
          <a:lstStyle/>
          <a:p>
            <a:r>
              <a:rPr lang="en-US" sz="2400" dirty="0" smtClean="0"/>
              <a:t>Xilinx provided licenses for their video processing IP core library</a:t>
            </a:r>
          </a:p>
          <a:p>
            <a:r>
              <a:rPr lang="en-US" sz="2400" dirty="0" smtClean="0"/>
              <a:t>Current cores being used:</a:t>
            </a:r>
          </a:p>
          <a:p>
            <a:pPr lvl="1"/>
            <a:r>
              <a:rPr lang="en-US" dirty="0" smtClean="0"/>
              <a:t>Bayer Interpolator</a:t>
            </a:r>
          </a:p>
          <a:p>
            <a:pPr lvl="2"/>
            <a:r>
              <a:rPr lang="en-US" dirty="0" smtClean="0"/>
              <a:t>Accepts the 12-bit per pixel filtered data and interpolates it into RGB</a:t>
            </a:r>
          </a:p>
          <a:p>
            <a:pPr lvl="1"/>
            <a:r>
              <a:rPr lang="en-US" dirty="0" smtClean="0"/>
              <a:t>Image Enhancement</a:t>
            </a:r>
          </a:p>
          <a:p>
            <a:pPr lvl="2"/>
            <a:r>
              <a:rPr lang="en-US" dirty="0" smtClean="0"/>
              <a:t>Edge detection and smoothing</a:t>
            </a:r>
          </a:p>
          <a:p>
            <a:pPr lvl="2"/>
            <a:r>
              <a:rPr lang="en-US" dirty="0" smtClean="0"/>
              <a:t>Useful for reducing noise</a:t>
            </a:r>
          </a:p>
          <a:p>
            <a:pPr lvl="1"/>
            <a:r>
              <a:rPr lang="en-US" dirty="0" err="1" smtClean="0"/>
              <a:t>Colorspace</a:t>
            </a:r>
            <a:r>
              <a:rPr lang="en-US" dirty="0" smtClean="0"/>
              <a:t> Conversion</a:t>
            </a:r>
          </a:p>
          <a:p>
            <a:pPr lvl="2"/>
            <a:r>
              <a:rPr lang="en-US" dirty="0" smtClean="0"/>
              <a:t>RGB to </a:t>
            </a:r>
            <a:r>
              <a:rPr lang="en-US" dirty="0" err="1" smtClean="0"/>
              <a:t>YCrCb</a:t>
            </a:r>
            <a:endParaRPr lang="en-US" dirty="0" smtClean="0"/>
          </a:p>
          <a:p>
            <a:pPr lvl="3"/>
            <a:r>
              <a:rPr lang="en-US" dirty="0" smtClean="0"/>
              <a:t>Conversion required by other cores</a:t>
            </a:r>
          </a:p>
        </p:txBody>
      </p:sp>
      <p:pic>
        <p:nvPicPr>
          <p:cNvPr id="6146" name="Picture 2" descr="C:\Users\James\Desktop\700px-Bayer_pattern_on_senso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80" y="982133"/>
            <a:ext cx="2570611" cy="167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mes\Desktop\1280px-Usm-unsharp-ma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27" y="2971800"/>
            <a:ext cx="3914373" cy="27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14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29697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Joseph </a:t>
            </a:r>
            <a:r>
              <a:rPr lang="en-US" dirty="0" err="1" smtClean="0"/>
              <a:t>Kimbrell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B4396-281B-46DC-8533-9466036CB086}" type="slidenum">
              <a:rPr lang="en-US" altLang="en-US" smtClean="0"/>
              <a:pPr>
                <a:defRPr/>
              </a:pPr>
              <a:t>15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2967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Suite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1" y="889001"/>
            <a:ext cx="5669280" cy="32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Flight Software Development (</a:t>
            </a:r>
            <a:r>
              <a:rPr lang="en-US" sz="2400" kern="0" dirty="0" err="1" smtClean="0"/>
              <a:t>cFE</a:t>
            </a:r>
            <a:r>
              <a:rPr lang="en-US" sz="2400" kern="0" dirty="0" smtClean="0"/>
              <a:t>)</a:t>
            </a:r>
          </a:p>
          <a:p>
            <a:pPr lvl="1"/>
            <a:r>
              <a:rPr lang="en-US" sz="2000" kern="0" dirty="0" smtClean="0"/>
              <a:t>File upload and download capability</a:t>
            </a:r>
          </a:p>
          <a:p>
            <a:pPr lvl="1"/>
            <a:r>
              <a:rPr lang="en-US" sz="2000" kern="0" dirty="0" smtClean="0"/>
              <a:t>Telemetry output and command ingest</a:t>
            </a:r>
          </a:p>
          <a:p>
            <a:pPr lvl="1"/>
            <a:r>
              <a:rPr lang="en-US" sz="2000" kern="0" dirty="0" smtClean="0"/>
              <a:t>Full </a:t>
            </a:r>
            <a:r>
              <a:rPr lang="en-US" sz="2000" kern="0" dirty="0" err="1" smtClean="0"/>
              <a:t>testbed</a:t>
            </a:r>
            <a:r>
              <a:rPr lang="en-US" sz="2000" kern="0" dirty="0" smtClean="0"/>
              <a:t> for evaluating new commands</a:t>
            </a:r>
          </a:p>
          <a:p>
            <a:pPr>
              <a:buClr>
                <a:srgbClr val="CC9900"/>
              </a:buClr>
            </a:pPr>
            <a:r>
              <a:rPr lang="en-US" sz="2400" kern="0" dirty="0" smtClean="0"/>
              <a:t>Applications and Interface Design</a:t>
            </a:r>
          </a:p>
          <a:p>
            <a:pPr lvl="1"/>
            <a:r>
              <a:rPr lang="en-US" sz="2000" kern="0" dirty="0" smtClean="0"/>
              <a:t>NEON-accelerated image processing</a:t>
            </a:r>
          </a:p>
          <a:p>
            <a:pPr lvl="2"/>
            <a:r>
              <a:rPr lang="en-US" sz="1600" kern="0" dirty="0" smtClean="0"/>
              <a:t>STAR, Jpeg Compression, Edge enhancement, 2-D Convolution, and </a:t>
            </a:r>
            <a:r>
              <a:rPr lang="en-US" sz="1600" kern="0" dirty="0" err="1" smtClean="0"/>
              <a:t>Thumbnailer</a:t>
            </a:r>
            <a:endParaRPr lang="en-US" sz="1600" kern="0" dirty="0" smtClean="0"/>
          </a:p>
          <a:p>
            <a:pPr lvl="1"/>
            <a:r>
              <a:rPr lang="en-US" sz="2000" kern="0" dirty="0" smtClean="0"/>
              <a:t> Image download via </a:t>
            </a:r>
            <a:r>
              <a:rPr lang="en-US" sz="2000" kern="0" dirty="0" err="1" smtClean="0"/>
              <a:t>SpaceWire</a:t>
            </a:r>
            <a:endParaRPr lang="en-US" sz="2000" kern="0" dirty="0" smtClean="0"/>
          </a:p>
          <a:p>
            <a:pPr marL="0" indent="0">
              <a:buNone/>
            </a:pPr>
            <a:endParaRPr lang="en-US" sz="2400" dirty="0"/>
          </a:p>
          <a:p>
            <a:pPr marL="671512" lvl="2" indent="0">
              <a:buNone/>
            </a:pPr>
            <a:endParaRPr lang="en-US" sz="1800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6D5EA"/>
              </a:clrFrom>
              <a:clrTo>
                <a:srgbClr val="B6D5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9985"/>
            <a:ext cx="1066800" cy="9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31" y="6196770"/>
            <a:ext cx="785908" cy="67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34" y="6196770"/>
            <a:ext cx="658007" cy="664238"/>
          </a:xfrm>
          <a:prstGeom prst="rect">
            <a:avLst/>
          </a:prstGeom>
        </p:spPr>
      </p:pic>
      <p:pic>
        <p:nvPicPr>
          <p:cNvPr id="29" name="Picture 2" descr="http://landscape.byu.edu/portals/13/images/BYU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55" y="6228095"/>
            <a:ext cx="601588" cy="6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75871" y="3527115"/>
            <a:ext cx="260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STAR – Surface Threshold Average Rater</a:t>
            </a:r>
            <a:endParaRPr lang="en-US" sz="1200" b="1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6360021" y="4200237"/>
            <a:ext cx="2121116" cy="1930044"/>
          </a:xfrm>
          <a:prstGeom prst="rect">
            <a:avLst/>
          </a:prstGeom>
          <a:solidFill>
            <a:srgbClr val="E7E6E6">
              <a:lumMod val="50000"/>
            </a:srgbClr>
          </a:solidFill>
          <a:ln w="9525" cap="flat" cmpd="sng" algn="ctr">
            <a:solidFill>
              <a:srgbClr val="A5A5A5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FPGA Fabric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707102" y="5786096"/>
            <a:ext cx="1407381" cy="26449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9525" cap="flat" cmpd="sng" algn="ctr">
            <a:solidFill>
              <a:srgbClr val="70AD47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FPGA Cores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706039" y="5308997"/>
            <a:ext cx="1408444" cy="435907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9525" cap="flat" cmpd="sng" algn="ctr">
            <a:solidFill>
              <a:srgbClr val="70AD47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Communication Interfaces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512441" y="4505037"/>
            <a:ext cx="1796705" cy="762000"/>
          </a:xfrm>
          <a:prstGeom prst="rect">
            <a:avLst/>
          </a:prstGeom>
          <a:solidFill>
            <a:srgbClr val="A9D1D5"/>
          </a:solidFill>
          <a:ln w="9525" cap="flat" cmpd="sng" algn="ctr">
            <a:solidFill>
              <a:srgbClr val="4472C4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Partial Reconfiguration Region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657503" y="4939206"/>
            <a:ext cx="1440647" cy="259068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9525" cap="flat" cmpd="sng" algn="ctr">
            <a:solidFill>
              <a:srgbClr val="70AD47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FPGA Cores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89427" y="4200237"/>
            <a:ext cx="4798688" cy="1930044"/>
          </a:xfrm>
          <a:prstGeom prst="rect">
            <a:avLst/>
          </a:prstGeom>
          <a:solidFill>
            <a:srgbClr val="E7E6E6">
              <a:lumMod val="50000"/>
            </a:srgbClr>
          </a:solidFill>
          <a:ln w="9525" cap="flat" cmpd="sng" algn="ctr">
            <a:solidFill>
              <a:srgbClr val="A5A5A5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Processing System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75347" y="4505037"/>
            <a:ext cx="4462619" cy="1335076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Wumbo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GNU/Linux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875347" y="5840112"/>
            <a:ext cx="4462619" cy="210479"/>
          </a:xfrm>
          <a:prstGeom prst="rect">
            <a:avLst/>
          </a:prstGeom>
          <a:solidFill>
            <a:srgbClr val="88B6E0"/>
          </a:solidFill>
          <a:ln w="25400" cap="flat" cmpd="sng" algn="ctr">
            <a:solidFill>
              <a:srgbClr val="4171A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Reliable Bootstrap</a:t>
            </a:r>
          </a:p>
        </p:txBody>
      </p:sp>
      <p:cxnSp>
        <p:nvCxnSpPr>
          <p:cNvPr id="51" name="Elbow Connector 50"/>
          <p:cNvCxnSpPr>
            <a:stCxn id="54" idx="0"/>
            <a:endCxn id="52" idx="0"/>
          </p:cNvCxnSpPr>
          <p:nvPr/>
        </p:nvCxnSpPr>
        <p:spPr bwMode="auto">
          <a:xfrm rot="16200000" flipH="1">
            <a:off x="2982415" y="3447388"/>
            <a:ext cx="365853" cy="3415898"/>
          </a:xfrm>
          <a:prstGeom prst="bentConnector3">
            <a:avLst>
              <a:gd name="adj1" fmla="val -62484"/>
            </a:avLst>
          </a:prstGeom>
          <a:noFill/>
          <a:ln w="9525" cap="flat" cmpd="sng" algn="ctr">
            <a:solidFill>
              <a:srgbClr val="4472C4">
                <a:lumMod val="5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4497917" y="5338264"/>
            <a:ext cx="750747" cy="37737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 cap="flat" cmpd="sng" algn="ctr">
            <a:solidFill>
              <a:srgbClr val="843C0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Kernel Modules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1044482" y="5440240"/>
            <a:ext cx="3303286" cy="263197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9525" cap="flat" cmpd="sng" algn="ctr">
            <a:solidFill>
              <a:srgbClr val="70AD47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Core Flight Executive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044482" y="4972411"/>
            <a:ext cx="825822" cy="467829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9525" cap="flat" cmpd="sng" algn="ctr">
            <a:solidFill>
              <a:srgbClr val="FFC000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Comm. Interfaces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521947" y="4972409"/>
            <a:ext cx="825822" cy="467829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9525" cap="flat" cmpd="sng" algn="ctr">
            <a:solidFill>
              <a:srgbClr val="FFC000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Partial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Reconfig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. Controller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870303" y="4972411"/>
            <a:ext cx="825822" cy="467829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9525" cap="flat" cmpd="sng" algn="ctr">
            <a:solidFill>
              <a:srgbClr val="FFC000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Hardware Accelerated Applications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2696125" y="4972410"/>
            <a:ext cx="825822" cy="467829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9525" cap="flat" cmpd="sng" algn="ctr">
            <a:solidFill>
              <a:srgbClr val="FFC000">
                <a:lumMod val="7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Aerospace</a:t>
            </a:r>
            <a:b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Middleware Applications</a:t>
            </a:r>
          </a:p>
        </p:txBody>
      </p:sp>
      <p:cxnSp>
        <p:nvCxnSpPr>
          <p:cNvPr id="58" name="Elbow Connector 57"/>
          <p:cNvCxnSpPr>
            <a:stCxn id="55" idx="0"/>
            <a:endCxn id="52" idx="0"/>
          </p:cNvCxnSpPr>
          <p:nvPr/>
        </p:nvCxnSpPr>
        <p:spPr bwMode="auto">
          <a:xfrm rot="16200000" flipH="1">
            <a:off x="4221146" y="4686120"/>
            <a:ext cx="365855" cy="938433"/>
          </a:xfrm>
          <a:prstGeom prst="bentConnector3">
            <a:avLst>
              <a:gd name="adj1" fmla="val -62484"/>
            </a:avLst>
          </a:prstGeom>
          <a:noFill/>
          <a:ln w="9525" cap="flat" cmpd="sng" algn="ctr">
            <a:solidFill>
              <a:srgbClr val="4472C4">
                <a:lumMod val="5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Left-Right Arrow 58"/>
          <p:cNvSpPr/>
          <p:nvPr/>
        </p:nvSpPr>
        <p:spPr bwMode="auto">
          <a:xfrm>
            <a:off x="5321234" y="5023856"/>
            <a:ext cx="1111987" cy="975971"/>
          </a:xfrm>
          <a:prstGeom prst="leftRightArrow">
            <a:avLst>
              <a:gd name="adj1" fmla="val 65030"/>
              <a:gd name="adj2" fmla="val 28022"/>
            </a:avLst>
          </a:prstGeom>
          <a:solidFill>
            <a:srgbClr val="ED7D31">
              <a:lumMod val="60000"/>
              <a:lumOff val="40000"/>
            </a:srgbClr>
          </a:solidFill>
          <a:ln w="9525" cap="flat" cmpd="sng" algn="ctr">
            <a:solidFill>
              <a:srgbClr val="ED7D31">
                <a:lumMod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AXI-4 Bus</a:t>
            </a:r>
          </a:p>
        </p:txBody>
      </p:sp>
      <p:cxnSp>
        <p:nvCxnSpPr>
          <p:cNvPr id="60" name="Elbow Connector 59"/>
          <p:cNvCxnSpPr>
            <a:stCxn id="56" idx="0"/>
            <a:endCxn id="52" idx="0"/>
          </p:cNvCxnSpPr>
          <p:nvPr/>
        </p:nvCxnSpPr>
        <p:spPr bwMode="auto">
          <a:xfrm rot="16200000" flipH="1">
            <a:off x="3395325" y="3860299"/>
            <a:ext cx="365853" cy="2590077"/>
          </a:xfrm>
          <a:prstGeom prst="bentConnector3">
            <a:avLst>
              <a:gd name="adj1" fmla="val -62484"/>
            </a:avLst>
          </a:prstGeom>
          <a:noFill/>
          <a:ln w="9525" cap="flat" cmpd="sng" algn="ctr">
            <a:solidFill>
              <a:srgbClr val="4472C4">
                <a:lumMod val="5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4186" y="1311011"/>
            <a:ext cx="284727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5402" y="1316892"/>
            <a:ext cx="2836063" cy="212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60694" y="1314450"/>
            <a:ext cx="2836816" cy="211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65402" y="1311011"/>
            <a:ext cx="2836063" cy="21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16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7544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ARM Software Reliability Assurance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696200" cy="4749800"/>
          </a:xfrm>
        </p:spPr>
        <p:txBody>
          <a:bodyPr/>
          <a:lstStyle/>
          <a:p>
            <a:r>
              <a:rPr lang="en-US" dirty="0" smtClean="0"/>
              <a:t>Master device in system – ARM processor</a:t>
            </a:r>
          </a:p>
          <a:p>
            <a:pPr lvl="1"/>
            <a:r>
              <a:rPr lang="en-US" dirty="0" smtClean="0"/>
              <a:t>Connected to system non-volatile memory</a:t>
            </a:r>
          </a:p>
          <a:p>
            <a:pPr lvl="1"/>
            <a:r>
              <a:rPr lang="en-US" dirty="0" smtClean="0"/>
              <a:t>Configures and initializes FPGA</a:t>
            </a:r>
          </a:p>
          <a:p>
            <a:r>
              <a:rPr lang="en-US" dirty="0" smtClean="0"/>
              <a:t>Critical to ensure device boots up properly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Zynq’s</a:t>
            </a:r>
            <a:r>
              <a:rPr lang="en-US" dirty="0" smtClean="0"/>
              <a:t> built in RSA authentication features to verify boot images</a:t>
            </a:r>
          </a:p>
          <a:p>
            <a:pPr lvl="1"/>
            <a:r>
              <a:rPr lang="en-US" dirty="0" smtClean="0"/>
              <a:t>Redundant boot images</a:t>
            </a:r>
          </a:p>
          <a:p>
            <a:r>
              <a:rPr lang="en-US" dirty="0" smtClean="0"/>
              <a:t>Caches can trigger </a:t>
            </a:r>
            <a:br>
              <a:rPr lang="en-US" dirty="0" smtClean="0"/>
            </a:br>
            <a:r>
              <a:rPr lang="en-US" dirty="0" smtClean="0"/>
              <a:t>interrupts on parity failure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072930"/>
            <a:ext cx="2057400" cy="12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17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219517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FPGA Software Reliability Assurance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scrubber uses </a:t>
            </a:r>
            <a:r>
              <a:rPr lang="en-US" dirty="0" err="1" smtClean="0"/>
              <a:t>readback</a:t>
            </a:r>
            <a:r>
              <a:rPr lang="en-US" dirty="0" smtClean="0"/>
              <a:t> strategy</a:t>
            </a:r>
          </a:p>
          <a:p>
            <a:pPr lvl="1"/>
            <a:r>
              <a:rPr lang="en-US" dirty="0" smtClean="0"/>
              <a:t>Continuously reads configuration data</a:t>
            </a:r>
          </a:p>
          <a:p>
            <a:pPr lvl="1"/>
            <a:r>
              <a:rPr lang="en-US" dirty="0" smtClean="0"/>
              <a:t>Compared to </a:t>
            </a:r>
            <a:r>
              <a:rPr lang="en-US" b="1" dirty="0" smtClean="0">
                <a:solidFill>
                  <a:srgbClr val="92D050"/>
                </a:solidFill>
              </a:rPr>
              <a:t>golden frame </a:t>
            </a:r>
            <a:r>
              <a:rPr lang="en-US" dirty="0" smtClean="0"/>
              <a:t>stored in main memory</a:t>
            </a:r>
          </a:p>
          <a:p>
            <a:pPr lvl="1"/>
            <a:r>
              <a:rPr lang="en-US" dirty="0" smtClean="0"/>
              <a:t>Overwrites configuration frame with golden frame contents if error detected</a:t>
            </a:r>
          </a:p>
          <a:p>
            <a:r>
              <a:rPr lang="en-US" dirty="0" smtClean="0"/>
              <a:t>PR Support</a:t>
            </a:r>
          </a:p>
          <a:p>
            <a:pPr lvl="1"/>
            <a:r>
              <a:rPr lang="en-US" dirty="0" smtClean="0"/>
              <a:t>Scrubber paused during partial reconfiguration</a:t>
            </a:r>
          </a:p>
          <a:p>
            <a:pPr lvl="2"/>
            <a:r>
              <a:rPr lang="en-US" dirty="0" smtClean="0"/>
              <a:t>Otherwise, reconfiguration would be reverted</a:t>
            </a:r>
          </a:p>
          <a:p>
            <a:pPr lvl="1"/>
            <a:r>
              <a:rPr lang="en-US" dirty="0" smtClean="0"/>
              <a:t>Golden frame updated before resuming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18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32018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System Reset Methodology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749800"/>
          </a:xfrm>
        </p:spPr>
        <p:txBody>
          <a:bodyPr/>
          <a:lstStyle/>
          <a:p>
            <a:r>
              <a:rPr lang="en-US" dirty="0" smtClean="0"/>
              <a:t>CSP uses multi-level heartbeat</a:t>
            </a:r>
          </a:p>
          <a:p>
            <a:r>
              <a:rPr lang="en-US" dirty="0" smtClean="0"/>
              <a:t>External heartbeat connected to internal heartbeats</a:t>
            </a:r>
          </a:p>
          <a:p>
            <a:pPr lvl="1"/>
            <a:r>
              <a:rPr lang="en-US" dirty="0" smtClean="0"/>
              <a:t>ARM (Application health information)</a:t>
            </a:r>
          </a:p>
          <a:p>
            <a:pPr lvl="1"/>
            <a:r>
              <a:rPr lang="en-US" dirty="0" smtClean="0"/>
              <a:t>FPGA hardware elements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Internal monitors attempt to reset failed elements</a:t>
            </a:r>
          </a:p>
          <a:p>
            <a:pPr lvl="1"/>
            <a:r>
              <a:rPr lang="en-US" dirty="0" smtClean="0"/>
              <a:t>External heartbeat fails if this process also fails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2277428" cy="12652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05200"/>
            <a:ext cx="2277428" cy="12652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05200"/>
            <a:ext cx="2277428" cy="12652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05200"/>
            <a:ext cx="2277428" cy="12652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19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22212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MacKinnon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B4396-281B-46DC-8533-9466036CB086}" type="slidenum">
              <a:rPr lang="en-US" altLang="en-US" smtClean="0"/>
              <a:pPr>
                <a:defRPr/>
              </a:pPr>
              <a:t>2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2556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Core Flight Executive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Integrate with NASA Goddard’s reusable </a:t>
            </a:r>
            <a:br>
              <a:rPr lang="en-US" sz="2000" dirty="0" smtClean="0"/>
            </a:br>
            <a:r>
              <a:rPr lang="en-US" sz="2000" dirty="0" smtClean="0"/>
              <a:t>flight software framework</a:t>
            </a:r>
          </a:p>
          <a:p>
            <a:pPr lvl="1"/>
            <a:r>
              <a:rPr lang="en-US" sz="1800" dirty="0" smtClean="0"/>
              <a:t>Open source version </a:t>
            </a:r>
            <a:r>
              <a:rPr lang="en-US" sz="1800" b="1" dirty="0" smtClean="0">
                <a:solidFill>
                  <a:srgbClr val="92D050"/>
                </a:solidFill>
              </a:rPr>
              <a:t>available at </a:t>
            </a:r>
            <a:r>
              <a:rPr lang="en-US" sz="1800" b="1" dirty="0" err="1" smtClean="0">
                <a:solidFill>
                  <a:srgbClr val="92D050"/>
                </a:solidFill>
              </a:rPr>
              <a:t>SourceForge</a:t>
            </a:r>
            <a:endParaRPr lang="en-US" sz="1800" b="1" dirty="0" smtClean="0">
              <a:solidFill>
                <a:srgbClr val="92D050"/>
              </a:solidFill>
            </a:endParaRPr>
          </a:p>
          <a:p>
            <a:pPr lvl="1"/>
            <a:r>
              <a:rPr lang="en-US" sz="1800" dirty="0" smtClean="0"/>
              <a:t>Perform local device management, software</a:t>
            </a:r>
            <a:br>
              <a:rPr lang="en-US" sz="1800" dirty="0" smtClean="0"/>
            </a:br>
            <a:r>
              <a:rPr lang="en-US" sz="1800" dirty="0" smtClean="0"/>
              <a:t>messaging, &amp; event generation</a:t>
            </a:r>
          </a:p>
          <a:p>
            <a:r>
              <a:rPr lang="en-US" sz="2000" dirty="0" smtClean="0"/>
              <a:t>Core Components</a:t>
            </a:r>
          </a:p>
          <a:p>
            <a:pPr lvl="1"/>
            <a:r>
              <a:rPr lang="en-US" sz="1800" dirty="0" smtClean="0"/>
              <a:t>Core Flight Executive (</a:t>
            </a:r>
            <a:r>
              <a:rPr lang="en-US" sz="1800" dirty="0" err="1" smtClean="0"/>
              <a:t>cFE</a:t>
            </a:r>
            <a:r>
              <a:rPr lang="en-US" sz="1800" dirty="0" smtClean="0"/>
              <a:t>): Mission-independent </a:t>
            </a:r>
            <a:r>
              <a:rPr lang="en-US" sz="1800" dirty="0"/>
              <a:t>software services</a:t>
            </a:r>
            <a:endParaRPr lang="en-US" sz="1800" dirty="0" smtClean="0"/>
          </a:p>
          <a:p>
            <a:pPr lvl="1"/>
            <a:r>
              <a:rPr lang="en-US" sz="1800" dirty="0" smtClean="0"/>
              <a:t>Core Flight System (CFS): Applications and libraries running on </a:t>
            </a:r>
            <a:r>
              <a:rPr lang="en-US" sz="1800" dirty="0" err="1" smtClean="0"/>
              <a:t>cFE</a:t>
            </a:r>
            <a:endParaRPr lang="en-US" sz="1800" dirty="0" smtClean="0"/>
          </a:p>
          <a:p>
            <a:pPr lvl="1"/>
            <a:endParaRPr lang="en-US" sz="2000" dirty="0" smtClean="0"/>
          </a:p>
        </p:txBody>
      </p:sp>
      <p:grpSp>
        <p:nvGrpSpPr>
          <p:cNvPr id="158" name="Group 157"/>
          <p:cNvGrpSpPr/>
          <p:nvPr/>
        </p:nvGrpSpPr>
        <p:grpSpPr>
          <a:xfrm>
            <a:off x="609600" y="4267200"/>
            <a:ext cx="7787641" cy="1806703"/>
            <a:chOff x="518159" y="2286000"/>
            <a:chExt cx="7787641" cy="1806703"/>
          </a:xfrm>
        </p:grpSpPr>
        <p:sp>
          <p:nvSpPr>
            <p:cNvPr id="159" name="Rectangle 158"/>
            <p:cNvSpPr/>
            <p:nvPr/>
          </p:nvSpPr>
          <p:spPr bwMode="auto">
            <a:xfrm>
              <a:off x="1905000" y="2286000"/>
              <a:ext cx="6400800" cy="1806703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 w="9525" cap="flat" cmpd="sng" algn="ctr">
              <a:solidFill>
                <a:srgbClr val="E7E6E6">
                  <a:lumMod val="1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5B9BD5"/>
                </a:buClr>
                <a:buSzPct val="65000"/>
                <a:buFont typeface="Wingdings" pitchFamily="2" charset="2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087879" y="3078480"/>
              <a:ext cx="6046012" cy="182880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  <a:ln w="9525" cap="flat" cmpd="sng" algn="ctr">
              <a:solidFill>
                <a:srgbClr val="4472C4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5B9BD5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Software Bus</a:t>
              </a:r>
            </a:p>
          </p:txBody>
        </p:sp>
        <p:sp>
          <p:nvSpPr>
            <p:cNvPr id="161" name="Rounded Rectangle 160"/>
            <p:cNvSpPr/>
            <p:nvPr/>
          </p:nvSpPr>
          <p:spPr bwMode="auto">
            <a:xfrm>
              <a:off x="1965960" y="2338577"/>
              <a:ext cx="822960" cy="365760"/>
            </a:xfrm>
            <a:prstGeom prst="roundRect">
              <a:avLst>
                <a:gd name="adj" fmla="val 0"/>
              </a:avLst>
            </a:prstGeom>
            <a:solidFill>
              <a:srgbClr val="FFC000">
                <a:lumMod val="40000"/>
                <a:lumOff val="60000"/>
              </a:srgbClr>
            </a:solidFill>
            <a:ln w="9525" cap="flat" cmpd="sng" algn="ctr">
              <a:solidFill>
                <a:srgbClr val="FFC000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5B9BD5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cFE</a:t>
              </a: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Core</a:t>
              </a: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2876502" y="2323603"/>
              <a:ext cx="877064" cy="380734"/>
            </a:xfrm>
            <a:prstGeom prst="roundRect">
              <a:avLst>
                <a:gd name="adj" fmla="val 0"/>
              </a:avLst>
            </a:prstGeom>
            <a:solidFill>
              <a:srgbClr val="4472C4">
                <a:lumMod val="40000"/>
                <a:lumOff val="60000"/>
              </a:srgbClr>
            </a:solidFill>
            <a:ln w="9525" cap="flat" cmpd="sng" algn="ctr">
              <a:solidFill>
                <a:srgbClr val="4472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Stored Commands</a:t>
              </a:r>
            </a:p>
          </p:txBody>
        </p:sp>
        <p:cxnSp>
          <p:nvCxnSpPr>
            <p:cNvPr id="163" name="Straight Arrow Connector 162"/>
            <p:cNvCxnSpPr>
              <a:stCxn id="162" idx="2"/>
            </p:cNvCxnSpPr>
            <p:nvPr/>
          </p:nvCxnSpPr>
          <p:spPr>
            <a:xfrm>
              <a:off x="3315034" y="2704337"/>
              <a:ext cx="0" cy="37414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64" name="Rounded Rectangle 163"/>
            <p:cNvSpPr/>
            <p:nvPr/>
          </p:nvSpPr>
          <p:spPr>
            <a:xfrm>
              <a:off x="3829766" y="2331122"/>
              <a:ext cx="762000" cy="380734"/>
            </a:xfrm>
            <a:prstGeom prst="roundRect">
              <a:avLst>
                <a:gd name="adj" fmla="val 0"/>
              </a:avLst>
            </a:prstGeom>
            <a:solidFill>
              <a:srgbClr val="4472C4">
                <a:lumMod val="40000"/>
                <a:lumOff val="60000"/>
              </a:srgbClr>
            </a:solidFill>
            <a:ln w="9525" cap="flat" cmpd="sng" algn="ctr">
              <a:solidFill>
                <a:srgbClr val="4472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Health &amp; Safety</a:t>
              </a:r>
            </a:p>
          </p:txBody>
        </p:sp>
        <p:cxnSp>
          <p:nvCxnSpPr>
            <p:cNvPr id="165" name="Straight Arrow Connector 164"/>
            <p:cNvCxnSpPr>
              <a:stCxn id="164" idx="2"/>
            </p:cNvCxnSpPr>
            <p:nvPr/>
          </p:nvCxnSpPr>
          <p:spPr>
            <a:xfrm flipH="1">
              <a:off x="4202688" y="2711856"/>
              <a:ext cx="8078" cy="3666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66" name="Rounded Rectangle 165"/>
            <p:cNvSpPr/>
            <p:nvPr/>
          </p:nvSpPr>
          <p:spPr>
            <a:xfrm>
              <a:off x="4693920" y="2331122"/>
              <a:ext cx="950018" cy="380734"/>
            </a:xfrm>
            <a:prstGeom prst="roundRect">
              <a:avLst>
                <a:gd name="adj" fmla="val 0"/>
              </a:avLst>
            </a:prstGeom>
            <a:solidFill>
              <a:srgbClr val="4472C4">
                <a:lumMod val="40000"/>
                <a:lumOff val="60000"/>
              </a:srgbClr>
            </a:solidFill>
            <a:ln w="9525" cap="flat" cmpd="sng" algn="ctr">
              <a:solidFill>
                <a:srgbClr val="4472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Scheduler</a:t>
              </a:r>
            </a:p>
          </p:txBody>
        </p:sp>
        <p:cxnSp>
          <p:nvCxnSpPr>
            <p:cNvPr id="167" name="Straight Arrow Connector 166"/>
            <p:cNvCxnSpPr>
              <a:stCxn id="166" idx="2"/>
            </p:cNvCxnSpPr>
            <p:nvPr/>
          </p:nvCxnSpPr>
          <p:spPr>
            <a:xfrm>
              <a:off x="5168929" y="2711856"/>
              <a:ext cx="0" cy="36662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68" name="Rounded Rectangle 167"/>
            <p:cNvSpPr/>
            <p:nvPr/>
          </p:nvSpPr>
          <p:spPr>
            <a:xfrm>
              <a:off x="7458392" y="2338577"/>
              <a:ext cx="762611" cy="373280"/>
            </a:xfrm>
            <a:prstGeom prst="roundRect">
              <a:avLst>
                <a:gd name="adj" fmla="val 0"/>
              </a:avLst>
            </a:prstGeom>
            <a:solidFill>
              <a:srgbClr val="4472C4">
                <a:lumMod val="40000"/>
                <a:lumOff val="60000"/>
              </a:srgbClr>
            </a:solidFill>
            <a:ln w="9525" cap="flat" cmpd="sng" algn="ctr">
              <a:solidFill>
                <a:srgbClr val="4472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File Manager</a:t>
              </a:r>
            </a:p>
          </p:txBody>
        </p:sp>
        <p:cxnSp>
          <p:nvCxnSpPr>
            <p:cNvPr id="169" name="Straight Arrow Connector 168"/>
            <p:cNvCxnSpPr>
              <a:stCxn id="168" idx="2"/>
            </p:cNvCxnSpPr>
            <p:nvPr/>
          </p:nvCxnSpPr>
          <p:spPr>
            <a:xfrm>
              <a:off x="7839698" y="2711857"/>
              <a:ext cx="0" cy="3487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70" name="Rounded Rectangle 169"/>
            <p:cNvSpPr/>
            <p:nvPr/>
          </p:nvSpPr>
          <p:spPr>
            <a:xfrm>
              <a:off x="5733378" y="2338577"/>
              <a:ext cx="727538" cy="373280"/>
            </a:xfrm>
            <a:prstGeom prst="roundRect">
              <a:avLst>
                <a:gd name="adj" fmla="val 0"/>
              </a:avLst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Other Apps</a:t>
              </a:r>
            </a:p>
          </p:txBody>
        </p:sp>
        <p:cxnSp>
          <p:nvCxnSpPr>
            <p:cNvPr id="171" name="Straight Arrow Connector 170"/>
            <p:cNvCxnSpPr>
              <a:stCxn id="170" idx="2"/>
            </p:cNvCxnSpPr>
            <p:nvPr/>
          </p:nvCxnSpPr>
          <p:spPr>
            <a:xfrm>
              <a:off x="6097147" y="2711857"/>
              <a:ext cx="0" cy="36662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72" name="Straight Arrow Connector 171"/>
            <p:cNvCxnSpPr>
              <a:endCxn id="175" idx="0"/>
            </p:cNvCxnSpPr>
            <p:nvPr/>
          </p:nvCxnSpPr>
          <p:spPr>
            <a:xfrm>
              <a:off x="5318941" y="3274217"/>
              <a:ext cx="0" cy="25676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73" name="Rounded Rectangle 172"/>
            <p:cNvSpPr/>
            <p:nvPr/>
          </p:nvSpPr>
          <p:spPr>
            <a:xfrm>
              <a:off x="2952165" y="3530984"/>
              <a:ext cx="910848" cy="461896"/>
            </a:xfrm>
            <a:prstGeom prst="roundRect">
              <a:avLst>
                <a:gd name="adj" fmla="val 0"/>
              </a:avLst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Watchdog</a:t>
              </a: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3989962" y="3530984"/>
              <a:ext cx="738130" cy="461896"/>
            </a:xfrm>
            <a:prstGeom prst="roundRect">
              <a:avLst>
                <a:gd name="adj" fmla="val 0"/>
              </a:avLst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Camera Support</a:t>
              </a: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4860088" y="3530984"/>
              <a:ext cx="917705" cy="461896"/>
            </a:xfrm>
            <a:prstGeom prst="roundRect">
              <a:avLst>
                <a:gd name="adj" fmla="val 0"/>
              </a:avLst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Time Sync</a:t>
              </a: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5886360" y="3530984"/>
              <a:ext cx="775531" cy="471009"/>
            </a:xfrm>
            <a:prstGeom prst="roundRect">
              <a:avLst>
                <a:gd name="adj" fmla="val 0"/>
              </a:avLst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Image Self Check</a:t>
              </a: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6528036" y="2331122"/>
              <a:ext cx="803091" cy="380734"/>
            </a:xfrm>
            <a:prstGeom prst="roundRect">
              <a:avLst>
                <a:gd name="adj" fmla="val 0"/>
              </a:avLst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Scrubber</a:t>
              </a: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6786068" y="3530984"/>
              <a:ext cx="554737" cy="471009"/>
            </a:xfrm>
            <a:prstGeom prst="roundRect">
              <a:avLst>
                <a:gd name="adj" fmla="val 0"/>
              </a:avLst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PR</a:t>
              </a: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7458392" y="3531365"/>
              <a:ext cx="762611" cy="471009"/>
            </a:xfrm>
            <a:prstGeom prst="roundRect">
              <a:avLst>
                <a:gd name="adj" fmla="val 0"/>
              </a:avLst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Error Logging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>
            <a:xfrm>
              <a:off x="2377440" y="2704338"/>
              <a:ext cx="0" cy="37414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>
            <a:xfrm>
              <a:off x="6929581" y="2711857"/>
              <a:ext cx="0" cy="37414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82" name="Straight Arrow Connector 181"/>
            <p:cNvCxnSpPr>
              <a:endCxn id="173" idx="0"/>
            </p:cNvCxnSpPr>
            <p:nvPr/>
          </p:nvCxnSpPr>
          <p:spPr>
            <a:xfrm>
              <a:off x="3407589" y="3261360"/>
              <a:ext cx="0" cy="26962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83" name="Straight Arrow Connector 182"/>
            <p:cNvCxnSpPr/>
            <p:nvPr/>
          </p:nvCxnSpPr>
          <p:spPr>
            <a:xfrm>
              <a:off x="4359146" y="3261360"/>
              <a:ext cx="0" cy="27206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84" name="Straight Arrow Connector 183"/>
            <p:cNvCxnSpPr/>
            <p:nvPr/>
          </p:nvCxnSpPr>
          <p:spPr>
            <a:xfrm>
              <a:off x="6274126" y="3261360"/>
              <a:ext cx="0" cy="26861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85" name="Straight Arrow Connector 184"/>
            <p:cNvCxnSpPr>
              <a:endCxn id="178" idx="0"/>
            </p:cNvCxnSpPr>
            <p:nvPr/>
          </p:nvCxnSpPr>
          <p:spPr>
            <a:xfrm>
              <a:off x="7063437" y="3274217"/>
              <a:ext cx="0" cy="25676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86" name="Straight Arrow Connector 185"/>
            <p:cNvCxnSpPr/>
            <p:nvPr/>
          </p:nvCxnSpPr>
          <p:spPr>
            <a:xfrm>
              <a:off x="7858645" y="3261360"/>
              <a:ext cx="904" cy="26861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87" name="Straight Arrow Connector 186"/>
            <p:cNvCxnSpPr>
              <a:endCxn id="188" idx="0"/>
            </p:cNvCxnSpPr>
            <p:nvPr/>
          </p:nvCxnSpPr>
          <p:spPr>
            <a:xfrm>
              <a:off x="2417650" y="3273211"/>
              <a:ext cx="1" cy="25676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88" name="Rounded Rectangle 187"/>
            <p:cNvSpPr/>
            <p:nvPr/>
          </p:nvSpPr>
          <p:spPr>
            <a:xfrm>
              <a:off x="1958798" y="3529978"/>
              <a:ext cx="917705" cy="461896"/>
            </a:xfrm>
            <a:prstGeom prst="roundRect">
              <a:avLst>
                <a:gd name="adj" fmla="val 0"/>
              </a:avLst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rPr>
                <a:t>SpaceWire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518168" y="2714020"/>
              <a:ext cx="125966" cy="142634"/>
            </a:xfrm>
            <a:prstGeom prst="roundRect">
              <a:avLst/>
            </a:prstGeom>
            <a:solidFill>
              <a:srgbClr val="FFC000">
                <a:lumMod val="40000"/>
                <a:lumOff val="60000"/>
              </a:srgbClr>
            </a:solidFill>
            <a:ln w="9525" cap="flat" cmpd="sng" algn="ctr">
              <a:solidFill>
                <a:srgbClr val="FFC000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30097" y="2665315"/>
              <a:ext cx="9412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cFE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Core</a:t>
              </a: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518167" y="2951744"/>
              <a:ext cx="125966" cy="142634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9525" cap="flat" cmpd="sng" algn="ctr">
              <a:solidFill>
                <a:srgbClr val="4472C4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630090" y="2903040"/>
              <a:ext cx="9923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CFS Apps</a:t>
              </a: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518159" y="3204328"/>
              <a:ext cx="125966" cy="142634"/>
            </a:xfrm>
            <a:prstGeom prst="roundRect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rgbClr val="70AD47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44126" y="3155623"/>
              <a:ext cx="12407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Mission Apps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1239" y="914400"/>
            <a:ext cx="1947975" cy="1905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8400" y="2785144"/>
            <a:ext cx="263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Core Flight System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20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42502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NASA Missions for CSPv1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en-US" b="1" dirty="0" smtClean="0"/>
              <a:t>Two confirmed for NASA Goddard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CSP featured as new technology for space computing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NASA technology mission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STP-H5/ISEM on ISS –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late 2014 delivery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Two CSPv1 computers working in tandem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SpaceWire, Camera Link, reconfiguration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NASA science mission</a:t>
            </a:r>
          </a:p>
          <a:p>
            <a:pPr lvl="1">
              <a:spcBef>
                <a:spcPts val="200"/>
              </a:spcBef>
            </a:pPr>
            <a:r>
              <a:rPr lang="en-US" dirty="0" err="1" smtClean="0"/>
              <a:t>CeREs</a:t>
            </a:r>
            <a:r>
              <a:rPr lang="en-US" dirty="0" smtClean="0"/>
              <a:t> </a:t>
            </a:r>
            <a:r>
              <a:rPr lang="en-US" dirty="0" err="1" smtClean="0"/>
              <a:t>Cubesat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92D050"/>
                </a:solidFill>
              </a:rPr>
              <a:t>early 2015 delivery to NASA</a:t>
            </a:r>
          </a:p>
          <a:p>
            <a:pPr lvl="1">
              <a:spcBef>
                <a:spcPts val="200"/>
              </a:spcBef>
            </a:pPr>
            <a:r>
              <a:rPr lang="en-US" dirty="0" err="1" smtClean="0"/>
              <a:t>Heliophysics</a:t>
            </a:r>
            <a:r>
              <a:rPr lang="en-US" dirty="0" smtClean="0"/>
              <a:t> experiment in LEO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One CSPv1 computer for on-board processing</a:t>
            </a:r>
          </a:p>
          <a:p>
            <a:pPr>
              <a:spcBef>
                <a:spcPts val="200"/>
              </a:spcBef>
            </a:pPr>
            <a:r>
              <a:rPr lang="en-US" b="1" dirty="0" smtClean="0"/>
              <a:t>Additional missions in planning</a:t>
            </a:r>
          </a:p>
          <a:p>
            <a:pPr lvl="1">
              <a:spcBef>
                <a:spcPts val="200"/>
              </a:spcBef>
            </a:pPr>
            <a:r>
              <a:rPr lang="en-US" dirty="0" err="1" smtClean="0"/>
              <a:t>TechCube</a:t>
            </a:r>
            <a:r>
              <a:rPr lang="en-US" dirty="0" smtClean="0"/>
              <a:t> 1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Escape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07" y="4202723"/>
            <a:ext cx="1643186" cy="1359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2209800"/>
            <a:ext cx="2133600" cy="1600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21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28955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Artist Illustrations (c/o NASA)</a:t>
            </a:r>
            <a:endParaRPr lang="en-US" b="1" dirty="0"/>
          </a:p>
        </p:txBody>
      </p:sp>
      <p:pic>
        <p:nvPicPr>
          <p:cNvPr id="5" name="Content Placeholder 4" descr="NASAsatsCSP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7" y="1316880"/>
            <a:ext cx="7317383" cy="462672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22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4321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Major challenges lie ahead</a:t>
            </a:r>
          </a:p>
          <a:p>
            <a:pPr lvl="1"/>
            <a:r>
              <a:rPr lang="en-US" dirty="0" smtClean="0"/>
              <a:t>Escalating app demands in harsh environment</a:t>
            </a:r>
          </a:p>
          <a:p>
            <a:pPr lvl="1"/>
            <a:r>
              <a:rPr lang="en-US" dirty="0" smtClean="0"/>
              <a:t>Tightening constraints of platform, budget, process</a:t>
            </a:r>
          </a:p>
          <a:p>
            <a:pPr lvl="1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Necessitates adeptly doing more with less</a:t>
            </a:r>
          </a:p>
          <a:p>
            <a:r>
              <a:rPr lang="en-US" b="1" dirty="0" smtClean="0"/>
              <a:t>CHREC Space </a:t>
            </a:r>
            <a:r>
              <a:rPr lang="en-US" b="1" dirty="0"/>
              <a:t>P</a:t>
            </a:r>
            <a:r>
              <a:rPr lang="en-US" b="1" dirty="0" smtClean="0"/>
              <a:t>rocessor</a:t>
            </a:r>
          </a:p>
          <a:p>
            <a:pPr lvl="1"/>
            <a:r>
              <a:rPr lang="en-US" dirty="0" smtClean="0"/>
              <a:t>Focus upon reconfigurable space computing</a:t>
            </a:r>
          </a:p>
          <a:p>
            <a:pPr lvl="2"/>
            <a:r>
              <a:rPr lang="en-US" dirty="0" smtClean="0"/>
              <a:t>Adaptive (performance, reliability, power) for mission needs</a:t>
            </a:r>
          </a:p>
          <a:p>
            <a:pPr lvl="1"/>
            <a:r>
              <a:rPr lang="en-US" dirty="0" smtClean="0"/>
              <a:t>Focus upon multifaceted hybrid computing</a:t>
            </a:r>
          </a:p>
          <a:p>
            <a:pPr lvl="2"/>
            <a:r>
              <a:rPr lang="en-US" dirty="0" smtClean="0"/>
              <a:t>Agile mix of COTS + </a:t>
            </a:r>
            <a:r>
              <a:rPr lang="en-US" dirty="0" err="1" smtClean="0"/>
              <a:t>RadHard</a:t>
            </a:r>
            <a:r>
              <a:rPr lang="en-US" dirty="0" smtClean="0"/>
              <a:t> + FTC; fixed &amp; reconfigurable</a:t>
            </a:r>
          </a:p>
          <a:p>
            <a:pPr lvl="1"/>
            <a:r>
              <a:rPr lang="en-US" dirty="0" smtClean="0"/>
              <a:t>Focus upon scalable building blocks</a:t>
            </a:r>
          </a:p>
          <a:p>
            <a:pPr lvl="2"/>
            <a:r>
              <a:rPr lang="en-US" dirty="0" smtClean="0"/>
              <a:t>Address needs of small, large, &amp; clustered spacecraft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23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26284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Shortfalls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No explicit experimentation process for hardware reliability (e.g. TID part lifetime)</a:t>
            </a:r>
          </a:p>
          <a:p>
            <a:pPr lvl="1"/>
            <a:r>
              <a:rPr lang="en-US" dirty="0" smtClean="0"/>
              <a:t>Untested in actual flight environment</a:t>
            </a:r>
          </a:p>
          <a:p>
            <a:r>
              <a:rPr lang="en-US" dirty="0" smtClean="0"/>
              <a:t>Software </a:t>
            </a:r>
          </a:p>
          <a:p>
            <a:pPr lvl="1"/>
            <a:r>
              <a:rPr lang="en-US" dirty="0" smtClean="0"/>
              <a:t>Doesn’t address drawbacks of disabling FPGA scrubber during PR</a:t>
            </a:r>
          </a:p>
          <a:p>
            <a:pPr lvl="2"/>
            <a:r>
              <a:rPr lang="en-US" dirty="0" smtClean="0"/>
              <a:t>Downtime could miss errors from SEUs</a:t>
            </a:r>
          </a:p>
          <a:p>
            <a:pPr lvl="2"/>
            <a:r>
              <a:rPr lang="en-US" dirty="0" smtClean="0"/>
              <a:t>Suggestion: PR needs to be done very fast</a:t>
            </a:r>
          </a:p>
          <a:p>
            <a:pPr lvl="1"/>
            <a:r>
              <a:rPr lang="en-US" dirty="0" smtClean="0"/>
              <a:t>Could use data to validate software reliability choices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24</a:t>
            </a:fld>
            <a:r>
              <a:rPr lang="en-US" altLang="en-US" dirty="0" smtClean="0"/>
              <a:t> of 25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30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-76200"/>
            <a:ext cx="5029200" cy="20574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Questions?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52FF-4C81-4129-9FA0-646FA36DB7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Major Challenges for Space </a:t>
            </a:r>
            <a:endParaRPr lang="en-US" b="1" dirty="0"/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Research focus on Advanced Space </a:t>
            </a:r>
            <a:r>
              <a:rPr lang="en-US" dirty="0" smtClean="0"/>
              <a:t>Computing </a:t>
            </a:r>
            <a:endParaRPr lang="en-US" dirty="0"/>
          </a:p>
          <a:p>
            <a:pPr lvl="1"/>
            <a:r>
              <a:rPr lang="en-US" dirty="0"/>
              <a:t>New concepts, methods, and technologies to enable and deploy </a:t>
            </a:r>
            <a:r>
              <a:rPr lang="en-US" b="1" dirty="0">
                <a:solidFill>
                  <a:srgbClr val="92D050"/>
                </a:solidFill>
              </a:rPr>
              <a:t>high-performance computing </a:t>
            </a:r>
            <a:r>
              <a:rPr lang="en-US" dirty="0"/>
              <a:t>in space </a:t>
            </a:r>
          </a:p>
          <a:p>
            <a:r>
              <a:rPr lang="en-US" dirty="0"/>
              <a:t>Why is it necessary and important?</a:t>
            </a:r>
          </a:p>
          <a:p>
            <a:pPr lvl="1"/>
            <a:r>
              <a:rPr lang="en-US" dirty="0"/>
              <a:t>Escalating demands for </a:t>
            </a:r>
            <a:r>
              <a:rPr lang="en-US" b="1" dirty="0">
                <a:solidFill>
                  <a:srgbClr val="92D050"/>
                </a:solidFill>
              </a:rPr>
              <a:t>sensor-data processing</a:t>
            </a:r>
          </a:p>
          <a:p>
            <a:pPr lvl="2"/>
            <a:r>
              <a:rPr lang="en-US" dirty="0"/>
              <a:t>Downlink bandwidth to Earth is extremely limited</a:t>
            </a:r>
          </a:p>
          <a:p>
            <a:pPr lvl="2"/>
            <a:r>
              <a:rPr lang="en-US" dirty="0"/>
              <a:t>Sensor data rates are dramatically increasing</a:t>
            </a:r>
          </a:p>
          <a:p>
            <a:pPr lvl="2"/>
            <a:r>
              <a:rPr lang="en-US" dirty="0"/>
              <a:t>Post processing is not as viable</a:t>
            </a:r>
          </a:p>
          <a:p>
            <a:pPr lvl="1"/>
            <a:r>
              <a:rPr lang="en-US" dirty="0"/>
              <a:t>Escalating demands for </a:t>
            </a:r>
            <a:r>
              <a:rPr lang="en-US" b="1" dirty="0">
                <a:solidFill>
                  <a:srgbClr val="92D050"/>
                </a:solidFill>
              </a:rPr>
              <a:t>autonomous </a:t>
            </a:r>
            <a:br>
              <a:rPr lang="en-US" b="1" dirty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processing &amp; control</a:t>
            </a:r>
          </a:p>
          <a:p>
            <a:pPr lvl="2"/>
            <a:r>
              <a:rPr lang="en-US" dirty="0"/>
              <a:t>Autonomy requires high-speed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computing for </a:t>
            </a:r>
            <a:r>
              <a:rPr lang="en-US" dirty="0"/>
              <a:t>decision-making</a:t>
            </a:r>
          </a:p>
          <a:p>
            <a:pPr lvl="2"/>
            <a:r>
              <a:rPr lang="en-US" dirty="0"/>
              <a:t>Severe propagation delays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 in-the-loop </a:t>
            </a:r>
            <a:r>
              <a:rPr lang="en-US" dirty="0"/>
              <a:t>for commands</a:t>
            </a:r>
          </a:p>
          <a:p>
            <a:endParaRPr lang="en-US" dirty="0"/>
          </a:p>
        </p:txBody>
      </p:sp>
      <p:pic>
        <p:nvPicPr>
          <p:cNvPr id="40" name="Picture 4" descr="satellite"/>
          <p:cNvPicPr>
            <a:picLocks noChangeAspect="1" noChangeArrowheads="1"/>
          </p:cNvPicPr>
          <p:nvPr/>
        </p:nvPicPr>
        <p:blipFill>
          <a:blip r:embed="rId2" cstate="print"/>
          <a:srcRect l="8160" r="43201" b="17473"/>
          <a:stretch>
            <a:fillRect/>
          </a:stretch>
        </p:blipFill>
        <p:spPr bwMode="auto">
          <a:xfrm flipH="1">
            <a:off x="7620000" y="2601674"/>
            <a:ext cx="1371600" cy="16700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1" name="Picture 5" descr="Orb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39640"/>
            <a:ext cx="2304547" cy="15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doc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4057491"/>
            <a:ext cx="13716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3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2215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669336" y="1423594"/>
            <a:ext cx="2352744" cy="1395806"/>
            <a:chOff x="6669336" y="1423594"/>
            <a:chExt cx="2352744" cy="1395806"/>
          </a:xfrm>
        </p:grpSpPr>
        <p:sp>
          <p:nvSpPr>
            <p:cNvPr id="7" name="Rectangle 6"/>
            <p:cNvSpPr/>
            <p:nvPr/>
          </p:nvSpPr>
          <p:spPr bwMode="auto">
            <a:xfrm>
              <a:off x="6669336" y="1423594"/>
              <a:ext cx="2352744" cy="9107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3412" y="2410229"/>
              <a:ext cx="259006" cy="3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http://www.public-domain-photos.com/free-cliparts-1-big/electronics/battery/battery_jean-victor_bali_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491" y="2380531"/>
              <a:ext cx="313631" cy="43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36939" y="2420169"/>
              <a:ext cx="359591" cy="35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13564" y="2413771"/>
              <a:ext cx="299132" cy="37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10731" y="2421830"/>
              <a:ext cx="415536" cy="36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Space Computing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Embedded space environments have</a:t>
            </a:r>
            <a:br>
              <a:rPr lang="en-US" sz="2400" dirty="0"/>
            </a:br>
            <a:r>
              <a:rPr lang="en-US" sz="2400" dirty="0"/>
              <a:t>strict </a:t>
            </a:r>
            <a:r>
              <a:rPr lang="en-US" sz="2400" dirty="0" smtClean="0"/>
              <a:t>requirements </a:t>
            </a:r>
            <a:r>
              <a:rPr lang="en-US" sz="2400" dirty="0"/>
              <a:t>and restrictions</a:t>
            </a:r>
          </a:p>
          <a:p>
            <a:pPr lvl="1"/>
            <a:r>
              <a:rPr lang="en-US" sz="2000" dirty="0"/>
              <a:t>Performance (throughput and real-time)</a:t>
            </a:r>
          </a:p>
          <a:p>
            <a:pPr lvl="1"/>
            <a:r>
              <a:rPr lang="en-US" sz="2000" dirty="0"/>
              <a:t>Size, Weight, Power, and Cost (SWAP-C)</a:t>
            </a:r>
          </a:p>
          <a:p>
            <a:pPr lvl="1"/>
            <a:r>
              <a:rPr lang="en-US" sz="2000" dirty="0"/>
              <a:t>Reliability (device lifetime and radiation effects)</a:t>
            </a:r>
          </a:p>
          <a:p>
            <a:pPr lvl="2"/>
            <a:r>
              <a:rPr lang="en-US" sz="1800" dirty="0" smtClean="0"/>
              <a:t>Single-Event </a:t>
            </a:r>
            <a:r>
              <a:rPr lang="en-US" sz="1800" dirty="0"/>
              <a:t>Effects </a:t>
            </a:r>
          </a:p>
          <a:p>
            <a:pPr lvl="2"/>
            <a:r>
              <a:rPr lang="en-US" sz="1800" dirty="0"/>
              <a:t>Total Ionizing Dose </a:t>
            </a:r>
          </a:p>
          <a:p>
            <a:r>
              <a:rPr lang="en-US" sz="2400" dirty="0"/>
              <a:t>Next-generation satellites and spacecraft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will require </a:t>
            </a:r>
            <a:r>
              <a:rPr lang="en-US" sz="2400" dirty="0"/>
              <a:t>high-performance processing</a:t>
            </a:r>
          </a:p>
          <a:p>
            <a:pPr lvl="1"/>
            <a:r>
              <a:rPr lang="en-US" sz="2000" dirty="0"/>
              <a:t>Traditional </a:t>
            </a:r>
            <a:r>
              <a:rPr lang="en-US" sz="2000" dirty="0" smtClean="0"/>
              <a:t>radiation-hardened </a:t>
            </a:r>
            <a:r>
              <a:rPr lang="en-US" sz="2000" dirty="0"/>
              <a:t>general-purpose</a:t>
            </a:r>
            <a:br>
              <a:rPr lang="en-US" sz="2000" dirty="0"/>
            </a:br>
            <a:r>
              <a:rPr lang="en-US" sz="2000" dirty="0"/>
              <a:t> processors unable to keep up</a:t>
            </a:r>
          </a:p>
          <a:p>
            <a:pPr lvl="2"/>
            <a:r>
              <a:rPr lang="en-US" sz="1800" dirty="0" smtClean="0"/>
              <a:t>Honeywell RHPPC:               </a:t>
            </a:r>
            <a:r>
              <a:rPr lang="en-US" sz="1800" b="1" dirty="0" smtClean="0"/>
              <a:t>.08 </a:t>
            </a:r>
            <a:r>
              <a:rPr lang="en-US" sz="1800" dirty="0" smtClean="0"/>
              <a:t>GOPS*</a:t>
            </a:r>
          </a:p>
          <a:p>
            <a:pPr lvl="2"/>
            <a:r>
              <a:rPr lang="en-US" sz="1800" dirty="0" smtClean="0"/>
              <a:t>BAE Systems RAD750:      </a:t>
            </a:r>
            <a:r>
              <a:rPr lang="en-US" sz="1800" b="1" dirty="0" smtClean="0"/>
              <a:t>.266 </a:t>
            </a:r>
            <a:r>
              <a:rPr lang="en-US" sz="1800" dirty="0" smtClean="0"/>
              <a:t>GOPS*</a:t>
            </a:r>
          </a:p>
          <a:p>
            <a:pPr lvl="2"/>
            <a:r>
              <a:rPr lang="en-US" sz="1800" dirty="0" err="1" smtClean="0"/>
              <a:t>Zynq</a:t>
            </a:r>
            <a:r>
              <a:rPr lang="en-US" sz="1800" dirty="0" smtClean="0"/>
              <a:t> 7020:                      </a:t>
            </a:r>
            <a:r>
              <a:rPr lang="en-US" sz="1800" b="1" dirty="0" smtClean="0"/>
              <a:t>324.15 </a:t>
            </a:r>
            <a:r>
              <a:rPr lang="en-US" sz="1800" dirty="0" smtClean="0"/>
              <a:t>GOPS*</a:t>
            </a:r>
          </a:p>
          <a:p>
            <a:endParaRPr lang="en-US" dirty="0"/>
          </a:p>
        </p:txBody>
      </p:sp>
      <p:pic>
        <p:nvPicPr>
          <p:cNvPr id="5" name="Picture 2" descr="http://sci.tea-nifty.com/photos/uncategorized/2012/08/08/rad7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993" y1="9964" x2="10432" y2="88968"/>
                        <a14:foregroundMark x1="10072" y1="90747" x2="88489" y2="91459"/>
                        <a14:foregroundMark x1="39928" y1="92171" x2="6475" y2="92171"/>
                        <a14:foregroundMark x1="9353" y1="8185" x2="91007" y2="8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62" y="3430830"/>
            <a:ext cx="2216637" cy="22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6669335" y="2106649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669335" y="1878964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669335" y="1651279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946185" y="2106649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946185" y="1878964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946185" y="1651279"/>
            <a:ext cx="758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566710" y="1527063"/>
            <a:ext cx="303580" cy="52754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111950" y="1453741"/>
            <a:ext cx="302968" cy="652906"/>
          </a:xfrm>
          <a:prstGeom prst="rect">
            <a:avLst/>
          </a:prstGeom>
          <a:solidFill>
            <a:srgbClr val="E6A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21126" y="1632139"/>
            <a:ext cx="303580" cy="702195"/>
          </a:xfrm>
          <a:prstGeom prst="rect">
            <a:avLst/>
          </a:prstGeom>
          <a:solidFill>
            <a:srgbClr val="5BBD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33517" y="1592940"/>
            <a:ext cx="303580" cy="74139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664945" y="1681425"/>
            <a:ext cx="302545" cy="65290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112624" y="2106648"/>
            <a:ext cx="302296" cy="227685"/>
          </a:xfrm>
          <a:prstGeom prst="rect">
            <a:avLst/>
          </a:prstGeom>
          <a:solidFill>
            <a:srgbClr val="E6A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566710" y="2054605"/>
            <a:ext cx="303580" cy="2797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34870" y="1681427"/>
            <a:ext cx="361660" cy="231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204476" y="1592941"/>
            <a:ext cx="361660" cy="4149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791401" y="1632139"/>
            <a:ext cx="361660" cy="4083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233516" y="1681426"/>
            <a:ext cx="303580" cy="32652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664698" y="1753546"/>
            <a:ext cx="302792" cy="1590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082910" y="1453741"/>
            <a:ext cx="361660" cy="3227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821126" y="1753547"/>
            <a:ext cx="303580" cy="286940"/>
          </a:xfrm>
          <a:prstGeom prst="rect">
            <a:avLst/>
          </a:prstGeom>
          <a:solidFill>
            <a:srgbClr val="5BBD4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537669" y="1527064"/>
            <a:ext cx="361660" cy="226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6669336" y="1806612"/>
            <a:ext cx="2352744" cy="0"/>
          </a:xfrm>
          <a:prstGeom prst="line">
            <a:avLst/>
          </a:prstGeom>
          <a:noFill/>
          <a:ln w="9525" cap="flat" cmpd="sng" algn="ctr">
            <a:solidFill>
              <a:srgbClr val="E8958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6849121" y="1423594"/>
            <a:ext cx="1992490" cy="911730"/>
            <a:chOff x="4619820" y="3124432"/>
            <a:chExt cx="1992490" cy="911730"/>
          </a:xfrm>
        </p:grpSpPr>
        <p:sp>
          <p:nvSpPr>
            <p:cNvPr id="36" name="TextBox 35"/>
            <p:cNvSpPr txBox="1"/>
            <p:nvPr/>
          </p:nvSpPr>
          <p:spPr>
            <a:xfrm rot="16200000">
              <a:off x="4700636" y="3380736"/>
              <a:ext cx="910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Low Power</a:t>
              </a:r>
              <a:endParaRPr lang="en-US" sz="1000" dirty="0">
                <a:solidFill>
                  <a:schemeClr val="tx1">
                    <a:alpha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4287561" y="3457679"/>
              <a:ext cx="9107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Low Cost</a:t>
              </a:r>
              <a:endParaRPr lang="en-US" sz="1000" dirty="0">
                <a:solidFill>
                  <a:schemeClr val="tx1">
                    <a:alpha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132065" y="3456692"/>
              <a:ext cx="9107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Speed</a:t>
              </a:r>
              <a:endParaRPr lang="en-US" sz="1000" dirty="0">
                <a:solidFill>
                  <a:schemeClr val="tx1">
                    <a:alpha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5578460" y="3379747"/>
              <a:ext cx="9107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Depend-ability</a:t>
              </a:r>
              <a:endParaRPr lang="en-US" sz="1000" dirty="0">
                <a:solidFill>
                  <a:schemeClr val="tx1">
                    <a:alpha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6033830" y="3457682"/>
              <a:ext cx="9107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alpha val="50000"/>
                    </a:schemeClr>
                  </a:solidFill>
                  <a:latin typeface="Arial Black" pitchFamily="34" charset="0"/>
                </a:rPr>
                <a:t>Lifetime</a:t>
              </a:r>
              <a:endParaRPr lang="en-US" sz="1000" dirty="0">
                <a:solidFill>
                  <a:schemeClr val="tx1">
                    <a:alpha val="50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905000" y="6360427"/>
            <a:ext cx="2362200" cy="357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lvl="0" algn="ctr"/>
            <a:r>
              <a:rPr lang="en-US" sz="105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*GOPS for 8-bit Integer Operations</a:t>
            </a:r>
            <a:br>
              <a:rPr lang="en-US" sz="105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05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c/o Device Metrics</a:t>
            </a:r>
            <a:endParaRPr lang="en-US" sz="1050" b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4344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Goals, Motivations,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0475"/>
            <a:ext cx="8610600" cy="491172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sz="2000" b="1" dirty="0" smtClean="0">
                <a:solidFill>
                  <a:srgbClr val="3333CC"/>
                </a:solidFill>
              </a:rPr>
              <a:t>Goals:</a:t>
            </a:r>
            <a:r>
              <a:rPr lang="en-US" sz="2000" dirty="0" smtClean="0">
                <a:solidFill>
                  <a:srgbClr val="0021A5"/>
                </a:solidFill>
              </a:rPr>
              <a:t> </a:t>
            </a:r>
            <a:r>
              <a:rPr lang="en-US" sz="2000" dirty="0" smtClean="0"/>
              <a:t>Explore innovative strategies, architectures, </a:t>
            </a:r>
            <a:br>
              <a:rPr lang="en-US" sz="2000" dirty="0" smtClean="0"/>
            </a:br>
            <a:r>
              <a:rPr lang="en-US" sz="2000" dirty="0" smtClean="0"/>
              <a:t>and systems for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hybrid space computing</a:t>
            </a:r>
          </a:p>
          <a:p>
            <a:pPr marL="327025" lvl="1" indent="0">
              <a:spcBef>
                <a:spcPts val="700"/>
              </a:spcBef>
              <a:buNone/>
            </a:pPr>
            <a:endParaRPr lang="en-US" sz="400" dirty="0" smtClean="0"/>
          </a:p>
          <a:p>
            <a:pPr>
              <a:spcBef>
                <a:spcPts val="700"/>
              </a:spcBef>
            </a:pPr>
            <a:r>
              <a:rPr lang="en-US" sz="2000" b="1" dirty="0" smtClean="0">
                <a:solidFill>
                  <a:srgbClr val="3333CC"/>
                </a:solidFill>
              </a:rPr>
              <a:t>Motivations:</a:t>
            </a:r>
            <a:r>
              <a:rPr lang="en-US" sz="2000" dirty="0" smtClean="0">
                <a:solidFill>
                  <a:srgbClr val="0021A5"/>
                </a:solidFill>
              </a:rPr>
              <a:t> </a:t>
            </a:r>
            <a:r>
              <a:rPr lang="en-US" sz="2000" dirty="0" smtClean="0"/>
              <a:t>Space computers with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radiation-hardened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processors will be unable in </a:t>
            </a:r>
            <a:r>
              <a:rPr lang="en-US" sz="2000" i="1" dirty="0" smtClean="0"/>
              <a:t>some</a:t>
            </a:r>
            <a:r>
              <a:rPr lang="en-US" sz="2000" dirty="0" smtClean="0"/>
              <a:t> cases to meet demands of future missions</a:t>
            </a:r>
          </a:p>
          <a:p>
            <a:pPr lvl="1">
              <a:spcBef>
                <a:spcPts val="700"/>
              </a:spcBef>
            </a:pPr>
            <a:r>
              <a:rPr lang="en-US" sz="1800" dirty="0" smtClean="0"/>
              <a:t>Managing platforms with limited size, weight, power, and cost (</a:t>
            </a:r>
            <a:r>
              <a:rPr lang="en-US" sz="1800" dirty="0" err="1" smtClean="0"/>
              <a:t>SWaP</a:t>
            </a:r>
            <a:r>
              <a:rPr lang="en-US" sz="1800" dirty="0" smtClean="0"/>
              <a:t>-C)</a:t>
            </a:r>
            <a:br>
              <a:rPr lang="en-US" sz="1800" dirty="0" smtClean="0"/>
            </a:br>
            <a:r>
              <a:rPr lang="en-US" sz="1800" dirty="0" smtClean="0"/>
              <a:t>budgets while providing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high performance </a:t>
            </a:r>
            <a:r>
              <a:rPr lang="en-US" sz="1800" dirty="0" smtClean="0"/>
              <a:t>and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high reliability</a:t>
            </a:r>
          </a:p>
          <a:p>
            <a:pPr lvl="1">
              <a:spcBef>
                <a:spcPts val="700"/>
              </a:spcBef>
            </a:pPr>
            <a:r>
              <a:rPr lang="en-US" sz="1800" dirty="0" smtClean="0"/>
              <a:t>Research needed to explore hybrid methods featuring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COTS processors</a:t>
            </a:r>
            <a:r>
              <a:rPr lang="en-US" sz="1800" dirty="0" smtClean="0"/>
              <a:t>, augmented with fault tolerance in various forms, &amp; supported by </a:t>
            </a:r>
            <a:r>
              <a:rPr lang="en-US" sz="1800" dirty="0" err="1" smtClean="0"/>
              <a:t>RadHard</a:t>
            </a:r>
            <a:endParaRPr lang="en-US" sz="1800" dirty="0" smtClean="0"/>
          </a:p>
          <a:p>
            <a:pPr marL="344487" lvl="1" indent="0">
              <a:spcBef>
                <a:spcPts val="700"/>
              </a:spcBef>
              <a:buNone/>
            </a:pPr>
            <a:endParaRPr lang="en-US" sz="800" dirty="0" smtClean="0"/>
          </a:p>
          <a:p>
            <a:pPr>
              <a:spcBef>
                <a:spcPts val="700"/>
              </a:spcBef>
            </a:pPr>
            <a:r>
              <a:rPr lang="en-US" sz="2000" b="1" dirty="0" smtClean="0">
                <a:solidFill>
                  <a:srgbClr val="3333CC"/>
                </a:solidFill>
              </a:rPr>
              <a:t>Challenges:</a:t>
            </a:r>
            <a:r>
              <a:rPr lang="en-US" sz="2000" dirty="0" smtClean="0">
                <a:solidFill>
                  <a:srgbClr val="0021A5"/>
                </a:solidFill>
              </a:rPr>
              <a:t> </a:t>
            </a:r>
            <a:r>
              <a:rPr lang="en-US" sz="2000" dirty="0" smtClean="0"/>
              <a:t>Concept of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hybrid space computers </a:t>
            </a:r>
            <a:r>
              <a:rPr lang="en-US" sz="2000" dirty="0" smtClean="0"/>
              <a:t>is relatively new and untested, requiring thorough research and analysis for deployment</a:t>
            </a:r>
          </a:p>
          <a:p>
            <a:pPr lvl="1">
              <a:spcBef>
                <a:spcPts val="700"/>
              </a:spcBef>
            </a:pPr>
            <a:r>
              <a:rPr lang="en-US" sz="1800" dirty="0" smtClean="0"/>
              <a:t>Space systems are complex, time-consuming, and arduous to develop</a:t>
            </a:r>
          </a:p>
          <a:p>
            <a:pPr lvl="1">
              <a:spcBef>
                <a:spcPts val="700"/>
              </a:spcBef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Analytical research </a:t>
            </a:r>
            <a:r>
              <a:rPr lang="en-US" sz="1800" dirty="0" smtClean="0"/>
              <a:t>is needed to explore design approaches</a:t>
            </a:r>
          </a:p>
          <a:p>
            <a:pPr lvl="1">
              <a:spcBef>
                <a:spcPts val="700"/>
              </a:spcBef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Experimental research </a:t>
            </a:r>
            <a:r>
              <a:rPr lang="en-US" sz="1800" dirty="0" smtClean="0"/>
              <a:t>is needed to evaluate design approaches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5562600" y="1642262"/>
            <a:ext cx="1219200" cy="30195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6316717"/>
            <a:ext cx="2374900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/>
              <a:t>COTS</a:t>
            </a:r>
            <a:r>
              <a:rPr lang="en-US" sz="1200" dirty="0"/>
              <a:t> = commercial off-the-shelf</a:t>
            </a:r>
          </a:p>
          <a:p>
            <a:pPr algn="ctr"/>
            <a:r>
              <a:rPr lang="en-US" sz="1200" b="1" dirty="0" err="1"/>
              <a:t>RadHard</a:t>
            </a:r>
            <a:r>
              <a:rPr lang="en-US" sz="1200" dirty="0"/>
              <a:t> = radiation-hardened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003" y="335815"/>
            <a:ext cx="2132056" cy="21320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26345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Featured Technology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kern="0" dirty="0"/>
              <a:t>Field Programmable Gate Array (</a:t>
            </a:r>
            <a:r>
              <a:rPr lang="en-US" sz="2400" b="1" kern="0" dirty="0">
                <a:solidFill>
                  <a:srgbClr val="92D050"/>
                </a:solidFill>
              </a:rPr>
              <a:t>FPGA</a:t>
            </a:r>
            <a:r>
              <a:rPr lang="en-US" sz="2400" kern="0" dirty="0"/>
              <a:t>)</a:t>
            </a:r>
          </a:p>
          <a:p>
            <a:pPr lvl="1"/>
            <a:r>
              <a:rPr lang="en-US" sz="1800" kern="0" dirty="0"/>
              <a:t>Large amount of logic resources and specialized </a:t>
            </a:r>
            <a:r>
              <a:rPr lang="en-US" sz="1800" kern="0" dirty="0" smtClean="0"/>
              <a:t/>
            </a:r>
            <a:br>
              <a:rPr lang="en-US" sz="1800" kern="0" dirty="0" smtClean="0"/>
            </a:br>
            <a:r>
              <a:rPr lang="en-US" sz="1800" kern="0" dirty="0" smtClean="0"/>
              <a:t>design </a:t>
            </a:r>
            <a:r>
              <a:rPr lang="en-US" sz="1800" kern="0" dirty="0"/>
              <a:t>units connected with a complex and </a:t>
            </a:r>
            <a:r>
              <a:rPr lang="en-US" sz="1800" kern="0" dirty="0" smtClean="0"/>
              <a:t/>
            </a:r>
            <a:br>
              <a:rPr lang="en-US" sz="1800" kern="0" dirty="0" smtClean="0"/>
            </a:br>
            <a:r>
              <a:rPr lang="en-US" sz="1800" kern="0" dirty="0" smtClean="0"/>
              <a:t>configurable </a:t>
            </a:r>
            <a:r>
              <a:rPr lang="en-US" sz="1800" kern="0" dirty="0"/>
              <a:t>routing network</a:t>
            </a:r>
          </a:p>
          <a:p>
            <a:pPr lvl="1"/>
            <a:r>
              <a:rPr lang="en-US" sz="1800" kern="0" dirty="0"/>
              <a:t>Lower frequency and power over conventional CPU</a:t>
            </a:r>
          </a:p>
          <a:p>
            <a:pPr lvl="1"/>
            <a:r>
              <a:rPr lang="en-US" sz="1800" kern="0" dirty="0"/>
              <a:t>Massive algorithm parallelism for immense </a:t>
            </a:r>
            <a:r>
              <a:rPr lang="en-US" sz="1800" kern="0" dirty="0" smtClean="0"/>
              <a:t>speedup</a:t>
            </a:r>
            <a:endParaRPr lang="en-US" sz="1600" kern="0" dirty="0"/>
          </a:p>
          <a:p>
            <a:r>
              <a:rPr lang="en-US" sz="2400" kern="0" dirty="0"/>
              <a:t>System-on-Chip (</a:t>
            </a:r>
            <a:r>
              <a:rPr lang="en-US" sz="2400" b="1" kern="0" dirty="0" err="1">
                <a:solidFill>
                  <a:srgbClr val="92D050"/>
                </a:solidFill>
              </a:rPr>
              <a:t>SoC</a:t>
            </a:r>
            <a:r>
              <a:rPr lang="en-US" sz="2400" kern="0" dirty="0"/>
              <a:t>) </a:t>
            </a:r>
          </a:p>
          <a:p>
            <a:pPr lvl="1"/>
            <a:r>
              <a:rPr lang="en-US" sz="2000" kern="0" dirty="0"/>
              <a:t>Integrated Circuit that combines </a:t>
            </a:r>
            <a:r>
              <a:rPr lang="en-US" sz="2000" kern="0" dirty="0" smtClean="0"/>
              <a:t>many </a:t>
            </a:r>
            <a:br>
              <a:rPr lang="en-US" sz="2000" kern="0" dirty="0" smtClean="0"/>
            </a:br>
            <a:r>
              <a:rPr lang="en-US" sz="2000" kern="0" dirty="0" smtClean="0"/>
              <a:t>processing </a:t>
            </a:r>
            <a:r>
              <a:rPr lang="en-US" sz="2000" kern="0" dirty="0"/>
              <a:t>technologies into a single chip</a:t>
            </a:r>
          </a:p>
          <a:p>
            <a:pPr lvl="1"/>
            <a:r>
              <a:rPr lang="en-US" sz="2000" kern="0" dirty="0"/>
              <a:t>Xilinx </a:t>
            </a:r>
            <a:r>
              <a:rPr lang="en-US" sz="2000" kern="0" dirty="0" err="1" smtClean="0"/>
              <a:t>Zynq</a:t>
            </a:r>
            <a:r>
              <a:rPr lang="en-US" sz="2000" kern="0" dirty="0" smtClean="0"/>
              <a:t> 7020</a:t>
            </a:r>
          </a:p>
          <a:p>
            <a:pPr lvl="2"/>
            <a:r>
              <a:rPr lang="en-US" sz="1600" kern="0" dirty="0" smtClean="0"/>
              <a:t>Dual ARM Cortex-A9 processors</a:t>
            </a:r>
          </a:p>
          <a:p>
            <a:pPr lvl="2"/>
            <a:r>
              <a:rPr lang="en-US" sz="1600" kern="0" dirty="0" smtClean="0"/>
              <a:t>NEON SIMD engines</a:t>
            </a:r>
          </a:p>
          <a:p>
            <a:pPr lvl="2"/>
            <a:r>
              <a:rPr lang="en-US" sz="1600" kern="0" dirty="0" smtClean="0"/>
              <a:t>Low-power </a:t>
            </a:r>
            <a:r>
              <a:rPr lang="en-US" sz="1600" kern="0" dirty="0"/>
              <a:t>28nm </a:t>
            </a:r>
            <a:r>
              <a:rPr lang="en-US" sz="1600" kern="0" dirty="0" smtClean="0"/>
              <a:t>Artix-7 </a:t>
            </a:r>
            <a:r>
              <a:rPr lang="en-US" sz="1600" kern="0" dirty="0"/>
              <a:t>FPGA</a:t>
            </a:r>
          </a:p>
          <a:p>
            <a:pPr lvl="1"/>
            <a:r>
              <a:rPr lang="en-US" sz="2000" kern="0" dirty="0"/>
              <a:t>Some applications </a:t>
            </a:r>
            <a:r>
              <a:rPr lang="en-US" sz="2000" kern="0" dirty="0" smtClean="0"/>
              <a:t>are control-flow</a:t>
            </a:r>
            <a:br>
              <a:rPr lang="en-US" sz="2000" kern="0" dirty="0" smtClean="0"/>
            </a:br>
            <a:r>
              <a:rPr lang="en-US" sz="2000" kern="0" dirty="0" smtClean="0"/>
              <a:t>oriented and better suited </a:t>
            </a:r>
            <a:r>
              <a:rPr lang="en-US" sz="2000" kern="0" dirty="0"/>
              <a:t>for CPUs </a:t>
            </a:r>
            <a:endParaRPr lang="en-US" dirty="0"/>
          </a:p>
        </p:txBody>
      </p:sp>
      <p:pic>
        <p:nvPicPr>
          <p:cNvPr id="1026" name="Picture 2" descr="http://chipdesignmag.com/images/idesign/asic/figure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667" y1="4096" x2="17667" y2="4096"/>
                        <a14:foregroundMark x1="26333" y1="5119" x2="26333" y2="5119"/>
                        <a14:foregroundMark x1="36667" y1="4437" x2="36667" y2="4437"/>
                        <a14:foregroundMark x1="46000" y1="4778" x2="46000" y2="4778"/>
                        <a14:foregroundMark x1="56000" y1="3754" x2="56000" y2="3754"/>
                        <a14:foregroundMark x1="65000" y1="4437" x2="65000" y2="4437"/>
                        <a14:foregroundMark x1="75000" y1="4096" x2="75000" y2="4096"/>
                        <a14:foregroundMark x1="83000" y1="4096" x2="83000" y2="4096"/>
                        <a14:foregroundMark x1="95000" y1="17747" x2="95000" y2="17747"/>
                        <a14:foregroundMark x1="95333" y1="26280" x2="95333" y2="26280"/>
                        <a14:foregroundMark x1="94333" y1="36860" x2="94333" y2="36860"/>
                        <a14:foregroundMark x1="96333" y1="48464" x2="96333" y2="48464"/>
                        <a14:foregroundMark x1="97333" y1="55973" x2="97333" y2="55973"/>
                        <a14:foregroundMark x1="95667" y1="66212" x2="95667" y2="66212"/>
                        <a14:foregroundMark x1="96667" y1="75427" x2="96667" y2="75427"/>
                        <a14:foregroundMark x1="96667" y1="84300" x2="96667" y2="84300"/>
                        <a14:foregroundMark x1="83000" y1="97611" x2="83000" y2="97611"/>
                        <a14:foregroundMark x1="73000" y1="96246" x2="73000" y2="96246"/>
                        <a14:foregroundMark x1="63667" y1="96587" x2="63667" y2="96587"/>
                        <a14:foregroundMark x1="54333" y1="96246" x2="54333" y2="96246"/>
                        <a14:foregroundMark x1="44333" y1="96246" x2="44333" y2="96246"/>
                        <a14:foregroundMark x1="35000" y1="95904" x2="35000" y2="95904"/>
                        <a14:foregroundMark x1="26000" y1="95904" x2="26000" y2="95904"/>
                        <a14:foregroundMark x1="17667" y1="96587" x2="17667" y2="96587"/>
                        <a14:foregroundMark x1="3000" y1="83959" x2="3000" y2="83959"/>
                        <a14:foregroundMark x1="4667" y1="73379" x2="4667" y2="73379"/>
                        <a14:foregroundMark x1="4333" y1="64505" x2="4333" y2="64505"/>
                        <a14:foregroundMark x1="6000" y1="54266" x2="4667" y2="54266"/>
                        <a14:foregroundMark x1="4667" y1="46416" x2="4667" y2="46416"/>
                        <a14:foregroundMark x1="4667" y1="36177" x2="4667" y2="36177"/>
                        <a14:foregroundMark x1="4667" y1="26962" x2="4667" y2="26962"/>
                        <a14:foregroundMark x1="6000" y1="17065" x2="6000" y2="17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54" y="1492711"/>
            <a:ext cx="187249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3739332"/>
            <a:ext cx="2057400" cy="12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70" y="4812236"/>
            <a:ext cx="3631992" cy="135996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5569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Jacob Stewart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FB4396-281B-46DC-8533-9466036CB086}" type="slidenum">
              <a:rPr lang="en-US" altLang="en-US" smtClean="0"/>
              <a:pPr>
                <a:defRPr/>
              </a:pPr>
              <a:t>7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5564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686799" cy="941387"/>
          </a:xfrm>
        </p:spPr>
        <p:txBody>
          <a:bodyPr/>
          <a:lstStyle/>
          <a:p>
            <a:r>
              <a:rPr lang="en-US" sz="4400" dirty="0" smtClean="0">
                <a:effectLst/>
              </a:rPr>
              <a:t>CHREC Space Processor (CSP)</a:t>
            </a:r>
            <a:endParaRPr lang="en-US" sz="8000" baseline="30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922805"/>
            <a:ext cx="5688459" cy="3500902"/>
          </a:xfrm>
        </p:spPr>
        <p:txBody>
          <a:bodyPr/>
          <a:lstStyle/>
          <a:p>
            <a:pPr>
              <a:spcBef>
                <a:spcPts val="432"/>
              </a:spcBef>
            </a:pPr>
            <a:r>
              <a:rPr lang="en-US" sz="2400" b="1" u="sng" dirty="0" smtClean="0"/>
              <a:t>Goal</a:t>
            </a:r>
            <a:r>
              <a:rPr lang="en-US" sz="2400" u="sng" dirty="0" smtClean="0"/>
              <a:t>:</a:t>
            </a:r>
            <a:r>
              <a:rPr lang="en-US" sz="2400" dirty="0" smtClean="0"/>
              <a:t> Create a high-performance and reliable space computing platform</a:t>
            </a:r>
          </a:p>
          <a:p>
            <a:pPr lvl="1">
              <a:spcBef>
                <a:spcPts val="432"/>
              </a:spcBef>
            </a:pPr>
            <a:r>
              <a:rPr lang="en-US" sz="2000" dirty="0" smtClean="0"/>
              <a:t>Expand </a:t>
            </a:r>
            <a:r>
              <a:rPr lang="en-US" sz="2000" dirty="0"/>
              <a:t>CSP to fulfill a variety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demands in </a:t>
            </a:r>
            <a:r>
              <a:rPr lang="en-US" sz="2000" dirty="0"/>
              <a:t>space </a:t>
            </a:r>
            <a:r>
              <a:rPr lang="en-US" sz="2000" dirty="0" smtClean="0"/>
              <a:t>computing</a:t>
            </a:r>
          </a:p>
          <a:p>
            <a:pPr marL="198438" indent="-171450"/>
            <a:r>
              <a:rPr lang="en-US" sz="2400" dirty="0" smtClean="0"/>
              <a:t>  System Overview</a:t>
            </a:r>
          </a:p>
          <a:p>
            <a:pPr marL="525463" lvl="1" indent="-171450"/>
            <a:r>
              <a:rPr lang="en-US" sz="2000" dirty="0" smtClean="0"/>
              <a:t>  Multifaceted hybrid space computer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</a:rPr>
              <a:t>Hybrid system (COTS + </a:t>
            </a:r>
            <a:r>
              <a:rPr lang="en-US" sz="1600" dirty="0" err="1" smtClean="0">
                <a:solidFill>
                  <a:srgbClr val="000090"/>
                </a:solidFill>
              </a:rPr>
              <a:t>RadHard</a:t>
            </a:r>
            <a:r>
              <a:rPr lang="en-US" sz="1600" dirty="0" smtClean="0">
                <a:solidFill>
                  <a:srgbClr val="000090"/>
                </a:solidFill>
              </a:rPr>
              <a:t> technology)</a:t>
            </a:r>
          </a:p>
          <a:p>
            <a:pPr lvl="2"/>
            <a:r>
              <a:rPr lang="en-US" sz="1600" dirty="0" smtClean="0">
                <a:solidFill>
                  <a:srgbClr val="000090"/>
                </a:solidFill>
              </a:rPr>
              <a:t>Hybrid processor (multicore + FPGA subsystems)</a:t>
            </a:r>
          </a:p>
        </p:txBody>
      </p:sp>
      <p:sp>
        <p:nvSpPr>
          <p:cNvPr id="23" name="Content Placeholder 105"/>
          <p:cNvSpPr txBox="1">
            <a:spLocks/>
          </p:cNvSpPr>
          <p:nvPr/>
        </p:nvSpPr>
        <p:spPr bwMode="auto">
          <a:xfrm>
            <a:off x="3908428" y="3912251"/>
            <a:ext cx="5446603" cy="15555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98438" lvl="0" indent="-171450">
              <a:buClr>
                <a:srgbClr val="F0AD00"/>
              </a:buClr>
            </a:pPr>
            <a:r>
              <a:rPr lang="en-US" sz="2400" kern="0" dirty="0">
                <a:solidFill>
                  <a:prstClr val="black"/>
                </a:solidFill>
              </a:rPr>
              <a:t>  Mission </a:t>
            </a:r>
            <a:r>
              <a:rPr lang="en-US" sz="2400" kern="0" dirty="0" smtClean="0">
                <a:solidFill>
                  <a:prstClr val="black"/>
                </a:solidFill>
              </a:rPr>
              <a:t>Development</a:t>
            </a:r>
            <a:endParaRPr lang="en-US" sz="2400" dirty="0" smtClean="0"/>
          </a:p>
          <a:p>
            <a:pPr marL="525463" lvl="1" indent="-171450"/>
            <a:r>
              <a:rPr lang="en-US" sz="1800" kern="0" dirty="0" smtClean="0"/>
              <a:t>  Auxiliary flight </a:t>
            </a:r>
            <a:r>
              <a:rPr lang="en-US" sz="1800" kern="0" dirty="0"/>
              <a:t>hardware </a:t>
            </a:r>
            <a:r>
              <a:rPr lang="en-US" sz="1800" kern="0" dirty="0" smtClean="0"/>
              <a:t>and test equipment</a:t>
            </a:r>
          </a:p>
          <a:p>
            <a:pPr marL="877888" lvl="2" indent="-171450"/>
            <a:r>
              <a:rPr lang="en-US" sz="1400" kern="0" dirty="0"/>
              <a:t>B</a:t>
            </a:r>
            <a:r>
              <a:rPr lang="en-US" sz="1400" kern="0" dirty="0" smtClean="0"/>
              <a:t>ackplane </a:t>
            </a:r>
            <a:r>
              <a:rPr lang="en-US" sz="1400" kern="0" dirty="0"/>
              <a:t>and </a:t>
            </a:r>
            <a:r>
              <a:rPr lang="en-US" sz="1400" kern="0" dirty="0" smtClean="0"/>
              <a:t>Power/Interface boards</a:t>
            </a:r>
            <a:endParaRPr lang="en-US" sz="1400" kern="0" dirty="0"/>
          </a:p>
          <a:p>
            <a:pPr marL="525463" lvl="1" indent="-171450"/>
            <a:r>
              <a:rPr lang="en-US" sz="1800" kern="0" dirty="0" smtClean="0"/>
              <a:t>  Reusable mission </a:t>
            </a:r>
            <a:r>
              <a:rPr lang="en-US" sz="1800" kern="0" dirty="0"/>
              <a:t>software </a:t>
            </a:r>
            <a:endParaRPr lang="en-US" sz="1800" kern="0" dirty="0" smtClean="0"/>
          </a:p>
          <a:p>
            <a:pPr marL="877888" lvl="2" indent="-171450"/>
            <a:r>
              <a:rPr lang="en-US" sz="1400" kern="0" dirty="0" smtClean="0"/>
              <a:t>CFS/</a:t>
            </a:r>
            <a:r>
              <a:rPr lang="en-US" sz="1400" kern="0" dirty="0" err="1" smtClean="0"/>
              <a:t>cFE</a:t>
            </a:r>
            <a:r>
              <a:rPr lang="en-US" sz="1400" kern="0" dirty="0" smtClean="0"/>
              <a:t> with </a:t>
            </a:r>
            <a:r>
              <a:rPr lang="en-US" sz="1400" kern="0" dirty="0" err="1" smtClean="0"/>
              <a:t>Wumbo</a:t>
            </a:r>
            <a:endParaRPr lang="en-US" sz="1400" kern="0" dirty="0"/>
          </a:p>
          <a:p>
            <a:pPr marL="525463" lvl="1" indent="-171450"/>
            <a:r>
              <a:rPr lang="en-US" sz="1800" kern="0" dirty="0" smtClean="0"/>
              <a:t>  Space applications </a:t>
            </a:r>
          </a:p>
          <a:p>
            <a:pPr marL="877888" lvl="2" indent="-171450"/>
            <a:r>
              <a:rPr lang="en-US" sz="1400" kern="0" dirty="0" smtClean="0"/>
              <a:t>Image processing (enhancement and compression)</a:t>
            </a:r>
            <a:endParaRPr lang="en-US" sz="1600" kern="0" dirty="0"/>
          </a:p>
        </p:txBody>
      </p:sp>
      <p:sp>
        <p:nvSpPr>
          <p:cNvPr id="89" name="TextBox 88"/>
          <p:cNvSpPr txBox="1"/>
          <p:nvPr/>
        </p:nvSpPr>
        <p:spPr>
          <a:xfrm>
            <a:off x="1911077" y="6326404"/>
            <a:ext cx="2356123" cy="408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 smtClean="0"/>
              <a:t>Project Leads: </a:t>
            </a:r>
            <a:br>
              <a:rPr lang="en-US" sz="1200" dirty="0" smtClean="0"/>
            </a:br>
            <a:r>
              <a:rPr lang="en-US" sz="1200" dirty="0" smtClean="0"/>
              <a:t>Jacob Stewart &amp; Patrick </a:t>
            </a:r>
            <a:r>
              <a:rPr lang="en-US" sz="1200" dirty="0" err="1" smtClean="0"/>
              <a:t>Gauvin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 rot="19800000">
            <a:off x="2258133" y="4032379"/>
            <a:ext cx="118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660400">
                    <a:srgbClr val="FF5B5B">
                      <a:alpha val="42000"/>
                    </a:srgbClr>
                  </a:glow>
                </a:effectLst>
              </a:rPr>
              <a:t>NAND Flash</a:t>
            </a:r>
            <a:endParaRPr lang="en-US" sz="1200" b="1" dirty="0">
              <a:effectLst>
                <a:glow rad="660400">
                  <a:srgbClr val="FF5B5B">
                    <a:alpha val="42000"/>
                  </a:srgbClr>
                </a:glo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 rot="19800000">
            <a:off x="2380804" y="4244817"/>
            <a:ext cx="118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660400">
                    <a:srgbClr val="FF5B5B">
                      <a:alpha val="42000"/>
                    </a:srgbClr>
                  </a:glow>
                </a:effectLst>
              </a:rPr>
              <a:t>Power Circuit</a:t>
            </a:r>
            <a:endParaRPr lang="en-US" sz="1200" b="1" dirty="0">
              <a:effectLst>
                <a:glow rad="660400">
                  <a:srgbClr val="FF5B5B">
                    <a:alpha val="42000"/>
                  </a:srgbClr>
                </a:glo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 rot="19800000">
            <a:off x="2473975" y="4367020"/>
            <a:ext cx="1505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660400">
                    <a:srgbClr val="FF5B5B">
                      <a:alpha val="42000"/>
                    </a:srgbClr>
                  </a:glow>
                </a:effectLst>
              </a:rPr>
              <a:t>Watchdog/Reset</a:t>
            </a:r>
            <a:endParaRPr lang="en-US" sz="1200" b="1" dirty="0">
              <a:effectLst>
                <a:glow rad="660400">
                  <a:srgbClr val="FF5B5B">
                    <a:alpha val="42000"/>
                  </a:srgbClr>
                </a:glo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 rot="1800000">
            <a:off x="617680" y="4167126"/>
            <a:ext cx="118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effectLst>
                  <a:glow rad="660400">
                    <a:srgbClr val="FF6600">
                      <a:alpha val="41961"/>
                    </a:srgbClr>
                  </a:glow>
                </a:effectLst>
              </a:rPr>
              <a:t>Zynq</a:t>
            </a:r>
            <a:r>
              <a:rPr lang="en-US" sz="1200" b="1" dirty="0" smtClean="0">
                <a:effectLst>
                  <a:glow rad="660400">
                    <a:srgbClr val="FF6600">
                      <a:alpha val="41961"/>
                    </a:srgbClr>
                  </a:glow>
                </a:effectLst>
              </a:rPr>
              <a:t> - 7020 </a:t>
            </a:r>
            <a:endParaRPr lang="en-US" sz="1200" b="1" dirty="0">
              <a:effectLst>
                <a:glow rad="660400">
                  <a:srgbClr val="FF6600">
                    <a:alpha val="41961"/>
                  </a:srgbClr>
                </a:glo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 rot="1800000">
            <a:off x="336092" y="4330849"/>
            <a:ext cx="1279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660400">
                    <a:srgbClr val="FF6600">
                      <a:alpha val="41961"/>
                    </a:srgbClr>
                  </a:glow>
                </a:effectLst>
              </a:rPr>
              <a:t>DDR3 SDRAM </a:t>
            </a:r>
            <a:endParaRPr lang="en-US" sz="1200" b="1" dirty="0">
              <a:effectLst>
                <a:glow rad="660400">
                  <a:srgbClr val="FF6600">
                    <a:alpha val="41961"/>
                  </a:srgbClr>
                </a:glo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7980" y="5512095"/>
            <a:ext cx="118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effectLst>
                  <a:glow rad="660400">
                    <a:srgbClr val="7030A0">
                      <a:alpha val="42000"/>
                    </a:srgbClr>
                  </a:glow>
                </a:effectLst>
              </a:rPr>
              <a:t>RSA Reliable Bootstrap</a:t>
            </a:r>
            <a:endParaRPr lang="en-US" sz="1200" b="1" dirty="0">
              <a:effectLst>
                <a:glow rad="660400">
                  <a:srgbClr val="7030A0">
                    <a:alpha val="42000"/>
                  </a:srgbClr>
                </a:glo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3941" y="5558262"/>
            <a:ext cx="1182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660400">
                    <a:srgbClr val="7030A0">
                      <a:alpha val="42000"/>
                    </a:srgbClr>
                  </a:glow>
                </a:effectLst>
              </a:rPr>
              <a:t>ECC</a:t>
            </a:r>
            <a:endParaRPr lang="en-US" sz="1200" b="1" dirty="0">
              <a:effectLst>
                <a:glow rad="660400">
                  <a:srgbClr val="7030A0">
                    <a:alpha val="42000"/>
                  </a:srgbClr>
                </a:glo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15096" y="5558262"/>
            <a:ext cx="118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effectLst>
                  <a:glow rad="660400">
                    <a:srgbClr val="7030A0">
                      <a:alpha val="42000"/>
                    </a:srgbClr>
                  </a:glow>
                </a:effectLst>
              </a:rPr>
              <a:t>FPGA Scrubbing</a:t>
            </a:r>
            <a:endParaRPr lang="en-US" sz="1200" b="1" dirty="0">
              <a:effectLst>
                <a:glow rad="660400">
                  <a:srgbClr val="7030A0">
                    <a:alpha val="42000"/>
                  </a:srgb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73" y="1073276"/>
            <a:ext cx="2845945" cy="2794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83" y="1073276"/>
            <a:ext cx="2839723" cy="2766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71" y="1050824"/>
            <a:ext cx="2825864" cy="2810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51" y="990600"/>
            <a:ext cx="3063549" cy="3148891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6D5EA"/>
              </a:clrFrom>
              <a:clrTo>
                <a:srgbClr val="B6D5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96230"/>
            <a:ext cx="1066800" cy="99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39669" y="6326404"/>
            <a:ext cx="2636675" cy="357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lvl="0" algn="ctr"/>
            <a:r>
              <a:rPr lang="en-US" sz="105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Project conducted in collaboration with </a:t>
            </a:r>
            <a:r>
              <a:rPr lang="en-US" sz="105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NASA Goddard</a:t>
            </a:r>
            <a:r>
              <a:rPr lang="en-US" sz="105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05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BYU</a:t>
            </a:r>
            <a:r>
              <a:rPr lang="en-US" sz="105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05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NASA Kennedy</a:t>
            </a:r>
            <a:endParaRPr lang="en-US" sz="1050" b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123" y="3962194"/>
            <a:ext cx="1729201" cy="172920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8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0222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CSPv1 Dual Format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401431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 smtClean="0">
                <a:latin typeface="+mn-lt"/>
              </a:rPr>
              <a:t>COTS (Testing) </a:t>
            </a:r>
            <a:r>
              <a:rPr lang="en-US" sz="2800" b="1" kern="0" dirty="0">
                <a:latin typeface="+mn-lt"/>
              </a:rPr>
              <a:t>Board </a:t>
            </a:r>
            <a:r>
              <a:rPr lang="en-US" sz="2800" b="1" kern="0" dirty="0" smtClean="0">
                <a:latin typeface="+mn-lt"/>
              </a:rPr>
              <a:t/>
            </a:r>
            <a:br>
              <a:rPr lang="en-US" sz="2800" b="1" kern="0" dirty="0" smtClean="0">
                <a:latin typeface="+mn-lt"/>
              </a:rPr>
            </a:br>
            <a:r>
              <a:rPr lang="en-US" sz="2800" b="1" kern="0" dirty="0" smtClean="0">
                <a:latin typeface="+mn-lt"/>
              </a:rPr>
              <a:t>(</a:t>
            </a:r>
            <a:r>
              <a:rPr lang="en-US" sz="2800" b="1" kern="0" dirty="0">
                <a:latin typeface="+mn-lt"/>
              </a:rPr>
              <a:t>COTS+FTC)</a:t>
            </a:r>
          </a:p>
          <a:p>
            <a:endParaRPr lang="en-US" sz="2800" b="1" kern="0" dirty="0">
              <a:latin typeface="+mn-lt"/>
            </a:endParaRPr>
          </a:p>
          <a:p>
            <a:r>
              <a:rPr lang="en-US" sz="2800" b="1" kern="0" dirty="0" smtClean="0">
                <a:latin typeface="+mn-lt"/>
              </a:rPr>
              <a:t>Hybrid (Flight) </a:t>
            </a:r>
            <a:r>
              <a:rPr lang="en-US" sz="2800" b="1" kern="0" dirty="0">
                <a:latin typeface="+mn-lt"/>
              </a:rPr>
              <a:t>Board </a:t>
            </a:r>
            <a:endParaRPr lang="en-US" sz="2800" b="1" kern="0" dirty="0" smtClean="0">
              <a:latin typeface="+mn-lt"/>
            </a:endParaRPr>
          </a:p>
          <a:p>
            <a:r>
              <a:rPr lang="en-US" sz="2800" b="1" kern="0" dirty="0" smtClean="0">
                <a:latin typeface="+mn-lt"/>
              </a:rPr>
              <a:t>(</a:t>
            </a:r>
            <a:r>
              <a:rPr lang="en-US" sz="2800" b="1" kern="0" dirty="0" err="1" smtClean="0">
                <a:latin typeface="+mn-lt"/>
              </a:rPr>
              <a:t>COTS+RadHard+FTC</a:t>
            </a:r>
            <a:r>
              <a:rPr lang="en-US" sz="2800" b="1" kern="0" dirty="0">
                <a:latin typeface="+mn-lt"/>
              </a:rPr>
              <a:t>)</a:t>
            </a:r>
          </a:p>
        </p:txBody>
      </p:sp>
      <p:sp>
        <p:nvSpPr>
          <p:cNvPr id="3" name="Hexagon 2"/>
          <p:cNvSpPr/>
          <p:nvPr/>
        </p:nvSpPr>
        <p:spPr>
          <a:xfrm>
            <a:off x="5791200" y="2599767"/>
            <a:ext cx="1752600" cy="15240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4953000" cy="50471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9</a:t>
            </a:fld>
            <a:r>
              <a:rPr lang="en-US" altLang="en-US" dirty="0"/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19547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10774</TotalTime>
  <Words>1144</Words>
  <Application>Microsoft Office PowerPoint</Application>
  <PresentationFormat>On-screen Show (4:3)</PresentationFormat>
  <Paragraphs>339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Edge</vt:lpstr>
      <vt:lpstr>1_Office Theme</vt:lpstr>
      <vt:lpstr>PowerPoint Presentation</vt:lpstr>
      <vt:lpstr>Introduction and Background</vt:lpstr>
      <vt:lpstr>Major Challenges for Space </vt:lpstr>
      <vt:lpstr>Space Computing Requirements</vt:lpstr>
      <vt:lpstr>Goals, Motivations, Challenges</vt:lpstr>
      <vt:lpstr>Featured Technology</vt:lpstr>
      <vt:lpstr>Flight Hardware</vt:lpstr>
      <vt:lpstr>CHREC Space Processor (CSP)</vt:lpstr>
      <vt:lpstr>CSPv1 Dual Format</vt:lpstr>
      <vt:lpstr>CSPv1 System Description</vt:lpstr>
      <vt:lpstr>COTS+RH+FTC on CSPv1</vt:lpstr>
      <vt:lpstr>Camera Link</vt:lpstr>
      <vt:lpstr>Overall Architecture</vt:lpstr>
      <vt:lpstr>Image Processing</vt:lpstr>
      <vt:lpstr>Flight Software</vt:lpstr>
      <vt:lpstr>Software Suite</vt:lpstr>
      <vt:lpstr>ARM Software Reliability Assurance</vt:lpstr>
      <vt:lpstr>FPGA Software Reliability Assurance</vt:lpstr>
      <vt:lpstr>System Reset Methodology</vt:lpstr>
      <vt:lpstr>Core Flight Executive</vt:lpstr>
      <vt:lpstr>NASA Missions for CSPv1</vt:lpstr>
      <vt:lpstr>Artist Illustrations (c/o NASA)</vt:lpstr>
      <vt:lpstr>Conclusions</vt:lpstr>
      <vt:lpstr>Questions and Shortfalls</vt:lpstr>
      <vt:lpstr>Questions?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</dc:creator>
  <cp:lastModifiedBy>Jacob</cp:lastModifiedBy>
  <cp:revision>1366</cp:revision>
  <dcterms:created xsi:type="dcterms:W3CDTF">2003-07-12T15:21:27Z</dcterms:created>
  <dcterms:modified xsi:type="dcterms:W3CDTF">2015-01-20T00:20:02Z</dcterms:modified>
</cp:coreProperties>
</file>