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  <p:sldMasterId id="2147483661" r:id="rId2"/>
    <p:sldMasterId id="2147483673" r:id="rId3"/>
  </p:sldMasterIdLst>
  <p:notesMasterIdLst>
    <p:notesMasterId r:id="rId41"/>
  </p:notesMasterIdLst>
  <p:sldIdLst>
    <p:sldId id="256" r:id="rId4"/>
    <p:sldId id="257" r:id="rId5"/>
    <p:sldId id="264" r:id="rId6"/>
    <p:sldId id="258" r:id="rId7"/>
    <p:sldId id="259" r:id="rId8"/>
    <p:sldId id="260" r:id="rId9"/>
    <p:sldId id="261" r:id="rId10"/>
    <p:sldId id="262" r:id="rId11"/>
    <p:sldId id="277" r:id="rId12"/>
    <p:sldId id="278" r:id="rId13"/>
    <p:sldId id="279" r:id="rId14"/>
    <p:sldId id="280" r:id="rId15"/>
    <p:sldId id="281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63" r:id="rId24"/>
    <p:sldId id="282" r:id="rId25"/>
    <p:sldId id="265" r:id="rId26"/>
    <p:sldId id="266" r:id="rId27"/>
    <p:sldId id="267" r:id="rId28"/>
    <p:sldId id="268" r:id="rId29"/>
    <p:sldId id="269" r:id="rId30"/>
    <p:sldId id="287" r:id="rId31"/>
    <p:sldId id="288" r:id="rId32"/>
    <p:sldId id="289" r:id="rId33"/>
    <p:sldId id="290" r:id="rId34"/>
    <p:sldId id="291" r:id="rId35"/>
    <p:sldId id="283" r:id="rId36"/>
    <p:sldId id="284" r:id="rId37"/>
    <p:sldId id="285" r:id="rId38"/>
    <p:sldId id="286" r:id="rId39"/>
    <p:sldId id="292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71061-9FEA-415A-B735-610748B3106C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46465-95B2-4579-BCA0-5BFE610EC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4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46465-95B2-4579-BCA0-5BFE610EC07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7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3259-0EA8-4C8D-81C4-4939A0FE489A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0E77-F3CD-4DC8-9F18-2B0636C37159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58DB-8B61-4BCE-B6B7-0E991A13BF8D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D66F-0C09-43AE-A910-37A71C203A6C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93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E284-2211-4537-8F87-0E90A7DEE6F2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65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ECB2-758E-4DC5-B54D-83221A715F93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115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F0D4-50FD-4520-9436-161970F0BDE5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6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9E1C-5329-44AD-AE21-D7E64CE6C903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63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A65E1-BA28-4A71-91DC-7BAF0F3BC027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88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BB81-C8D2-40E0-A8A9-C8E5C49C04BF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80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82E664-9843-40B8-A2FD-E9D0B0FB1489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344068"/>
                </a:solidFill>
              </a:rPr>
              <a:pPr/>
              <a:t>‹#›</a:t>
            </a:fld>
            <a:endParaRPr lang="en-US"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0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51C0-3279-4638-B6BE-564D8C8D825C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1BD6-1C9F-4BBB-9B8B-512D4D7048EC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56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2133-7425-4C81-A951-3D05D4C96378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33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AA270-05BA-434B-9540-C878A850188E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50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8DCC-29A2-43BA-AD49-6F7DE16001CA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2742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8839-41B2-40FC-B147-8D3E1A575143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886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6206-A40A-4496-9C5E-0F9DCDF642AE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285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2B649-3E3A-44BC-81D7-B8202EBA8EC4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746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D696-550A-4660-A375-FB867FFA385A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89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0A98-FBA8-45C9-AA56-0B29BA82CCE6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906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BCDC-88F2-487E-8CA9-35E5287F7BB3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3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E4D6-245B-42C5-8069-249E8F870232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BF6D96-C848-410E-94A3-604698AF5578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>
                <a:solidFill>
                  <a:srgbClr val="344068"/>
                </a:solidFill>
              </a:rPr>
              <a:pPr/>
              <a:t>‹#›</a:t>
            </a:fld>
            <a:endParaRPr lang="en-US"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0587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EBF43-33B5-4A08-AD5B-2A56757CAAF6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543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DF80-9B0C-4907-99FB-3EDE86819717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449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BEFB-75E2-4E30-8CFA-E401C1E8D31C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8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74BF-6335-47F7-8F5D-EF32975A60D6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F4C3-4A2A-4628-A6C5-A11AFFA6B1A4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7381-CA61-4A5E-B69E-1C3EC9807814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8A6D-BC47-45FA-8F37-2DA5E905A8CC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CE0FD2-EA66-4BE0-9403-0D9771ED03A6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B714-4604-40C1-962F-04CB530B0DBD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E07E48C-F5FC-4BF9-8814-CA4FF2120D17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7DC668D-998B-4344-8863-ED4B8735D8F7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23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1DD7CB1-690F-461D-9F6A-FD8F428FCE6A}" type="datetime1">
              <a:rPr lang="en-US" smtClean="0"/>
              <a:t>2/26/2015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15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Space Communications:</a:t>
            </a:r>
            <a:br>
              <a:rPr lang="en-US" dirty="0" smtClean="0"/>
            </a:br>
            <a:r>
              <a:rPr lang="en-US" sz="4000" dirty="0" smtClean="0"/>
              <a:t>Congestion Control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joe Kimbrell</a:t>
            </a:r>
          </a:p>
          <a:p>
            <a:r>
              <a:rPr lang="en-US" dirty="0" smtClean="0"/>
              <a:t>James </a:t>
            </a:r>
            <a:r>
              <a:rPr lang="en-US" dirty="0" err="1" smtClean="0"/>
              <a:t>mackinnon</a:t>
            </a:r>
            <a:endParaRPr lang="en-US" dirty="0" smtClean="0"/>
          </a:p>
          <a:p>
            <a:r>
              <a:rPr lang="en-US" dirty="0" smtClean="0"/>
              <a:t>Jacob </a:t>
            </a:r>
            <a:r>
              <a:rPr lang="en-US" dirty="0" err="1" smtClean="0"/>
              <a:t>stewart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9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Retransmit packets if relay node packet buffer is full</a:t>
            </a:r>
          </a:p>
          <a:p>
            <a:pPr lvl="1"/>
            <a:r>
              <a:rPr lang="en-US" sz="2000" dirty="0" smtClean="0"/>
              <a:t>Uses the time the packets are “in flight” as a form of storage</a:t>
            </a:r>
          </a:p>
          <a:p>
            <a:pPr lvl="1"/>
            <a:r>
              <a:rPr lang="en-US" sz="2000" dirty="0" smtClean="0"/>
              <a:t>Packets are bounced back and forth until they are accepted at relay</a:t>
            </a:r>
            <a:endParaRPr lang="en-US" sz="2000" dirty="0"/>
          </a:p>
          <a:p>
            <a:r>
              <a:rPr lang="en-US" sz="2200" dirty="0" smtClean="0"/>
              <a:t>A separate connection called a downlink channel</a:t>
            </a:r>
          </a:p>
          <a:p>
            <a:pPr lvl="1"/>
            <a:r>
              <a:rPr lang="en-US" sz="2000" dirty="0" smtClean="0"/>
              <a:t>Operates at a separate frequency from the uplink/forward channel</a:t>
            </a:r>
          </a:p>
          <a:p>
            <a:r>
              <a:rPr lang="en-US" sz="2200" dirty="0" smtClean="0"/>
              <a:t>Two </a:t>
            </a:r>
            <a:r>
              <a:rPr lang="en-US" sz="2200" dirty="0"/>
              <a:t>m</a:t>
            </a:r>
            <a:r>
              <a:rPr lang="en-US" sz="2200" dirty="0" smtClean="0"/>
              <a:t>ajor benefits</a:t>
            </a:r>
            <a:endParaRPr lang="en-US" sz="2200" dirty="0"/>
          </a:p>
          <a:p>
            <a:pPr lvl="1"/>
            <a:r>
              <a:rPr lang="en-US" sz="2000" dirty="0" smtClean="0"/>
              <a:t>Ensures a much lower rate of packet loss</a:t>
            </a:r>
          </a:p>
          <a:p>
            <a:pPr lvl="1"/>
            <a:r>
              <a:rPr lang="en-US" sz="2000" dirty="0" smtClean="0"/>
              <a:t>Enables the source gateway to control the flow of packets into the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10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4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Channel With Rate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Basic principal is the same as without rate control</a:t>
            </a:r>
          </a:p>
          <a:p>
            <a:r>
              <a:rPr lang="en-US" sz="2200" dirty="0" smtClean="0"/>
              <a:t>Rate Control provides congestion mitigation by slowing transmit of packets</a:t>
            </a:r>
          </a:p>
          <a:p>
            <a:pPr lvl="1"/>
            <a:r>
              <a:rPr lang="en-US" sz="2000" dirty="0" smtClean="0"/>
              <a:t>When the relay starts to receive duplicated packets it slows transmission</a:t>
            </a:r>
          </a:p>
          <a:p>
            <a:pPr lvl="1"/>
            <a:r>
              <a:rPr lang="en-US" sz="2000" dirty="0" smtClean="0"/>
              <a:t>Rate at which transmission is slowed is called alpha</a:t>
            </a:r>
          </a:p>
          <a:p>
            <a:pPr lvl="1"/>
            <a:r>
              <a:rPr lang="en-US" sz="2000" dirty="0" smtClean="0"/>
              <a:t>Alpha is varied depending on the rate of received duplicates</a:t>
            </a:r>
          </a:p>
          <a:p>
            <a:r>
              <a:rPr lang="en-US" sz="2200" dirty="0" smtClean="0"/>
              <a:t>Data rates reduced in two ways</a:t>
            </a:r>
          </a:p>
          <a:p>
            <a:pPr lvl="1"/>
            <a:r>
              <a:rPr lang="en-US" sz="2000" dirty="0" smtClean="0"/>
              <a:t>Configures the sensors to reduce capture rate</a:t>
            </a:r>
          </a:p>
          <a:p>
            <a:pPr lvl="1"/>
            <a:r>
              <a:rPr lang="en-US" sz="2000" dirty="0" smtClean="0"/>
              <a:t>Stores packets from sensors and releases them at a slower rate</a:t>
            </a:r>
          </a:p>
          <a:p>
            <a:r>
              <a:rPr lang="en-US" sz="2200" dirty="0" smtClean="0"/>
              <a:t>Storing packets uses energy</a:t>
            </a:r>
          </a:p>
          <a:p>
            <a:pPr lvl="1"/>
            <a:r>
              <a:rPr lang="en-US" sz="2000" dirty="0" smtClean="0"/>
              <a:t>The energy used for storage is usually less then the energy used for transmission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11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26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71608"/>
          </a:xfrm>
        </p:spPr>
        <p:txBody>
          <a:bodyPr>
            <a:normAutofit/>
          </a:bodyPr>
          <a:lstStyle/>
          <a:p>
            <a:r>
              <a:rPr lang="en-US" sz="2200" dirty="0" smtClean="0"/>
              <a:t>Packet transmission energy consumption usually greater than packet storing</a:t>
            </a:r>
          </a:p>
          <a:p>
            <a:pPr lvl="1"/>
            <a:r>
              <a:rPr lang="en-US" sz="2000" dirty="0" smtClean="0"/>
              <a:t>Deep space communication use high gain amplifiers</a:t>
            </a:r>
          </a:p>
          <a:p>
            <a:pPr lvl="1"/>
            <a:r>
              <a:rPr lang="en-US" sz="2000" dirty="0" smtClean="0"/>
              <a:t>Transmission amplification power usage can reach into the 10’s of watts</a:t>
            </a:r>
          </a:p>
          <a:p>
            <a:r>
              <a:rPr lang="en-US" sz="2200" dirty="0" smtClean="0"/>
              <a:t>Storing energy requirements can become significant in deep space scenarios</a:t>
            </a:r>
          </a:p>
          <a:p>
            <a:pPr lvl="1"/>
            <a:r>
              <a:rPr lang="en-US" sz="2000" dirty="0" smtClean="0"/>
              <a:t>Extremely long delays lead to long buffering periods</a:t>
            </a:r>
          </a:p>
          <a:p>
            <a:pPr lvl="1"/>
            <a:r>
              <a:rPr lang="en-US" sz="2000" dirty="0" smtClean="0"/>
              <a:t>Storage requires power sources to be maintained</a:t>
            </a:r>
          </a:p>
          <a:p>
            <a:r>
              <a:rPr lang="en-US" sz="2200" dirty="0" smtClean="0"/>
              <a:t>Many factors can determine storage energy</a:t>
            </a:r>
          </a:p>
          <a:p>
            <a:pPr lvl="1"/>
            <a:r>
              <a:rPr lang="en-US" dirty="0" smtClean="0"/>
              <a:t>System configurations</a:t>
            </a:r>
          </a:p>
          <a:p>
            <a:pPr lvl="1"/>
            <a:r>
              <a:rPr lang="en-US" dirty="0" smtClean="0"/>
              <a:t>Hardware specifications</a:t>
            </a:r>
          </a:p>
          <a:p>
            <a:pPr lvl="1"/>
            <a:r>
              <a:rPr lang="en-US" dirty="0" smtClean="0"/>
              <a:t>Operating system</a:t>
            </a:r>
          </a:p>
          <a:p>
            <a:pPr lvl="1"/>
            <a:r>
              <a:rPr lang="en-US" dirty="0" smtClean="0"/>
              <a:t>Memory management algorithms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12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Consumption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Energy is a vital resource on space missions</a:t>
            </a:r>
          </a:p>
          <a:p>
            <a:r>
              <a:rPr lang="en-US" sz="2200" dirty="0" smtClean="0"/>
              <a:t>Is reverse channel congestion control worth the cost?</a:t>
            </a:r>
          </a:p>
          <a:p>
            <a:r>
              <a:rPr lang="en-US" sz="2200" dirty="0" smtClean="0"/>
              <a:t>Two main metrics:</a:t>
            </a:r>
          </a:p>
          <a:p>
            <a:pPr lvl="1"/>
            <a:r>
              <a:rPr lang="en-US" sz="2000" dirty="0" smtClean="0"/>
              <a:t>Energy consumption per successful packet</a:t>
            </a:r>
          </a:p>
          <a:p>
            <a:pPr lvl="2"/>
            <a:r>
              <a:rPr lang="en-US" sz="1800" dirty="0" smtClean="0"/>
              <a:t>Called </a:t>
            </a:r>
            <a:r>
              <a:rPr lang="en-US" sz="1800" dirty="0" err="1" smtClean="0"/>
              <a:t>E</a:t>
            </a:r>
            <a:r>
              <a:rPr lang="en-US" sz="1800" baseline="-25000" dirty="0" err="1" smtClean="0"/>
              <a:t>c</a:t>
            </a:r>
            <a:r>
              <a:rPr lang="en-US" sz="1800" dirty="0" smtClean="0"/>
              <a:t> </a:t>
            </a:r>
          </a:p>
          <a:p>
            <a:pPr lvl="2"/>
            <a:r>
              <a:rPr lang="en-US" sz="1800" dirty="0" smtClean="0"/>
              <a:t>Takes into consideration both cost of transmission and storage power consumption</a:t>
            </a:r>
          </a:p>
          <a:p>
            <a:pPr lvl="1"/>
            <a:r>
              <a:rPr lang="en-US" sz="2000" dirty="0" smtClean="0"/>
              <a:t>Average number of retransmissions per successful packet</a:t>
            </a:r>
          </a:p>
          <a:p>
            <a:pPr lvl="2"/>
            <a:r>
              <a:rPr lang="en-US" sz="1800" dirty="0" smtClean="0"/>
              <a:t>Called N</a:t>
            </a:r>
            <a:r>
              <a:rPr lang="en-US" sz="1800" baseline="-25000" dirty="0" smtClean="0"/>
              <a:t>a</a:t>
            </a:r>
          </a:p>
          <a:p>
            <a:pPr lvl="2"/>
            <a:r>
              <a:rPr lang="en-US" sz="1800" dirty="0" smtClean="0"/>
              <a:t>A measure of how many times a packet is retransmitted before acceptance</a:t>
            </a:r>
          </a:p>
          <a:p>
            <a:pPr lvl="2"/>
            <a:r>
              <a:rPr lang="en-US" sz="1800" dirty="0" smtClean="0"/>
              <a:t>Retransmissions count in both directions</a:t>
            </a:r>
          </a:p>
          <a:p>
            <a:r>
              <a:rPr lang="en-US" sz="2400" dirty="0" smtClean="0"/>
              <a:t>Simulation is used to estimate these values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13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07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Overview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Comparisons made between multiple packet management methods</a:t>
            </a:r>
          </a:p>
          <a:p>
            <a:pPr lvl="1"/>
            <a:r>
              <a:rPr lang="en-US" dirty="0" smtClean="0"/>
              <a:t>No Reverse Channel</a:t>
            </a:r>
          </a:p>
          <a:p>
            <a:pPr lvl="2"/>
            <a:r>
              <a:rPr lang="en-US" dirty="0" smtClean="0"/>
              <a:t>If the relay node buffer is full, packets are dropped</a:t>
            </a:r>
          </a:p>
          <a:p>
            <a:pPr lvl="2"/>
            <a:r>
              <a:rPr lang="en-US" dirty="0" smtClean="0"/>
              <a:t>Source node transmits K=3 redundant packets for each original packet</a:t>
            </a:r>
          </a:p>
          <a:p>
            <a:pPr lvl="1"/>
            <a:r>
              <a:rPr lang="en-US" dirty="0" smtClean="0"/>
              <a:t>Reverse Channel (with no rate control)</a:t>
            </a:r>
          </a:p>
          <a:p>
            <a:pPr lvl="2"/>
            <a:r>
              <a:rPr lang="en-US" dirty="0" smtClean="0"/>
              <a:t>If the relay node buffer is full, packets are sent back through the reverse channel; however, the source node does not slow down packet transmission speed</a:t>
            </a:r>
          </a:p>
          <a:p>
            <a:pPr lvl="1"/>
            <a:r>
              <a:rPr lang="en-US" dirty="0" smtClean="0"/>
              <a:t>Reverse Channel (with rate control)</a:t>
            </a:r>
          </a:p>
          <a:p>
            <a:pPr lvl="2"/>
            <a:r>
              <a:rPr lang="en-US" dirty="0" smtClean="0"/>
              <a:t>If the relay node buffer is full, packets are sent back through the reverse channel and the source node slows down by a factor of alpha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14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88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6207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 smtClean="0"/>
                  <a:t>Base assumptions for simulations</a:t>
                </a:r>
              </a:p>
              <a:p>
                <a:pPr lvl="1"/>
                <a:r>
                  <a:rPr lang="en-US" sz="2000" dirty="0"/>
                  <a:t>Two-hop model</a:t>
                </a:r>
              </a:p>
              <a:p>
                <a:pPr lvl="2"/>
                <a:r>
                  <a:rPr lang="en-US" sz="1600" dirty="0"/>
                  <a:t>Source node transmits to relay node which transmits to the final destination</a:t>
                </a:r>
              </a:p>
              <a:p>
                <a:pPr lvl="1"/>
                <a:r>
                  <a:rPr lang="en-US" sz="2000" dirty="0" smtClean="0"/>
                  <a:t>Channel Characteristics</a:t>
                </a:r>
              </a:p>
              <a:p>
                <a:pPr lvl="2"/>
                <a:r>
                  <a:rPr lang="en-US" sz="1600" dirty="0" smtClean="0"/>
                  <a:t>Source – Node propagation delay of 400s</a:t>
                </a:r>
              </a:p>
              <a:p>
                <a:pPr lvl="2"/>
                <a:r>
                  <a:rPr lang="en-US" sz="1600" dirty="0" smtClean="0"/>
                  <a:t>Direct channel data rate of 100kbps</a:t>
                </a:r>
              </a:p>
              <a:p>
                <a:pPr lvl="2"/>
                <a:r>
                  <a:rPr lang="en-US" sz="1600" dirty="0" smtClean="0"/>
                  <a:t>10 KB packet sizes</a:t>
                </a:r>
              </a:p>
              <a:p>
                <a:pPr lvl="1"/>
                <a:r>
                  <a:rPr lang="en-US" sz="2000" dirty="0" smtClean="0"/>
                  <a:t>Relay Node Characteristics</a:t>
                </a:r>
              </a:p>
              <a:p>
                <a:pPr lvl="2"/>
                <a:r>
                  <a:rPr lang="en-US" sz="1600" dirty="0" smtClean="0"/>
                  <a:t>Average packet arrival time of 1s</a:t>
                </a:r>
              </a:p>
              <a:p>
                <a:pPr lvl="2"/>
                <a:r>
                  <a:rPr lang="en-US" sz="1600" dirty="0" smtClean="0"/>
                  <a:t>Queue size of 50 packets</a:t>
                </a:r>
              </a:p>
              <a:p>
                <a:pPr lvl="2"/>
                <a:r>
                  <a:rPr lang="en-US" sz="1600" dirty="0" smtClean="0"/>
                  <a:t>Packet Relay speed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endParaRPr lang="en-US" sz="1600" dirty="0" smtClean="0"/>
              </a:p>
              <a:p>
                <a:pPr lvl="1"/>
                <a:r>
                  <a:rPr lang="en-US" sz="2000" dirty="0" smtClean="0"/>
                  <a:t>2000 steady state observation period of the simulation</a:t>
                </a:r>
              </a:p>
              <a:p>
                <a:pPr lvl="1" fontAlgn="ctr"/>
                <a:r>
                  <a:rPr lang="en-US" sz="2000" dirty="0" smtClean="0"/>
                  <a:t>High power 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=20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=15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000" dirty="0" smtClean="0"/>
                  <a:t>)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30 GHz (</a:t>
                </a:r>
                <a:r>
                  <a:rPr lang="en-US" sz="2000" dirty="0" err="1" smtClean="0"/>
                  <a:t>Ka</a:t>
                </a:r>
                <a:r>
                  <a:rPr lang="en-US" sz="2000" dirty="0" smtClean="0"/>
                  <a:t>-Band) transmissions</a:t>
                </a:r>
              </a:p>
              <a:p>
                <a:pPr lvl="2" fontAlgn="ctr"/>
                <a:r>
                  <a:rPr lang="en-US" sz="1600" dirty="0" smtClean="0"/>
                  <a:t>Retransmissions will not be caused by poor reception</a:t>
                </a:r>
              </a:p>
              <a:p>
                <a:pPr lvl="2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62076"/>
              </a:xfrm>
              <a:blipFill rotWithShape="0">
                <a:blip r:embed="rId2"/>
                <a:stretch>
                  <a:fillRect l="-909" t="-2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15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60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br>
              <a:rPr lang="en-US" dirty="0" smtClean="0"/>
            </a:br>
            <a:r>
              <a:rPr lang="en-US" sz="3200" dirty="0" smtClean="0"/>
              <a:t>Number of retransmissions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Verbal Insight</a:t>
            </a:r>
          </a:p>
          <a:p>
            <a:pPr lvl="1"/>
            <a:r>
              <a:rPr lang="en-US" sz="2400" dirty="0" smtClean="0"/>
              <a:t>Reverse channel with rate control</a:t>
            </a:r>
            <a:br>
              <a:rPr lang="en-US" sz="2400" dirty="0" smtClean="0"/>
            </a:br>
            <a:r>
              <a:rPr lang="en-US" sz="2400" dirty="0" smtClean="0"/>
              <a:t>requires the least amount of</a:t>
            </a:r>
            <a:br>
              <a:rPr lang="en-US" sz="2400" dirty="0" smtClean="0"/>
            </a:br>
            <a:r>
              <a:rPr lang="en-US" sz="2400" dirty="0" smtClean="0"/>
              <a:t>retransmissions for this system</a:t>
            </a:r>
          </a:p>
          <a:p>
            <a:pPr lvl="1"/>
            <a:r>
              <a:rPr lang="en-US" sz="2400" dirty="0" smtClean="0"/>
              <a:t>Without rate control, the reverse</a:t>
            </a:r>
            <a:br>
              <a:rPr lang="en-US" sz="2400" dirty="0" smtClean="0"/>
            </a:br>
            <a:r>
              <a:rPr lang="en-US" sz="2400" dirty="0" smtClean="0"/>
              <a:t>channel is less effective at limiting</a:t>
            </a:r>
            <a:br>
              <a:rPr lang="en-US" sz="2400" dirty="0" smtClean="0"/>
            </a:br>
            <a:r>
              <a:rPr lang="en-US" sz="2400" dirty="0" smtClean="0"/>
              <a:t>retransmissions for this system</a:t>
            </a:r>
          </a:p>
          <a:p>
            <a:pPr lvl="1"/>
            <a:r>
              <a:rPr lang="en-US" sz="2400" dirty="0" smtClean="0"/>
              <a:t>The lack of a reverse channel</a:t>
            </a:r>
            <a:br>
              <a:rPr lang="en-US" sz="2400" dirty="0" smtClean="0"/>
            </a:br>
            <a:r>
              <a:rPr lang="en-US" sz="2400" dirty="0" smtClean="0"/>
              <a:t>requires 3 retransmissions per</a:t>
            </a:r>
            <a:br>
              <a:rPr lang="en-US" sz="2400" dirty="0" smtClean="0"/>
            </a:br>
            <a:r>
              <a:rPr lang="en-US" sz="2400" dirty="0" smtClean="0"/>
              <a:t>packet and therefore is the most</a:t>
            </a:r>
            <a:br>
              <a:rPr lang="en-US" sz="2400" dirty="0" smtClean="0"/>
            </a:br>
            <a:r>
              <a:rPr lang="en-US" sz="2400" dirty="0" smtClean="0"/>
              <a:t>costly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4" y="1846877"/>
            <a:ext cx="5846812" cy="402221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16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718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619439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Simulation Results</a:t>
            </a:r>
            <a:b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Average Energy Consumed per Successful Packet –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Verbal Insight</a:t>
            </a:r>
          </a:p>
          <a:p>
            <a:pPr lvl="1"/>
            <a:r>
              <a:rPr lang="en-US" sz="2400" dirty="0"/>
              <a:t>Reverse channel with rate control</a:t>
            </a:r>
            <a:br>
              <a:rPr lang="en-US" sz="2400" dirty="0"/>
            </a:br>
            <a:r>
              <a:rPr lang="en-US" sz="2400" dirty="0"/>
              <a:t>requires the least amount of</a:t>
            </a:r>
            <a:br>
              <a:rPr lang="en-US" sz="2400" dirty="0"/>
            </a:br>
            <a:r>
              <a:rPr lang="en-US" sz="2400" dirty="0" smtClean="0"/>
              <a:t>energy per packet</a:t>
            </a:r>
          </a:p>
          <a:p>
            <a:pPr lvl="1"/>
            <a:r>
              <a:rPr lang="en-US" sz="2400" dirty="0"/>
              <a:t>Without rate control, the reverse</a:t>
            </a:r>
            <a:br>
              <a:rPr lang="en-US" sz="2400" dirty="0"/>
            </a:br>
            <a:r>
              <a:rPr lang="en-US" sz="2400" dirty="0"/>
              <a:t>channel is less effective at limiting</a:t>
            </a:r>
            <a:br>
              <a:rPr lang="en-US" sz="2400" dirty="0"/>
            </a:br>
            <a:r>
              <a:rPr lang="en-US" sz="2400" dirty="0" smtClean="0"/>
              <a:t>energy used per packet</a:t>
            </a:r>
            <a:endParaRPr lang="en-US" sz="2400" dirty="0"/>
          </a:p>
          <a:p>
            <a:pPr lvl="1"/>
            <a:r>
              <a:rPr lang="en-US" sz="2400" dirty="0"/>
              <a:t>The lack of a reverse channel</a:t>
            </a:r>
            <a:br>
              <a:rPr lang="en-US" sz="2400" dirty="0"/>
            </a:br>
            <a:r>
              <a:rPr lang="en-US" sz="2400" dirty="0"/>
              <a:t>requires 3 retransmissions per</a:t>
            </a:r>
            <a:br>
              <a:rPr lang="en-US" sz="2400" dirty="0"/>
            </a:br>
            <a:r>
              <a:rPr lang="en-US" sz="2400" dirty="0"/>
              <a:t>packet and therefore is the most</a:t>
            </a:r>
            <a:br>
              <a:rPr lang="en-US" sz="2400" dirty="0"/>
            </a:br>
            <a:r>
              <a:rPr lang="en-US" sz="2400" dirty="0" smtClean="0"/>
              <a:t>costly in terms of energy used</a:t>
            </a:r>
            <a:endParaRPr lang="en-US" sz="2400" dirty="0"/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332" y="1845734"/>
            <a:ext cx="5049225" cy="410298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17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61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Simulation Results</a:t>
            </a:r>
            <a:b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Average Energy Consumed per Successful 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Packet – Storage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Verbal Insight</a:t>
            </a:r>
          </a:p>
          <a:p>
            <a:pPr lvl="1"/>
            <a:r>
              <a:rPr lang="en-US" sz="2400" dirty="0" smtClean="0"/>
              <a:t>For the low storing energy cases,</a:t>
            </a:r>
            <a:br>
              <a:rPr lang="en-US" sz="2400" dirty="0" smtClean="0"/>
            </a:br>
            <a:r>
              <a:rPr lang="en-US" sz="2400" dirty="0" smtClean="0"/>
              <a:t>reverse channel with rate control</a:t>
            </a:r>
            <a:br>
              <a:rPr lang="en-US" sz="2400" dirty="0" smtClean="0"/>
            </a:br>
            <a:r>
              <a:rPr lang="en-US" sz="2400" dirty="0" smtClean="0"/>
              <a:t>saves the most energy</a:t>
            </a:r>
          </a:p>
          <a:p>
            <a:pPr lvl="1"/>
            <a:r>
              <a:rPr lang="en-US" sz="2400" dirty="0" smtClean="0"/>
              <a:t>For the higher storing energy case,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the lack of a reverse channel</a:t>
            </a:r>
            <a:br>
              <a:rPr lang="en-US" sz="2400" dirty="0" smtClean="0"/>
            </a:br>
            <a:r>
              <a:rPr lang="en-US" sz="2400" dirty="0" smtClean="0"/>
              <a:t>decreases the power used on</a:t>
            </a:r>
            <a:br>
              <a:rPr lang="en-US" sz="2400" dirty="0" smtClean="0"/>
            </a:br>
            <a:r>
              <a:rPr lang="en-US" sz="2400" dirty="0" smtClean="0"/>
              <a:t>storage</a:t>
            </a:r>
          </a:p>
          <a:p>
            <a:pPr lvl="1"/>
            <a:r>
              <a:rPr lang="en-US" sz="2400" dirty="0" smtClean="0"/>
              <a:t>No clear indication of what point</a:t>
            </a:r>
            <a:br>
              <a:rPr lang="en-US" sz="2400" dirty="0" smtClean="0"/>
            </a:br>
            <a:r>
              <a:rPr lang="en-US" sz="2400" dirty="0" smtClean="0"/>
              <a:t>is the crossover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1845734"/>
            <a:ext cx="5225614" cy="421366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18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1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84589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Simulation Results</a:t>
            </a:r>
            <a:b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Average Energy Consumed per Successful </a:t>
            </a:r>
            <a:r>
              <a:rPr 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Packet –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Verbal </a:t>
            </a:r>
            <a:r>
              <a:rPr lang="en-US" sz="2800" dirty="0" smtClean="0"/>
              <a:t>Insight</a:t>
            </a:r>
          </a:p>
          <a:p>
            <a:pPr lvl="1"/>
            <a:r>
              <a:rPr lang="en-US" sz="2400" dirty="0" smtClean="0"/>
              <a:t>With varying relay node data rates,</a:t>
            </a:r>
            <a:br>
              <a:rPr lang="en-US" sz="2400" dirty="0" smtClean="0"/>
            </a:br>
            <a:r>
              <a:rPr lang="en-US" sz="2400" dirty="0" smtClean="0"/>
              <a:t>the reverse channel with rate</a:t>
            </a:r>
            <a:br>
              <a:rPr lang="en-US" sz="2400" dirty="0" smtClean="0"/>
            </a:br>
            <a:r>
              <a:rPr lang="en-US" sz="2400" dirty="0" smtClean="0"/>
              <a:t>control performs the best</a:t>
            </a:r>
          </a:p>
          <a:p>
            <a:pPr lvl="1"/>
            <a:r>
              <a:rPr lang="en-US" sz="2400" dirty="0" smtClean="0"/>
              <a:t>At higher data rates, all of the</a:t>
            </a:r>
            <a:br>
              <a:rPr lang="en-US" sz="2400" dirty="0" smtClean="0"/>
            </a:br>
            <a:r>
              <a:rPr lang="en-US" sz="2400" dirty="0" smtClean="0"/>
              <a:t>reverse channel methods</a:t>
            </a:r>
            <a:br>
              <a:rPr lang="en-US" sz="2400" dirty="0" smtClean="0"/>
            </a:br>
            <a:r>
              <a:rPr lang="en-US" sz="2400" dirty="0" smtClean="0"/>
              <a:t>merge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1845734"/>
            <a:ext cx="5355389" cy="418310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19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9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Panigrahi</a:t>
            </a:r>
            <a:r>
              <a:rPr lang="en-US" dirty="0"/>
              <a:t>, B.; </a:t>
            </a:r>
            <a:r>
              <a:rPr lang="en-US" dirty="0" err="1"/>
              <a:t>Yanxiao</a:t>
            </a:r>
            <a:r>
              <a:rPr lang="en-US" dirty="0"/>
              <a:t> Zhao; </a:t>
            </a:r>
            <a:r>
              <a:rPr lang="en-US" dirty="0" err="1"/>
              <a:t>Sohraby</a:t>
            </a:r>
            <a:r>
              <a:rPr lang="en-US" dirty="0"/>
              <a:t>, K., "Deep space autonomous network using reverse channel for congestion control," Electro/Information Technology (EIT), 2013 IEEE International Conference </a:t>
            </a:r>
            <a:r>
              <a:rPr lang="en-US" dirty="0" smtClean="0"/>
              <a:t>on, </a:t>
            </a:r>
            <a:r>
              <a:rPr lang="en-US" dirty="0"/>
              <a:t>vol., no., pp.1,6, 9-11 May </a:t>
            </a:r>
            <a:r>
              <a:rPr lang="en-US" dirty="0" smtClean="0"/>
              <a:t>2013. </a:t>
            </a:r>
            <a:r>
              <a:rPr lang="en-US" dirty="0" err="1" smtClean="0"/>
              <a:t>doi</a:t>
            </a:r>
            <a:r>
              <a:rPr lang="en-US" dirty="0"/>
              <a:t>: 10.1109/EIT.2013.6632720</a:t>
            </a:r>
          </a:p>
          <a:p>
            <a:endParaRPr lang="en-US" dirty="0" smtClean="0"/>
          </a:p>
          <a:p>
            <a:r>
              <a:rPr lang="en-US" dirty="0" err="1" smtClean="0"/>
              <a:t>Ravandi</a:t>
            </a:r>
            <a:r>
              <a:rPr lang="en-US" dirty="0"/>
              <a:t>, M.G.; </a:t>
            </a:r>
            <a:r>
              <a:rPr lang="en-US" dirty="0" err="1"/>
              <a:t>Mortazavi</a:t>
            </a:r>
            <a:r>
              <a:rPr lang="en-US" dirty="0"/>
              <a:t>, M.; </a:t>
            </a:r>
            <a:r>
              <a:rPr lang="en-US" dirty="0" err="1"/>
              <a:t>Ghorshi</a:t>
            </a:r>
            <a:r>
              <a:rPr lang="en-US" dirty="0"/>
              <a:t>, S., "CPM: A congestion control method for interplanetary network," Electrical and Computer Engineering (CCECE), 2014 IEEE 27th Canadian Conference </a:t>
            </a:r>
            <a:r>
              <a:rPr lang="en-US" dirty="0" smtClean="0"/>
              <a:t>on, </a:t>
            </a:r>
            <a:r>
              <a:rPr lang="en-US" dirty="0"/>
              <a:t>vol., no., pp.1,5, 4-7 May </a:t>
            </a:r>
            <a:r>
              <a:rPr lang="en-US" dirty="0" smtClean="0"/>
              <a:t>2014 </a:t>
            </a:r>
            <a:r>
              <a:rPr lang="en-US" dirty="0" err="1" smtClean="0"/>
              <a:t>doi</a:t>
            </a:r>
            <a:r>
              <a:rPr lang="en-US" dirty="0"/>
              <a:t>: 10.1109/CCECE.2014.6901050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r>
              <a:rPr lang="en-US" dirty="0" smtClean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Simulation Results</a:t>
            </a:r>
            <a:b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Average Energy Consumed per Successful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Verbal Insight</a:t>
            </a:r>
          </a:p>
          <a:p>
            <a:pPr lvl="1"/>
            <a:r>
              <a:rPr lang="en-US" sz="2400" dirty="0" smtClean="0"/>
              <a:t>All reverse channel methods</a:t>
            </a:r>
            <a:br>
              <a:rPr lang="en-US" sz="2400" dirty="0" smtClean="0"/>
            </a:br>
            <a:r>
              <a:rPr lang="en-US" sz="2400" dirty="0" smtClean="0"/>
              <a:t>drop no packets</a:t>
            </a:r>
            <a:endParaRPr lang="en-US" dirty="0" smtClean="0"/>
          </a:p>
          <a:p>
            <a:pPr lvl="1"/>
            <a:r>
              <a:rPr lang="en-US" sz="2400" dirty="0" smtClean="0"/>
              <a:t>Lacking a reverse channel,</a:t>
            </a:r>
            <a:br>
              <a:rPr lang="en-US" sz="2400" dirty="0" smtClean="0"/>
            </a:br>
            <a:r>
              <a:rPr lang="en-US" sz="2400" dirty="0" smtClean="0"/>
              <a:t>packets are dropped due to the</a:t>
            </a:r>
            <a:br>
              <a:rPr lang="en-US" sz="2400" dirty="0" smtClean="0"/>
            </a:br>
            <a:r>
              <a:rPr lang="en-US" sz="2400" dirty="0" smtClean="0"/>
              <a:t>data rate of the relay node</a:t>
            </a:r>
            <a:br>
              <a:rPr lang="en-US" sz="2400" dirty="0" smtClean="0"/>
            </a:br>
            <a:r>
              <a:rPr lang="en-US" sz="2400" dirty="0" smtClean="0"/>
              <a:t>being too low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002" y="1845734"/>
            <a:ext cx="5543744" cy="418860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20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7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Control Packet Mechanism</a:t>
            </a:r>
            <a:endParaRPr lang="en-US" sz="7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Congestion control method for interplanetary network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9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Interplanetary network (IPN)</a:t>
            </a:r>
          </a:p>
          <a:p>
            <a:pPr lvl="1"/>
            <a:r>
              <a:rPr lang="en-US" sz="2400" dirty="0" smtClean="0"/>
              <a:t>Network providing communication and navigation services for </a:t>
            </a:r>
            <a:r>
              <a:rPr lang="en-US" sz="2400" dirty="0" smtClean="0"/>
              <a:t>spacecraft</a:t>
            </a:r>
            <a:endParaRPr lang="en-US" sz="2400" dirty="0" smtClean="0"/>
          </a:p>
          <a:p>
            <a:pPr lvl="1"/>
            <a:r>
              <a:rPr lang="en-US" sz="2400" dirty="0" smtClean="0"/>
              <a:t>Difficulties arise with the distance and variability between transmissions</a:t>
            </a:r>
          </a:p>
          <a:p>
            <a:pPr lvl="1"/>
            <a:r>
              <a:rPr lang="en-US" sz="2400" dirty="0" smtClean="0"/>
              <a:t>Each node operates as a point to point communication node</a:t>
            </a:r>
          </a:p>
          <a:p>
            <a:pPr lvl="1"/>
            <a:r>
              <a:rPr lang="en-US" sz="2400" dirty="0" smtClean="0"/>
              <a:t>TCP/IP does not fit well with IPNs due to intermittent connectivity, long delays, and high bit error rates</a:t>
            </a:r>
          </a:p>
          <a:p>
            <a:pPr lvl="1"/>
            <a:r>
              <a:rPr lang="en-US" sz="2400" dirty="0" smtClean="0"/>
              <a:t>A new TCP is required for deep space communication networks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22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80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IPN Architecture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Networks that operate independently and communicate with one another</a:t>
            </a:r>
          </a:p>
          <a:p>
            <a:r>
              <a:rPr lang="en-US" dirty="0" smtClean="0"/>
              <a:t>1.    IPN Backbone Network</a:t>
            </a:r>
          </a:p>
          <a:p>
            <a:r>
              <a:rPr lang="en-US" dirty="0" smtClean="0"/>
              <a:t>2.    IPN External Network</a:t>
            </a:r>
          </a:p>
          <a:p>
            <a:r>
              <a:rPr lang="en-US" dirty="0" smtClean="0"/>
              <a:t>3.    </a:t>
            </a:r>
            <a:r>
              <a:rPr lang="en-US" dirty="0" err="1" smtClean="0"/>
              <a:t>PlaNetary</a:t>
            </a:r>
            <a:r>
              <a:rPr lang="en-US" dirty="0" smtClean="0"/>
              <a:t> Network</a:t>
            </a:r>
          </a:p>
          <a:p>
            <a:pPr marL="201168" lvl="1" indent="0">
              <a:buNone/>
            </a:pPr>
            <a:r>
              <a:rPr lang="en-US" dirty="0" smtClean="0"/>
              <a:t>   3a.    </a:t>
            </a:r>
            <a:r>
              <a:rPr lang="en-US" dirty="0" err="1" smtClean="0"/>
              <a:t>PlaNetary</a:t>
            </a:r>
            <a:r>
              <a:rPr lang="en-US" dirty="0" smtClean="0"/>
              <a:t> Satellite Network</a:t>
            </a:r>
          </a:p>
          <a:p>
            <a:pPr marL="201168" lvl="1" indent="0">
              <a:buNone/>
            </a:pPr>
            <a:r>
              <a:rPr lang="en-US" dirty="0" smtClean="0"/>
              <a:t>   3b.    </a:t>
            </a:r>
            <a:r>
              <a:rPr lang="en-US" dirty="0" err="1" smtClean="0"/>
              <a:t>PlaNetary</a:t>
            </a:r>
            <a:r>
              <a:rPr lang="en-US" dirty="0" smtClean="0"/>
              <a:t> Surface Network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23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IPN Backbone and External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IPN Backbone Network</a:t>
            </a:r>
          </a:p>
          <a:p>
            <a:pPr lvl="1"/>
            <a:r>
              <a:rPr lang="en-US" dirty="0" smtClean="0"/>
              <a:t>Provides infrastructure for communications between – </a:t>
            </a:r>
          </a:p>
          <a:p>
            <a:pPr lvl="2"/>
            <a:r>
              <a:rPr lang="en-US" dirty="0" smtClean="0"/>
              <a:t>Earth-based operations</a:t>
            </a:r>
          </a:p>
          <a:p>
            <a:pPr lvl="2"/>
            <a:r>
              <a:rPr lang="en-US" dirty="0" smtClean="0"/>
              <a:t>Ground stations on planets and moons</a:t>
            </a:r>
          </a:p>
          <a:p>
            <a:pPr lvl="2"/>
            <a:r>
              <a:rPr lang="en-US" dirty="0" smtClean="0"/>
              <a:t>Satellites and relay stations</a:t>
            </a:r>
          </a:p>
          <a:p>
            <a:pPr lvl="1"/>
            <a:r>
              <a:rPr lang="en-US" dirty="0" smtClean="0"/>
              <a:t>Includes data links between elements with long-haul capabilities</a:t>
            </a:r>
          </a:p>
          <a:p>
            <a:r>
              <a:rPr lang="en-US" dirty="0" smtClean="0"/>
              <a:t>IPN External Network</a:t>
            </a:r>
            <a:endParaRPr lang="en-US" dirty="0"/>
          </a:p>
          <a:p>
            <a:pPr lvl="1"/>
            <a:r>
              <a:rPr lang="en-US" dirty="0"/>
              <a:t>Consists of groups of spacecraft between planets, sensor clusters, space stations</a:t>
            </a:r>
          </a:p>
          <a:p>
            <a:pPr lvl="1"/>
            <a:r>
              <a:rPr lang="en-US" dirty="0"/>
              <a:t>Some nodes have long-haul capabilities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24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24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PlaNetary</a:t>
            </a:r>
            <a:r>
              <a:rPr lang="en-US" dirty="0" smtClean="0"/>
              <a:t>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Comprised of </a:t>
            </a:r>
            <a:r>
              <a:rPr lang="en-US" dirty="0" err="1" smtClean="0"/>
              <a:t>PlaNetary</a:t>
            </a:r>
            <a:r>
              <a:rPr lang="en-US" dirty="0" smtClean="0"/>
              <a:t> Satellite Network and </a:t>
            </a:r>
            <a:r>
              <a:rPr lang="en-US" dirty="0" err="1" smtClean="0"/>
              <a:t>PlaNetary</a:t>
            </a:r>
            <a:r>
              <a:rPr lang="en-US" dirty="0" smtClean="0"/>
              <a:t> Surface Network</a:t>
            </a:r>
          </a:p>
          <a:p>
            <a:r>
              <a:rPr lang="en-US" dirty="0" smtClean="0"/>
              <a:t>Consists of – </a:t>
            </a:r>
          </a:p>
          <a:p>
            <a:pPr lvl="1"/>
            <a:r>
              <a:rPr lang="en-US" dirty="0" smtClean="0"/>
              <a:t>Satellites orbiting planet</a:t>
            </a:r>
          </a:p>
          <a:p>
            <a:pPr lvl="1"/>
            <a:r>
              <a:rPr lang="en-US" dirty="0" smtClean="0"/>
              <a:t>Rovers and mission elements on surface</a:t>
            </a:r>
          </a:p>
          <a:p>
            <a:r>
              <a:rPr lang="en-US" dirty="0" smtClean="0"/>
              <a:t>Implemented on any planet to provide interconnection and cooperation among satellites and surface elements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25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PlaNetary</a:t>
            </a:r>
            <a:r>
              <a:rPr lang="en-US" dirty="0" smtClean="0"/>
              <a:t> Satellite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Satellites circling planets provide relay services</a:t>
            </a:r>
          </a:p>
          <a:p>
            <a:pPr lvl="1"/>
            <a:r>
              <a:rPr lang="en-US" dirty="0" smtClean="0"/>
              <a:t>Between Earth and planet</a:t>
            </a:r>
          </a:p>
          <a:p>
            <a:pPr lvl="1"/>
            <a:r>
              <a:rPr lang="en-US" dirty="0" smtClean="0"/>
              <a:t>Communication and navigation services to surface elements</a:t>
            </a:r>
          </a:p>
          <a:p>
            <a:pPr lvl="1"/>
            <a:r>
              <a:rPr lang="en-US" dirty="0" smtClean="0"/>
              <a:t>Some surface elements can communicate with satellites</a:t>
            </a:r>
          </a:p>
          <a:p>
            <a:pPr lvl="2"/>
            <a:r>
              <a:rPr lang="en-US" dirty="0" smtClean="0"/>
              <a:t>Receive data and commands</a:t>
            </a:r>
          </a:p>
          <a:p>
            <a:r>
              <a:rPr lang="en-US" dirty="0" smtClean="0"/>
              <a:t>Includes links between orbiting satellites</a:t>
            </a:r>
          </a:p>
          <a:p>
            <a:r>
              <a:rPr lang="en-US" dirty="0" smtClean="0"/>
              <a:t>Includes links between satellites and surface elements</a:t>
            </a:r>
          </a:p>
          <a:p>
            <a:r>
              <a:rPr lang="en-US" dirty="0" smtClean="0"/>
              <a:t>Composed of satellites in multiple layers</a:t>
            </a:r>
          </a:p>
          <a:p>
            <a:r>
              <a:rPr lang="en-US" dirty="0" smtClean="0"/>
              <a:t>Location management of 	</a:t>
            </a:r>
            <a:r>
              <a:rPr lang="en-US" dirty="0" err="1" smtClean="0"/>
              <a:t>PlaNetary</a:t>
            </a:r>
            <a:r>
              <a:rPr lang="en-US" dirty="0" smtClean="0"/>
              <a:t> Surface Networks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002" y="2102395"/>
            <a:ext cx="3488678" cy="351003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26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PlaNetary</a:t>
            </a:r>
            <a:r>
              <a:rPr lang="en-US" dirty="0" smtClean="0"/>
              <a:t> Surface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communication links between high power surface elements</a:t>
            </a:r>
          </a:p>
          <a:p>
            <a:pPr lvl="1"/>
            <a:r>
              <a:rPr lang="en-US" dirty="0" smtClean="0"/>
              <a:t>Rovers and landers</a:t>
            </a:r>
          </a:p>
          <a:p>
            <a:pPr lvl="2"/>
            <a:r>
              <a:rPr lang="en-US" dirty="0" smtClean="0"/>
              <a:t>Communicate with satellites</a:t>
            </a:r>
          </a:p>
          <a:p>
            <a:r>
              <a:rPr lang="en-US" dirty="0" smtClean="0"/>
              <a:t>Provides power-stable wireless backbone on planet</a:t>
            </a:r>
          </a:p>
          <a:p>
            <a:r>
              <a:rPr lang="en-US" dirty="0" smtClean="0"/>
              <a:t>Includes surface elements that don’t communicate with satellites directly</a:t>
            </a:r>
          </a:p>
          <a:p>
            <a:pPr lvl="1"/>
            <a:r>
              <a:rPr lang="en-US" dirty="0" smtClean="0"/>
              <a:t>Organized in clusters</a:t>
            </a:r>
          </a:p>
          <a:p>
            <a:pPr lvl="1"/>
            <a:r>
              <a:rPr lang="en-US" dirty="0" smtClean="0"/>
              <a:t>Spread out in ad hoc manner</a:t>
            </a:r>
          </a:p>
          <a:p>
            <a:r>
              <a:rPr lang="en-US" dirty="0" smtClean="0"/>
              <a:t>Requires special protocol stack to meet requirements of each sub-network</a:t>
            </a:r>
          </a:p>
          <a:p>
            <a:pPr lvl="1"/>
            <a:r>
              <a:rPr lang="en-US" dirty="0" smtClean="0"/>
              <a:t>Must work with terrestrial networks to connect to terrestrial internet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27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Packet Mechanism (CPM)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Reliable transfer method for IPN in backbone network</a:t>
            </a:r>
          </a:p>
          <a:p>
            <a:pPr lvl="1"/>
            <a:r>
              <a:rPr lang="en-US" sz="2000" dirty="0" smtClean="0"/>
              <a:t>Purely rate controlled method</a:t>
            </a:r>
          </a:p>
          <a:p>
            <a:pPr lvl="1"/>
            <a:r>
              <a:rPr lang="en-US" sz="2000" dirty="0" smtClean="0"/>
              <a:t>Uses a series of informational packets to determine transfer rate</a:t>
            </a:r>
          </a:p>
          <a:p>
            <a:r>
              <a:rPr lang="en-US" sz="2200" dirty="0" smtClean="0"/>
              <a:t>Method supports connection between single sender and receiver</a:t>
            </a:r>
          </a:p>
          <a:p>
            <a:pPr lvl="1"/>
            <a:r>
              <a:rPr lang="en-US" sz="2000" dirty="0" smtClean="0"/>
              <a:t>Ex: ground station to space station or between relay links</a:t>
            </a:r>
          </a:p>
          <a:p>
            <a:pPr lvl="1"/>
            <a:r>
              <a:rPr lang="en-US" sz="2000" dirty="0"/>
              <a:t>Intermediate devices are receiver of previous sender and sender for next </a:t>
            </a:r>
            <a:r>
              <a:rPr lang="en-US" sz="2000" dirty="0" smtClean="0"/>
              <a:t>receiver</a:t>
            </a:r>
          </a:p>
          <a:p>
            <a:r>
              <a:rPr lang="en-US" sz="2200" dirty="0" smtClean="0"/>
              <a:t>Relay links act as store-and-forward routers</a:t>
            </a:r>
          </a:p>
          <a:p>
            <a:pPr lvl="1"/>
            <a:r>
              <a:rPr lang="en-US" sz="2000" dirty="0" smtClean="0"/>
              <a:t>Susceptible to packet loss and congestion</a:t>
            </a:r>
          </a:p>
          <a:p>
            <a:pPr lvl="1"/>
            <a:r>
              <a:rPr lang="en-US" sz="2000" dirty="0" smtClean="0"/>
              <a:t>Congestion can lead to increases in delay and packet retransmissions</a:t>
            </a:r>
          </a:p>
          <a:p>
            <a:r>
              <a:rPr lang="en-US" sz="2200" dirty="0" smtClean="0"/>
              <a:t>CPM can help to avoid congestion problems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28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63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Packet Mechanism (CPM)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CPM is based around a packet based transmission scheme</a:t>
            </a:r>
          </a:p>
          <a:p>
            <a:pPr lvl="1"/>
            <a:r>
              <a:rPr lang="en-US" sz="2000" dirty="0" smtClean="0"/>
              <a:t>Packets are transmitted together as a logical unit called a frame</a:t>
            </a:r>
          </a:p>
          <a:p>
            <a:pPr lvl="1"/>
            <a:r>
              <a:rPr lang="en-US" sz="2000" dirty="0" smtClean="0"/>
              <a:t>Frames also contain data that will be used to shape the connection</a:t>
            </a:r>
          </a:p>
          <a:p>
            <a:r>
              <a:rPr lang="en-US" sz="2200" dirty="0" smtClean="0"/>
              <a:t>Handshakes are used to initialize connection</a:t>
            </a:r>
          </a:p>
          <a:p>
            <a:pPr lvl="1"/>
            <a:r>
              <a:rPr lang="en-US" sz="2000" dirty="0" smtClean="0"/>
              <a:t>Uses SNACKs instead of ACKs</a:t>
            </a:r>
          </a:p>
          <a:p>
            <a:pPr lvl="1"/>
            <a:r>
              <a:rPr lang="en-US" sz="2000" dirty="0" smtClean="0"/>
              <a:t>SNACK is a selective negative acknowledgment</a:t>
            </a:r>
          </a:p>
          <a:p>
            <a:pPr lvl="2"/>
            <a:r>
              <a:rPr lang="en-US" sz="1800" dirty="0" smtClean="0"/>
              <a:t>Reduces congestion in the reverse link</a:t>
            </a:r>
          </a:p>
          <a:p>
            <a:pPr lvl="2"/>
            <a:r>
              <a:rPr lang="en-US" sz="1800" dirty="0" smtClean="0"/>
              <a:t>Fewer SNACKs than ACKs</a:t>
            </a:r>
          </a:p>
          <a:p>
            <a:pPr lvl="2"/>
            <a:r>
              <a:rPr lang="en-US" sz="1800" dirty="0" smtClean="0"/>
              <a:t>Saves energy by virtue of there being fewer of them</a:t>
            </a:r>
          </a:p>
          <a:p>
            <a:r>
              <a:rPr lang="en-US" sz="2200" dirty="0" smtClean="0"/>
              <a:t>Error rates in the link can be estimated from ratio of SNACKs to total packets 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29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1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Deep Space Autonomous Network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Reverse Channel for congestion control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Operation – 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Source sends two identical handshake </a:t>
            </a:r>
            <a:r>
              <a:rPr lang="en-US" sz="2400" dirty="0"/>
              <a:t>packets </a:t>
            </a:r>
            <a:r>
              <a:rPr lang="en-US" sz="2400" dirty="0" smtClean="0"/>
              <a:t>consecutively to receiver</a:t>
            </a:r>
          </a:p>
          <a:p>
            <a:pPr lvl="1"/>
            <a:r>
              <a:rPr lang="en-US" sz="2200" dirty="0" smtClean="0"/>
              <a:t>Duplicate packets ensure a low probability of a loss</a:t>
            </a:r>
          </a:p>
          <a:p>
            <a:r>
              <a:rPr lang="en-US" sz="2400" dirty="0" smtClean="0"/>
              <a:t>Once the receiver gets the handshake it starts transmitting data frames</a:t>
            </a:r>
          </a:p>
          <a:p>
            <a:pPr lvl="1"/>
            <a:r>
              <a:rPr lang="en-US" sz="2200" dirty="0" smtClean="0"/>
              <a:t>Initially the frames are limited to 5 packets</a:t>
            </a:r>
          </a:p>
          <a:p>
            <a:pPr lvl="2"/>
            <a:r>
              <a:rPr lang="en-US" sz="1800" dirty="0" smtClean="0"/>
              <a:t>Small number of packets are because the link quality is unknown</a:t>
            </a:r>
          </a:p>
          <a:p>
            <a:pPr lvl="1"/>
            <a:r>
              <a:rPr lang="en-US" sz="2200" dirty="0" smtClean="0"/>
              <a:t>Data frames contain information about receiver</a:t>
            </a:r>
          </a:p>
          <a:p>
            <a:pPr lvl="1"/>
            <a:r>
              <a:rPr lang="en-US" sz="2200" dirty="0" smtClean="0"/>
              <a:t>This first burst is called the Information Packet 0 (IP0)</a:t>
            </a:r>
          </a:p>
          <a:p>
            <a:r>
              <a:rPr lang="en-US" sz="2400" dirty="0" smtClean="0"/>
              <a:t>Source uses IP0 to calculate free buffer size</a:t>
            </a:r>
          </a:p>
          <a:p>
            <a:pPr lvl="1"/>
            <a:r>
              <a:rPr lang="en-US" sz="2200" dirty="0" smtClean="0"/>
              <a:t>CFBS = FBS – NIF*(Frame Size)</a:t>
            </a:r>
          </a:p>
          <a:p>
            <a:pPr lvl="2"/>
            <a:r>
              <a:rPr lang="en-US" sz="1800" dirty="0" smtClean="0"/>
              <a:t>CFBS – Current Free Buffer Size</a:t>
            </a:r>
          </a:p>
          <a:p>
            <a:pPr lvl="2"/>
            <a:r>
              <a:rPr lang="en-US" sz="1800" dirty="0" smtClean="0"/>
              <a:t>NIF – Number of Interval Frame </a:t>
            </a:r>
          </a:p>
          <a:p>
            <a:r>
              <a:rPr lang="en-US" sz="2400" dirty="0" smtClean="0"/>
              <a:t>Total time in phase 2RTT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30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9622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Operation – 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</p:spPr>
        <p:txBody>
          <a:bodyPr>
            <a:normAutofit/>
          </a:bodyPr>
          <a:lstStyle/>
          <a:p>
            <a:r>
              <a:rPr lang="en-US" dirty="0" smtClean="0"/>
              <a:t>Starts after T &gt; 2RTT</a:t>
            </a:r>
          </a:p>
          <a:p>
            <a:r>
              <a:rPr lang="en-US" dirty="0" smtClean="0"/>
              <a:t>Each side of the transmission sends information packets in their frames</a:t>
            </a:r>
          </a:p>
          <a:p>
            <a:pPr lvl="1"/>
            <a:r>
              <a:rPr lang="en-US" sz="2000" dirty="0" smtClean="0"/>
              <a:t>Additional information now in these packets</a:t>
            </a:r>
          </a:p>
          <a:p>
            <a:pPr lvl="2"/>
            <a:r>
              <a:rPr lang="en-US" sz="1800" dirty="0" smtClean="0"/>
              <a:t>They still contain the free buffer space</a:t>
            </a:r>
          </a:p>
          <a:p>
            <a:pPr lvl="2"/>
            <a:r>
              <a:rPr lang="en-US" sz="1800" dirty="0" smtClean="0"/>
              <a:t>Additionally contain SNACKs</a:t>
            </a:r>
          </a:p>
          <a:p>
            <a:r>
              <a:rPr lang="en-US" sz="2400" dirty="0" smtClean="0"/>
              <a:t>Sender and receiver keep track of packets sent in frames</a:t>
            </a:r>
          </a:p>
          <a:p>
            <a:pPr lvl="1"/>
            <a:r>
              <a:rPr lang="en-US" sz="2000" dirty="0" smtClean="0"/>
              <a:t>SNACKs indicate lost packets </a:t>
            </a:r>
          </a:p>
          <a:p>
            <a:pPr lvl="1"/>
            <a:r>
              <a:rPr lang="en-US" sz="2000" dirty="0" err="1" smtClean="0"/>
              <a:t>SNACKed</a:t>
            </a:r>
            <a:r>
              <a:rPr lang="en-US" sz="2000" dirty="0" smtClean="0"/>
              <a:t> packets are retransmitted</a:t>
            </a:r>
          </a:p>
          <a:p>
            <a:r>
              <a:rPr lang="en-US" sz="2400" dirty="0" smtClean="0"/>
              <a:t>Parameter called Error Link is calculated from information packets</a:t>
            </a:r>
          </a:p>
          <a:p>
            <a:pPr lvl="1"/>
            <a:r>
              <a:rPr lang="en-US" sz="2000" dirty="0" smtClean="0"/>
              <a:t>This parameter is used to tune connection speed to</a:t>
            </a:r>
          </a:p>
          <a:p>
            <a:pPr lvl="2"/>
            <a:r>
              <a:rPr lang="en-US" sz="1800" dirty="0" smtClean="0"/>
              <a:t>Minimizes packet loss and congestion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31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08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Important parameter for adjusting network</a:t>
            </a:r>
            <a:endParaRPr lang="en-US" dirty="0" smtClean="0"/>
          </a:p>
          <a:p>
            <a:r>
              <a:rPr lang="en-US" sz="2200" dirty="0" smtClean="0"/>
              <a:t>Calculated using:</a:t>
            </a:r>
          </a:p>
          <a:p>
            <a:pPr lvl="1"/>
            <a:r>
              <a:rPr lang="en-US" sz="2000" dirty="0" smtClean="0"/>
              <a:t>EL = (Numbers of lost packets)/(Number of Packets in Frame)</a:t>
            </a:r>
          </a:p>
          <a:p>
            <a:r>
              <a:rPr lang="en-US" sz="2200" dirty="0" smtClean="0"/>
              <a:t>The number of lost packets is determined by the information packet</a:t>
            </a:r>
          </a:p>
          <a:p>
            <a:pPr lvl="1"/>
            <a:r>
              <a:rPr lang="en-US" sz="2000" dirty="0" smtClean="0"/>
              <a:t>SNACKs correspond to lost packets</a:t>
            </a:r>
          </a:p>
          <a:p>
            <a:r>
              <a:rPr lang="en-US" sz="2200" dirty="0" smtClean="0"/>
              <a:t>Error Link is used to calculate the size of the next frame</a:t>
            </a:r>
          </a:p>
          <a:p>
            <a:pPr lvl="1"/>
            <a:r>
              <a:rPr lang="en-US" sz="2000" dirty="0" smtClean="0"/>
              <a:t>Care is taken to ensure the size of the next frame is not larger than the FBS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32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0709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Occurs when the forward and reverse links when the buffer is full in the receiving or transmitting node, respectively</a:t>
            </a:r>
          </a:p>
          <a:p>
            <a:pPr lvl="1"/>
            <a:r>
              <a:rPr lang="en-US" sz="2000" dirty="0" smtClean="0"/>
              <a:t>Because of the high and variable distance between transmission points knowing the congestion is very difficult</a:t>
            </a:r>
          </a:p>
          <a:p>
            <a:pPr lvl="1"/>
            <a:r>
              <a:rPr lang="en-US" sz="2000" dirty="0" smtClean="0"/>
              <a:t>The question becomes, “How do we detect the congestion?”</a:t>
            </a:r>
          </a:p>
          <a:p>
            <a:r>
              <a:rPr lang="en-US" sz="2400" dirty="0" smtClean="0"/>
              <a:t>Two methods presented for congestion control</a:t>
            </a:r>
          </a:p>
          <a:p>
            <a:pPr lvl="1"/>
            <a:r>
              <a:rPr lang="en-US" sz="2000" dirty="0" smtClean="0"/>
              <a:t>Block out</a:t>
            </a:r>
          </a:p>
          <a:p>
            <a:pPr lvl="1"/>
            <a:r>
              <a:rPr lang="en-US" sz="2000" dirty="0" smtClean="0"/>
              <a:t>Frame lost and </a:t>
            </a:r>
            <a:r>
              <a:rPr lang="en-US" sz="2000" dirty="0" err="1" smtClean="0"/>
              <a:t>InP</a:t>
            </a:r>
            <a:r>
              <a:rPr lang="en-US" sz="2000" dirty="0" smtClean="0"/>
              <a:t> lost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33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682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Block Out</a:t>
            </a:r>
          </a:p>
          <a:p>
            <a:pPr lvl="1"/>
            <a:r>
              <a:rPr lang="en-US" dirty="0" smtClean="0"/>
              <a:t>When the error link goes above 50% it indicates that 50% of the packets must be retransmitted</a:t>
            </a:r>
          </a:p>
          <a:p>
            <a:pPr lvl="1"/>
            <a:r>
              <a:rPr lang="en-US" dirty="0" smtClean="0"/>
              <a:t>Sender stops transmitting for a set period of time</a:t>
            </a:r>
          </a:p>
          <a:p>
            <a:pPr lvl="1"/>
            <a:r>
              <a:rPr lang="en-US" dirty="0" smtClean="0"/>
              <a:t>Sender will begin transmitting once the error link goes below 50%</a:t>
            </a:r>
          </a:p>
          <a:p>
            <a:r>
              <a:rPr lang="en-US" dirty="0" smtClean="0"/>
              <a:t>Frame lost and </a:t>
            </a:r>
            <a:r>
              <a:rPr lang="en-US" dirty="0" err="1" smtClean="0"/>
              <a:t>InP</a:t>
            </a:r>
            <a:r>
              <a:rPr lang="en-US" dirty="0" smtClean="0"/>
              <a:t> lost</a:t>
            </a:r>
          </a:p>
          <a:p>
            <a:pPr lvl="1"/>
            <a:r>
              <a:rPr lang="en-US" dirty="0" smtClean="0"/>
              <a:t>Sender enters a timeout period</a:t>
            </a:r>
          </a:p>
          <a:p>
            <a:pPr lvl="1"/>
            <a:r>
              <a:rPr lang="en-US" dirty="0" smtClean="0"/>
              <a:t>Begins retransmission frame if after 2RTT of the sending frame it has not received its </a:t>
            </a:r>
            <a:r>
              <a:rPr lang="en-US" dirty="0" err="1" smtClean="0"/>
              <a:t>InP</a:t>
            </a:r>
            <a:endParaRPr lang="en-US" dirty="0" smtClean="0"/>
          </a:p>
          <a:p>
            <a:pPr lvl="1"/>
            <a:r>
              <a:rPr lang="en-US" dirty="0" smtClean="0"/>
              <a:t>Benefit of not wasting time before retransmitting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34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2962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Configuration</a:t>
            </a:r>
          </a:p>
          <a:p>
            <a:pPr lvl="1"/>
            <a:r>
              <a:rPr lang="en-US" dirty="0" smtClean="0"/>
              <a:t>Discrete time simulation to represent discrete events in space communications</a:t>
            </a:r>
          </a:p>
          <a:p>
            <a:pPr lvl="1"/>
            <a:r>
              <a:rPr lang="en-US" dirty="0" smtClean="0"/>
              <a:t>Simulation </a:t>
            </a:r>
            <a:r>
              <a:rPr lang="en-US" dirty="0"/>
              <a:t>b</a:t>
            </a:r>
            <a:r>
              <a:rPr lang="en-US" dirty="0" smtClean="0"/>
              <a:t>ased on </a:t>
            </a:r>
            <a:r>
              <a:rPr lang="en-US" dirty="0" err="1" smtClean="0"/>
              <a:t>OMNeT</a:t>
            </a:r>
            <a:r>
              <a:rPr lang="en-US" dirty="0" smtClean="0"/>
              <a:t>++4</a:t>
            </a:r>
          </a:p>
          <a:p>
            <a:pPr lvl="2"/>
            <a:r>
              <a:rPr lang="en-US" dirty="0" smtClean="0"/>
              <a:t>C++ simulation library with discrete, component-based, modular simulation capabilities</a:t>
            </a:r>
          </a:p>
          <a:p>
            <a:pPr lvl="1"/>
            <a:r>
              <a:rPr lang="en-US" dirty="0" smtClean="0"/>
              <a:t>Network Configuration</a:t>
            </a:r>
          </a:p>
          <a:p>
            <a:pPr lvl="2"/>
            <a:r>
              <a:rPr lang="en-US" dirty="0" smtClean="0"/>
              <a:t>Earth Ground station (source) transmits to earth orbiting satellite</a:t>
            </a:r>
          </a:p>
          <a:p>
            <a:pPr lvl="2"/>
            <a:r>
              <a:rPr lang="en-US" dirty="0" smtClean="0"/>
              <a:t>Deep space communication from earth orbiting satellite</a:t>
            </a:r>
            <a:br>
              <a:rPr lang="en-US" dirty="0" smtClean="0"/>
            </a:br>
            <a:r>
              <a:rPr lang="en-US" dirty="0" smtClean="0"/>
              <a:t>and Mars orbiting satellite</a:t>
            </a:r>
          </a:p>
          <a:p>
            <a:pPr lvl="2"/>
            <a:r>
              <a:rPr lang="en-US" dirty="0" smtClean="0"/>
              <a:t>Mars Ground station (sink) receives data from Mars orbiting satellite</a:t>
            </a:r>
          </a:p>
          <a:p>
            <a:pPr lvl="1"/>
            <a:r>
              <a:rPr lang="en-US" dirty="0" smtClean="0"/>
              <a:t>Scenario</a:t>
            </a:r>
          </a:p>
          <a:p>
            <a:pPr lvl="2"/>
            <a:r>
              <a:rPr lang="en-US" dirty="0" smtClean="0"/>
              <a:t>10GB of data to be transmitted from Earth Ground station to</a:t>
            </a:r>
            <a:br>
              <a:rPr lang="en-US" dirty="0" smtClean="0"/>
            </a:br>
            <a:r>
              <a:rPr lang="en-US" dirty="0" smtClean="0"/>
              <a:t>Mars ground station</a:t>
            </a:r>
          </a:p>
          <a:p>
            <a:pPr lvl="2"/>
            <a:r>
              <a:rPr lang="en-US" dirty="0" smtClean="0"/>
              <a:t>Buffer sink is equal to 10MB</a:t>
            </a:r>
          </a:p>
        </p:txBody>
      </p:sp>
      <p:pic>
        <p:nvPicPr>
          <p:cNvPr id="1026" name="Picture 2" descr="C:\Users\Jacob\Dropbox\Embedded Systems\ImagesItook\S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377" y="3122528"/>
            <a:ext cx="5600247" cy="317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35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22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Congestion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Verbal Insight</a:t>
            </a:r>
          </a:p>
          <a:p>
            <a:pPr lvl="1"/>
            <a:r>
              <a:rPr lang="en-US" dirty="0" smtClean="0"/>
              <a:t>A correctly sized sink buffer results in no congestions</a:t>
            </a:r>
          </a:p>
          <a:p>
            <a:pPr lvl="1"/>
            <a:r>
              <a:rPr lang="en-US" dirty="0" smtClean="0"/>
              <a:t>Higher data rates lead to more congestion</a:t>
            </a:r>
          </a:p>
          <a:p>
            <a:pPr lvl="1"/>
            <a:r>
              <a:rPr lang="en-US" dirty="0" smtClean="0"/>
              <a:t>Negative values indicate congestion as well as</a:t>
            </a:r>
            <a:br>
              <a:rPr lang="en-US" dirty="0" smtClean="0"/>
            </a:br>
            <a:r>
              <a:rPr lang="en-US" dirty="0" smtClean="0"/>
              <a:t>the packet being dropped</a:t>
            </a:r>
          </a:p>
          <a:p>
            <a:r>
              <a:rPr lang="en-US" dirty="0" smtClean="0"/>
              <a:t>Overhead</a:t>
            </a:r>
          </a:p>
          <a:p>
            <a:pPr lvl="1"/>
            <a:r>
              <a:rPr lang="en-US" dirty="0" smtClean="0"/>
              <a:t>CPM does not increase any overhead</a:t>
            </a:r>
            <a:br>
              <a:rPr lang="en-US" dirty="0" smtClean="0"/>
            </a:br>
            <a:r>
              <a:rPr lang="en-US" dirty="0" smtClean="0"/>
              <a:t>because it doesn’t change the sending patterns</a:t>
            </a:r>
          </a:p>
          <a:p>
            <a:pPr lvl="1"/>
            <a:r>
              <a:rPr lang="en-US" dirty="0" smtClean="0"/>
              <a:t>The reverse link uses SNACKs instead of ACKs</a:t>
            </a:r>
          </a:p>
        </p:txBody>
      </p:sp>
      <p:pic>
        <p:nvPicPr>
          <p:cNvPr id="2050" name="Picture 2" descr="C:\Users\Jacob\Dropbox\Embedded Systems\ImagesItook\lineplo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622" y="2653392"/>
            <a:ext cx="5627235" cy="337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36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9289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DSAN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Priority of retransmitted packets not discussed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Claims alternate TCP protocols are difficult to implement without backing this up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Simulations limited in scope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Assumes an ideal environment – need future work with channel noise and other </a:t>
            </a:r>
            <a:r>
              <a:rPr lang="en-US" smtClean="0"/>
              <a:t>nonidealities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CPM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Paper was very poorly edited, and had a large amount of grammatical mistakes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It made several unsubstantiated claims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Graph was missing axis labels, which made it hard to understand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37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0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 Beyond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major challenges faced by communication systems in deep space</a:t>
            </a:r>
          </a:p>
          <a:p>
            <a:pPr lvl="1"/>
            <a:r>
              <a:rPr lang="en-US" dirty="0" smtClean="0"/>
              <a:t>Long propagation delays between source and destination</a:t>
            </a:r>
          </a:p>
          <a:p>
            <a:pPr lvl="2"/>
            <a:r>
              <a:rPr lang="en-US" dirty="0" smtClean="0"/>
              <a:t>Range from tens of minutes to hours</a:t>
            </a:r>
          </a:p>
          <a:p>
            <a:pPr lvl="3"/>
            <a:r>
              <a:rPr lang="en-US" dirty="0" smtClean="0"/>
              <a:t>Example – Communications between Earth and Mars ranges from 8.5 to 40 minutes</a:t>
            </a:r>
          </a:p>
          <a:p>
            <a:pPr lvl="2"/>
            <a:r>
              <a:rPr lang="en-US" dirty="0"/>
              <a:t>Long distance makes conventional transport protocols impractical</a:t>
            </a:r>
          </a:p>
          <a:p>
            <a:pPr lvl="3"/>
            <a:r>
              <a:rPr lang="en-US" dirty="0"/>
              <a:t>ACK/NACK are </a:t>
            </a:r>
            <a:r>
              <a:rPr lang="en-US" dirty="0" smtClean="0"/>
              <a:t>inefficient</a:t>
            </a:r>
          </a:p>
          <a:p>
            <a:pPr lvl="1"/>
            <a:r>
              <a:rPr lang="en-US" dirty="0" smtClean="0"/>
              <a:t>Intermittent connectivity</a:t>
            </a:r>
          </a:p>
          <a:p>
            <a:pPr lvl="2"/>
            <a:r>
              <a:rPr lang="en-US" dirty="0" smtClean="0"/>
              <a:t>Planets’ positions vary with time</a:t>
            </a:r>
          </a:p>
          <a:p>
            <a:pPr lvl="2"/>
            <a:r>
              <a:rPr lang="en-US" dirty="0" smtClean="0"/>
              <a:t>Line of sight required for communication between nodes</a:t>
            </a:r>
          </a:p>
          <a:p>
            <a:pPr lvl="1"/>
            <a:r>
              <a:rPr lang="en-US" dirty="0" smtClean="0"/>
              <a:t>Limited buffer size on intermediate nodes</a:t>
            </a:r>
          </a:p>
          <a:p>
            <a:pPr lvl="2"/>
            <a:r>
              <a:rPr lang="en-US" dirty="0" smtClean="0"/>
              <a:t>If node buffer is full, incoming data packets are dropped</a:t>
            </a:r>
          </a:p>
          <a:p>
            <a:pPr lvl="3"/>
            <a:r>
              <a:rPr lang="en-US" dirty="0" smtClean="0"/>
              <a:t>Source node gets no feedback about packet loss</a:t>
            </a:r>
          </a:p>
          <a:p>
            <a:pPr lvl="2"/>
            <a:r>
              <a:rPr lang="en-US" dirty="0" smtClean="0"/>
              <a:t>Proposed modifications to TCP protocols difficult to implement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Space Autonomous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Communications beyond Earth form store-and-forward Deep Space Autonomous Network (DSAN)</a:t>
            </a:r>
          </a:p>
          <a:p>
            <a:pPr lvl="1"/>
            <a:r>
              <a:rPr lang="en-US" dirty="0" smtClean="0"/>
              <a:t>Integration of multiple independent networks</a:t>
            </a:r>
          </a:p>
          <a:p>
            <a:pPr lvl="2"/>
            <a:r>
              <a:rPr lang="en-US" dirty="0" smtClean="0"/>
              <a:t>Sensor arrays, space stations, colonies, etc.</a:t>
            </a:r>
          </a:p>
          <a:p>
            <a:r>
              <a:rPr lang="en-US" dirty="0" smtClean="0"/>
              <a:t>Example – Sending data from Mars to Earth</a:t>
            </a:r>
          </a:p>
          <a:p>
            <a:pPr lvl="1"/>
            <a:r>
              <a:rPr lang="en-US" dirty="0" smtClean="0"/>
              <a:t>Messages collected from surface sensor network on Mars and stored in gateway</a:t>
            </a:r>
          </a:p>
          <a:p>
            <a:pPr lvl="1"/>
            <a:r>
              <a:rPr lang="en-US" dirty="0" smtClean="0"/>
              <a:t>Messages delivered to and stored in intermediate node</a:t>
            </a:r>
          </a:p>
          <a:p>
            <a:pPr lvl="1"/>
            <a:r>
              <a:rPr lang="en-US" dirty="0" smtClean="0"/>
              <a:t>Messages delivered to Earth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8238" y="2050285"/>
            <a:ext cx="4937125" cy="361468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 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Utilize long delay channel as memory resource for congestion control</a:t>
            </a:r>
          </a:p>
          <a:p>
            <a:pPr lvl="1"/>
            <a:r>
              <a:rPr lang="en-US" dirty="0" smtClean="0"/>
              <a:t>Overflow packets transmitted back to source instead of being dropped</a:t>
            </a:r>
          </a:p>
          <a:p>
            <a:pPr lvl="1"/>
            <a:r>
              <a:rPr lang="en-US" dirty="0" smtClean="0"/>
              <a:t>Continues to send packets back and forth until destination accepts data</a:t>
            </a:r>
          </a:p>
          <a:p>
            <a:pPr lvl="1"/>
            <a:r>
              <a:rPr lang="en-US" dirty="0" smtClean="0"/>
              <a:t>Probability of packet loss significantly reduced</a:t>
            </a:r>
          </a:p>
          <a:p>
            <a:pPr lvl="1"/>
            <a:r>
              <a:rPr lang="en-US" dirty="0" smtClean="0"/>
              <a:t>Indirectly provides feedback on congestion status at destination</a:t>
            </a:r>
          </a:p>
          <a:p>
            <a:pPr lvl="2"/>
            <a:r>
              <a:rPr lang="en-US" dirty="0" smtClean="0"/>
              <a:t>Source takes measures to control packet flow if data returned</a:t>
            </a:r>
          </a:p>
          <a:p>
            <a:pPr lvl="3"/>
            <a:r>
              <a:rPr lang="en-US" dirty="0" smtClean="0"/>
              <a:t>Tells planet sensors to slow down transmission</a:t>
            </a:r>
          </a:p>
          <a:p>
            <a:pPr lvl="3"/>
            <a:r>
              <a:rPr lang="en-US" dirty="0" smtClean="0"/>
              <a:t>Stores sensor data and slows transmissions (rate control)</a:t>
            </a:r>
          </a:p>
          <a:p>
            <a:r>
              <a:rPr lang="en-US" dirty="0" smtClean="0"/>
              <a:t>Simulation results verify reverse channel with rate control outperforms traditional approach</a:t>
            </a:r>
          </a:p>
          <a:p>
            <a:pPr lvl="1"/>
            <a:r>
              <a:rPr lang="en-US" dirty="0" smtClean="0"/>
              <a:t>Energy consumption</a:t>
            </a:r>
          </a:p>
          <a:p>
            <a:pPr lvl="1"/>
            <a:r>
              <a:rPr lang="en-US" dirty="0" smtClean="0"/>
              <a:t>Number of retransmissions per packet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4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a 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Two-hop DSAN system model</a:t>
            </a:r>
          </a:p>
          <a:p>
            <a:pPr lvl="1"/>
            <a:r>
              <a:rPr lang="en-US" dirty="0" smtClean="0"/>
              <a:t>Source, relay node, destination</a:t>
            </a:r>
          </a:p>
          <a:p>
            <a:r>
              <a:rPr lang="en-US" dirty="0" smtClean="0"/>
              <a:t>Reverse channel proposed in addition to regular forward channel</a:t>
            </a:r>
          </a:p>
          <a:p>
            <a:pPr lvl="1"/>
            <a:r>
              <a:rPr lang="en-US" dirty="0" smtClean="0"/>
              <a:t>Destination sends packets back to source if buffer full</a:t>
            </a:r>
          </a:p>
          <a:p>
            <a:r>
              <a:rPr lang="en-US" dirty="0" smtClean="0"/>
              <a:t>Source and relay nodes maintain queues</a:t>
            </a:r>
          </a:p>
          <a:p>
            <a:pPr lvl="1"/>
            <a:r>
              <a:rPr lang="en-US" dirty="0" smtClean="0"/>
              <a:t>Source queue larger than relay queue</a:t>
            </a:r>
          </a:p>
          <a:p>
            <a:r>
              <a:rPr lang="en-US" dirty="0" smtClean="0"/>
              <a:t>Destination buffer may lack storage</a:t>
            </a:r>
          </a:p>
          <a:p>
            <a:pPr lvl="1"/>
            <a:r>
              <a:rPr lang="en-US" dirty="0" smtClean="0"/>
              <a:t>Connection to next destination unavailable or if </a:t>
            </a:r>
            <a:r>
              <a:rPr lang="en-US" dirty="0"/>
              <a:t>i</a:t>
            </a:r>
            <a:r>
              <a:rPr lang="en-US" dirty="0" smtClean="0"/>
              <a:t>ncoming traffic exceeds outgoing traffic</a:t>
            </a:r>
          </a:p>
          <a:p>
            <a:r>
              <a:rPr lang="en-US" dirty="0" smtClean="0"/>
              <a:t>Returned packets join incoming traffic at source to retransmit</a:t>
            </a:r>
          </a:p>
          <a:p>
            <a:pPr lvl="1"/>
            <a:r>
              <a:rPr lang="en-US" dirty="0" smtClean="0"/>
              <a:t>As opposed to dropping packets at destination</a:t>
            </a:r>
          </a:p>
          <a:p>
            <a:r>
              <a:rPr lang="en-US" dirty="0" smtClean="0"/>
              <a:t>Source responds to returned packets</a:t>
            </a:r>
          </a:p>
          <a:p>
            <a:pPr lvl="1"/>
            <a:r>
              <a:rPr lang="en-US" dirty="0" smtClean="0"/>
              <a:t>Control rate of data flow to reduce congestion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8238" y="2100062"/>
            <a:ext cx="4937125" cy="351512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22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for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Nodes assumed static</a:t>
            </a:r>
          </a:p>
          <a:p>
            <a:pPr lvl="1"/>
            <a:r>
              <a:rPr lang="en-US" dirty="0" smtClean="0"/>
              <a:t>Planet mobility slow compared to packet transmission time</a:t>
            </a:r>
          </a:p>
          <a:p>
            <a:pPr lvl="1"/>
            <a:r>
              <a:rPr lang="en-US" dirty="0" smtClean="0"/>
              <a:t>Once line of sight between nodes established, remains for period of time</a:t>
            </a:r>
          </a:p>
          <a:p>
            <a:r>
              <a:rPr lang="en-US" dirty="0" smtClean="0"/>
              <a:t>Control Case</a:t>
            </a:r>
          </a:p>
          <a:p>
            <a:pPr lvl="1"/>
            <a:r>
              <a:rPr lang="en-US" dirty="0" smtClean="0"/>
              <a:t>No ACK mechanism</a:t>
            </a:r>
          </a:p>
          <a:p>
            <a:pPr lvl="2"/>
            <a:r>
              <a:rPr lang="en-US" dirty="0" smtClean="0"/>
              <a:t>If packet dropped at destination, source unaware</a:t>
            </a:r>
          </a:p>
          <a:p>
            <a:pPr lvl="1"/>
            <a:r>
              <a:rPr lang="en-US" dirty="0" smtClean="0"/>
              <a:t>Dropping of packets at destination only due to lack of buffer space</a:t>
            </a:r>
          </a:p>
          <a:p>
            <a:pPr lvl="2"/>
            <a:r>
              <a:rPr lang="en-US" dirty="0" smtClean="0"/>
              <a:t>Assume all else is ideal</a:t>
            </a:r>
          </a:p>
          <a:p>
            <a:pPr lvl="3"/>
            <a:r>
              <a:rPr lang="en-US" dirty="0" smtClean="0"/>
              <a:t>No channel error</a:t>
            </a:r>
          </a:p>
          <a:p>
            <a:pPr lvl="3"/>
            <a:r>
              <a:rPr lang="en-US" dirty="0" smtClean="0"/>
              <a:t>Low SNR</a:t>
            </a:r>
          </a:p>
          <a:p>
            <a:pPr lvl="3"/>
            <a:r>
              <a:rPr lang="en-US" dirty="0" smtClean="0"/>
              <a:t>Made possible by using high transmission power at 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8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8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Reverse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General Case in which there is only packets travelling in the forward direction</a:t>
            </a:r>
            <a:endParaRPr lang="en-US" dirty="0" smtClean="0"/>
          </a:p>
          <a:p>
            <a:pPr lvl="1"/>
            <a:r>
              <a:rPr lang="en-US" sz="2000" dirty="0" smtClean="0"/>
              <a:t>Typically in the direction of Earth due to large amounts of sensor data being </a:t>
            </a:r>
          </a:p>
          <a:p>
            <a:r>
              <a:rPr lang="en-US" sz="2200" dirty="0" smtClean="0"/>
              <a:t>Distance </a:t>
            </a:r>
            <a:r>
              <a:rPr lang="en-US" sz="2200" dirty="0" smtClean="0"/>
              <a:t>between nodes is vast and delay times long</a:t>
            </a:r>
          </a:p>
          <a:p>
            <a:pPr lvl="1"/>
            <a:r>
              <a:rPr lang="en-US" sz="2000" dirty="0" smtClean="0"/>
              <a:t>Prevents the use of a normal ACK/NACK protocol</a:t>
            </a:r>
          </a:p>
          <a:p>
            <a:pPr lvl="1"/>
            <a:r>
              <a:rPr lang="en-US" sz="2000" dirty="0" smtClean="0"/>
              <a:t>Sender is ignorant of any packet loss at receiver</a:t>
            </a:r>
          </a:p>
          <a:p>
            <a:pPr lvl="1"/>
            <a:r>
              <a:rPr lang="en-US" sz="2000" dirty="0" smtClean="0"/>
              <a:t>Loss severely degrades throughput </a:t>
            </a:r>
          </a:p>
          <a:p>
            <a:r>
              <a:rPr lang="en-US" sz="2200" dirty="0" smtClean="0"/>
              <a:t>Sender transmits multiple redundant copies of a packet to ensure it arrives</a:t>
            </a:r>
          </a:p>
          <a:p>
            <a:pPr lvl="1"/>
            <a:r>
              <a:rPr lang="en-US" sz="2000" dirty="0" smtClean="0"/>
              <a:t>Packets are spaced to avoid overflows</a:t>
            </a:r>
          </a:p>
          <a:p>
            <a:pPr lvl="1"/>
            <a:r>
              <a:rPr lang="en-US" sz="2000" dirty="0" smtClean="0"/>
              <a:t>Consumes more energy per packet</a:t>
            </a:r>
          </a:p>
          <a:p>
            <a:pPr lvl="1"/>
            <a:r>
              <a:rPr lang="en-US" sz="2000" dirty="0" smtClean="0"/>
              <a:t>Trades efficiency and speed for fault tolerance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9</a:t>
            </a:fld>
            <a:r>
              <a:rPr lang="en-US" dirty="0"/>
              <a:t> of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161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2_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1113</TotalTime>
  <Words>2297</Words>
  <Application>Microsoft Office PowerPoint</Application>
  <PresentationFormat>Widescreen</PresentationFormat>
  <Paragraphs>363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Retrospect</vt:lpstr>
      <vt:lpstr>1_Retrospect</vt:lpstr>
      <vt:lpstr>2_Retrospect</vt:lpstr>
      <vt:lpstr>Space Communications: Congestion Control Methods</vt:lpstr>
      <vt:lpstr>Paper Selection</vt:lpstr>
      <vt:lpstr>Deep Space Autonomous Network</vt:lpstr>
      <vt:lpstr>Communications Beyond Earth</vt:lpstr>
      <vt:lpstr>Deep Space Autonomous Network</vt:lpstr>
      <vt:lpstr>Novel Approach</vt:lpstr>
      <vt:lpstr>Considerations for a System Model</vt:lpstr>
      <vt:lpstr>Assumptions for the Study</vt:lpstr>
      <vt:lpstr>No Reverse Channel</vt:lpstr>
      <vt:lpstr>Reverse Channel</vt:lpstr>
      <vt:lpstr>Reverse Channel With Rate Control</vt:lpstr>
      <vt:lpstr>Energy Consumption</vt:lpstr>
      <vt:lpstr>Energy Consumption Metrics</vt:lpstr>
      <vt:lpstr>Simulation Overview</vt:lpstr>
      <vt:lpstr>Simulation Parameters</vt:lpstr>
      <vt:lpstr>Simulation Results Number of retransmissions</vt:lpstr>
      <vt:lpstr>Simulation Results Average Energy Consumed per Successful Packet – Transmission</vt:lpstr>
      <vt:lpstr>Simulation Results Average Energy Consumed per Successful Packet – Storage </vt:lpstr>
      <vt:lpstr>Simulation Results Average Energy Consumed per Successful Packet – Transmission </vt:lpstr>
      <vt:lpstr>Simulation Results Average Energy Consumed per Successful Packet</vt:lpstr>
      <vt:lpstr>Control Packet Mechanism</vt:lpstr>
      <vt:lpstr>Introduction</vt:lpstr>
      <vt:lpstr>IPN Architecture</vt:lpstr>
      <vt:lpstr>IPN Backbone and External Networks</vt:lpstr>
      <vt:lpstr>PlaNetary Network</vt:lpstr>
      <vt:lpstr>PlaNetary Satellite Network</vt:lpstr>
      <vt:lpstr>PlaNetary Surface Network</vt:lpstr>
      <vt:lpstr>Control Packet Mechanism (CPM)</vt:lpstr>
      <vt:lpstr>Control Packet Mechanism (CPM)</vt:lpstr>
      <vt:lpstr>Method of Operation – Phase 1</vt:lpstr>
      <vt:lpstr>Method of Operation – Phase 2</vt:lpstr>
      <vt:lpstr>Error Link</vt:lpstr>
      <vt:lpstr>Congestion Control</vt:lpstr>
      <vt:lpstr>Congestion Control</vt:lpstr>
      <vt:lpstr>Results - Setup</vt:lpstr>
      <vt:lpstr>Results – Congestion </vt:lpstr>
      <vt:lpstr>Shortfalls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</dc:title>
  <dc:creator>Joseph Kimbrell</dc:creator>
  <cp:lastModifiedBy>Joseph Kimbrell</cp:lastModifiedBy>
  <cp:revision>24</cp:revision>
  <dcterms:created xsi:type="dcterms:W3CDTF">2015-02-25T01:12:30Z</dcterms:created>
  <dcterms:modified xsi:type="dcterms:W3CDTF">2015-02-26T06:37:37Z</dcterms:modified>
</cp:coreProperties>
</file>