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65"/>
  </p:notesMasterIdLst>
  <p:sldIdLst>
    <p:sldId id="316" r:id="rId2"/>
    <p:sldId id="317" r:id="rId3"/>
    <p:sldId id="266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321" r:id="rId14"/>
    <p:sldId id="259" r:id="rId15"/>
    <p:sldId id="258" r:id="rId16"/>
    <p:sldId id="260" r:id="rId17"/>
    <p:sldId id="261" r:id="rId18"/>
    <p:sldId id="262" r:id="rId19"/>
    <p:sldId id="274" r:id="rId20"/>
    <p:sldId id="26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65" r:id="rId36"/>
    <p:sldId id="267" r:id="rId37"/>
    <p:sldId id="268" r:id="rId38"/>
    <p:sldId id="269" r:id="rId39"/>
    <p:sldId id="270" r:id="rId40"/>
    <p:sldId id="271" r:id="rId41"/>
    <p:sldId id="272" r:id="rId42"/>
    <p:sldId id="275" r:id="rId43"/>
    <p:sldId id="273" r:id="rId44"/>
    <p:sldId id="320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8" r:id="rId63"/>
    <p:sldId id="319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6" d="100"/>
          <a:sy n="86" d="100"/>
        </p:scale>
        <p:origin x="90" y="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21DC-7BC0-4062-AF72-4E8A44ED4328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80CC1-4F27-46EF-8A52-B16851741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5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0CC1-4F27-46EF-8A52-B16851741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0CC1-4F27-46EF-8A52-B16851741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3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99E1F-0E9F-49D0-BE6F-7B12E64C20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7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99E1F-0E9F-49D0-BE6F-7B12E64C201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99E1F-0E9F-49D0-BE6F-7B12E64C201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7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99E1F-0E9F-49D0-BE6F-7B12E64C201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19C-E9C7-4DCD-8D5C-A1B1100F4837}" type="datetime1">
              <a:rPr lang="en-US" smtClean="0"/>
              <a:t>3/19/2015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3A9-D580-4C6B-A7A6-7BB41983D141}" type="datetime1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6379-8323-47C2-AA72-BCC15453105F}" type="datetime1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5CEE-8534-4907-BBCA-E1FC35DD7F46}" type="datetime1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3F6-418E-4DD6-B192-C7A3F5AB296E}" type="datetime1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6FC2-5C65-4B10-8F01-9187EF7B1A29}" type="datetime1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C12D-607B-433D-BEF2-FD7B2230050F}" type="datetime1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E5D2-6CC2-43EB-8727-47263CCC156E}" type="datetime1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1C59-BD51-40BC-898D-BCB379239B54}" type="datetime1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C0DD-4787-489E-B996-E6B53530D628}" type="datetime1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4154-88F8-4E55-9125-FE2E597CCCB7}" type="datetime1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DA3C1E-7DF7-43D8-B157-56751BCCB7BE}" type="datetime1">
              <a:rPr lang="en-US" smtClean="0"/>
              <a:t>3/19/2015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E98A64-21BF-4AA4-BE82-2868652725B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Reconfigurable Computing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48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Methods for Increasing Portability and Productivity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Joe Kimbrell</a:t>
            </a:r>
          </a:p>
          <a:p>
            <a:r>
              <a:rPr lang="en-US" dirty="0" smtClean="0"/>
              <a:t>James MacKinnon</a:t>
            </a:r>
          </a:p>
          <a:p>
            <a:r>
              <a:rPr lang="en-US" dirty="0" smtClean="0"/>
              <a:t>Jacob Stewart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1</a:t>
            </a:fld>
            <a:r>
              <a:rPr lang="en-US" dirty="0" smtClean="0"/>
              <a:t>/63</a:t>
            </a:r>
          </a:p>
        </p:txBody>
      </p:sp>
    </p:spTree>
    <p:extLst>
      <p:ext uri="{BB962C8B-B14F-4D97-AF65-F5344CB8AC3E}">
        <p14:creationId xmlns:p14="http://schemas.microsoft.com/office/powerpoint/2010/main" val="149385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Layer (HW)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5074921"/>
          </a:xfrm>
        </p:spPr>
        <p:txBody>
          <a:bodyPr/>
          <a:lstStyle/>
          <a:p>
            <a:r>
              <a:rPr lang="en-US" dirty="0" smtClean="0"/>
              <a:t>Converts standardized physical resources into resources usable by the application</a:t>
            </a:r>
          </a:p>
          <a:p>
            <a:pPr lvl="1"/>
            <a:r>
              <a:rPr lang="en-US" dirty="0" smtClean="0"/>
              <a:t>Consulting the RCMW IP database</a:t>
            </a:r>
          </a:p>
          <a:p>
            <a:pPr lvl="2"/>
            <a:r>
              <a:rPr lang="en-US" dirty="0" smtClean="0"/>
              <a:t>Contains components for</a:t>
            </a:r>
            <a:br>
              <a:rPr lang="en-US" dirty="0" smtClean="0"/>
            </a:br>
            <a:r>
              <a:rPr lang="en-US" dirty="0" smtClean="0"/>
              <a:t>arbitration, interface conversion</a:t>
            </a:r>
            <a:br>
              <a:rPr lang="en-US" dirty="0" smtClean="0"/>
            </a:br>
            <a:r>
              <a:rPr lang="en-US" dirty="0" smtClean="0"/>
              <a:t>and controllers, and multiplexing</a:t>
            </a:r>
          </a:p>
          <a:p>
            <a:r>
              <a:rPr lang="en-US" dirty="0" smtClean="0"/>
              <a:t>Variable number of interfaces</a:t>
            </a:r>
            <a:br>
              <a:rPr lang="en-US" dirty="0" smtClean="0"/>
            </a:br>
            <a:r>
              <a:rPr lang="en-US" dirty="0" smtClean="0"/>
              <a:t>can be provided in FIFO or</a:t>
            </a:r>
            <a:br>
              <a:rPr lang="en-US" dirty="0" smtClean="0"/>
            </a:br>
            <a:r>
              <a:rPr lang="en-US" dirty="0" smtClean="0"/>
              <a:t>burst mode</a:t>
            </a:r>
          </a:p>
          <a:p>
            <a:r>
              <a:rPr lang="en-US" dirty="0" smtClean="0"/>
              <a:t>Configured via XML framework</a:t>
            </a:r>
          </a:p>
          <a:p>
            <a:pPr lvl="1"/>
            <a:r>
              <a:rPr lang="en-US" dirty="0" smtClean="0"/>
              <a:t>Interfaces, pin assignments, and</a:t>
            </a:r>
            <a:br>
              <a:rPr lang="en-US" dirty="0" smtClean="0"/>
            </a:br>
            <a:r>
              <a:rPr lang="en-US" dirty="0" smtClean="0"/>
              <a:t>timing constraints</a:t>
            </a:r>
          </a:p>
        </p:txBody>
      </p:sp>
      <p:pic>
        <p:nvPicPr>
          <p:cNvPr id="3074" name="Picture 2" descr="C:\Users\Jacob\Dropbox\Embedded Systems\moreimages\memory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67613"/>
            <a:ext cx="3679825" cy="34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10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600" dirty="0" smtClean="0"/>
              <a:t>Presentation Layer (HW)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Resource Arbitration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Resource Arbitration allows for multiple interfaces to map to a single physical interface</a:t>
            </a:r>
          </a:p>
          <a:p>
            <a:pPr lvl="1"/>
            <a:r>
              <a:rPr lang="en-US" dirty="0" smtClean="0"/>
              <a:t>Bandwidth to support multiple interfaces</a:t>
            </a:r>
          </a:p>
          <a:p>
            <a:pPr lvl="1"/>
            <a:r>
              <a:rPr lang="en-US" dirty="0" smtClean="0"/>
              <a:t>Coordinated via arbitration controller</a:t>
            </a:r>
          </a:p>
          <a:p>
            <a:pPr lvl="2"/>
            <a:r>
              <a:rPr lang="en-US" dirty="0" smtClean="0"/>
              <a:t>Ready-to-send (RTS) and clear-to-send (CTS) signals</a:t>
            </a:r>
          </a:p>
          <a:p>
            <a:r>
              <a:rPr lang="en-US" dirty="0" smtClean="0"/>
              <a:t>RTS signal</a:t>
            </a:r>
          </a:p>
          <a:p>
            <a:pPr lvl="1"/>
            <a:r>
              <a:rPr lang="en-US" dirty="0" smtClean="0"/>
              <a:t>Asserted when a configurable number of bytes remains in the buffer, indicating the controller is ready to access memory</a:t>
            </a:r>
          </a:p>
          <a:p>
            <a:r>
              <a:rPr lang="en-US" dirty="0" smtClean="0"/>
              <a:t>CTS signal</a:t>
            </a:r>
          </a:p>
          <a:p>
            <a:pPr lvl="1"/>
            <a:r>
              <a:rPr lang="en-US" dirty="0" smtClean="0"/>
              <a:t>Asserted when the interface takes control of the physical memory bus</a:t>
            </a:r>
          </a:p>
          <a:p>
            <a:pPr lvl="1"/>
            <a:r>
              <a:rPr lang="en-US" dirty="0" smtClean="0"/>
              <a:t>De-asserted when the interface gives up control of the physical memory 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11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 (HW)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application-specific hardware interfaces required by the user</a:t>
            </a:r>
          </a:p>
          <a:p>
            <a:r>
              <a:rPr lang="en-US" dirty="0" smtClean="0"/>
              <a:t>Interface provided in the form of a top-level entity</a:t>
            </a:r>
          </a:p>
          <a:p>
            <a:r>
              <a:rPr lang="en-US" dirty="0" smtClean="0"/>
              <a:t>No knowledge required of underlying hardware</a:t>
            </a:r>
            <a:endParaRPr lang="en-US" dirty="0"/>
          </a:p>
        </p:txBody>
      </p:sp>
      <p:pic>
        <p:nvPicPr>
          <p:cNvPr id="2050" name="Picture 2" descr="C:\Users\Jacob\Dropbox\Embedded Systems\moreimages\hardwareabstr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5" y="3763400"/>
            <a:ext cx="7142050" cy="30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12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Abstraction</a:t>
            </a:r>
            <a:br>
              <a:rPr lang="en-US" dirty="0" smtClean="0"/>
            </a:b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13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0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920085"/>
            <a:ext cx="4114801" cy="4434840"/>
          </a:xfrm>
        </p:spPr>
        <p:txBody>
          <a:bodyPr/>
          <a:lstStyle/>
          <a:p>
            <a:r>
              <a:rPr lang="en-US" dirty="0" smtClean="0"/>
              <a:t>Provides object-oriented API based on C++11</a:t>
            </a:r>
          </a:p>
          <a:p>
            <a:pPr lvl="1"/>
            <a:r>
              <a:rPr lang="en-US" dirty="0" smtClean="0"/>
              <a:t>C++11 used for improved threading and memory management</a:t>
            </a:r>
          </a:p>
          <a:p>
            <a:pPr lvl="1"/>
            <a:r>
              <a:rPr lang="en-US" dirty="0" smtClean="0"/>
              <a:t>Standardized register and memory interfaces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920085"/>
            <a:ext cx="3205429" cy="39274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14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3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Layer (SW)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Standardized interface exposed through </a:t>
            </a:r>
            <a:r>
              <a:rPr lang="en-US" i="1" dirty="0" smtClean="0"/>
              <a:t>Board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Each platform has subclass in board to implement –</a:t>
            </a:r>
          </a:p>
          <a:p>
            <a:pPr lvl="1"/>
            <a:r>
              <a:rPr lang="en-US" dirty="0" smtClean="0"/>
              <a:t>Blocking reads/writes</a:t>
            </a:r>
          </a:p>
          <a:p>
            <a:pPr lvl="1"/>
            <a:r>
              <a:rPr lang="en-US" dirty="0" smtClean="0"/>
              <a:t>Non-blocking reads/writes</a:t>
            </a:r>
          </a:p>
          <a:p>
            <a:pPr lvl="1"/>
            <a:r>
              <a:rPr lang="en-US" dirty="0" smtClean="0"/>
              <a:t>Board enumeration</a:t>
            </a:r>
          </a:p>
          <a:p>
            <a:pPr lvl="1"/>
            <a:r>
              <a:rPr lang="en-US" dirty="0" err="1" smtClean="0"/>
              <a:t>Bitfile</a:t>
            </a:r>
            <a:r>
              <a:rPr lang="en-US" dirty="0" smtClean="0"/>
              <a:t> initialization</a:t>
            </a:r>
          </a:p>
          <a:p>
            <a:r>
              <a:rPr lang="en-US" dirty="0" smtClean="0"/>
              <a:t>Memory and FPGA objects inside board represent physical components on platform</a:t>
            </a:r>
          </a:p>
          <a:p>
            <a:r>
              <a:rPr lang="en-US" dirty="0" smtClean="0"/>
              <a:t>Implemented using vendor-specific API or RCMW-specific driver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15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3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Layer (SW)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as subclass of RCMW application class</a:t>
            </a:r>
          </a:p>
          <a:p>
            <a:r>
              <a:rPr lang="en-US" dirty="0" smtClean="0"/>
              <a:t>Application class encapsulates instances of resource interface objects requested in the XML specification</a:t>
            </a:r>
          </a:p>
          <a:p>
            <a:r>
              <a:rPr lang="en-US" dirty="0" smtClean="0"/>
              <a:t>At runtime –</a:t>
            </a:r>
          </a:p>
          <a:p>
            <a:pPr lvl="1"/>
            <a:r>
              <a:rPr lang="en-US" dirty="0" smtClean="0"/>
              <a:t>Loads </a:t>
            </a:r>
            <a:r>
              <a:rPr lang="en-US" dirty="0" err="1" smtClean="0"/>
              <a:t>bitfile</a:t>
            </a:r>
            <a:endParaRPr lang="en-US" dirty="0" smtClean="0"/>
          </a:p>
          <a:p>
            <a:pPr lvl="1"/>
            <a:r>
              <a:rPr lang="en-US" dirty="0" smtClean="0"/>
              <a:t>Initializes memory interfaces (calls bind)</a:t>
            </a:r>
          </a:p>
          <a:p>
            <a:pPr lvl="1"/>
            <a:r>
              <a:rPr lang="en-US" dirty="0" smtClean="0"/>
              <a:t>Runs user code (calls execute)</a:t>
            </a:r>
          </a:p>
          <a:p>
            <a:r>
              <a:rPr lang="en-US" dirty="0" smtClean="0"/>
              <a:t>Resources automatically released at end of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16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30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 (SW)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by application class</a:t>
            </a:r>
          </a:p>
          <a:p>
            <a:r>
              <a:rPr lang="en-US" dirty="0" smtClean="0"/>
              <a:t>Only need to build app in execute stub</a:t>
            </a:r>
          </a:p>
          <a:p>
            <a:r>
              <a:rPr lang="en-US" dirty="0" smtClean="0"/>
              <a:t>Improves productivity</a:t>
            </a:r>
          </a:p>
          <a:p>
            <a:pPr lvl="1"/>
            <a:r>
              <a:rPr lang="en-US" dirty="0" smtClean="0"/>
              <a:t>Thread-safe timing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17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70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Middleware Toolset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Handles generating presentation layer</a:t>
            </a:r>
          </a:p>
          <a:p>
            <a:pPr lvl="1"/>
            <a:r>
              <a:rPr lang="en-US" dirty="0" smtClean="0"/>
              <a:t>Maps application resources onto platform resources</a:t>
            </a:r>
          </a:p>
          <a:p>
            <a:r>
              <a:rPr lang="en-US" dirty="0" smtClean="0"/>
              <a:t>Three-step generation</a:t>
            </a:r>
          </a:p>
          <a:p>
            <a:pPr lvl="1"/>
            <a:r>
              <a:rPr lang="en-US" dirty="0" smtClean="0"/>
              <a:t>Parsing XML description</a:t>
            </a:r>
          </a:p>
          <a:p>
            <a:pPr lvl="1"/>
            <a:r>
              <a:rPr lang="en-US" dirty="0" smtClean="0"/>
              <a:t>Mapping application to platform resources</a:t>
            </a:r>
          </a:p>
          <a:p>
            <a:pPr lvl="1"/>
            <a:r>
              <a:rPr lang="en-US" dirty="0" smtClean="0"/>
              <a:t>Generates HDL/C++ for interfaces</a:t>
            </a:r>
          </a:p>
          <a:p>
            <a:pPr lvl="2"/>
            <a:r>
              <a:rPr lang="en-US" dirty="0" smtClean="0"/>
              <a:t>Structural HDL generated for hardware instances</a:t>
            </a:r>
          </a:p>
          <a:p>
            <a:pPr lvl="2"/>
            <a:r>
              <a:rPr lang="en-US" dirty="0" smtClean="0"/>
              <a:t>Application class software created in C++</a:t>
            </a:r>
          </a:p>
          <a:p>
            <a:pPr lvl="2"/>
            <a:r>
              <a:rPr lang="en-US" dirty="0" err="1" smtClean="0"/>
              <a:t>Makefile</a:t>
            </a:r>
            <a:r>
              <a:rPr lang="en-US" dirty="0" smtClean="0"/>
              <a:t> also generated to ease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18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3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Middleware Tool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312" y="2133600"/>
            <a:ext cx="4167376" cy="44092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19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7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Selection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Kirchgessner</a:t>
            </a:r>
            <a:r>
              <a:rPr lang="en-US" sz="1800" dirty="0" smtClean="0"/>
              <a:t>, R.; George, A.D.; Lam, H., “Reconfigurable computing middleware for application portability and productivity,” </a:t>
            </a:r>
            <a:r>
              <a:rPr lang="en-US" sz="1800" i="1" dirty="0" smtClean="0"/>
              <a:t>Application-Specific Systems, Architectures and Processors (ASAP), 2013 IEEE 24</a:t>
            </a:r>
            <a:r>
              <a:rPr lang="en-US" sz="1800" i="1" baseline="30000" dirty="0" smtClean="0"/>
              <a:t>th</a:t>
            </a:r>
            <a:r>
              <a:rPr lang="en-US" sz="1800" i="1" dirty="0" smtClean="0"/>
              <a:t> International Conference on ,</a:t>
            </a:r>
            <a:r>
              <a:rPr lang="en-US" sz="1800" dirty="0" smtClean="0"/>
              <a:t> vol., no., pp.211,218, 5-7 June 2013 </a:t>
            </a:r>
            <a:r>
              <a:rPr lang="en-US" sz="1800" dirty="0" err="1" smtClean="0"/>
              <a:t>doi</a:t>
            </a:r>
            <a:r>
              <a:rPr lang="en-US" sz="1800" dirty="0" smtClean="0"/>
              <a:t>: 10.1109/ASAP.2013.6567577</a:t>
            </a:r>
          </a:p>
          <a:p>
            <a:r>
              <a:rPr lang="en-US" sz="1800" dirty="0" err="1" smtClean="0"/>
              <a:t>Vuletic</a:t>
            </a:r>
            <a:r>
              <a:rPr lang="en-US" sz="1800" dirty="0" smtClean="0"/>
              <a:t>, M.; </a:t>
            </a:r>
            <a:r>
              <a:rPr lang="en-US" sz="1800" dirty="0" err="1" smtClean="0"/>
              <a:t>Pozzi</a:t>
            </a:r>
            <a:r>
              <a:rPr lang="en-US" sz="1800" dirty="0" smtClean="0"/>
              <a:t>, L.; </a:t>
            </a:r>
            <a:r>
              <a:rPr lang="en-US" sz="1800" dirty="0" err="1" smtClean="0"/>
              <a:t>Ienne</a:t>
            </a:r>
            <a:r>
              <a:rPr lang="en-US" sz="1800" dirty="0" smtClean="0"/>
              <a:t>, P., “Programming transparency and portable hardware interfacing: towards general-purpose reconfigurable computing,” </a:t>
            </a:r>
            <a:r>
              <a:rPr lang="en-US" sz="1800" i="1" dirty="0" smtClean="0"/>
              <a:t>Application-Specific Systems, Architectures and Processors, 2004. Proceedings. 15</a:t>
            </a:r>
            <a:r>
              <a:rPr lang="en-US" sz="1800" i="1" baseline="30000" dirty="0" smtClean="0"/>
              <a:t>th</a:t>
            </a:r>
            <a:r>
              <a:rPr lang="en-US" sz="1800" i="1" dirty="0" smtClean="0"/>
              <a:t> IEEE International Conference on , </a:t>
            </a:r>
            <a:r>
              <a:rPr lang="en-US" sz="1800" dirty="0" smtClean="0"/>
              <a:t>vol., no., pp. 339,351, 27-29 Sept. 2004 </a:t>
            </a:r>
            <a:r>
              <a:rPr lang="en-US" sz="1800" dirty="0" err="1" smtClean="0"/>
              <a:t>doi</a:t>
            </a:r>
            <a:r>
              <a:rPr lang="en-US" sz="1800" dirty="0" smtClean="0"/>
              <a:t>: 10.1109/ASAP.2004.1342483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2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67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complex step in presentation layer generation</a:t>
            </a:r>
          </a:p>
          <a:p>
            <a:pPr lvl="1"/>
            <a:r>
              <a:rPr lang="en-US" dirty="0" smtClean="0"/>
              <a:t>Determines locations of memory and FIFO resources</a:t>
            </a:r>
          </a:p>
          <a:p>
            <a:r>
              <a:rPr lang="en-US" dirty="0" smtClean="0"/>
              <a:t>Mappings vary greatly between target platforms</a:t>
            </a:r>
          </a:p>
          <a:p>
            <a:r>
              <a:rPr lang="en-US" dirty="0" smtClean="0"/>
              <a:t>Iterates through all application to physical mappings</a:t>
            </a:r>
          </a:p>
          <a:p>
            <a:pPr lvl="1"/>
            <a:r>
              <a:rPr lang="en-US" dirty="0" smtClean="0"/>
              <a:t>Evaluates with cost function</a:t>
            </a:r>
          </a:p>
          <a:p>
            <a:pPr lvl="2"/>
            <a:r>
              <a:rPr lang="en-US" dirty="0" smtClean="0"/>
              <a:t>Lowest cost mapping gets used</a:t>
            </a:r>
          </a:p>
          <a:p>
            <a:pPr lvl="2"/>
            <a:r>
              <a:rPr lang="en-US" dirty="0" smtClean="0"/>
              <a:t>Cost function based on number of IP instances and metadata information </a:t>
            </a:r>
          </a:p>
          <a:p>
            <a:pPr lvl="1"/>
            <a:r>
              <a:rPr lang="en-US" dirty="0" smtClean="0"/>
              <a:t>Metadata about interfaces used to help evaluate cost</a:t>
            </a:r>
          </a:p>
          <a:p>
            <a:pPr lvl="2"/>
            <a:r>
              <a:rPr lang="en-US" dirty="0" smtClean="0"/>
              <a:t>Maximum operating frequency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evice resource utilization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20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0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21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4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different platforms were used for testing</a:t>
            </a:r>
          </a:p>
          <a:p>
            <a:pPr lvl="1"/>
            <a:r>
              <a:rPr lang="en-US" dirty="0" err="1" smtClean="0"/>
              <a:t>GiDEL</a:t>
            </a:r>
            <a:r>
              <a:rPr lang="en-US" dirty="0" smtClean="0"/>
              <a:t> </a:t>
            </a:r>
            <a:r>
              <a:rPr lang="en-US" dirty="0" err="1" smtClean="0"/>
              <a:t>PROCStar</a:t>
            </a:r>
            <a:r>
              <a:rPr lang="en-US" dirty="0" smtClean="0"/>
              <a:t> III</a:t>
            </a:r>
          </a:p>
          <a:p>
            <a:pPr lvl="2"/>
            <a:r>
              <a:rPr lang="en-US" dirty="0" smtClean="0"/>
              <a:t>Altera </a:t>
            </a:r>
            <a:r>
              <a:rPr lang="en-US" dirty="0" err="1" smtClean="0"/>
              <a:t>Stratix</a:t>
            </a:r>
            <a:r>
              <a:rPr lang="en-US" dirty="0" smtClean="0"/>
              <a:t> III FPGA</a:t>
            </a:r>
          </a:p>
          <a:p>
            <a:pPr lvl="2"/>
            <a:r>
              <a:rPr lang="en-US" dirty="0" smtClean="0"/>
              <a:t>4 GB DDR2 and 256 MB SDRAM  per FPGA</a:t>
            </a:r>
          </a:p>
          <a:p>
            <a:pPr lvl="1"/>
            <a:r>
              <a:rPr lang="en-US" dirty="0" err="1" smtClean="0"/>
              <a:t>GiDEL</a:t>
            </a:r>
            <a:r>
              <a:rPr lang="en-US" dirty="0" smtClean="0"/>
              <a:t> </a:t>
            </a:r>
            <a:r>
              <a:rPr lang="en-US" dirty="0" err="1" smtClean="0"/>
              <a:t>PROCStar</a:t>
            </a:r>
            <a:r>
              <a:rPr lang="en-US" dirty="0" smtClean="0"/>
              <a:t> IV</a:t>
            </a:r>
          </a:p>
          <a:p>
            <a:pPr lvl="2"/>
            <a:r>
              <a:rPr lang="en-US" dirty="0" smtClean="0"/>
              <a:t>Altera </a:t>
            </a:r>
            <a:r>
              <a:rPr lang="en-US" dirty="0" err="1" smtClean="0"/>
              <a:t>Stratix</a:t>
            </a:r>
            <a:r>
              <a:rPr lang="en-US" dirty="0" smtClean="0"/>
              <a:t> IV FPGA</a:t>
            </a:r>
          </a:p>
          <a:p>
            <a:pPr lvl="2"/>
            <a:r>
              <a:rPr lang="en-US" dirty="0" smtClean="0"/>
              <a:t>8 GB DDR2 and 512 MB SDRAM per FPGA</a:t>
            </a:r>
          </a:p>
          <a:p>
            <a:pPr lvl="1"/>
            <a:r>
              <a:rPr lang="en-US" dirty="0" smtClean="0"/>
              <a:t>Pico Computing M501</a:t>
            </a:r>
          </a:p>
          <a:p>
            <a:pPr lvl="2"/>
            <a:r>
              <a:rPr lang="en-US" dirty="0" smtClean="0"/>
              <a:t>Xilinx Virtex-6</a:t>
            </a:r>
          </a:p>
          <a:p>
            <a:pPr lvl="2"/>
            <a:r>
              <a:rPr lang="en-US" dirty="0" smtClean="0"/>
              <a:t>512 MB DDR3 per FPGA</a:t>
            </a:r>
          </a:p>
          <a:p>
            <a:pPr lvl="2"/>
            <a:endParaRPr lang="en-US" dirty="0"/>
          </a:p>
        </p:txBody>
      </p:sp>
      <p:pic>
        <p:nvPicPr>
          <p:cNvPr id="1026" name="Picture 2" descr="C:\1\yospos\ProcStar_III_Full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95714"/>
            <a:ext cx="2435159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1\yospos\Pico_6M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400137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22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81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used:</a:t>
            </a:r>
          </a:p>
          <a:p>
            <a:pPr lvl="1"/>
            <a:r>
              <a:rPr lang="en-US" dirty="0" err="1" smtClean="0"/>
              <a:t>Quartus</a:t>
            </a:r>
            <a:r>
              <a:rPr lang="en-US" dirty="0" smtClean="0"/>
              <a:t> II v11.1 for Altera </a:t>
            </a:r>
            <a:r>
              <a:rPr lang="en-US" dirty="0" err="1" smtClean="0"/>
              <a:t>bitfile</a:t>
            </a:r>
            <a:r>
              <a:rPr lang="en-US" dirty="0" smtClean="0"/>
              <a:t> generation</a:t>
            </a:r>
          </a:p>
          <a:p>
            <a:pPr lvl="2"/>
            <a:r>
              <a:rPr lang="en-US" dirty="0" smtClean="0"/>
              <a:t>Used </a:t>
            </a:r>
            <a:r>
              <a:rPr lang="en-US" dirty="0" err="1" smtClean="0"/>
              <a:t>GiDEL</a:t>
            </a:r>
            <a:r>
              <a:rPr lang="en-US" dirty="0" smtClean="0"/>
              <a:t> drivers for </a:t>
            </a:r>
            <a:r>
              <a:rPr lang="en-US" dirty="0" err="1" smtClean="0"/>
              <a:t>PROCStar</a:t>
            </a:r>
            <a:r>
              <a:rPr lang="en-US" dirty="0" smtClean="0"/>
              <a:t> board tests</a:t>
            </a:r>
          </a:p>
          <a:p>
            <a:pPr lvl="1"/>
            <a:r>
              <a:rPr lang="en-US" dirty="0" smtClean="0"/>
              <a:t>Xilinx ISE 14.1 for Xilinx </a:t>
            </a:r>
            <a:r>
              <a:rPr lang="en-US" dirty="0" err="1" smtClean="0"/>
              <a:t>bitfile</a:t>
            </a:r>
            <a:r>
              <a:rPr lang="en-US" dirty="0" smtClean="0"/>
              <a:t> generation</a:t>
            </a:r>
          </a:p>
          <a:p>
            <a:pPr lvl="2"/>
            <a:r>
              <a:rPr lang="en-US" dirty="0" smtClean="0"/>
              <a:t>Used with Pico boards</a:t>
            </a:r>
          </a:p>
          <a:p>
            <a:pPr lvl="1"/>
            <a:r>
              <a:rPr lang="en-US" dirty="0" smtClean="0"/>
              <a:t>GCC </a:t>
            </a:r>
            <a:r>
              <a:rPr lang="en-US" dirty="0"/>
              <a:t>with C++11 support using –O3 </a:t>
            </a:r>
            <a:r>
              <a:rPr lang="en-US" dirty="0" smtClean="0"/>
              <a:t>optimizations</a:t>
            </a:r>
          </a:p>
          <a:p>
            <a:pPr lvl="2"/>
            <a:r>
              <a:rPr lang="en-US" dirty="0" smtClean="0"/>
              <a:t>Used for compiling the RCMW’s software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23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31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974"/>
            <a:ext cx="8458200" cy="4389120"/>
          </a:xfrm>
        </p:spPr>
        <p:txBody>
          <a:bodyPr/>
          <a:lstStyle/>
          <a:p>
            <a:r>
              <a:rPr lang="en-US" dirty="0" smtClean="0"/>
              <a:t>Native and RCMW implementations compared</a:t>
            </a:r>
          </a:p>
          <a:p>
            <a:r>
              <a:rPr lang="en-US" dirty="0" smtClean="0"/>
              <a:t>Performance overhead was analyzed in two ways</a:t>
            </a:r>
          </a:p>
          <a:p>
            <a:pPr lvl="1"/>
            <a:r>
              <a:rPr lang="en-US" dirty="0" smtClean="0"/>
              <a:t>Read and Write performance</a:t>
            </a:r>
          </a:p>
          <a:p>
            <a:pPr lvl="2"/>
            <a:r>
              <a:rPr lang="en-US" dirty="0" smtClean="0"/>
              <a:t>Measured by timing memory transfers from the host and FPGA</a:t>
            </a:r>
          </a:p>
          <a:p>
            <a:pPr lvl="2"/>
            <a:r>
              <a:rPr lang="en-US" dirty="0" smtClean="0"/>
              <a:t>Tested with a variety of data sizes </a:t>
            </a:r>
          </a:p>
          <a:p>
            <a:pPr lvl="1"/>
            <a:r>
              <a:rPr lang="en-US" dirty="0" smtClean="0"/>
              <a:t>Area overhead</a:t>
            </a:r>
          </a:p>
          <a:p>
            <a:pPr lvl="2"/>
            <a:r>
              <a:rPr lang="en-US" dirty="0" smtClean="0"/>
              <a:t>Measured using post-fit component device utilization summary generated by </a:t>
            </a:r>
            <a:r>
              <a:rPr lang="en-US" dirty="0" err="1" smtClean="0"/>
              <a:t>Quartus</a:t>
            </a:r>
            <a:r>
              <a:rPr lang="en-US" dirty="0" smtClean="0"/>
              <a:t> and 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24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Greatest overhead occurred between the host and  external memory</a:t>
            </a:r>
          </a:p>
          <a:p>
            <a:pPr lvl="1"/>
            <a:r>
              <a:rPr lang="en-US" dirty="0" err="1" smtClean="0"/>
              <a:t>PROCStar</a:t>
            </a:r>
            <a:r>
              <a:rPr lang="en-US" dirty="0" smtClean="0"/>
              <a:t> III was the worst at 80% overhead</a:t>
            </a:r>
          </a:p>
          <a:p>
            <a:pPr lvl="2"/>
            <a:r>
              <a:rPr lang="en-US" dirty="0" smtClean="0"/>
              <a:t>Overhead was caused by RCMW’s additional features</a:t>
            </a:r>
          </a:p>
          <a:p>
            <a:pPr lvl="2"/>
            <a:r>
              <a:rPr lang="en-US" dirty="0" smtClean="0"/>
              <a:t>Thread-safety mainly to blame</a:t>
            </a:r>
          </a:p>
          <a:p>
            <a:pPr lvl="1"/>
            <a:r>
              <a:rPr lang="en-US" dirty="0" smtClean="0"/>
              <a:t>M501 has thread-safety built in </a:t>
            </a:r>
          </a:p>
          <a:p>
            <a:pPr lvl="2"/>
            <a:r>
              <a:rPr lang="en-US" dirty="0" smtClean="0"/>
              <a:t>Performs better than both other boards </a:t>
            </a:r>
          </a:p>
          <a:p>
            <a:r>
              <a:rPr lang="en-US" dirty="0" smtClean="0"/>
              <a:t>Transfer size had large effect on overhead</a:t>
            </a:r>
          </a:p>
          <a:p>
            <a:pPr lvl="1"/>
            <a:r>
              <a:rPr lang="en-US" dirty="0" smtClean="0"/>
              <a:t>Overhead approaches zero for large transfer sizes</a:t>
            </a:r>
          </a:p>
          <a:p>
            <a:r>
              <a:rPr lang="en-US" dirty="0" smtClean="0"/>
              <a:t>Overhead increased transfer time by microseconds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25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5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mes\drop\Dropbox\Embedded Systems\moreimages\performanceover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47750"/>
            <a:ext cx="6364287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26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79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split up into three categories</a:t>
            </a:r>
          </a:p>
          <a:p>
            <a:pPr lvl="1"/>
            <a:r>
              <a:rPr lang="en-US" dirty="0" smtClean="0"/>
              <a:t>RCMW</a:t>
            </a:r>
          </a:p>
          <a:p>
            <a:pPr lvl="2"/>
            <a:r>
              <a:rPr lang="en-US" dirty="0" smtClean="0"/>
              <a:t>Logic overhead of middleware components</a:t>
            </a:r>
          </a:p>
          <a:p>
            <a:pPr lvl="1"/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Area usage dedicated to implementing benchmark</a:t>
            </a:r>
          </a:p>
          <a:p>
            <a:pPr lvl="1"/>
            <a:r>
              <a:rPr lang="en-US" dirty="0" smtClean="0"/>
              <a:t>Vendor IP</a:t>
            </a:r>
          </a:p>
          <a:p>
            <a:pPr lvl="2"/>
            <a:r>
              <a:rPr lang="en-US" dirty="0" smtClean="0"/>
              <a:t>Consists of vendor supplied IP such as memory controllers, FPGA to host interface (</a:t>
            </a:r>
            <a:r>
              <a:rPr lang="en-US" dirty="0" err="1" smtClean="0"/>
              <a:t>PCIe</a:t>
            </a:r>
            <a:r>
              <a:rPr lang="en-US" dirty="0" smtClean="0"/>
              <a:t>), PLLs,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RCMW typically took less than 1% of total fabric area</a:t>
            </a:r>
          </a:p>
          <a:p>
            <a:pPr lvl="1"/>
            <a:r>
              <a:rPr lang="en-US" dirty="0" smtClean="0"/>
              <a:t>This can vary depending on the number of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27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25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mes\drop\Dropbox\Embedded Systems\moreimages\areaover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09650"/>
            <a:ext cx="6430963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28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into three metrics</a:t>
            </a:r>
          </a:p>
          <a:p>
            <a:pPr lvl="1"/>
            <a:r>
              <a:rPr lang="en-US" dirty="0" smtClean="0"/>
              <a:t>Software lines of code (</a:t>
            </a:r>
            <a:r>
              <a:rPr lang="en-US" dirty="0" err="1" smtClean="0"/>
              <a:t>SLoC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Hardware lines of code (</a:t>
            </a:r>
            <a:r>
              <a:rPr lang="en-US" dirty="0" err="1" smtClean="0"/>
              <a:t>HLoC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Total development time</a:t>
            </a:r>
          </a:p>
          <a:p>
            <a:r>
              <a:rPr lang="en-US" dirty="0" smtClean="0"/>
              <a:t>Each benchmark was ported to the hardware platform from existing </a:t>
            </a:r>
            <a:r>
              <a:rPr lang="en-US" dirty="0" err="1" smtClean="0"/>
              <a:t>OpenCores</a:t>
            </a:r>
            <a:r>
              <a:rPr lang="en-US" dirty="0" smtClean="0"/>
              <a:t> IP</a:t>
            </a:r>
          </a:p>
          <a:p>
            <a:pPr lvl="1"/>
            <a:r>
              <a:rPr lang="en-US" dirty="0" smtClean="0"/>
              <a:t>Same developer worked on all the benchmarks</a:t>
            </a:r>
          </a:p>
          <a:p>
            <a:pPr lvl="1"/>
            <a:r>
              <a:rPr lang="en-US" dirty="0" smtClean="0"/>
              <a:t>This ensured number of lines of code stayed consistent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29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Reconfigurable Computing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Middleware for Application Portability and Productivity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3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93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RCMW required much less development than native</a:t>
            </a:r>
          </a:p>
          <a:p>
            <a:r>
              <a:rPr lang="en-US" dirty="0" err="1" smtClean="0"/>
              <a:t>GiDEL</a:t>
            </a:r>
            <a:r>
              <a:rPr lang="en-US" dirty="0" smtClean="0"/>
              <a:t> (Altera)</a:t>
            </a:r>
          </a:p>
          <a:p>
            <a:pPr lvl="1"/>
            <a:r>
              <a:rPr lang="en-US" dirty="0" smtClean="0"/>
              <a:t>65% less </a:t>
            </a:r>
            <a:r>
              <a:rPr lang="en-US" dirty="0" err="1" smtClean="0"/>
              <a:t>SLoC</a:t>
            </a:r>
            <a:endParaRPr lang="en-US" dirty="0" smtClean="0"/>
          </a:p>
          <a:p>
            <a:pPr lvl="1"/>
            <a:r>
              <a:rPr lang="en-US" dirty="0" smtClean="0"/>
              <a:t>41% less </a:t>
            </a:r>
            <a:r>
              <a:rPr lang="en-US" dirty="0" err="1" smtClean="0"/>
              <a:t>HLoC</a:t>
            </a:r>
            <a:endParaRPr lang="en-US" dirty="0" smtClean="0"/>
          </a:p>
          <a:p>
            <a:pPr lvl="1"/>
            <a:r>
              <a:rPr lang="en-US" dirty="0" smtClean="0"/>
              <a:t>53% less development time</a:t>
            </a:r>
          </a:p>
          <a:p>
            <a:r>
              <a:rPr lang="en-US" dirty="0" smtClean="0"/>
              <a:t>Pico (Xilinx)</a:t>
            </a:r>
            <a:endParaRPr lang="en-US" dirty="0"/>
          </a:p>
          <a:p>
            <a:pPr lvl="1"/>
            <a:r>
              <a:rPr lang="en-US" dirty="0" smtClean="0"/>
              <a:t>66% </a:t>
            </a:r>
            <a:r>
              <a:rPr lang="en-US" dirty="0"/>
              <a:t>less </a:t>
            </a:r>
            <a:r>
              <a:rPr lang="en-US" dirty="0" err="1"/>
              <a:t>SLoC</a:t>
            </a:r>
            <a:endParaRPr lang="en-US" dirty="0"/>
          </a:p>
          <a:p>
            <a:pPr lvl="1"/>
            <a:r>
              <a:rPr lang="en-US" dirty="0" smtClean="0"/>
              <a:t>59% </a:t>
            </a:r>
            <a:r>
              <a:rPr lang="en-US" dirty="0"/>
              <a:t>less </a:t>
            </a:r>
            <a:r>
              <a:rPr lang="en-US" dirty="0" err="1" smtClean="0"/>
              <a:t>HLoC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69% </a:t>
            </a:r>
            <a:r>
              <a:rPr lang="en-US" dirty="0"/>
              <a:t>less development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30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2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RCMW makes it possible to easily port projects between diverse hardware platforms</a:t>
            </a:r>
          </a:p>
          <a:p>
            <a:r>
              <a:rPr lang="en-US" dirty="0" smtClean="0"/>
              <a:t>RCMW toolset executed only once per platform</a:t>
            </a:r>
          </a:p>
          <a:p>
            <a:r>
              <a:rPr lang="en-US" dirty="0" smtClean="0"/>
              <a:t>Architectural differences did affect performance</a:t>
            </a:r>
          </a:p>
          <a:p>
            <a:pPr lvl="1"/>
            <a:r>
              <a:rPr lang="en-US" dirty="0" smtClean="0"/>
              <a:t>Benchmarks requiring more memory interfaces like image segmentation ran better on </a:t>
            </a:r>
            <a:r>
              <a:rPr lang="en-US" dirty="0" err="1" smtClean="0"/>
              <a:t>GiDEL</a:t>
            </a:r>
            <a:r>
              <a:rPr lang="en-US" dirty="0" smtClean="0"/>
              <a:t> hardware</a:t>
            </a:r>
          </a:p>
          <a:p>
            <a:pPr lvl="1"/>
            <a:r>
              <a:rPr lang="en-US" dirty="0" smtClean="0"/>
              <a:t>Pico hardware supported a newer </a:t>
            </a:r>
            <a:r>
              <a:rPr lang="en-US" dirty="0" err="1" smtClean="0"/>
              <a:t>PCIe</a:t>
            </a:r>
            <a:r>
              <a:rPr lang="en-US" dirty="0" smtClean="0"/>
              <a:t> standard which increased the speed of the host-FPGA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31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6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Performance</a:t>
            </a:r>
            <a:endParaRPr lang="en-US" dirty="0"/>
          </a:p>
        </p:txBody>
      </p:sp>
      <p:pic>
        <p:nvPicPr>
          <p:cNvPr id="4098" name="Picture 2" descr="C:\Users\James\drop\Dropbox\Embedded Systems\moreimages\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4" y="2484626"/>
            <a:ext cx="8763000" cy="31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32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3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Drastically decreased the amount of time/coding  required for the development</a:t>
            </a:r>
          </a:p>
          <a:p>
            <a:r>
              <a:rPr lang="en-US" dirty="0" smtClean="0"/>
              <a:t>Increased the portability of FPGA apps between hardware platforms</a:t>
            </a:r>
          </a:p>
          <a:p>
            <a:r>
              <a:rPr lang="en-US" dirty="0" smtClean="0"/>
              <a:t>Allows developer to code from an application centric viewpoint and not worry about low level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33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18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case study to fully evaluate RCMW productivity</a:t>
            </a:r>
          </a:p>
          <a:p>
            <a:pPr lvl="1"/>
            <a:r>
              <a:rPr lang="en-US" dirty="0" smtClean="0"/>
              <a:t>Variety of developers and applications needed to fully flesh out the effectiveness of the middleware</a:t>
            </a:r>
          </a:p>
          <a:p>
            <a:r>
              <a:rPr lang="en-US" dirty="0" smtClean="0"/>
              <a:t>Vendor specific IP cores hurt portability</a:t>
            </a:r>
          </a:p>
          <a:p>
            <a:pPr lvl="1"/>
            <a:r>
              <a:rPr lang="en-US" dirty="0" smtClean="0"/>
              <a:t>Work is needed to be able to enable interoperability of vendor cores like memory and interface controllers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34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45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Programming Transparency and Portable Hardware Interfacing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Towards General-Purpose Reconfigurable Computing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35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56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types of computation</a:t>
            </a:r>
          </a:p>
          <a:p>
            <a:pPr lvl="1"/>
            <a:r>
              <a:rPr lang="en-US" dirty="0" smtClean="0"/>
              <a:t>Temporal computation</a:t>
            </a:r>
          </a:p>
          <a:p>
            <a:pPr lvl="2"/>
            <a:r>
              <a:rPr lang="en-US" dirty="0" smtClean="0"/>
              <a:t>Computation running on general processors</a:t>
            </a:r>
          </a:p>
          <a:p>
            <a:pPr lvl="2"/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Spatial computation</a:t>
            </a:r>
          </a:p>
          <a:p>
            <a:pPr lvl="2"/>
            <a:r>
              <a:rPr lang="en-US" dirty="0" smtClean="0"/>
              <a:t>Computation in specifically-designed hardware for a particular application</a:t>
            </a:r>
          </a:p>
          <a:p>
            <a:pPr lvl="2"/>
            <a:r>
              <a:rPr lang="en-US" dirty="0" smtClean="0"/>
              <a:t>Application specific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36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1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Pros and 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FPGAs provide flexibility for spatial tasks without developing ASICs</a:t>
            </a:r>
          </a:p>
          <a:p>
            <a:pPr lvl="2"/>
            <a:r>
              <a:rPr lang="en-US" dirty="0" smtClean="0"/>
              <a:t>ASICs even more expensive, not reprogrammable</a:t>
            </a:r>
          </a:p>
          <a:p>
            <a:pPr lvl="1"/>
            <a:r>
              <a:rPr lang="en-US" dirty="0" smtClean="0"/>
              <a:t>Allow for design growth of unit through                          re-programmability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Higher unit cost for FPGAs compared to processors</a:t>
            </a:r>
          </a:p>
          <a:p>
            <a:pPr lvl="2"/>
            <a:r>
              <a:rPr lang="en-US" dirty="0" smtClean="0"/>
              <a:t>Reduces large-scale production abilities</a:t>
            </a:r>
          </a:p>
          <a:p>
            <a:pPr lvl="1"/>
            <a:r>
              <a:rPr lang="en-US" dirty="0" smtClean="0"/>
              <a:t>Slower clock speed than processors and ASICs	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37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Reconfigurable System-on-Chip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unified programming methodology</a:t>
            </a:r>
          </a:p>
          <a:p>
            <a:pPr lvl="1"/>
            <a:r>
              <a:rPr lang="en-US" dirty="0" smtClean="0"/>
              <a:t>Increases difficulty of software development</a:t>
            </a:r>
          </a:p>
          <a:p>
            <a:r>
              <a:rPr lang="en-US" dirty="0" smtClean="0"/>
              <a:t>No standardized interfaces for hardware accelerators</a:t>
            </a:r>
          </a:p>
          <a:p>
            <a:pPr lvl="1"/>
            <a:r>
              <a:rPr lang="en-US" dirty="0" smtClean="0"/>
              <a:t>Makes portability difficult</a:t>
            </a:r>
          </a:p>
          <a:p>
            <a:r>
              <a:rPr lang="en-US" dirty="0" smtClean="0"/>
              <a:t>Must be easier to program and more portable</a:t>
            </a:r>
          </a:p>
          <a:p>
            <a:pPr lvl="1"/>
            <a:r>
              <a:rPr lang="en-US" dirty="0" smtClean="0"/>
              <a:t>Make RC systems better for general-purpose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38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37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Microprocessors vs RC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Microprocessors</a:t>
            </a:r>
          </a:p>
          <a:p>
            <a:pPr lvl="1"/>
            <a:r>
              <a:rPr lang="en-US" dirty="0" smtClean="0"/>
              <a:t>Easily programmed and run on abstraction layers</a:t>
            </a:r>
          </a:p>
          <a:p>
            <a:pPr lvl="2"/>
            <a:r>
              <a:rPr lang="en-US" dirty="0" smtClean="0"/>
              <a:t>OS, libraries, virtual machines</a:t>
            </a:r>
          </a:p>
          <a:p>
            <a:pPr lvl="2"/>
            <a:r>
              <a:rPr lang="en-US" dirty="0" smtClean="0"/>
              <a:t>Hide platform specific details</a:t>
            </a:r>
          </a:p>
          <a:p>
            <a:r>
              <a:rPr lang="en-US" dirty="0" smtClean="0"/>
              <a:t>RC devices</a:t>
            </a:r>
          </a:p>
          <a:p>
            <a:pPr lvl="1"/>
            <a:r>
              <a:rPr lang="en-US" dirty="0" smtClean="0"/>
              <a:t>Software and hardware need to be written and interfaced</a:t>
            </a:r>
          </a:p>
          <a:p>
            <a:pPr lvl="1"/>
            <a:r>
              <a:rPr lang="en-US" dirty="0" smtClean="0"/>
              <a:t>Exposed platform-dependent communication details to programmer</a:t>
            </a:r>
          </a:p>
          <a:p>
            <a:pPr lvl="2"/>
            <a:r>
              <a:rPr lang="en-US" dirty="0" smtClean="0"/>
              <a:t>Difficult to manage</a:t>
            </a:r>
          </a:p>
          <a:p>
            <a:pPr lvl="2"/>
            <a:r>
              <a:rPr lang="en-US" dirty="0" smtClean="0"/>
              <a:t>Less portable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39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6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reconfigurable devices</a:t>
            </a:r>
          </a:p>
          <a:p>
            <a:pPr lvl="1"/>
            <a:r>
              <a:rPr lang="en-US" dirty="0" smtClean="0"/>
              <a:t>Flexibility for application specific tasks</a:t>
            </a:r>
          </a:p>
          <a:p>
            <a:pPr lvl="2"/>
            <a:r>
              <a:rPr lang="en-US" dirty="0" smtClean="0"/>
              <a:t>High performance, low power</a:t>
            </a:r>
          </a:p>
          <a:p>
            <a:r>
              <a:rPr lang="en-US" dirty="0" smtClean="0"/>
              <a:t>Difficulties of using reconfigurable devices</a:t>
            </a:r>
          </a:p>
          <a:p>
            <a:pPr lvl="1"/>
            <a:r>
              <a:rPr lang="en-US" dirty="0" smtClean="0"/>
              <a:t>Lack of standardization between platforms</a:t>
            </a:r>
          </a:p>
          <a:p>
            <a:pPr lvl="2"/>
            <a:r>
              <a:rPr lang="en-US" dirty="0" smtClean="0"/>
              <a:t>Difficult to port code</a:t>
            </a:r>
          </a:p>
          <a:p>
            <a:pPr lvl="2"/>
            <a:r>
              <a:rPr lang="en-US" dirty="0" smtClean="0"/>
              <a:t>Vendor specific cores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4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programming paradigm for RC devices</a:t>
            </a:r>
          </a:p>
          <a:p>
            <a:pPr lvl="1"/>
            <a:r>
              <a:rPr lang="en-US" dirty="0" smtClean="0"/>
              <a:t>Decoupled from underlying platform</a:t>
            </a:r>
          </a:p>
          <a:p>
            <a:pPr lvl="2"/>
            <a:r>
              <a:rPr lang="en-US" dirty="0" smtClean="0"/>
              <a:t>App-level programmers don’t have information about hardware</a:t>
            </a:r>
          </a:p>
          <a:p>
            <a:pPr lvl="2"/>
            <a:r>
              <a:rPr lang="en-US" dirty="0" smtClean="0"/>
              <a:t>Hardware designers not exposed to interfacing details</a:t>
            </a:r>
          </a:p>
          <a:p>
            <a:pPr lvl="3"/>
            <a:r>
              <a:rPr lang="en-US" dirty="0" smtClean="0"/>
              <a:t>Don’t know where data to be processed is located</a:t>
            </a:r>
          </a:p>
          <a:p>
            <a:pPr lvl="1"/>
            <a:r>
              <a:rPr lang="en-US" dirty="0" smtClean="0"/>
              <a:t>Underlying architecture provides abstraction layer to fit between hardware and software design</a:t>
            </a:r>
          </a:p>
          <a:p>
            <a:pPr lvl="2"/>
            <a:r>
              <a:rPr lang="en-US" dirty="0" smtClean="0"/>
              <a:t>Supports programming model</a:t>
            </a:r>
          </a:p>
          <a:p>
            <a:pPr lvl="2"/>
            <a:r>
              <a:rPr lang="en-US" dirty="0" smtClean="0"/>
              <a:t>Abstraction layer provides transparency and uses standard interfacing between software and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40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09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Transparent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Programmers</a:t>
            </a:r>
          </a:p>
          <a:p>
            <a:pPr lvl="1"/>
            <a:r>
              <a:rPr lang="en-US" dirty="0" smtClean="0"/>
              <a:t>Code high-level concepts without knowledge of underlying platform</a:t>
            </a:r>
          </a:p>
          <a:p>
            <a:pPr lvl="2"/>
            <a:r>
              <a:rPr lang="en-US" dirty="0" smtClean="0"/>
              <a:t>Could be sequential or parallel code</a:t>
            </a:r>
          </a:p>
          <a:p>
            <a:pPr lvl="1"/>
            <a:r>
              <a:rPr lang="en-US" dirty="0" smtClean="0"/>
              <a:t>Authors considered parallel multithreaded model</a:t>
            </a:r>
          </a:p>
          <a:p>
            <a:pPr lvl="2"/>
            <a:r>
              <a:rPr lang="en-US" dirty="0" smtClean="0"/>
              <a:t>Shared memory paradigm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41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14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Multithreaded Programming Model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Co-routine execution – First approach to multithreading without system-level support</a:t>
            </a:r>
          </a:p>
          <a:p>
            <a:r>
              <a:rPr lang="en-US" dirty="0" smtClean="0"/>
              <a:t>Common multithreading supported by abstraction layer</a:t>
            </a:r>
          </a:p>
          <a:p>
            <a:pPr lvl="1"/>
            <a:r>
              <a:rPr lang="en-US" dirty="0" smtClean="0"/>
              <a:t>Ignores existence of hardware threads</a:t>
            </a:r>
          </a:p>
          <a:p>
            <a:r>
              <a:rPr lang="en-US" dirty="0" smtClean="0"/>
              <a:t>Extended multithreading supports seamless integration of hardware threads</a:t>
            </a:r>
          </a:p>
          <a:p>
            <a:pPr lvl="1"/>
            <a:r>
              <a:rPr lang="en-US" dirty="0" smtClean="0"/>
              <a:t>Programming transparent</a:t>
            </a:r>
          </a:p>
          <a:p>
            <a:pPr lvl="1"/>
            <a:r>
              <a:rPr lang="en-US" dirty="0" smtClean="0"/>
              <a:t>Interfacing portable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4" y="1988204"/>
            <a:ext cx="2241688" cy="1271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618" y="3400818"/>
            <a:ext cx="23749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896" y="4907190"/>
            <a:ext cx="2532344" cy="14418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42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92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Multithreaded apps achieved through </a:t>
            </a:r>
            <a:r>
              <a:rPr lang="en-US" dirty="0" err="1" smtClean="0"/>
              <a:t>coroutine</a:t>
            </a:r>
            <a:r>
              <a:rPr lang="en-US" dirty="0" smtClean="0"/>
              <a:t> execution</a:t>
            </a:r>
          </a:p>
          <a:p>
            <a:r>
              <a:rPr lang="en-US" dirty="0" smtClean="0"/>
              <a:t>Abstraction layer of libraries/OS support currently used for thread management</a:t>
            </a:r>
          </a:p>
          <a:p>
            <a:pPr lvl="1"/>
            <a:r>
              <a:rPr lang="en-US" dirty="0" smtClean="0"/>
              <a:t>Doesn’t cover possibility for hardware threads</a:t>
            </a:r>
          </a:p>
          <a:p>
            <a:pPr lvl="1"/>
            <a:r>
              <a:rPr lang="en-US" dirty="0" smtClean="0"/>
              <a:t>Non-standardized communication and interfacing</a:t>
            </a:r>
          </a:p>
          <a:p>
            <a:pPr lvl="2"/>
            <a:r>
              <a:rPr lang="en-US" dirty="0" smtClean="0"/>
              <a:t>Bad for hardware accelerators</a:t>
            </a:r>
          </a:p>
          <a:p>
            <a:pPr lvl="1"/>
            <a:r>
              <a:rPr lang="en-US" dirty="0" smtClean="0"/>
              <a:t>Solution – Extend thread abstraction layer</a:t>
            </a:r>
          </a:p>
          <a:p>
            <a:pPr lvl="2"/>
            <a:r>
              <a:rPr lang="en-US" dirty="0" smtClean="0"/>
              <a:t>Provide support for standard integration of hardware threads</a:t>
            </a:r>
          </a:p>
          <a:p>
            <a:pPr lvl="2"/>
            <a:r>
              <a:rPr lang="en-US" dirty="0" smtClean="0"/>
              <a:t>Threads communicate over standardized interfaces</a:t>
            </a:r>
          </a:p>
          <a:p>
            <a:pPr lvl="2"/>
            <a:r>
              <a:rPr lang="en-US" dirty="0" smtClean="0"/>
              <a:t>Normal abstraction layer still in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43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80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Designing Portable</a:t>
            </a:r>
            <a:br>
              <a:rPr lang="en-US" dirty="0" smtClean="0"/>
            </a:br>
            <a:r>
              <a:rPr lang="en-US" dirty="0" smtClean="0"/>
              <a:t>Software Architectures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44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4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Underlying Goal: Portability</a:t>
            </a:r>
          </a:p>
          <a:p>
            <a:r>
              <a:rPr lang="en-US" dirty="0" smtClean="0"/>
              <a:t>General Guidelines</a:t>
            </a:r>
          </a:p>
          <a:p>
            <a:pPr lvl="1"/>
            <a:r>
              <a:rPr lang="en-US" dirty="0" smtClean="0"/>
              <a:t>Software thread should interface with virtualization layer and not hardware accelerators directly</a:t>
            </a:r>
          </a:p>
        </p:txBody>
      </p:sp>
      <p:pic>
        <p:nvPicPr>
          <p:cNvPr id="4098" name="Picture 2" descr="C:\Users\Jacob\Dropbox\Embedded Systems\moreimages\jacobs\softwarethrea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55" y="3657600"/>
            <a:ext cx="6668491" cy="31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45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Underlying Goal: Portability</a:t>
            </a:r>
          </a:p>
          <a:p>
            <a:r>
              <a:rPr lang="en-US" dirty="0"/>
              <a:t>General Guidelines</a:t>
            </a:r>
          </a:p>
          <a:p>
            <a:pPr lvl="1"/>
            <a:r>
              <a:rPr lang="en-US" dirty="0" smtClean="0"/>
              <a:t>Hardware thread </a:t>
            </a:r>
            <a:r>
              <a:rPr lang="en-US" dirty="0"/>
              <a:t>should interface with virtualization layer </a:t>
            </a:r>
            <a:r>
              <a:rPr lang="en-US" dirty="0" smtClean="0"/>
              <a:t>and not main memory directly</a:t>
            </a:r>
            <a:endParaRPr lang="en-US" dirty="0"/>
          </a:p>
          <a:p>
            <a:r>
              <a:rPr lang="en-US" dirty="0" smtClean="0"/>
              <a:t>Interconnect accessible via communication assistants</a:t>
            </a:r>
            <a:endParaRPr lang="en-US" dirty="0"/>
          </a:p>
        </p:txBody>
      </p:sp>
      <p:pic>
        <p:nvPicPr>
          <p:cNvPr id="5122" name="Picture 2" descr="C:\Users\Jacob\Dropbox\Embedded Systems\moreimages\jacobs\hardwarethrea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52"/>
          <a:stretch/>
        </p:blipFill>
        <p:spPr bwMode="auto">
          <a:xfrm>
            <a:off x="1349200" y="4255464"/>
            <a:ext cx="6445601" cy="237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46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Portable code that abstracts the underlying hardware from the application designer</a:t>
            </a:r>
          </a:p>
          <a:p>
            <a:r>
              <a:rPr lang="en-US" dirty="0" smtClean="0"/>
              <a:t>Paper explicitly does not address resource management, just portability</a:t>
            </a:r>
          </a:p>
          <a:p>
            <a:endParaRPr lang="en-US" dirty="0"/>
          </a:p>
        </p:txBody>
      </p:sp>
      <p:pic>
        <p:nvPicPr>
          <p:cNvPr id="6146" name="Picture 2" descr="C:\Users\Jacob\Dropbox\Embedded Systems\moreimages\jacobs\general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6" y="3862540"/>
            <a:ext cx="7890568" cy="28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47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Software – Hardware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initiates execution and passes parameters through virtualization layer to hardware accelerator</a:t>
            </a:r>
          </a:p>
          <a:p>
            <a:r>
              <a:rPr lang="en-US" dirty="0" smtClean="0"/>
              <a:t>Hardware Accelerator accesses memory and synchronizes with other system components through communication assistant</a:t>
            </a:r>
          </a:p>
          <a:p>
            <a:r>
              <a:rPr lang="en-US" dirty="0" smtClean="0"/>
              <a:t>Address translations and memory copies go through virtualization layer</a:t>
            </a:r>
          </a:p>
          <a:p>
            <a:r>
              <a:rPr lang="en-US" dirty="0" smtClean="0"/>
              <a:t>Acceleration core passes result back, control is returned to the software 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48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Software – Hardware Interaction</a:t>
            </a:r>
            <a:endParaRPr lang="en-US" dirty="0"/>
          </a:p>
        </p:txBody>
      </p:sp>
      <p:pic>
        <p:nvPicPr>
          <p:cNvPr id="7170" name="Picture 2" descr="C:\Users\Jacob\Dropbox\Embedded Systems\moreimages\jacobs\memory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15" y="1896554"/>
            <a:ext cx="6178570" cy="47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49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 - HLS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High-level synthesis (HLS)</a:t>
            </a:r>
          </a:p>
          <a:p>
            <a:pPr lvl="1"/>
            <a:r>
              <a:rPr lang="en-US" dirty="0" smtClean="0"/>
              <a:t>Reduce the difficulties of FPGA development </a:t>
            </a:r>
          </a:p>
          <a:p>
            <a:pPr lvl="1"/>
            <a:r>
              <a:rPr lang="en-US" dirty="0" smtClean="0"/>
              <a:t>Encounter the same lack of portability</a:t>
            </a:r>
          </a:p>
          <a:p>
            <a:pPr lvl="2"/>
            <a:r>
              <a:rPr lang="en-US" dirty="0" smtClean="0"/>
              <a:t>HLS tool must support various platforms</a:t>
            </a:r>
          </a:p>
          <a:p>
            <a:pPr lvl="3"/>
            <a:r>
              <a:rPr lang="en-US" dirty="0" smtClean="0"/>
              <a:t>Impulse-C: per-platform support packages</a:t>
            </a:r>
          </a:p>
          <a:p>
            <a:pPr lvl="3"/>
            <a:r>
              <a:rPr lang="en-US" dirty="0" smtClean="0"/>
              <a:t>ROCCC: per-platform application cores</a:t>
            </a:r>
          </a:p>
          <a:p>
            <a:pPr lvl="1"/>
            <a:r>
              <a:rPr lang="en-US" dirty="0" smtClean="0"/>
              <a:t>FPGA device development outpaces tool development</a:t>
            </a:r>
          </a:p>
          <a:p>
            <a:pPr lvl="1"/>
            <a:r>
              <a:rPr lang="en-US" dirty="0" smtClean="0"/>
              <a:t>HLS tools must make assumptions which decreases efficiency of generated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5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Layer - Outsides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Threads</a:t>
            </a:r>
          </a:p>
          <a:p>
            <a:pPr lvl="1"/>
            <a:r>
              <a:rPr lang="en-US" dirty="0" smtClean="0"/>
              <a:t>Abstracted via thread libraries and system software</a:t>
            </a:r>
          </a:p>
          <a:p>
            <a:pPr lvl="1"/>
            <a:r>
              <a:rPr lang="en-US" dirty="0" smtClean="0"/>
              <a:t>Designed by application developers to accomplish task</a:t>
            </a:r>
            <a:endParaRPr lang="en-US" dirty="0"/>
          </a:p>
          <a:p>
            <a:r>
              <a:rPr lang="en-US" dirty="0" smtClean="0"/>
              <a:t>Hardware Threads</a:t>
            </a:r>
          </a:p>
          <a:p>
            <a:pPr lvl="1"/>
            <a:r>
              <a:rPr lang="en-US" dirty="0" smtClean="0"/>
              <a:t>Abstracted via Communication Assistants</a:t>
            </a:r>
          </a:p>
          <a:p>
            <a:pPr lvl="2"/>
            <a:r>
              <a:rPr lang="en-US" dirty="0" smtClean="0"/>
              <a:t>Perform address translation and network interfacing</a:t>
            </a:r>
          </a:p>
          <a:p>
            <a:pPr lvl="1"/>
            <a:r>
              <a:rPr lang="en-US" dirty="0" smtClean="0"/>
              <a:t>Designed to</a:t>
            </a:r>
            <a:br>
              <a:rPr lang="en-US" dirty="0" smtClean="0"/>
            </a:br>
            <a:r>
              <a:rPr lang="en-US" dirty="0" smtClean="0"/>
              <a:t>accelerate software</a:t>
            </a:r>
            <a:br>
              <a:rPr lang="en-US" dirty="0" smtClean="0"/>
            </a:br>
            <a:r>
              <a:rPr lang="en-US" dirty="0" smtClean="0"/>
              <a:t>tasks</a:t>
            </a:r>
          </a:p>
          <a:p>
            <a:pPr lvl="1"/>
            <a:endParaRPr lang="en-US" dirty="0"/>
          </a:p>
        </p:txBody>
      </p:sp>
      <p:pic>
        <p:nvPicPr>
          <p:cNvPr id="8194" name="Picture 2" descr="C:\Users\Jacob\Dropbox\Embedded Systems\moreimages\jacobs\virtualizationlay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84" y="4572000"/>
            <a:ext cx="528611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50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Layer - Insides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abstraction to coordinate thread libraries with communication assistants</a:t>
            </a:r>
          </a:p>
          <a:p>
            <a:r>
              <a:rPr lang="en-US" dirty="0" smtClean="0"/>
              <a:t>Perform memory translations between software threads, hardware accelerators and local/central memory</a:t>
            </a:r>
          </a:p>
          <a:p>
            <a:r>
              <a:rPr lang="en-US" dirty="0" smtClean="0"/>
              <a:t>Perform additional processing, prefetching, or other advanced data management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51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Advanced Techniques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52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137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layers of abstractions decreases efficiency</a:t>
            </a:r>
          </a:p>
          <a:p>
            <a:r>
              <a:rPr lang="en-US" dirty="0" smtClean="0"/>
              <a:t>Virtualization layer can be used for optimization</a:t>
            </a:r>
          </a:p>
          <a:p>
            <a:pPr lvl="1"/>
            <a:r>
              <a:rPr lang="en-US" dirty="0" smtClean="0"/>
              <a:t>Layer could detect memory access patterns</a:t>
            </a:r>
          </a:p>
          <a:p>
            <a:pPr lvl="1"/>
            <a:r>
              <a:rPr lang="en-US" dirty="0" smtClean="0"/>
              <a:t>Use this information to perform prefetching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ides communication latency</a:t>
            </a:r>
          </a:p>
          <a:p>
            <a:r>
              <a:rPr lang="en-US" dirty="0" smtClean="0"/>
              <a:t>Can be used for detecting sequential data accesses</a:t>
            </a:r>
          </a:p>
          <a:p>
            <a:pPr lvl="1"/>
            <a:r>
              <a:rPr lang="en-US" dirty="0" smtClean="0"/>
              <a:t>E.g. Supplying data in advance for a Vector Addition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53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16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language concepts hard to map to hardware</a:t>
            </a:r>
          </a:p>
          <a:p>
            <a:r>
              <a:rPr lang="en-US" dirty="0" smtClean="0"/>
              <a:t>Pointers complicate hardware synthesis</a:t>
            </a:r>
          </a:p>
          <a:p>
            <a:pPr lvl="1"/>
            <a:r>
              <a:rPr lang="en-US" dirty="0" smtClean="0"/>
              <a:t>Virtualization layer allows generation of memory addresses as they are</a:t>
            </a:r>
          </a:p>
          <a:p>
            <a:r>
              <a:rPr lang="en-US" dirty="0" smtClean="0"/>
              <a:t>Recursion handled by hardware thread calling itself</a:t>
            </a:r>
          </a:p>
          <a:p>
            <a:pPr lvl="1"/>
            <a:r>
              <a:rPr lang="en-US" dirty="0" smtClean="0"/>
              <a:t>Virtualization layer decides dynamically what to do</a:t>
            </a:r>
          </a:p>
          <a:p>
            <a:pPr lvl="2"/>
            <a:r>
              <a:rPr lang="en-US" dirty="0" smtClean="0"/>
              <a:t>If accelerator supports recursion then it runs as is</a:t>
            </a:r>
          </a:p>
          <a:p>
            <a:pPr lvl="2"/>
            <a:r>
              <a:rPr lang="en-US" dirty="0" smtClean="0"/>
              <a:t>If not then the layer will call a software equivalent of the hardware thread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54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280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Software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runtime software to hardware migration</a:t>
            </a:r>
          </a:p>
          <a:p>
            <a:r>
              <a:rPr lang="en-US" dirty="0" smtClean="0"/>
              <a:t>Can add abstraction layers such as JVM</a:t>
            </a:r>
          </a:p>
          <a:p>
            <a:r>
              <a:rPr lang="en-US" dirty="0" smtClean="0"/>
              <a:t>Conserves “compile-once-run-anywhere” principle</a:t>
            </a:r>
            <a:endParaRPr lang="en-US" dirty="0"/>
          </a:p>
        </p:txBody>
      </p:sp>
      <p:pic>
        <p:nvPicPr>
          <p:cNvPr id="5122" name="Picture 2" descr="C:\Users\James\drop\Dropbox\Embedded Systems\moreimages\jv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4194535"/>
            <a:ext cx="7140575" cy="190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55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925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Real Implementation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56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93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51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Virtualization layer simplified using sequential execution model</a:t>
            </a:r>
          </a:p>
          <a:p>
            <a:pPr lvl="1"/>
            <a:r>
              <a:rPr lang="en-US" dirty="0" smtClean="0"/>
              <a:t>Eliminates memory consistency problems</a:t>
            </a:r>
          </a:p>
          <a:p>
            <a:r>
              <a:rPr lang="en-US" dirty="0" smtClean="0"/>
              <a:t>Layer implemented as Virtual Memory Window (VMW)</a:t>
            </a:r>
          </a:p>
          <a:p>
            <a:pPr lvl="1"/>
            <a:r>
              <a:rPr lang="en-US" dirty="0" smtClean="0"/>
              <a:t>Main function initializes data and passes virtual pointers to hardware accelerator</a:t>
            </a:r>
            <a:endParaRPr lang="en-US" dirty="0"/>
          </a:p>
          <a:p>
            <a:pPr lvl="1"/>
            <a:r>
              <a:rPr lang="en-US" dirty="0" smtClean="0"/>
              <a:t>Utilizes standardized OS services to call accelerator</a:t>
            </a:r>
          </a:p>
          <a:p>
            <a:pPr lvl="1"/>
            <a:r>
              <a:rPr lang="en-US" dirty="0" smtClean="0"/>
              <a:t>Switches back to software after hardware execution</a:t>
            </a:r>
          </a:p>
          <a:p>
            <a:pPr lvl="1"/>
            <a:r>
              <a:rPr lang="en-US" dirty="0" smtClean="0"/>
              <a:t>Obscures all communication details</a:t>
            </a:r>
            <a:endParaRPr lang="en-US" dirty="0"/>
          </a:p>
        </p:txBody>
      </p:sp>
      <p:pic>
        <p:nvPicPr>
          <p:cNvPr id="6146" name="Picture 2" descr="C:\Users\James\drop\Dropbox\Embedded Systems\moreimages\win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4723041"/>
            <a:ext cx="6319838" cy="18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57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95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runs on ARM processor</a:t>
            </a:r>
          </a:p>
          <a:p>
            <a:r>
              <a:rPr lang="en-US" dirty="0" smtClean="0"/>
              <a:t>Accesses memory through AMBA bus</a:t>
            </a:r>
          </a:p>
          <a:p>
            <a:r>
              <a:rPr lang="en-US" dirty="0" smtClean="0"/>
              <a:t>Hardware accelerator core instantiated into FPGA and accessed via Window Management Unit (WMA)</a:t>
            </a:r>
          </a:p>
          <a:p>
            <a:r>
              <a:rPr lang="en-US" dirty="0" smtClean="0"/>
              <a:t>WMU</a:t>
            </a:r>
          </a:p>
          <a:p>
            <a:pPr lvl="1"/>
            <a:r>
              <a:rPr lang="en-US" dirty="0" smtClean="0"/>
              <a:t>Acts as communication assistant for hardware core</a:t>
            </a:r>
          </a:p>
          <a:p>
            <a:pPr lvl="1"/>
            <a:r>
              <a:rPr lang="en-US" dirty="0" smtClean="0"/>
              <a:t>Translates virtual addresses to physical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58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69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 multimedia benchmark </a:t>
            </a:r>
            <a:r>
              <a:rPr lang="en-US" dirty="0"/>
              <a:t>ADPCM </a:t>
            </a:r>
            <a:r>
              <a:rPr lang="en-US" dirty="0" smtClean="0"/>
              <a:t> Decode</a:t>
            </a:r>
          </a:p>
          <a:p>
            <a:pPr lvl="1"/>
            <a:r>
              <a:rPr lang="en-US" dirty="0" smtClean="0"/>
              <a:t>Measured execution time</a:t>
            </a:r>
          </a:p>
          <a:p>
            <a:pPr lvl="2"/>
            <a:r>
              <a:rPr lang="en-US" dirty="0" smtClean="0"/>
              <a:t>Pure software</a:t>
            </a:r>
          </a:p>
          <a:p>
            <a:pPr lvl="2"/>
            <a:r>
              <a:rPr lang="en-US" dirty="0" smtClean="0"/>
              <a:t>Typical coprocessor (Directly programmed from user app)</a:t>
            </a:r>
          </a:p>
          <a:p>
            <a:pPr lvl="2"/>
            <a:r>
              <a:rPr lang="en-US" dirty="0" smtClean="0"/>
              <a:t>VMW-based version of coprocessor</a:t>
            </a:r>
          </a:p>
          <a:p>
            <a:r>
              <a:rPr lang="en-US" dirty="0" smtClean="0"/>
              <a:t>Significant improvement with the VMW version</a:t>
            </a:r>
          </a:p>
          <a:p>
            <a:pPr lvl="1"/>
            <a:r>
              <a:rPr lang="en-US" dirty="0" smtClean="0"/>
              <a:t>Typical coprocessor achieved 20x speedup</a:t>
            </a:r>
          </a:p>
          <a:p>
            <a:pPr lvl="1"/>
            <a:r>
              <a:rPr lang="en-US" dirty="0" smtClean="0"/>
              <a:t>VMW-based version</a:t>
            </a:r>
          </a:p>
          <a:p>
            <a:pPr lvl="2"/>
            <a:r>
              <a:rPr lang="en-US" dirty="0" smtClean="0"/>
              <a:t>w/o prefetching 15x speedup</a:t>
            </a:r>
          </a:p>
          <a:p>
            <a:pPr lvl="2"/>
            <a:r>
              <a:rPr lang="en-US" dirty="0" smtClean="0"/>
              <a:t>w/ prefetching 23x speedup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59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1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Middleware (RCMW)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Designed to enable more portability</a:t>
            </a:r>
          </a:p>
          <a:p>
            <a:pPr lvl="1"/>
            <a:r>
              <a:rPr lang="en-US" dirty="0" smtClean="0"/>
              <a:t>User specifies required</a:t>
            </a:r>
            <a:br>
              <a:rPr lang="en-US" dirty="0" smtClean="0"/>
            </a:br>
            <a:r>
              <a:rPr lang="en-US" dirty="0" smtClean="0"/>
              <a:t>resources and interfaces</a:t>
            </a:r>
            <a:br>
              <a:rPr lang="en-US" dirty="0" smtClean="0"/>
            </a:br>
            <a:r>
              <a:rPr lang="en-US" dirty="0" smtClean="0"/>
              <a:t>via</a:t>
            </a:r>
            <a:r>
              <a:rPr lang="en-US" dirty="0"/>
              <a:t> </a:t>
            </a:r>
            <a:r>
              <a:rPr lang="en-US" dirty="0" smtClean="0"/>
              <a:t>XML at design time</a:t>
            </a:r>
          </a:p>
          <a:p>
            <a:pPr lvl="2"/>
            <a:r>
              <a:rPr lang="en-US" dirty="0" smtClean="0"/>
              <a:t>Including number, type,</a:t>
            </a:r>
            <a:br>
              <a:rPr lang="en-US" dirty="0" smtClean="0"/>
            </a:br>
            <a:r>
              <a:rPr lang="en-US" dirty="0" smtClean="0"/>
              <a:t>size, and data types of</a:t>
            </a:r>
            <a:br>
              <a:rPr lang="en-US" dirty="0" smtClean="0"/>
            </a:br>
            <a:r>
              <a:rPr lang="en-US" dirty="0" smtClean="0"/>
              <a:t>each resource</a:t>
            </a:r>
          </a:p>
          <a:p>
            <a:pPr lvl="1"/>
            <a:r>
              <a:rPr lang="en-US" dirty="0" smtClean="0"/>
              <a:t>RC Middleware toolset</a:t>
            </a:r>
            <a:br>
              <a:rPr lang="en-US" dirty="0" smtClean="0"/>
            </a:br>
            <a:r>
              <a:rPr lang="en-US" dirty="0" smtClean="0"/>
              <a:t>creates</a:t>
            </a:r>
            <a:r>
              <a:rPr lang="en-US" dirty="0"/>
              <a:t> </a:t>
            </a:r>
            <a:r>
              <a:rPr lang="en-US" dirty="0" smtClean="0"/>
              <a:t>a portable</a:t>
            </a:r>
            <a:br>
              <a:rPr lang="en-US" dirty="0" smtClean="0"/>
            </a:br>
            <a:r>
              <a:rPr lang="en-US" dirty="0" smtClean="0"/>
              <a:t>hardware and</a:t>
            </a:r>
            <a:r>
              <a:rPr lang="en-US" dirty="0"/>
              <a:t> </a:t>
            </a:r>
            <a:r>
              <a:rPr lang="en-US" dirty="0" smtClean="0"/>
              <a:t>software</a:t>
            </a:r>
            <a:br>
              <a:rPr lang="en-US" dirty="0" smtClean="0"/>
            </a:b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Portability is no longer</a:t>
            </a:r>
            <a:br>
              <a:rPr lang="en-US" dirty="0" smtClean="0"/>
            </a:br>
            <a:r>
              <a:rPr lang="en-US" dirty="0" smtClean="0"/>
              <a:t>a concern as the interface</a:t>
            </a:r>
            <a:br>
              <a:rPr lang="en-US" dirty="0" smtClean="0"/>
            </a:br>
            <a:r>
              <a:rPr lang="en-US" dirty="0" smtClean="0"/>
              <a:t>can be generated for many</a:t>
            </a:r>
            <a:br>
              <a:rPr lang="en-US" dirty="0" smtClean="0"/>
            </a:br>
            <a:r>
              <a:rPr lang="en-US" dirty="0" smtClean="0"/>
              <a:t> different devices</a:t>
            </a:r>
            <a:endParaRPr lang="en-US" dirty="0"/>
          </a:p>
        </p:txBody>
      </p:sp>
      <p:pic>
        <p:nvPicPr>
          <p:cNvPr id="1026" name="Picture 2" descr="C:\Users\Jacob\Dropbox\Embedded Systems\moreimages\rcmiddleware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62" y="2590800"/>
            <a:ext cx="4760338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6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6489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Manage Time – Time required manage WMU</a:t>
            </a:r>
          </a:p>
          <a:p>
            <a:r>
              <a:rPr lang="en-US" dirty="0" smtClean="0"/>
              <a:t>Copy Time – Time required to copy pages to/from main memory</a:t>
            </a:r>
          </a:p>
          <a:p>
            <a:r>
              <a:rPr lang="en-US" dirty="0" smtClean="0"/>
              <a:t>Sleep Time – Time while VMW manager sleeps waiting for WMU</a:t>
            </a:r>
            <a:endParaRPr lang="en-US" dirty="0"/>
          </a:p>
        </p:txBody>
      </p:sp>
      <p:pic>
        <p:nvPicPr>
          <p:cNvPr id="7170" name="Picture 2" descr="C:\Users\James\drop\Dropbox\Embedded Systems\moreimages\prefetch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943850" cy="26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60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357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Authors address problems that plague every RC system</a:t>
            </a:r>
          </a:p>
          <a:p>
            <a:pPr lvl="1"/>
            <a:r>
              <a:rPr lang="en-US" dirty="0" smtClean="0"/>
              <a:t>Lack of standardization for programming</a:t>
            </a:r>
          </a:p>
          <a:p>
            <a:pPr lvl="1"/>
            <a:r>
              <a:rPr lang="en-US" dirty="0" smtClean="0"/>
              <a:t>Lack of standardization for hardware designing</a:t>
            </a:r>
          </a:p>
          <a:p>
            <a:r>
              <a:rPr lang="en-US" dirty="0" smtClean="0"/>
              <a:t>Brings RC closer to general purpose computing needs</a:t>
            </a:r>
          </a:p>
          <a:p>
            <a:pPr lvl="1"/>
            <a:r>
              <a:rPr lang="en-US" dirty="0" smtClean="0"/>
              <a:t>Model suppresses difference between software and hardware from the viewpoint of the programmer</a:t>
            </a:r>
          </a:p>
          <a:p>
            <a:pPr lvl="1"/>
            <a:r>
              <a:rPr lang="en-US" dirty="0" smtClean="0"/>
              <a:t>Virtualization layer abstracts platform details</a:t>
            </a:r>
          </a:p>
          <a:p>
            <a:r>
              <a:rPr lang="en-US" dirty="0" smtClean="0"/>
              <a:t>Despite overhead virtualization layer can be a big benefit</a:t>
            </a:r>
          </a:p>
          <a:p>
            <a:pPr lvl="1"/>
            <a:r>
              <a:rPr lang="en-US" dirty="0" smtClean="0"/>
              <a:t>Overhead actually can be leveraged to optimize on the fly</a:t>
            </a:r>
          </a:p>
          <a:p>
            <a:r>
              <a:rPr lang="en-US" dirty="0" smtClean="0"/>
              <a:t>Presented case study of a real reconfigurable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61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236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994"/>
            <a:ext cx="8229600" cy="261420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Middleware</a:t>
            </a:r>
          </a:p>
          <a:p>
            <a:pPr lvl="1"/>
            <a:r>
              <a:rPr lang="en-US" dirty="0" smtClean="0"/>
              <a:t>Case study was limited to one developer</a:t>
            </a:r>
          </a:p>
          <a:p>
            <a:pPr lvl="1"/>
            <a:r>
              <a:rPr lang="en-US" dirty="0" smtClean="0"/>
              <a:t>Only mentions the problems with Vendor IP even though this is a huge problem for portability</a:t>
            </a:r>
          </a:p>
          <a:p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Only tested on one kernel so </a:t>
            </a:r>
            <a:r>
              <a:rPr lang="en-US" dirty="0"/>
              <a:t>ADPCM  </a:t>
            </a:r>
            <a:r>
              <a:rPr lang="en-US" dirty="0" smtClean="0"/>
              <a:t>Decode</a:t>
            </a:r>
            <a:r>
              <a:rPr lang="en-US" dirty="0"/>
              <a:t> </a:t>
            </a:r>
            <a:r>
              <a:rPr lang="en-US" dirty="0" smtClean="0"/>
              <a:t>might be an outlier</a:t>
            </a:r>
          </a:p>
          <a:p>
            <a:pPr lvl="1"/>
            <a:r>
              <a:rPr lang="en-US" dirty="0" smtClean="0"/>
              <a:t>Paper spent a lot of time explaining basic programming concepts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62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066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417064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63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4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RCMW is a complementary technology to other FPGA abstraction methods</a:t>
            </a:r>
          </a:p>
          <a:p>
            <a:pPr lvl="1"/>
            <a:r>
              <a:rPr lang="en-US" dirty="0" smtClean="0"/>
              <a:t>Intermediate Fabrics – coarse grained logic blocks that increase FPGA compile times</a:t>
            </a:r>
          </a:p>
          <a:p>
            <a:pPr lvl="1"/>
            <a:r>
              <a:rPr lang="en-US" dirty="0" smtClean="0"/>
              <a:t>FPGA-on-FPGA overlays – provides compatibility between devices without requiring </a:t>
            </a:r>
            <a:r>
              <a:rPr lang="en-US" dirty="0" err="1" smtClean="0"/>
              <a:t>bitfile</a:t>
            </a:r>
            <a:r>
              <a:rPr lang="en-US" dirty="0" smtClean="0"/>
              <a:t> recompilation</a:t>
            </a:r>
          </a:p>
          <a:p>
            <a:pPr lvl="1"/>
            <a:r>
              <a:rPr lang="en-US" dirty="0" err="1" smtClean="0"/>
              <a:t>OpenCL</a:t>
            </a:r>
            <a:r>
              <a:rPr lang="en-US" dirty="0" smtClean="0"/>
              <a:t> and Liquid Metal (Lime)</a:t>
            </a:r>
          </a:p>
          <a:p>
            <a:pPr lvl="2"/>
            <a:r>
              <a:rPr lang="en-US" dirty="0" smtClean="0"/>
              <a:t>High-level programming models focusing on improving portability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7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RCMW composed of three layers</a:t>
            </a:r>
          </a:p>
          <a:p>
            <a:pPr lvl="1"/>
            <a:r>
              <a:rPr lang="en-US" dirty="0" smtClean="0"/>
              <a:t>Translation Layer</a:t>
            </a:r>
          </a:p>
          <a:p>
            <a:pPr lvl="2"/>
            <a:r>
              <a:rPr lang="en-US" dirty="0" smtClean="0"/>
              <a:t>Converts platform-specific resource interfaces to a standardized RCMW interface</a:t>
            </a:r>
          </a:p>
          <a:p>
            <a:pPr lvl="1"/>
            <a:r>
              <a:rPr lang="en-US" dirty="0" smtClean="0"/>
              <a:t>Presentation Layer</a:t>
            </a:r>
          </a:p>
          <a:p>
            <a:pPr lvl="2"/>
            <a:r>
              <a:rPr lang="en-US" dirty="0" smtClean="0"/>
              <a:t>Uses the RCMW interface to provide user specified resource requirements</a:t>
            </a:r>
          </a:p>
          <a:p>
            <a:pPr lvl="1"/>
            <a:r>
              <a:rPr lang="en-US" dirty="0" smtClean="0"/>
              <a:t>Application Layer</a:t>
            </a:r>
          </a:p>
          <a:p>
            <a:pPr lvl="2"/>
            <a:r>
              <a:rPr lang="en-US" dirty="0" smtClean="0"/>
              <a:t>Final interfaces allow user to develop application without platform dependencies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8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Layer (HW)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Converts vendor-specified physical interfaces to an RCMW-standardized interface format</a:t>
            </a:r>
          </a:p>
          <a:p>
            <a:pPr lvl="1"/>
            <a:r>
              <a:rPr lang="en-US" dirty="0" smtClean="0"/>
              <a:t>Including interfaces for inter-FPGA communication, memories, and host communication</a:t>
            </a:r>
          </a:p>
          <a:p>
            <a:r>
              <a:rPr lang="en-US" dirty="0" smtClean="0"/>
              <a:t>RCMW-standardized interface can then be integrated further in the Presentation layer</a:t>
            </a:r>
          </a:p>
          <a:p>
            <a:r>
              <a:rPr lang="en-US" dirty="0" smtClean="0"/>
              <a:t>Exposes FPGA block RAM on the device</a:t>
            </a:r>
          </a:p>
          <a:p>
            <a:pPr lvl="1"/>
            <a:r>
              <a:rPr lang="en-US" dirty="0" smtClean="0"/>
              <a:t>Allows for the user to implement lower-latency OCM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8A64-21BF-4AA4-BE82-2868652725B2}" type="slidenum">
              <a:rPr lang="en-US" smtClean="0"/>
              <a:t>9</a:t>
            </a:fld>
            <a:r>
              <a:rPr lang="en-US" dirty="0"/>
              <a:t>/63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2311</Words>
  <Application>Microsoft Office PowerPoint</Application>
  <PresentationFormat>On-screen Show (4:3)</PresentationFormat>
  <Paragraphs>449</Paragraphs>
  <Slides>63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Calibri</vt:lpstr>
      <vt:lpstr>Constantia</vt:lpstr>
      <vt:lpstr>Wingdings 2</vt:lpstr>
      <vt:lpstr>Flow</vt:lpstr>
      <vt:lpstr>Reconfigurable Computing</vt:lpstr>
      <vt:lpstr>Paper Selection</vt:lpstr>
      <vt:lpstr>Reconfigurable Computing</vt:lpstr>
      <vt:lpstr>Introduction</vt:lpstr>
      <vt:lpstr>Possible Solution - HLS</vt:lpstr>
      <vt:lpstr>RC Middleware (RCMW)</vt:lpstr>
      <vt:lpstr>Related Work</vt:lpstr>
      <vt:lpstr>Approach</vt:lpstr>
      <vt:lpstr>Translation Layer (HW)</vt:lpstr>
      <vt:lpstr>Presentation Layer (HW)</vt:lpstr>
      <vt:lpstr>Presentation Layer (HW) Resource Arbitration</vt:lpstr>
      <vt:lpstr>Application Layer (HW)</vt:lpstr>
      <vt:lpstr>Software Abstraction Implementation</vt:lpstr>
      <vt:lpstr>Software Abstraction</vt:lpstr>
      <vt:lpstr>Translation Layer (SW)</vt:lpstr>
      <vt:lpstr>Presentation Layer (SW)</vt:lpstr>
      <vt:lpstr>Application Layer (SW)</vt:lpstr>
      <vt:lpstr>RC Middleware Toolset</vt:lpstr>
      <vt:lpstr>RC Middleware Tool Flow</vt:lpstr>
      <vt:lpstr>Mapping</vt:lpstr>
      <vt:lpstr>Experimental Results</vt:lpstr>
      <vt:lpstr>Experimental Setup</vt:lpstr>
      <vt:lpstr>Experimental Setup</vt:lpstr>
      <vt:lpstr>Performance Analysis</vt:lpstr>
      <vt:lpstr>Performance Analysis</vt:lpstr>
      <vt:lpstr>PowerPoint Presentation</vt:lpstr>
      <vt:lpstr>Area Analysis</vt:lpstr>
      <vt:lpstr>PowerPoint Presentation</vt:lpstr>
      <vt:lpstr>Productivity Analysis</vt:lpstr>
      <vt:lpstr>Productivity Analysis</vt:lpstr>
      <vt:lpstr>Portability Analysis</vt:lpstr>
      <vt:lpstr>Overall Performance</vt:lpstr>
      <vt:lpstr>Conclusions</vt:lpstr>
      <vt:lpstr>Future Work</vt:lpstr>
      <vt:lpstr>Programming Transparency and Portable Hardware Interfacing</vt:lpstr>
      <vt:lpstr>Introduction</vt:lpstr>
      <vt:lpstr>FPGA Pros and Cons</vt:lpstr>
      <vt:lpstr>Reconfigurable System-on-Chip</vt:lpstr>
      <vt:lpstr>Microprocessors vs RC Devices</vt:lpstr>
      <vt:lpstr>Goal</vt:lpstr>
      <vt:lpstr>Transparent Programming Model</vt:lpstr>
      <vt:lpstr>Multithreaded Programming Model</vt:lpstr>
      <vt:lpstr>Extended Abstraction</vt:lpstr>
      <vt:lpstr>Designing Portable Software Architectures</vt:lpstr>
      <vt:lpstr>Software Threads</vt:lpstr>
      <vt:lpstr>Hardware Threads</vt:lpstr>
      <vt:lpstr>Architectural Effects</vt:lpstr>
      <vt:lpstr>Software – Hardware Interaction</vt:lpstr>
      <vt:lpstr>Software – Hardware Interaction</vt:lpstr>
      <vt:lpstr>Virtualization Layer - Outsides</vt:lpstr>
      <vt:lpstr>Virtualization Layer - Insides</vt:lpstr>
      <vt:lpstr>Advanced Techniques</vt:lpstr>
      <vt:lpstr>Dynamic Optimizations</vt:lpstr>
      <vt:lpstr>Automated Synthesis</vt:lpstr>
      <vt:lpstr>Flexible Software Migration</vt:lpstr>
      <vt:lpstr>Real Implementation</vt:lpstr>
      <vt:lpstr>Programming</vt:lpstr>
      <vt:lpstr>Architecture</vt:lpstr>
      <vt:lpstr>Results</vt:lpstr>
      <vt:lpstr>Results</vt:lpstr>
      <vt:lpstr>Conclusion</vt:lpstr>
      <vt:lpstr>Shortfalls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</dc:creator>
  <cp:lastModifiedBy>Jacob</cp:lastModifiedBy>
  <cp:revision>78</cp:revision>
  <dcterms:created xsi:type="dcterms:W3CDTF">2015-03-19T00:34:47Z</dcterms:created>
  <dcterms:modified xsi:type="dcterms:W3CDTF">2015-03-19T15:28:58Z</dcterms:modified>
</cp:coreProperties>
</file>