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6"/>
  </p:notesMasterIdLst>
  <p:handoutMasterIdLst>
    <p:handoutMasterId r:id="rId37"/>
  </p:handoutMasterIdLst>
  <p:sldIdLst>
    <p:sldId id="295" r:id="rId3"/>
    <p:sldId id="285" r:id="rId4"/>
    <p:sldId id="288" r:id="rId5"/>
    <p:sldId id="289" r:id="rId6"/>
    <p:sldId id="290" r:id="rId7"/>
    <p:sldId id="291" r:id="rId8"/>
    <p:sldId id="296" r:id="rId9"/>
    <p:sldId id="292" r:id="rId10"/>
    <p:sldId id="293" r:id="rId11"/>
    <p:sldId id="314" r:id="rId12"/>
    <p:sldId id="315" r:id="rId13"/>
    <p:sldId id="297" r:id="rId14"/>
    <p:sldId id="298" r:id="rId15"/>
    <p:sldId id="299" r:id="rId16"/>
    <p:sldId id="319" r:id="rId17"/>
    <p:sldId id="300" r:id="rId18"/>
    <p:sldId id="301" r:id="rId19"/>
    <p:sldId id="302" r:id="rId20"/>
    <p:sldId id="303" r:id="rId21"/>
    <p:sldId id="304" r:id="rId22"/>
    <p:sldId id="305" r:id="rId23"/>
    <p:sldId id="318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6" r:id="rId33"/>
    <p:sldId id="317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3/26/2015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3/26/2015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68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54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5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9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219200"/>
            <a:ext cx="10058400" cy="171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schemeClr val="tx1"/>
                </a:solidFill>
              </a:rPr>
              <a:t>Performance and Energy Efficiency of    GPUs and FPGAs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3206639"/>
            <a:ext cx="10363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solidFill>
                  <a:schemeClr val="tx1"/>
                </a:solidFill>
              </a:rPr>
              <a:t>Betkaoui, B.; Thomas, D.B.; Luk, W., "Comparing performance and energy efficiency of FPGAs and GPUs for high productivity computing," </a:t>
            </a:r>
            <a:r>
              <a:rPr lang="en-US" sz="1800" i="1" smtClean="0">
                <a:solidFill>
                  <a:schemeClr val="tx1"/>
                </a:solidFill>
              </a:rPr>
              <a:t>Field-Programmable Technology (FPT), 2010 International Conference on</a:t>
            </a:r>
            <a:r>
              <a:rPr lang="en-US" sz="1800" smtClean="0">
                <a:solidFill>
                  <a:schemeClr val="tx1"/>
                </a:solidFill>
              </a:rPr>
              <a:t> , vol., no., pp.94,101, 8-10 Dec. 2010</a:t>
            </a:r>
            <a:br>
              <a:rPr lang="en-US" sz="1800" smtClean="0">
                <a:solidFill>
                  <a:schemeClr val="tx1"/>
                </a:solidFill>
              </a:rPr>
            </a:br>
            <a:endParaRPr lang="en-US" sz="1800" smtClean="0">
              <a:solidFill>
                <a:schemeClr val="tx1"/>
              </a:solidFill>
            </a:endParaRPr>
          </a:p>
          <a:p>
            <a:r>
              <a:rPr lang="en-US" sz="1800" smtClean="0">
                <a:solidFill>
                  <a:schemeClr val="tx1"/>
                </a:solidFill>
              </a:rPr>
              <a:t>Jones, D.H.; Powell, A.; Bouganis, C.; Cheung, P.Y.K., "GPU Versus FPGA for High Productivity Computing," </a:t>
            </a:r>
            <a:r>
              <a:rPr lang="en-US" sz="1800" i="1" smtClean="0">
                <a:solidFill>
                  <a:schemeClr val="tx1"/>
                </a:solidFill>
              </a:rPr>
              <a:t>Field Programmable Logic and Applications (FPL), 2010 International Conference on</a:t>
            </a:r>
            <a:r>
              <a:rPr lang="en-US" sz="1800" smtClean="0">
                <a:solidFill>
                  <a:schemeClr val="tx1"/>
                </a:solidFill>
              </a:rPr>
              <a:t> , vol., no., pp.119,124, Aug. 31 2010-Sept. 2 2010​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257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b="1" dirty="0"/>
              <a:t>Presented </a:t>
            </a:r>
            <a:r>
              <a:rPr lang="en-US" sz="2400" b="1" dirty="0" smtClean="0"/>
              <a:t>by</a:t>
            </a:r>
            <a:endParaRPr lang="en-US" sz="2400" b="1" dirty="0"/>
          </a:p>
          <a:p>
            <a:pPr algn="r"/>
            <a:r>
              <a:rPr lang="en-US" sz="2400" b="1" dirty="0"/>
              <a:t>Aishwarya Dhandapani</a:t>
            </a:r>
          </a:p>
          <a:p>
            <a:pPr algn="r"/>
            <a:r>
              <a:rPr lang="en-US" sz="2400" b="1" dirty="0" err="1"/>
              <a:t>Taru</a:t>
            </a:r>
            <a:r>
              <a:rPr lang="en-US" sz="2400" b="1" dirty="0"/>
              <a:t> </a:t>
            </a:r>
            <a:r>
              <a:rPr lang="en-US" sz="2400" b="1" dirty="0" err="1"/>
              <a:t>Doodi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36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Experimental Setup for Paper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5240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The HC-1 is a 2U server card that uses four Virtex-5’s as application engines (AE) to execute the distributed processes.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HC-1 also uses another Virtex-5 for process management and eight </a:t>
            </a:r>
            <a:r>
              <a:rPr lang="en-US" dirty="0" err="1" smtClean="0">
                <a:solidFill>
                  <a:schemeClr val="tx1"/>
                </a:solidFill>
              </a:rPr>
              <a:t>Stratix</a:t>
            </a:r>
            <a:r>
              <a:rPr lang="en-US" dirty="0" smtClean="0">
                <a:solidFill>
                  <a:schemeClr val="tx1"/>
                </a:solidFill>
              </a:rPr>
              <a:t>-II’s for memory interfaces.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resulting system has 128GB of DDR2 RAM with a maximum bandwidth of 80GB/sec.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memory address space is virtually shared with the host processor, making memory allocation and management simple.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GTX285 has 240 core processors running at 1.4GHz and supports up to 4GB of external DDR3 RAM (we use a 1GB version) with a maximum bandwidth of 159GB/sec.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single core of an Intel 2GHz Quad (Core2) Xeon with 4GB DDR3 RAM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Experimental Setup for Paper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5636" y="16002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The Convey HC-1 used in this work has a single multicore Intel Xeon 5138 processor running at 2.13GHz with 8GB of RAM.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HC-1 Coprocessor is configured with 16GB of accelerator-local memory.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AEs consist of four Xilinx V5LX330 FPGAs running at 300MHz.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memory controllers are implemented on eight Xilinx V5LX155 FPGAs, while the AEH is implemented on two Xilinx V5LX155 FPGAs.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NVidia’s Tesla C1060 GPU has 240 streaming processors running at 1.3GHz.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4GB of GDDR3 memory at 800MHz, offering up to 102GB/sec of memory bandwidth.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CPU: Intel Xeon E5420 Quad-Core CPU with multi-threaded applications.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78166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Kernels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526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Scalar Sum of a Vector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N-Body Simulation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Dense Matrix Multiplication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Pseudo Random Number Generator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Monte-Carlo Methods for Asian options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STREAM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Fast Fourier Transform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89732"/>
            <a:ext cx="4757552" cy="3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723527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N Body Simulation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762000" y="1733550"/>
            <a:ext cx="9144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2 Dimensional , O(N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</a:rPr>
              <a:t>) complexity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Calculate force between two bodies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Sum up all the forces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Calculate new velocities of each body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Calculate new position of each body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70" t="75000" r="20717" b="19792"/>
          <a:stretch/>
        </p:blipFill>
        <p:spPr>
          <a:xfrm>
            <a:off x="1981200" y="4948367"/>
            <a:ext cx="2057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641" t="16892" r="20132" b="75816"/>
          <a:stretch/>
        </p:blipFill>
        <p:spPr>
          <a:xfrm>
            <a:off x="2109352" y="2451367"/>
            <a:ext cx="1981201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227" t="31251" r="21889" b="60416"/>
          <a:stretch/>
        </p:blipFill>
        <p:spPr>
          <a:xfrm>
            <a:off x="1981200" y="3234944"/>
            <a:ext cx="16764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642" t="59375" r="21888" b="32292"/>
          <a:stretch/>
        </p:blipFill>
        <p:spPr>
          <a:xfrm>
            <a:off x="2020957" y="4048384"/>
            <a:ext cx="1752601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21" y="1690327"/>
            <a:ext cx="4344054" cy="32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838200"/>
            <a:ext cx="7924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Pseudo Random Number Generator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67345"/>
            <a:ext cx="79248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Mersenne</a:t>
            </a:r>
            <a:r>
              <a:rPr lang="en-US" dirty="0" smtClean="0">
                <a:solidFill>
                  <a:schemeClr val="tx1"/>
                </a:solidFill>
              </a:rPr>
              <a:t> Twister algorithm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32 bit random numbers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Nvidia</a:t>
            </a:r>
            <a:r>
              <a:rPr lang="en-US" dirty="0" smtClean="0">
                <a:solidFill>
                  <a:schemeClr val="tx1"/>
                </a:solidFill>
              </a:rPr>
              <a:t> PRNG is implemented as custom software on a fixed architecture.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Convey PRNG uses a pipeline shift-register architecture in custom firmware as part of their financial applications personality.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STREAM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99209" y="1877291"/>
                <a:ext cx="8596668" cy="388077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Synthetic memory bandwidth limited benchmark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 data reuse possible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Array sizes are defined so that each array is at least 4 times larger than the cache of the device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Each vector kernel was timed separately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Memory bandwidth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bytes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read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written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takem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complete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corresponding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operation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209" y="1877291"/>
                <a:ext cx="8596668" cy="3880773"/>
              </a:xfrm>
              <a:blipFill rotWithShape="0">
                <a:blip r:embed="rId2"/>
                <a:stretch>
                  <a:fillRect l="-142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8275" y="22313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COPY</a:t>
            </a:r>
            <a:r>
              <a:rPr lang="en-US" dirty="0"/>
              <a:t>: </a:t>
            </a:r>
            <a:r>
              <a:rPr lang="en-US" dirty="0" err="1"/>
              <a:t>c←a</a:t>
            </a:r>
            <a:endParaRPr lang="en-US" dirty="0"/>
          </a:p>
          <a:p>
            <a:pPr algn="ctr"/>
            <a:r>
              <a:rPr lang="en-US" dirty="0"/>
              <a:t>SCALE: b←</a:t>
            </a:r>
            <a:r>
              <a:rPr lang="el-GR" dirty="0"/>
              <a:t>α</a:t>
            </a:r>
            <a:r>
              <a:rPr lang="en-US" dirty="0"/>
              <a:t>c</a:t>
            </a:r>
          </a:p>
          <a:p>
            <a:pPr algn="ctr"/>
            <a:r>
              <a:rPr lang="en-US" dirty="0"/>
              <a:t>ADD: </a:t>
            </a:r>
            <a:r>
              <a:rPr lang="en-US" dirty="0" err="1"/>
              <a:t>c←a+b</a:t>
            </a:r>
            <a:endParaRPr lang="en-US" dirty="0"/>
          </a:p>
          <a:p>
            <a:pPr algn="ctr"/>
            <a:r>
              <a:rPr lang="en-US" dirty="0"/>
              <a:t>	TRIAD: </a:t>
            </a:r>
            <a:r>
              <a:rPr lang="en-US" dirty="0" err="1"/>
              <a:t>a←b</a:t>
            </a:r>
            <a:r>
              <a:rPr lang="en-US" dirty="0"/>
              <a:t>+</a:t>
            </a:r>
            <a:r>
              <a:rPr lang="el-GR" dirty="0"/>
              <a:t>α</a:t>
            </a:r>
            <a:r>
              <a:rPr lang="en-US" dirty="0"/>
              <a:t>c,  Where a, b, c ∈ Rm ; </a:t>
            </a:r>
            <a:r>
              <a:rPr lang="el-GR" dirty="0"/>
              <a:t>α∈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28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Monte Carlo Methods for Asian Options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752600"/>
            <a:ext cx="8915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Monte Carlo methods are a class of algorithms that use </a:t>
            </a:r>
            <a:r>
              <a:rPr lang="en-US" dirty="0" err="1" smtClean="0">
                <a:solidFill>
                  <a:schemeClr val="tx1"/>
                </a:solidFill>
              </a:rPr>
              <a:t>psuedo</a:t>
            </a:r>
            <a:r>
              <a:rPr lang="en-US" dirty="0" smtClean="0">
                <a:solidFill>
                  <a:schemeClr val="tx1"/>
                </a:solidFill>
              </a:rPr>
              <a:t>-random numbers to perform simulations, allowing the approximate solution of problems which  have no tractable closed-form solution.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Asian options are a form of derivative which provides a payoff related to the arithmetic average of the price of an underlying asset during the option life-time: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Where,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call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the payoff of the Asian call option, S(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is the  asset price at time 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, and K is the strike price.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Highly parallel execution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Low memory bandwidth requirements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84" t="54167" r="56662" b="35416"/>
          <a:stretch/>
        </p:blipFill>
        <p:spPr>
          <a:xfrm>
            <a:off x="4267200" y="3429000"/>
            <a:ext cx="3429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8382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Dense Matrix Multiplication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67345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Vital kernel in many scientific applications.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of the most important kernels for LINPACK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HPC vendors provide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Optimized hardware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Optimized software libraries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SGEMM routine in the BLAS library performs single precision matrix-matrix multiplication, defined as follows:</a:t>
            </a:r>
          </a:p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c←βC+αAB</a:t>
            </a:r>
          </a:p>
          <a:p>
            <a:pPr marL="0" indent="0" algn="ctr">
              <a:buFont typeface="Wingdings 3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whereA, B, C∈R</a:t>
            </a:r>
            <a:r>
              <a:rPr lang="pt-BR" baseline="30000" dirty="0" smtClean="0">
                <a:solidFill>
                  <a:schemeClr val="tx1"/>
                </a:solidFill>
              </a:rPr>
              <a:t>n×n</a:t>
            </a:r>
            <a:r>
              <a:rPr lang="pt-BR" dirty="0" smtClean="0">
                <a:solidFill>
                  <a:schemeClr val="tx1"/>
                </a:solidFill>
              </a:rPr>
              <a:t> ; α, β∈R</a:t>
            </a:r>
            <a:r>
              <a:rPr lang="pt-BR" baseline="30000" dirty="0" smtClean="0">
                <a:solidFill>
                  <a:schemeClr val="tx1"/>
                </a:solidFill>
              </a:rPr>
              <a:t>n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96012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Fast Fourier Transform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6019800" cy="4267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Fast Fourier Transform  is efficient way of calculating the DFT and its inverse.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FFT requires both high computation throughput and high memory bandwidth.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FFT requires non-unit stride memory access, and hence exhibits low spatial locality.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FFTW is more efficient than the Intel MKL implementation.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requires O(N) memory accesses.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requires O(</a:t>
            </a:r>
            <a:r>
              <a:rPr lang="en-US" sz="2400" dirty="0" err="1" smtClean="0">
                <a:solidFill>
                  <a:schemeClr val="tx1"/>
                </a:solidFill>
              </a:rPr>
              <a:t>NlogN</a:t>
            </a:r>
            <a:r>
              <a:rPr lang="en-US" sz="2400" dirty="0" smtClean="0">
                <a:solidFill>
                  <a:schemeClr val="tx1"/>
                </a:solidFill>
              </a:rPr>
              <a:t>) floating-point operations.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CUFFT is used for the GPU.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0088"/>
            <a:ext cx="3182742" cy="199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9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8382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Scalar Sum of a Vector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206625"/>
            <a:ext cx="4953000" cy="4270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Combination of reduce operations and synchronizations</a:t>
            </a:r>
          </a:p>
          <a:p>
            <a:r>
              <a:rPr lang="en-US" smtClean="0">
                <a:solidFill>
                  <a:schemeClr val="tx1"/>
                </a:solidFill>
              </a:rPr>
              <a:t>Partially synchronous tree architecture process</a:t>
            </a:r>
          </a:p>
          <a:p>
            <a:r>
              <a:rPr lang="en-US" smtClean="0">
                <a:solidFill>
                  <a:schemeClr val="tx1"/>
                </a:solidFill>
              </a:rPr>
              <a:t>Uses BLAS library routines in implementations </a:t>
            </a:r>
          </a:p>
          <a:p>
            <a:r>
              <a:rPr lang="en-US" smtClean="0">
                <a:solidFill>
                  <a:schemeClr val="tx1"/>
                </a:solidFill>
              </a:rPr>
              <a:t>32 and 64 bit vector implementations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59650" t="34463" r="15789" b="31212"/>
          <a:stretch/>
        </p:blipFill>
        <p:spPr>
          <a:xfrm>
            <a:off x="5410200" y="1917267"/>
            <a:ext cx="40732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CPU vs Accelerators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116" y="1766500"/>
            <a:ext cx="4114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CPUs </a:t>
            </a:r>
            <a:r>
              <a:rPr lang="en-US" sz="2000" b="1" dirty="0" smtClean="0"/>
              <a:t>use </a:t>
            </a:r>
            <a:r>
              <a:rPr lang="en-US" sz="2000" b="1" i="1" dirty="0" smtClean="0"/>
              <a:t>task parallelism</a:t>
            </a: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Multiple </a:t>
            </a:r>
            <a:r>
              <a:rPr lang="en-US" b="1" dirty="0"/>
              <a:t>tasks map to multiple</a:t>
            </a:r>
            <a:br>
              <a:rPr lang="en-US" b="1" dirty="0"/>
            </a:br>
            <a:r>
              <a:rPr lang="en-US" b="1" dirty="0" smtClean="0"/>
              <a:t> threads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Tasks </a:t>
            </a:r>
            <a:r>
              <a:rPr lang="en-US" b="1" dirty="0"/>
              <a:t>run different instructions</a:t>
            </a:r>
            <a:br>
              <a:rPr lang="en-US" b="1" dirty="0"/>
            </a:br>
            <a:r>
              <a:rPr lang="en-US" b="1" dirty="0" smtClean="0"/>
              <a:t>10s </a:t>
            </a:r>
            <a:r>
              <a:rPr lang="en-US" b="1" dirty="0"/>
              <a:t>of relatively heavyweight </a:t>
            </a:r>
            <a:r>
              <a:rPr lang="en-US" b="1" dirty="0" smtClean="0"/>
              <a:t>threads</a:t>
            </a:r>
            <a:br>
              <a:rPr lang="en-US" b="1" dirty="0" smtClean="0"/>
            </a:br>
            <a:r>
              <a:rPr lang="en-US" b="1" dirty="0" smtClean="0"/>
              <a:t>run </a:t>
            </a:r>
            <a:r>
              <a:rPr lang="en-US" b="1" dirty="0"/>
              <a:t>on 10s of </a:t>
            </a:r>
            <a:r>
              <a:rPr lang="en-US" b="1" dirty="0" smtClean="0"/>
              <a:t>cores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Each </a:t>
            </a:r>
            <a:r>
              <a:rPr lang="en-US" b="1" dirty="0"/>
              <a:t>thread managed and scheduled</a:t>
            </a:r>
            <a:br>
              <a:rPr lang="en-US" b="1" dirty="0"/>
            </a:br>
            <a:r>
              <a:rPr lang="en-US" b="1" dirty="0" smtClean="0"/>
              <a:t>explicitly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Each </a:t>
            </a:r>
            <a:r>
              <a:rPr lang="en-US" b="1" dirty="0"/>
              <a:t>thread has to be individually</a:t>
            </a:r>
            <a:br>
              <a:rPr lang="en-US" b="1" dirty="0"/>
            </a:br>
            <a:r>
              <a:rPr lang="en-US" b="1" dirty="0" smtClean="0"/>
              <a:t>programmed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Focus on improving latency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1766500"/>
            <a:ext cx="449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Accelerators  use </a:t>
            </a:r>
            <a:r>
              <a:rPr lang="en-US" sz="2000" b="1" i="1" dirty="0" smtClean="0"/>
              <a:t>data parallelism</a:t>
            </a: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SIMD </a:t>
            </a:r>
            <a:r>
              <a:rPr lang="en-US" b="1" dirty="0"/>
              <a:t>model (Single Instruction</a:t>
            </a:r>
            <a:br>
              <a:rPr lang="en-US" b="1" dirty="0"/>
            </a:br>
            <a:r>
              <a:rPr lang="en-US" b="1" dirty="0"/>
              <a:t>Multiple </a:t>
            </a:r>
            <a:r>
              <a:rPr lang="en-US" b="1" dirty="0" smtClean="0"/>
              <a:t>Data)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Same </a:t>
            </a:r>
            <a:r>
              <a:rPr lang="en-US" b="1" dirty="0"/>
              <a:t>instruction on different </a:t>
            </a:r>
            <a:r>
              <a:rPr lang="en-US" b="1" dirty="0" smtClean="0"/>
              <a:t>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10,000s </a:t>
            </a:r>
            <a:r>
              <a:rPr lang="en-US" b="1" dirty="0"/>
              <a:t>of lightweight threads on 100s</a:t>
            </a:r>
            <a:br>
              <a:rPr lang="en-US" b="1" dirty="0"/>
            </a:br>
            <a:r>
              <a:rPr lang="en-US" b="1" dirty="0"/>
              <a:t>of </a:t>
            </a:r>
            <a:r>
              <a:rPr lang="en-US" b="1" dirty="0" smtClean="0"/>
              <a:t>cores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Threads </a:t>
            </a:r>
            <a:r>
              <a:rPr lang="en-US" b="1" dirty="0"/>
              <a:t>are managed and scheduled</a:t>
            </a:r>
            <a:br>
              <a:rPr lang="en-US" b="1" dirty="0"/>
            </a:br>
            <a:r>
              <a:rPr lang="en-US" b="1" dirty="0"/>
              <a:t>by </a:t>
            </a:r>
            <a:r>
              <a:rPr lang="en-US" b="1" dirty="0" smtClean="0"/>
              <a:t>hardware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Programming </a:t>
            </a:r>
            <a:r>
              <a:rPr lang="en-US" b="1" dirty="0"/>
              <a:t>done for batches of</a:t>
            </a:r>
            <a:br>
              <a:rPr lang="en-US" b="1" dirty="0"/>
            </a:br>
            <a:r>
              <a:rPr lang="en-US" b="1" dirty="0"/>
              <a:t>threads (e.g. one pixel </a:t>
            </a:r>
            <a:r>
              <a:rPr lang="en-US" b="1" dirty="0" err="1"/>
              <a:t>shader</a:t>
            </a:r>
            <a:r>
              <a:rPr lang="en-US" b="1" dirty="0"/>
              <a:t> per</a:t>
            </a:r>
            <a:br>
              <a:rPr lang="en-US" b="1" dirty="0"/>
            </a:br>
            <a:r>
              <a:rPr lang="en-US" b="1" dirty="0"/>
              <a:t>group of pixels, or draw call</a:t>
            </a:r>
            <a:r>
              <a:rPr lang="en-US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Focus on improving throughput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95323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N Body Simulation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609600" y="1752600"/>
            <a:ext cx="4343400" cy="4270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Sample size 4800-9600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GPU performed 43.2 times the CPU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HC-1 performed 1.9 times the CPU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Tsoi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Luk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implemented customized hardware and  firmware  &amp; concluded that an FPGA based N-body simulation can run ∼ 2×faster than a GPU.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Improved GPU performance slightly (7.8s versus 9.2s)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Much slower performance on FPGA (37.9s versus 5.62s)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67" t="26042" r="8638" b="20638"/>
          <a:stretch/>
        </p:blipFill>
        <p:spPr>
          <a:xfrm>
            <a:off x="5181600" y="2088573"/>
            <a:ext cx="4343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400" b="1" dirty="0" smtClean="0"/>
              <a:t>* K</a:t>
            </a:r>
            <a:r>
              <a:rPr lang="en-US" sz="1400" b="1" dirty="0"/>
              <a:t>. </a:t>
            </a:r>
            <a:r>
              <a:rPr lang="en-US" sz="1400" b="1" dirty="0" err="1"/>
              <a:t>Tsoi</a:t>
            </a:r>
            <a:r>
              <a:rPr lang="en-US" sz="1400" b="1" dirty="0"/>
              <a:t> and W. </a:t>
            </a:r>
            <a:r>
              <a:rPr lang="en-US" sz="1400" b="1" dirty="0" err="1"/>
              <a:t>Luk</a:t>
            </a:r>
            <a:r>
              <a:rPr lang="en-US" sz="1400" b="1" dirty="0"/>
              <a:t>, “Axel: A heterogeneous </a:t>
            </a:r>
            <a:r>
              <a:rPr lang="en-US" sz="1400" b="1" dirty="0" smtClean="0"/>
              <a:t>cluster with </a:t>
            </a:r>
            <a:r>
              <a:rPr lang="en-US" sz="1400" b="1" dirty="0"/>
              <a:t>FPGAs and GPUs,” Proceedings of the 18th annual </a:t>
            </a:r>
            <a:r>
              <a:rPr lang="en-US" sz="1400" b="1" dirty="0" smtClean="0"/>
              <a:t>ACM/SIGDA </a:t>
            </a:r>
            <a:r>
              <a:rPr lang="en-US" sz="1400" b="1" dirty="0"/>
              <a:t>international symposium on Field programmable gate arrays, pp. 115–124, 2010</a:t>
            </a:r>
          </a:p>
        </p:txBody>
      </p:sp>
    </p:spTree>
    <p:extLst>
      <p:ext uri="{BB962C8B-B14F-4D97-AF65-F5344CB8AC3E}">
        <p14:creationId xmlns:p14="http://schemas.microsoft.com/office/powerpoint/2010/main" val="11190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Pseudo Random Number Generator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10"/>
          <p:cNvPicPr>
            <a:picLocks noChangeAspect="1"/>
          </p:cNvPicPr>
          <p:nvPr/>
        </p:nvPicPr>
        <p:blipFill rotWithShape="1">
          <a:blip r:embed="rId2"/>
          <a:srcRect l="24561" t="18860" r="49123" b="49935"/>
          <a:stretch/>
        </p:blipFill>
        <p:spPr>
          <a:xfrm>
            <a:off x="5077691" y="2209800"/>
            <a:ext cx="4648200" cy="2681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609600" y="2057400"/>
            <a:ext cx="4343400" cy="4270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GPU does batch processing and  is sensitive to the size of the batch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HC-1 has bandwidth 128 times greater than on the GTX285 hence larger batches can be generated.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HC-1  performs 88.9 times better than CPU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GPU performs 89.3 times better than CPU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5289" y="937407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STREAM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5289" y="16764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Arrays of 32 Million floating-point elements (4 bytes for each element)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Requires over 300MB of memory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GPU sustains a bandwidth that is almost twice that of the HC-1</a:t>
            </a: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96" t="25215" r="49267" b="59769"/>
          <a:stretch/>
        </p:blipFill>
        <p:spPr>
          <a:xfrm>
            <a:off x="3048000" y="2771635"/>
            <a:ext cx="4838578" cy="129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69" t="43312" r="49206" b="41062"/>
          <a:stretch/>
        </p:blipFill>
        <p:spPr>
          <a:xfrm>
            <a:off x="3048000" y="4264929"/>
            <a:ext cx="466344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Results: Monte Carlo Methods for Asian Options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9050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One million simulations over a time period of 356 steps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HC-1 performs 18 times better than the multi-threaded CPU implementation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Vectorization of FOR loop results in major speed 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comparable to Single precision GPU performance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Convey finance analytics personality doesn’t support single precision flops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Random number generator is implemented as a custom hardware library in HC-1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GPU implementation is instruction based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GPU and the HC-1 coprocessor are only about 2 to 4 times more energy efficient than the CPU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Near full utilization of devices and hence higher power than the other </a:t>
            </a:r>
            <a:r>
              <a:rPr lang="en-US" dirty="0" err="1" smtClean="0">
                <a:solidFill>
                  <a:schemeClr val="tx1"/>
                </a:solidFill>
              </a:rPr>
              <a:t>kernelsone</a:t>
            </a:r>
            <a:r>
              <a:rPr lang="en-US" dirty="0" smtClean="0">
                <a:solidFill>
                  <a:schemeClr val="tx1"/>
                </a:solidFill>
              </a:rPr>
              <a:t> million simulations over a time period of 356 steps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876300"/>
            <a:ext cx="9906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Results: Monte Carlo Methods for Asian Options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0" y="2182091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381000" y="4343400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Energy Efficiency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0453" t="49372" r="50951" b="32729"/>
          <a:stretch/>
        </p:blipFill>
        <p:spPr>
          <a:xfrm>
            <a:off x="547048" y="4814454"/>
            <a:ext cx="5102352" cy="1271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757" t="30208" r="8923" b="50000"/>
          <a:stretch/>
        </p:blipFill>
        <p:spPr>
          <a:xfrm>
            <a:off x="533400" y="2743200"/>
            <a:ext cx="5116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23899"/>
            <a:ext cx="9525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Dense Matrix Multiplication(1)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685800" y="1458191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4"/>
          <p:cNvSpPr txBox="1">
            <a:spLocks/>
          </p:cNvSpPr>
          <p:nvPr/>
        </p:nvSpPr>
        <p:spPr>
          <a:xfrm>
            <a:off x="457200" y="1762992"/>
            <a:ext cx="4343400" cy="3581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32 bit square </a:t>
            </a:r>
            <a:r>
              <a:rPr lang="en-US" dirty="0" smtClean="0">
                <a:solidFill>
                  <a:schemeClr val="tx1"/>
                </a:solidFill>
              </a:rPr>
              <a:t>matrices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GPU performs 109.4 better than CPU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HC1 performs 48.8 better than CPU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15"/>
          <p:cNvSpPr txBox="1">
            <a:spLocks/>
          </p:cNvSpPr>
          <p:nvPr/>
        </p:nvSpPr>
        <p:spPr>
          <a:xfrm>
            <a:off x="6324600" y="1600200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16"/>
          <p:cNvSpPr txBox="1">
            <a:spLocks/>
          </p:cNvSpPr>
          <p:nvPr/>
        </p:nvSpPr>
        <p:spPr>
          <a:xfrm>
            <a:off x="5410200" y="1762991"/>
            <a:ext cx="4343400" cy="3581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64 bit square </a:t>
            </a:r>
            <a:r>
              <a:rPr lang="en-US" dirty="0" smtClean="0">
                <a:solidFill>
                  <a:schemeClr val="tx1"/>
                </a:solidFill>
              </a:rPr>
              <a:t>matrices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GPU performs 98.0 better than CPU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HC1 performs 52.5 better than CPU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42167" t="14287" r="10645" b="33928"/>
          <a:stretch/>
        </p:blipFill>
        <p:spPr>
          <a:xfrm>
            <a:off x="5482458" y="3091296"/>
            <a:ext cx="419888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36" t="25000" r="47011" b="25000"/>
          <a:stretch/>
        </p:blipFill>
        <p:spPr>
          <a:xfrm>
            <a:off x="596900" y="3072249"/>
            <a:ext cx="4318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6900" y="5841856"/>
            <a:ext cx="904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GPU performance </a:t>
            </a:r>
            <a:r>
              <a:rPr lang="en-US" sz="2000" dirty="0"/>
              <a:t>peaks occur when the width of the matrix is </a:t>
            </a:r>
            <a:r>
              <a:rPr lang="en-US" sz="2000" dirty="0" smtClean="0"/>
              <a:t>a multiple </a:t>
            </a:r>
            <a:r>
              <a:rPr lang="en-US" sz="2000" dirty="0"/>
              <a:t>of the size of the available shared memory (</a:t>
            </a:r>
            <a:r>
              <a:rPr lang="en-US" sz="2000" dirty="0" smtClean="0"/>
              <a:t>16kb for </a:t>
            </a:r>
            <a:r>
              <a:rPr lang="en-US" sz="2000" dirty="0"/>
              <a:t>every group of eight cores)</a:t>
            </a:r>
          </a:p>
        </p:txBody>
      </p:sp>
    </p:spTree>
    <p:extLst>
      <p:ext uri="{BB962C8B-B14F-4D97-AF65-F5344CB8AC3E}">
        <p14:creationId xmlns:p14="http://schemas.microsoft.com/office/powerpoint/2010/main" val="10865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685800"/>
            <a:ext cx="96012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Results: Dense Matrix Multiplication(2)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762000" y="1537745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5777345" y="1537745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Energy Efficiency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32" t="18750" r="10030" b="28134"/>
          <a:stretch/>
        </p:blipFill>
        <p:spPr>
          <a:xfrm>
            <a:off x="457200" y="1991984"/>
            <a:ext cx="4821201" cy="332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876" t="22917" r="10615" b="21875"/>
          <a:stretch/>
        </p:blipFill>
        <p:spPr>
          <a:xfrm>
            <a:off x="5524882" y="1991983"/>
            <a:ext cx="4763909" cy="332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0327" y="5638800"/>
            <a:ext cx="915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GPU performs better in </a:t>
            </a:r>
            <a:r>
              <a:rPr lang="en-US" dirty="0"/>
              <a:t>terms of both performance (up to 370 GFLOPS</a:t>
            </a:r>
            <a:r>
              <a:rPr lang="en-US" dirty="0" smtClean="0"/>
              <a:t>) and </a:t>
            </a:r>
            <a:r>
              <a:rPr lang="en-US" dirty="0"/>
              <a:t>power efficiency (over 5GFLOPS/Watt).</a:t>
            </a:r>
          </a:p>
        </p:txBody>
      </p:sp>
    </p:spTree>
    <p:extLst>
      <p:ext uri="{BB962C8B-B14F-4D97-AF65-F5344CB8AC3E}">
        <p14:creationId xmlns:p14="http://schemas.microsoft.com/office/powerpoint/2010/main" val="3552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62000"/>
            <a:ext cx="96012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Dense Matrix Multiplication(2)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1109" y="1752600"/>
            <a:ext cx="91440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The GPU is about 5 times faster than both the CPU and the Convey Coprocessor.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speed-up decreases to about 2.5 to 4.2 times if we include data transfer from the main memory to the GPU memory.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HC-1 coprocessor can be slower than the CPU when data transfers from the host processor memory to the coprocessor memory are taken into account.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94843"/>
            <a:ext cx="96012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Results: Fast Fourier Transform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57200" y="1714500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4953000" y="1714500"/>
            <a:ext cx="43434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Energy Efficiency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2"/>
          <a:srcRect l="54313" t="20356" r="7091" b="26597"/>
          <a:stretch/>
        </p:blipFill>
        <p:spPr>
          <a:xfrm>
            <a:off x="5105400" y="2500908"/>
            <a:ext cx="4419600" cy="29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/>
          <a:srcRect l="44510" t="23958" r="12738" b="22917"/>
          <a:stretch/>
        </p:blipFill>
        <p:spPr>
          <a:xfrm>
            <a:off x="568103" y="2492593"/>
            <a:ext cx="4232497" cy="295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09600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>
                <a:solidFill>
                  <a:schemeClr val="tx1"/>
                </a:solidFill>
              </a:rPr>
              <a:t>Results: Fast Fourier Transform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81000" y="1600354"/>
            <a:ext cx="5334000" cy="4270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Performance of a one-dimensional in-place single-precision complex-to-complex FFT.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FFT on HC1 is 16 times faster than a single threaded FFTW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4 times faster than multi-threaded implementation.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Tesla C1060 uses GDDR memories which are optimized for sequential memory access operations and stream programming for graphics applications.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BLAS routine </a:t>
            </a:r>
            <a:r>
              <a:rPr lang="en-US" dirty="0" err="1" smtClean="0">
                <a:solidFill>
                  <a:schemeClr val="tx1"/>
                </a:solidFill>
              </a:rPr>
              <a:t>blas:sscopy</a:t>
            </a:r>
            <a:r>
              <a:rPr lang="en-US" dirty="0" smtClean="0">
                <a:solidFill>
                  <a:schemeClr val="tx1"/>
                </a:solidFill>
              </a:rPr>
              <a:t> is available for each platform.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routine copies a real vector into another real vector.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increment between two consecutive elements in each vector can be specified, i.e. the stride parameter.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/>
          <a:srcRect l="5417" t="21700" r="55310" b="25252"/>
          <a:stretch/>
        </p:blipFill>
        <p:spPr>
          <a:xfrm>
            <a:off x="5829300" y="2022763"/>
            <a:ext cx="3733800" cy="283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6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NVIDIA GTX 285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0798" y="2057400"/>
            <a:ext cx="3513666" cy="2640011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Device Overview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Stream Processors: 240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Core Clock: 1400 MHz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Process Technology: 55nm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TDP: ~200W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Memory Controller: DDR3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52600"/>
            <a:ext cx="47445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17202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Results: Scalar Sum of a Vector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74155" y="1607127"/>
            <a:ext cx="4343400" cy="129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32 bit vector</a:t>
            </a:r>
          </a:p>
          <a:p>
            <a:r>
              <a:rPr lang="en-US" dirty="0">
                <a:solidFill>
                  <a:schemeClr val="tx1"/>
                </a:solidFill>
              </a:rPr>
              <a:t>HC1 is 125 times faster than CPU</a:t>
            </a:r>
          </a:p>
          <a:p>
            <a:r>
              <a:rPr lang="en-US" dirty="0">
                <a:solidFill>
                  <a:schemeClr val="tx1"/>
                </a:solidFill>
              </a:rPr>
              <a:t>GPU is 306 times faster than </a:t>
            </a:r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279956" y="1600199"/>
            <a:ext cx="4343400" cy="121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64 bit vector</a:t>
            </a:r>
          </a:p>
          <a:p>
            <a:r>
              <a:rPr lang="en-US" dirty="0">
                <a:solidFill>
                  <a:schemeClr val="tx1"/>
                </a:solidFill>
              </a:rPr>
              <a:t>HC1 is 81 times faster than CPU</a:t>
            </a:r>
          </a:p>
          <a:p>
            <a:r>
              <a:rPr lang="en-US" dirty="0">
                <a:solidFill>
                  <a:schemeClr val="tx1"/>
                </a:solidFill>
              </a:rPr>
              <a:t>GPU is 109 times faster than  CPU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327648" y="2161309"/>
            <a:ext cx="4343400" cy="3581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27" t="18230" r="49634" b="37002"/>
          <a:stretch/>
        </p:blipFill>
        <p:spPr>
          <a:xfrm>
            <a:off x="365819" y="2750127"/>
            <a:ext cx="4665291" cy="2992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33" t="31212" r="42973" b="13541"/>
          <a:stretch/>
        </p:blipFill>
        <p:spPr>
          <a:xfrm>
            <a:off x="5031110" y="2819399"/>
            <a:ext cx="4343400" cy="27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78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Paper 1</a:t>
            </a:r>
          </a:p>
          <a:p>
            <a:pPr lvl="1"/>
            <a:r>
              <a:rPr lang="en-US" dirty="0" smtClean="0"/>
              <a:t>Convey HC-1 and GTX 285 performance compared to CPU performance</a:t>
            </a:r>
          </a:p>
          <a:p>
            <a:pPr lvl="1"/>
            <a:r>
              <a:rPr lang="en-US" dirty="0" smtClean="0"/>
              <a:t>Both devices outperformed the CPU implementation of all benchmarks</a:t>
            </a:r>
          </a:p>
          <a:p>
            <a:pPr lvl="1"/>
            <a:r>
              <a:rPr lang="en-US" dirty="0" smtClean="0"/>
              <a:t>For most benchmarks GPU outperformed the CPU by more than the FPGA outperformed the CPU</a:t>
            </a:r>
          </a:p>
          <a:p>
            <a:pPr indent="-285750"/>
            <a:r>
              <a:rPr lang="en-US" dirty="0" smtClean="0"/>
              <a:t>Paper 2</a:t>
            </a:r>
          </a:p>
          <a:p>
            <a:pPr lvl="1"/>
            <a:r>
              <a:rPr lang="en-US" dirty="0" smtClean="0"/>
              <a:t>GPUs often outperform FPGAs for streaming applications. The performance of the HC-1 was limited by its floating point performance</a:t>
            </a:r>
          </a:p>
          <a:p>
            <a:pPr lvl="1"/>
            <a:r>
              <a:rPr lang="en-US" dirty="0" smtClean="0"/>
              <a:t>HC-1 has better non-sequential memory accesses which makes it outperform the GPU for applications such as FFT</a:t>
            </a:r>
          </a:p>
          <a:p>
            <a:pPr lvl="1"/>
            <a:r>
              <a:rPr lang="en-US" dirty="0" smtClean="0"/>
              <a:t>HC-1 demonstrates superior performance and energy efficiency for applications that require low memory bandwidths like Monte Carlo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Pros and Cons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89" y="1600200"/>
            <a:ext cx="8596668" cy="3880773"/>
          </a:xfrm>
        </p:spPr>
        <p:txBody>
          <a:bodyPr/>
          <a:lstStyle/>
          <a:p>
            <a:r>
              <a:rPr lang="en-US" dirty="0" smtClean="0"/>
              <a:t>Paper 1</a:t>
            </a:r>
          </a:p>
          <a:p>
            <a:pPr lvl="1"/>
            <a:r>
              <a:rPr lang="en-US" dirty="0" smtClean="0"/>
              <a:t>Comparison of FPGA and GPU performance with single core CPU implementation is not fair comparison</a:t>
            </a:r>
          </a:p>
          <a:p>
            <a:pPr lvl="1"/>
            <a:r>
              <a:rPr lang="en-US" dirty="0" smtClean="0"/>
              <a:t>Tradeoffs in using GPUs and FPGAs not discussed</a:t>
            </a:r>
          </a:p>
          <a:p>
            <a:pPr lvl="1"/>
            <a:r>
              <a:rPr lang="en-US" dirty="0" smtClean="0"/>
              <a:t>Power consumptions not considered</a:t>
            </a:r>
          </a:p>
          <a:p>
            <a:pPr lvl="1"/>
            <a:r>
              <a:rPr lang="en-US" dirty="0" smtClean="0"/>
              <a:t>Could have presented a better analysis of the devices considered</a:t>
            </a:r>
          </a:p>
          <a:p>
            <a:r>
              <a:rPr lang="en-US" dirty="0" smtClean="0"/>
              <a:t>Paper 2</a:t>
            </a:r>
          </a:p>
          <a:p>
            <a:pPr lvl="1"/>
            <a:r>
              <a:rPr lang="en-US" dirty="0" smtClean="0"/>
              <a:t>Detailed analysis of collected data</a:t>
            </a:r>
          </a:p>
          <a:p>
            <a:pPr lvl="1"/>
            <a:r>
              <a:rPr lang="en-US" dirty="0" smtClean="0"/>
              <a:t>Tradeoffs of both architectures discussed in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38800" y="2286000"/>
            <a:ext cx="5334000" cy="1828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Questions?</a:t>
            </a:r>
            <a:endParaRPr lang="en-US" sz="5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http://cnx.org/resources/5926d71c43a7ad1dba73dca4226a22b7/graphic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800600" cy="59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NVIDIA Tesla C1060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Device Overview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Stream Processors: </a:t>
            </a:r>
            <a:r>
              <a:rPr lang="en-US" dirty="0" smtClean="0">
                <a:solidFill>
                  <a:schemeClr val="tx1"/>
                </a:solidFill>
              </a:rPr>
              <a:t>240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Core Clock: </a:t>
            </a:r>
            <a:r>
              <a:rPr lang="en-US" dirty="0" smtClean="0">
                <a:solidFill>
                  <a:schemeClr val="tx1"/>
                </a:solidFill>
              </a:rPr>
              <a:t>1330 </a:t>
            </a:r>
            <a:r>
              <a:rPr lang="en-US" dirty="0">
                <a:solidFill>
                  <a:schemeClr val="tx1"/>
                </a:solidFill>
              </a:rPr>
              <a:t>MHz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 Technology: 55nm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TDP: </a:t>
            </a:r>
            <a:r>
              <a:rPr lang="en-US" dirty="0" smtClean="0">
                <a:solidFill>
                  <a:schemeClr val="tx1"/>
                </a:solidFill>
              </a:rPr>
              <a:t>~160W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Memory Controller: </a:t>
            </a:r>
            <a:r>
              <a:rPr lang="en-US" dirty="0" smtClean="0">
                <a:solidFill>
                  <a:schemeClr val="tx1"/>
                </a:solidFill>
              </a:rPr>
              <a:t>GDDR3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media.sundaysky.com/tigerdirect/images/7194549/_ti/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/>
        </p:blipFill>
        <p:spPr bwMode="auto">
          <a:xfrm>
            <a:off x="5562600" y="2188298"/>
            <a:ext cx="3482802" cy="28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Convey HC-1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3742266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Device Overview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 Virtex-5 LX330 FPGAs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FPGA clock: 300 MHz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Memory Controller: DDR2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Host: Intel Xeon 5183 clocked at 2.13 GHz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03" y="1930400"/>
            <a:ext cx="4514850" cy="37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52" y="533400"/>
            <a:ext cx="8596668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Kernel Optimizations (1/2)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25" y="1524000"/>
            <a:ext cx="5113866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Convey HC-1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Convey personalities: A group of a set of instructions that are designed for an application or class of applications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Personalities are stored as pre-compiled FPGA bit files.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Personalities used: single precision vector personality, double-precision vector personality and financial analytics personality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addition to the personalities, Convey Math Library, Basic Linear Algebra Subroutines (BLAS) were used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27" r="13100"/>
          <a:stretch/>
        </p:blipFill>
        <p:spPr>
          <a:xfrm>
            <a:off x="6064019" y="2209800"/>
            <a:ext cx="2971801" cy="4465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497" r="2325"/>
          <a:stretch/>
        </p:blipFill>
        <p:spPr>
          <a:xfrm>
            <a:off x="6324600" y="533400"/>
            <a:ext cx="3048000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Kernel Optimizations (2/2)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407" y="1676400"/>
            <a:ext cx="5113866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NVIDIA GPUs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CUDA development model was used to benchmark the GPU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CuBLAS</a:t>
            </a:r>
            <a:r>
              <a:rPr lang="en-US" dirty="0" smtClean="0">
                <a:solidFill>
                  <a:schemeClr val="tx1"/>
                </a:solidFill>
              </a:rPr>
              <a:t> which is a ported version of BLAS for GPU implementation was used for optimized implementation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vitorpamplona.com/deps/nqueens/geyer_html_6da28b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1900" r="2355" b="1549"/>
          <a:stretch/>
        </p:blipFill>
        <p:spPr bwMode="auto">
          <a:xfrm>
            <a:off x="5943600" y="1676400"/>
            <a:ext cx="2805232" cy="39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Why do we need optimizations?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07" y="1681827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architectures under comparison are diverse in nature</a:t>
            </a:r>
          </a:p>
          <a:p>
            <a:r>
              <a:rPr lang="en-US" dirty="0">
                <a:solidFill>
                  <a:schemeClr val="tx1"/>
                </a:solidFill>
              </a:rPr>
              <a:t>To analyze the efficiency of an application on the architecture, the application has to be programmed to take advantage of the architecture’s </a:t>
            </a:r>
            <a:r>
              <a:rPr lang="en-US" dirty="0" smtClean="0">
                <a:solidFill>
                  <a:schemeClr val="tx1"/>
                </a:solidFill>
              </a:rPr>
              <a:t>strengths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would be a mammoth task to write a benchmark that is optimized for each architecture in a short period of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Therefore it is essential to use libraries that are optimized for a particular device/architecture</a:t>
            </a:r>
          </a:p>
        </p:txBody>
      </p:sp>
      <p:pic>
        <p:nvPicPr>
          <p:cNvPr id="4098" name="Picture 2" descr="https://encrypted-tbn3.gstatic.com/images?q=tbn:ANd9GcRxuprZIX9PpHQ8HR0c7N_af-iEoA8f5SOKoIgEzr3DBYzgHMH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Memory Controllers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79" y="14478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Memory controllers are digital circuits that manage the data flow to and from the compute units of a processor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contain the logic required to read from and write to the DRAM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also refresh the DRAM periodically, without which the DRAM will lose the data written to it</a:t>
            </a:r>
          </a:p>
          <a:p>
            <a:r>
              <a:rPr lang="en-US" dirty="0">
                <a:solidFill>
                  <a:schemeClr val="tx1"/>
                </a:solidFill>
              </a:rPr>
              <a:t>Double data </a:t>
            </a:r>
            <a:r>
              <a:rPr lang="en-US" dirty="0" smtClean="0">
                <a:solidFill>
                  <a:schemeClr val="tx1"/>
                </a:solidFill>
              </a:rPr>
              <a:t>rate(DDR</a:t>
            </a:r>
            <a:r>
              <a:rPr lang="en-US" dirty="0">
                <a:solidFill>
                  <a:schemeClr val="tx1"/>
                </a:solidFill>
              </a:rPr>
              <a:t>) memory controllers are used to drive DDR SDRAM, where data is transferred on both rising and falling edges of the system's memory clock.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DDR </a:t>
            </a:r>
            <a:r>
              <a:rPr lang="en-US" dirty="0">
                <a:solidFill>
                  <a:schemeClr val="tx1"/>
                </a:solidFill>
              </a:rPr>
              <a:t>memory controllers </a:t>
            </a:r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dirty="0">
                <a:solidFill>
                  <a:schemeClr val="tx1"/>
                </a:solidFill>
              </a:rPr>
              <a:t>for twice the data to be transferred without increasing the memory cell's clock rate or bus width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GDDR is a memory controller designed for use on graphics processors and is different from DDR.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photos.gograph.com/thumbs/CSP/CSP266/k2665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7" y="97111"/>
            <a:ext cx="1793883" cy="13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1799</Words>
  <Application>Microsoft Office PowerPoint</Application>
  <PresentationFormat>Widescreen</PresentationFormat>
  <Paragraphs>231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Cambria Math</vt:lpstr>
      <vt:lpstr>Candara</vt:lpstr>
      <vt:lpstr>Trebuchet MS</vt:lpstr>
      <vt:lpstr>Wingdings</vt:lpstr>
      <vt:lpstr>Wingdings 3</vt:lpstr>
      <vt:lpstr>Facet</vt:lpstr>
      <vt:lpstr>PowerPoint Presentation</vt:lpstr>
      <vt:lpstr>CPU vs Accelerators</vt:lpstr>
      <vt:lpstr>NVIDIA GTX 285</vt:lpstr>
      <vt:lpstr>NVIDIA Tesla C1060</vt:lpstr>
      <vt:lpstr>Convey HC-1</vt:lpstr>
      <vt:lpstr>Kernel Optimizations (1/2) </vt:lpstr>
      <vt:lpstr>Kernel Optimizations (2/2)</vt:lpstr>
      <vt:lpstr>Why do we need optimizations?</vt:lpstr>
      <vt:lpstr>Memory Controllers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Pros and Cons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2015-02-09T20:52:32Z</dcterms:created>
  <dcterms:modified xsi:type="dcterms:W3CDTF">2015-03-26T13:22:58Z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