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304" r:id="rId24"/>
    <p:sldId id="286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5" r:id="rId35"/>
    <p:sldId id="306" r:id="rId36"/>
    <p:sldId id="307" r:id="rId37"/>
    <p:sldId id="308" r:id="rId38"/>
    <p:sldId id="303" r:id="rId39"/>
    <p:sldId id="299" r:id="rId40"/>
    <p:sldId id="300" r:id="rId41"/>
    <p:sldId id="301" r:id="rId42"/>
    <p:sldId id="302" r:id="rId43"/>
    <p:sldId id="309" r:id="rId44"/>
    <p:sldId id="287" r:id="rId45"/>
    <p:sldId id="264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63" autoAdjust="0"/>
  </p:normalViewPr>
  <p:slideViewPr>
    <p:cSldViewPr>
      <p:cViewPr varScale="1">
        <p:scale>
          <a:sx n="86" d="100"/>
          <a:sy n="86" d="100"/>
        </p:scale>
        <p:origin x="654" y="8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22FB-8C29-4ED7-893B-B6EAFA90D9DE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E941-7697-4326-93D2-872F0D3606B0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3FC5-FE2A-44F4-A26C-6EFF5E9266BF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BBB-F45B-4802-B983-74A92B3D8B7A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63F7-F89E-4E9C-BA45-2ECE19BE0FF8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FE23-54A0-4629-90F2-73CDCDD7D048}" type="datetime1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17C2-6762-4F1C-B6FE-2BCFA923815C}" type="datetime1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05AA-8681-45C4-9F0B-58643AE85A37}" type="datetime1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3B83-88DA-4606-8E58-7F81182804B4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041F-1712-4AA2-884E-BCC01B01B800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21FD2AB-B7B7-431F-BA2E-8CCE05EAD5E4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Kanika</a:t>
            </a:r>
            <a:r>
              <a:rPr lang="en-US" sz="2400" dirty="0" smtClean="0">
                <a:solidFill>
                  <a:schemeClr val="bg1"/>
                </a:solidFill>
              </a:rPr>
              <a:t> Chawla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Parth Shah</a:t>
            </a:r>
          </a:p>
          <a:p>
            <a:pPr algn="r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Sowmith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Boyanpalli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MANAGEMENT IN MOBILE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0"/>
            <a:ext cx="11887200" cy="1974322"/>
          </a:xfrm>
        </p:spPr>
        <p:txBody>
          <a:bodyPr>
            <a:noAutofit/>
          </a:bodyPr>
          <a:lstStyle/>
          <a:p>
            <a:pPr lvl="1" algn="ctr" defTabSz="457063" rtl="0">
              <a:spcBef>
                <a:spcPct val="0"/>
              </a:spcBef>
            </a:pPr>
            <a:r>
              <a:rPr lang="en-US" sz="3599" dirty="0">
                <a:solidFill>
                  <a:schemeClr val="bg1"/>
                </a:solidFill>
                <a:latin typeface="+mj-lt"/>
              </a:rPr>
              <a:t>MEMORY CONTROL STATUS FIELD </a:t>
            </a:r>
            <a:br>
              <a:rPr lang="en-US" sz="3599" dirty="0">
                <a:solidFill>
                  <a:schemeClr val="bg1"/>
                </a:solidFill>
                <a:latin typeface="+mj-lt"/>
              </a:rPr>
            </a:br>
            <a:r>
              <a:rPr lang="en-US" sz="3599" dirty="0">
                <a:solidFill>
                  <a:schemeClr val="bg1"/>
                </a:solidFill>
                <a:latin typeface="+mj-lt"/>
              </a:rPr>
              <a:t>AND LINE STATUS</a:t>
            </a:r>
            <a:br>
              <a:rPr lang="en-US" sz="3599" dirty="0">
                <a:solidFill>
                  <a:schemeClr val="bg1"/>
                </a:solidFill>
                <a:latin typeface="+mj-lt"/>
              </a:rPr>
            </a:br>
            <a:endParaRPr lang="en-US" sz="359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63" y="2160920"/>
            <a:ext cx="5772949" cy="3879762"/>
          </a:xfrm>
        </p:spPr>
        <p:txBody>
          <a:bodyPr>
            <a:normAutofit/>
          </a:bodyPr>
          <a:lstStyle/>
          <a:p>
            <a:r>
              <a:rPr lang="en-US" dirty="0" smtClean="0"/>
              <a:t>Control status field is divided into three bits: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Valid bit: shows if the line is valid(1) or invalid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Copy bit: whether the line has been copied back</a:t>
            </a:r>
          </a:p>
          <a:p>
            <a:pPr marL="457063" lvl="1" indent="0">
              <a:buNone/>
            </a:pPr>
            <a:r>
              <a:rPr lang="en-US" sz="1799" dirty="0"/>
              <a:t> to server/mobile terminal(1) or not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Dirty bits: whether write operation has been </a:t>
            </a:r>
          </a:p>
          <a:p>
            <a:pPr marL="457063" lvl="1" indent="0">
              <a:buNone/>
            </a:pPr>
            <a:r>
              <a:rPr lang="en-US" sz="1799" dirty="0"/>
              <a:t>performed on the blocks.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4591"/>
          <a:stretch/>
        </p:blipFill>
        <p:spPr>
          <a:xfrm>
            <a:off x="6183714" y="1751178"/>
            <a:ext cx="5811873" cy="4949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AN DLINE TRANSFER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 of memory access,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The kind of memory operation is determined by the kind of memory access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The next memory line status is determined by current memory line status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The line transfer control and related line status control are performed in memory exception interrupt(MEI)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MEI is invoked by memory access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EXCEPTION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between a mobile terminal and server to transfer the lines are executed in a memory exception interrupt</a:t>
            </a:r>
          </a:p>
          <a:p>
            <a:r>
              <a:rPr lang="en-US" dirty="0" smtClean="0"/>
              <a:t>Taking some sample cases  for memory access and line transfer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57" t="43590" r="37971" b="31549"/>
          <a:stretch/>
        </p:blipFill>
        <p:spPr>
          <a:xfrm>
            <a:off x="3656012" y="4055976"/>
            <a:ext cx="3537730" cy="24972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MEMORY ACCESSES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status is VC(m)= 100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Content is valid as V = 1, i.e. read/write has been successfully performed on mobile terminal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It has not been copied to the server yet as C = 0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345971" lvl="1" indent="-290426">
              <a:buFont typeface="Wingdings" panose="05000000000000000000" pitchFamily="2" charset="2"/>
              <a:buChar char="Ø"/>
            </a:pPr>
            <a:r>
              <a:rPr lang="en-US" dirty="0" smtClean="0"/>
              <a:t>If line status is invalid i.e. V(m) = 0 or old VC(m) = 11</a:t>
            </a:r>
          </a:p>
          <a:p>
            <a:pPr marL="745901" lvl="2" indent="-290426">
              <a:buFont typeface="Wingdings" panose="05000000000000000000" pitchFamily="2" charset="2"/>
              <a:buChar char="q"/>
            </a:pPr>
            <a:r>
              <a:rPr lang="en-US" dirty="0" smtClean="0"/>
              <a:t>The MEI occurs to achieve memory consistency</a:t>
            </a:r>
          </a:p>
          <a:p>
            <a:pPr marL="745901" lvl="2" indent="-290426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745901" lvl="2" indent="-290426">
              <a:buFont typeface="Wingdings" panose="05000000000000000000" pitchFamily="2" charset="2"/>
              <a:buChar char="q"/>
            </a:pPr>
            <a:r>
              <a:rPr lang="en-US" dirty="0" smtClean="0"/>
              <a:t>Exception routines on mobile terminal and server communicate to transfer designated line</a:t>
            </a:r>
          </a:p>
          <a:p>
            <a:pPr marL="745901" lvl="2" indent="-290426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745901" lvl="2" indent="-290426">
              <a:buFont typeface="Wingdings" panose="05000000000000000000" pitchFamily="2" charset="2"/>
              <a:buChar char="q"/>
            </a:pPr>
            <a:r>
              <a:rPr lang="en-US" dirty="0" smtClean="0"/>
              <a:t>When line is requested from mobile terminal , a remote interrupt occurs on the server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 V(m)=0 , content is transferred to the mobile terminal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For VC(m)=11, then D(s) bits are further inspected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if D(s) bit of a block is 1 then corresponding data is transferred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all D(s) are 0 then no transfer because no alterations have been done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VC(s) is then set to 11 and interrupt routine is terminated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mobile terminal’s interrupt routine , during the transfer of data from server, the line status becomes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VCD(m) = 100 which corresponds to the newest line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Again if the write operation is performed D(m) bits are set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LINE ACCESS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deadlock situation occurs if the mobile terminal and server request the same line at the same time.</a:t>
            </a:r>
          </a:p>
          <a:p>
            <a:endParaRPr lang="en-US" dirty="0" smtClean="0"/>
          </a:p>
          <a:p>
            <a:r>
              <a:rPr lang="en-US" dirty="0" smtClean="0"/>
              <a:t>To prevent this the remote interrupt is turned off between the memory exception and completion of the first instructions execution after the end of interruption</a:t>
            </a:r>
          </a:p>
          <a:p>
            <a:endParaRPr lang="en-US" dirty="0"/>
          </a:p>
          <a:p>
            <a:r>
              <a:rPr lang="en-US" dirty="0" smtClean="0"/>
              <a:t>By this method when the same line is used the memory line is accessed alternatively between the mobile terminal and the server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COMMUNICATION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case of exception communication should be established. </a:t>
            </a:r>
          </a:p>
          <a:p>
            <a:endParaRPr lang="en-US" dirty="0"/>
          </a:p>
          <a:p>
            <a:r>
              <a:rPr lang="en-US" dirty="0" smtClean="0"/>
              <a:t>If the communication fails </a:t>
            </a:r>
            <a:r>
              <a:rPr lang="en-US" dirty="0"/>
              <a:t>the control program reports the status </a:t>
            </a:r>
            <a:r>
              <a:rPr lang="en-US" dirty="0" smtClean="0"/>
              <a:t>of memory to </a:t>
            </a:r>
            <a:r>
              <a:rPr lang="en-US" dirty="0"/>
              <a:t>the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2252830"/>
            <a:ext cx="5524822" cy="388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4096" y="1589561"/>
            <a:ext cx="9120634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schemeClr val="bg1"/>
                </a:solidFill>
              </a:rPr>
              <a:t>MMM system can be realized by using a processor with a standard architecture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99" dirty="0" smtClean="0"/>
              <a:t>LINE SIZE VS DATA TRANSFER TIME</a:t>
            </a:r>
            <a:endParaRPr lang="en-US" sz="3199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32" y="1930790"/>
            <a:ext cx="5680680" cy="41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Shigemori</a:t>
            </a:r>
            <a:r>
              <a:rPr lang="en-US" dirty="0"/>
              <a:t> </a:t>
            </a:r>
            <a:r>
              <a:rPr lang="en-US" dirty="0" smtClean="0"/>
              <a:t>Yokoyama, </a:t>
            </a:r>
            <a:r>
              <a:rPr lang="en-US" dirty="0"/>
              <a:t>Takahiro </a:t>
            </a:r>
            <a:r>
              <a:rPr lang="en-US" dirty="0" smtClean="0"/>
              <a:t>Okuda, </a:t>
            </a:r>
            <a:r>
              <a:rPr lang="en-US" dirty="0"/>
              <a:t>Tadanori </a:t>
            </a:r>
            <a:r>
              <a:rPr lang="en-US" dirty="0" smtClean="0"/>
              <a:t>Mizuno and </a:t>
            </a:r>
            <a:r>
              <a:rPr lang="en-US" dirty="0"/>
              <a:t>Takashi </a:t>
            </a:r>
            <a:r>
              <a:rPr lang="en-US" dirty="0" smtClean="0"/>
              <a:t>Watanabe, ”A </a:t>
            </a:r>
            <a:r>
              <a:rPr lang="en-US" dirty="0"/>
              <a:t>Memory Management Architecture for a Mobile Computing </a:t>
            </a:r>
            <a:r>
              <a:rPr lang="en-US" dirty="0" smtClean="0"/>
              <a:t>Environment”.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99" dirty="0" smtClean="0"/>
              <a:t>COMPARISON OF MMM AND A CONVENTIONAL</a:t>
            </a:r>
            <a:br>
              <a:rPr lang="en-US" sz="3199" dirty="0" smtClean="0"/>
            </a:br>
            <a:r>
              <a:rPr lang="en-US" sz="3199" dirty="0" smtClean="0"/>
              <a:t>MEMORY SYSTEM ON A MOBILE TERMINAL</a:t>
            </a:r>
            <a:endParaRPr lang="en-US" sz="3199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4" y="2205860"/>
            <a:ext cx="9278277" cy="37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99" dirty="0" smtClean="0"/>
              <a:t>COMPARISON OF MMM AND A CONVENTIONAL</a:t>
            </a:r>
            <a:br>
              <a:rPr lang="en-US" sz="3199" dirty="0" smtClean="0"/>
            </a:br>
            <a:r>
              <a:rPr lang="en-US" sz="3199" dirty="0" smtClean="0"/>
              <a:t>MEMORY SYSTEM ON A SERVER</a:t>
            </a:r>
            <a:endParaRPr lang="en-US" sz="3199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4" y="2329066"/>
            <a:ext cx="9488743" cy="35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in the paper is redundant with lot of information repeated</a:t>
            </a:r>
          </a:p>
          <a:p>
            <a:endParaRPr lang="en-US" dirty="0" smtClean="0"/>
          </a:p>
          <a:p>
            <a:r>
              <a:rPr lang="en-US" dirty="0" smtClean="0"/>
              <a:t>It doesn’t discuss any fault tolerant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2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99" dirty="0" smtClean="0"/>
              <a:t>CONCLUSION</a:t>
            </a:r>
            <a:endParaRPr lang="en-US" sz="319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MMM is the most preferable memory architecture for mobile terminals and servers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Introducing </a:t>
            </a:r>
            <a:r>
              <a:rPr lang="en-US" dirty="0"/>
              <a:t>MMM achieves </a:t>
            </a:r>
            <a:r>
              <a:rPr lang="en-US" dirty="0" err="1"/>
              <a:t>synchronisation</a:t>
            </a:r>
            <a:r>
              <a:rPr lang="en-US" dirty="0"/>
              <a:t> of common data on the </a:t>
            </a:r>
            <a:r>
              <a:rPr lang="en-US" dirty="0" err="1"/>
              <a:t>moobile</a:t>
            </a:r>
            <a:r>
              <a:rPr lang="en-US" dirty="0"/>
              <a:t> terminal and server.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/>
              <a:t>applcation</a:t>
            </a:r>
            <a:r>
              <a:rPr lang="en-US" dirty="0"/>
              <a:t> executes faster and efficiency of communication system increases by decreasing the communication cost and saving </a:t>
            </a:r>
            <a:r>
              <a:rPr lang="en-US" dirty="0" smtClean="0"/>
              <a:t>power.</a:t>
            </a:r>
          </a:p>
          <a:p>
            <a:endParaRPr lang="en-US" dirty="0"/>
          </a:p>
          <a:p>
            <a:r>
              <a:rPr lang="en-US" dirty="0" smtClean="0"/>
              <a:t>Prefetching multiple lines increases the efficiency.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94" y="23622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Presented at 2009 </a:t>
            </a:r>
            <a:r>
              <a:rPr lang="en-US" sz="1800" dirty="0"/>
              <a:t>IEEE International Advance Computing Conference (IACC 2009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By</a:t>
            </a:r>
            <a:r>
              <a:rPr lang="en-US" sz="1800" dirty="0"/>
              <a:t>: G. </a:t>
            </a:r>
            <a:r>
              <a:rPr lang="en-US" sz="1800" dirty="0" err="1" smtClean="0"/>
              <a:t>Anandharaj</a:t>
            </a:r>
            <a:r>
              <a:rPr lang="en-US" sz="1800" dirty="0" smtClean="0"/>
              <a:t>,  </a:t>
            </a:r>
            <a:r>
              <a:rPr lang="en-US" sz="1800" dirty="0"/>
              <a:t>Dr. R. </a:t>
            </a:r>
            <a:r>
              <a:rPr lang="en-US" sz="1800" dirty="0" err="1" smtClean="0"/>
              <a:t>Anitha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96" y="4572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Distributed </a:t>
            </a:r>
            <a:r>
              <a:rPr lang="en-US" dirty="0"/>
              <a:t>Cache Management Architecture for</a:t>
            </a:r>
            <a:br>
              <a:rPr lang="en-US" dirty="0"/>
            </a:br>
            <a:r>
              <a:rPr lang="en-US" dirty="0"/>
              <a:t>Mobile Computing Environments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Presents an effective technique to improve performance in a mobile environment</a:t>
            </a:r>
          </a:p>
          <a:p>
            <a:r>
              <a:rPr lang="en-US" sz="1800" dirty="0" smtClean="0"/>
              <a:t>Caches frequently accessed data items on client side</a:t>
            </a:r>
          </a:p>
          <a:p>
            <a:r>
              <a:rPr lang="en-US" sz="1800" dirty="0" smtClean="0"/>
              <a:t>Reduces data access latency as data access request can satisfied from the local cache or active node cache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Cache management in mobile environment includes following issues to be addresses:</a:t>
            </a:r>
          </a:p>
          <a:p>
            <a:pPr lvl="1"/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d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iscovery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algorithm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/>
              <a:t>:- Efficiently discover, select and deliver requested data from neighboring nodes</a:t>
            </a:r>
          </a:p>
          <a:p>
            <a:pPr lvl="1"/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admission control</a:t>
            </a:r>
            <a:r>
              <a:rPr lang="en-US" sz="1800" dirty="0" smtClean="0"/>
              <a:t>: - Decides what data to cache</a:t>
            </a:r>
          </a:p>
          <a:p>
            <a:pPr lvl="1"/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consistency algorithm</a:t>
            </a:r>
            <a:r>
              <a:rPr lang="en-US" sz="1800" dirty="0" smtClean="0"/>
              <a:t>: - Ensures no stale data are present</a:t>
            </a:r>
          </a:p>
          <a:p>
            <a:pPr lvl="1"/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replacement algorithm</a:t>
            </a:r>
            <a:r>
              <a:rPr lang="en-US" sz="1800" dirty="0" smtClean="0"/>
              <a:t>: - Decides which data to replace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/>
              <a:t>Goal</a:t>
            </a:r>
            <a:r>
              <a:rPr lang="en-US" sz="1800" dirty="0"/>
              <a:t>: to reduce the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caching overhead </a:t>
            </a:r>
            <a:r>
              <a:rPr lang="en-US" sz="1800" dirty="0"/>
              <a:t>and </a:t>
            </a:r>
            <a:r>
              <a:rPr lang="en-US" sz="1800" dirty="0" smtClean="0"/>
              <a:t>provide 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optimal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consistency and replacement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improve the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network utilization</a:t>
            </a:r>
            <a:r>
              <a:rPr lang="en-US" sz="1800" dirty="0"/>
              <a:t>, reduce the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search latency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bandwidth 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energy consumption.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Cache Management Architecture (CCCM)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Mobile Computing Network</a:t>
            </a:r>
          </a:p>
          <a:p>
            <a:pPr lvl="1"/>
            <a:r>
              <a:rPr lang="en-US" sz="1800" dirty="0" smtClean="0"/>
              <a:t>Geographic area divided into cells</a:t>
            </a:r>
          </a:p>
          <a:p>
            <a:pPr lvl="1"/>
            <a:r>
              <a:rPr lang="en-US" sz="1800" dirty="0" smtClean="0"/>
              <a:t>Cells consists of Base Station (BS) and Mobile Terminals (MT)</a:t>
            </a:r>
          </a:p>
          <a:p>
            <a:pPr lvl="1"/>
            <a:r>
              <a:rPr lang="en-US" sz="1800" dirty="0" smtClean="0"/>
              <a:t>Intra-cell and Inter-cell communication managed by BSs.</a:t>
            </a:r>
          </a:p>
          <a:p>
            <a:pPr lvl="1"/>
            <a:r>
              <a:rPr lang="en-US" sz="1800" dirty="0" smtClean="0"/>
              <a:t>MTs communicate with BS by wireless network</a:t>
            </a:r>
          </a:p>
          <a:p>
            <a:r>
              <a:rPr lang="en-US" sz="1800" dirty="0" smtClean="0"/>
              <a:t>Mobile network with n cells C1, C2, …, Cn</a:t>
            </a:r>
          </a:p>
          <a:p>
            <a:r>
              <a:rPr lang="en-US" sz="1800" dirty="0" smtClean="0"/>
              <a:t>For each cell Ci, </a:t>
            </a:r>
            <a:r>
              <a:rPr lang="en-US" sz="1800" dirty="0" err="1" smtClean="0"/>
              <a:t>DSi</a:t>
            </a:r>
            <a:r>
              <a:rPr lang="en-US" sz="1800" dirty="0" smtClean="0"/>
              <a:t> is database server that keep pieces of information, that is accessed by other systems</a:t>
            </a:r>
          </a:p>
          <a:p>
            <a:r>
              <a:rPr lang="en-US" sz="1800" dirty="0" smtClean="0"/>
              <a:t>S1, S2, … Sm are the clients in each cell.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13" y="1905000"/>
            <a:ext cx="4836688" cy="4444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Based Database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can communicate using our mobile phones even in remote areas.</a:t>
            </a:r>
          </a:p>
          <a:p>
            <a:r>
              <a:rPr lang="en-US" dirty="0" smtClean="0"/>
              <a:t>But certain challenges still remain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Narrow bandwidth of wireless </a:t>
            </a:r>
            <a:r>
              <a:rPr lang="en-US" sz="1799" dirty="0" smtClean="0"/>
              <a:t>communication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Unstable connectivity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 smtClean="0"/>
              <a:t>Limitations </a:t>
            </a:r>
            <a:r>
              <a:rPr lang="en-US" sz="1799" dirty="0"/>
              <a:t>of battery at mobile terminals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different DSs may be considered as mobile networks </a:t>
            </a:r>
            <a:r>
              <a:rPr lang="en-US" sz="1800" dirty="0" smtClean="0"/>
              <a:t>owned </a:t>
            </a:r>
            <a:r>
              <a:rPr lang="en-US" sz="1800" dirty="0"/>
              <a:t>by different service providers. </a:t>
            </a:r>
            <a:endParaRPr lang="en-US" sz="1800" dirty="0" smtClean="0"/>
          </a:p>
          <a:p>
            <a:r>
              <a:rPr lang="en-US" sz="1800" dirty="0" smtClean="0"/>
              <a:t>Communication between </a:t>
            </a:r>
            <a:r>
              <a:rPr lang="en-US" sz="1800" dirty="0"/>
              <a:t>DSs takes place only through their root </a:t>
            </a:r>
            <a:r>
              <a:rPr lang="en-US" sz="1800" dirty="0" smtClean="0"/>
              <a:t>databases Each </a:t>
            </a:r>
            <a:r>
              <a:rPr lang="en-US" sz="1800" dirty="0"/>
              <a:t>cell is controlled by a DS2. </a:t>
            </a:r>
            <a:endParaRPr lang="en-US" sz="1800" dirty="0" smtClean="0"/>
          </a:p>
          <a:p>
            <a:r>
              <a:rPr lang="en-US" sz="1800" dirty="0" smtClean="0"/>
              <a:t>Each </a:t>
            </a:r>
            <a:r>
              <a:rPr lang="en-US" sz="1800" dirty="0"/>
              <a:t>DS2 is </a:t>
            </a:r>
            <a:r>
              <a:rPr lang="en-US" sz="1800" dirty="0" smtClean="0"/>
              <a:t>co </a:t>
            </a:r>
            <a:r>
              <a:rPr lang="en-US" sz="1800" dirty="0"/>
              <a:t>located with a BS, which performs query processing on </a:t>
            </a:r>
            <a:r>
              <a:rPr lang="en-US" sz="1800" dirty="0" smtClean="0"/>
              <a:t>a query </a:t>
            </a:r>
            <a:r>
              <a:rPr lang="en-US" sz="1800" dirty="0"/>
              <a:t>arrival. </a:t>
            </a: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number of DS2s are clustered into one </a:t>
            </a:r>
            <a:r>
              <a:rPr lang="en-US" sz="1800" dirty="0" smtClean="0"/>
              <a:t>DS1and </a:t>
            </a:r>
            <a:r>
              <a:rPr lang="en-US" sz="1800" dirty="0"/>
              <a:t>several DSIs are connected to a single DSO.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DSO </a:t>
            </a:r>
            <a:r>
              <a:rPr lang="en-US" sz="1800" dirty="0" smtClean="0"/>
              <a:t>maintains </a:t>
            </a:r>
            <a:r>
              <a:rPr lang="en-US" sz="1800" dirty="0"/>
              <a:t>a location profile for each mobile client </a:t>
            </a:r>
            <a:r>
              <a:rPr lang="en-US" sz="1800" dirty="0" smtClean="0"/>
              <a:t>currently residing </a:t>
            </a:r>
            <a:r>
              <a:rPr lang="en-US" sz="1800" dirty="0"/>
              <a:t>in its service area. It consists of a record for each </a:t>
            </a:r>
            <a:r>
              <a:rPr lang="en-US" sz="1800" dirty="0" smtClean="0"/>
              <a:t>client </a:t>
            </a:r>
            <a:r>
              <a:rPr lang="en-US" sz="1800" dirty="0"/>
              <a:t>in the entire mobile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Based Database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Index file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Data File</a:t>
            </a:r>
          </a:p>
          <a:p>
            <a:r>
              <a:rPr lang="en-US" dirty="0" smtClean="0"/>
              <a:t>Index file points to the location profile of mobile clients in data file</a:t>
            </a:r>
          </a:p>
          <a:p>
            <a:r>
              <a:rPr lang="en-US" dirty="0" smtClean="0"/>
              <a:t>Client location profile contains pointer to DS of one level down the hierarchy of the client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Databases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8212" y="4648200"/>
            <a:ext cx="19050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File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0412" y="4648200"/>
            <a:ext cx="1524001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File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 rot="18871076">
            <a:off x="3540123" y="4499598"/>
            <a:ext cx="1600200" cy="1752600"/>
          </a:xfrm>
          <a:prstGeom prst="arc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0415" y="4648200"/>
            <a:ext cx="1317597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18871076">
            <a:off x="5718117" y="4499599"/>
            <a:ext cx="1600200" cy="1752600"/>
          </a:xfrm>
          <a:prstGeom prst="arc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Client C1 moves from one DS2 to another DS2</a:t>
            </a:r>
          </a:p>
          <a:p>
            <a:pPr lvl="1"/>
            <a:r>
              <a:rPr lang="en-US" sz="1400" dirty="0" smtClean="0"/>
              <a:t>Sends request message to associated DS2 which routes it to DS1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If DS1 remains same then old DS2 is updated with new DS2, old DS2 gets cancellation message</a:t>
            </a:r>
          </a:p>
          <a:p>
            <a:pPr lvl="1"/>
            <a:r>
              <a:rPr lang="en-US" sz="1400" dirty="0" smtClean="0"/>
              <a:t>If DS1 changes, DS0 updates the old DS1 with new DS1, old DS1 gets cancellation message, New entry in DS2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Old DS2 removes the entry and sends the location profile to new DS2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New DS2 adds new record and stores the location profile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Update Procedure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Neighboring active slides form a cooperative cache system </a:t>
            </a:r>
          </a:p>
          <a:p>
            <a:r>
              <a:rPr lang="en-US" sz="1800" dirty="0" smtClean="0"/>
              <a:t>In case of data miss in the local cache, client searches in its zone.</a:t>
            </a:r>
          </a:p>
          <a:p>
            <a:r>
              <a:rPr lang="en-US" sz="1800" dirty="0" smtClean="0"/>
              <a:t>Active node decided based on weight</a:t>
            </a:r>
          </a:p>
          <a:p>
            <a:pPr marL="274320" lvl="1" indent="0">
              <a:buNone/>
            </a:pPr>
            <a:r>
              <a:rPr lang="pl-PL" sz="1800" dirty="0" smtClean="0"/>
              <a:t>W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pl-PL" sz="1800" dirty="0" smtClean="0"/>
              <a:t>= </a:t>
            </a:r>
            <a:r>
              <a:rPr lang="pl-PL" sz="1800" dirty="0"/>
              <a:t>(</a:t>
            </a:r>
            <a:r>
              <a:rPr lang="pl-PL" sz="1800" dirty="0" smtClean="0"/>
              <a:t>BW</a:t>
            </a:r>
            <a:r>
              <a:rPr lang="en-US" sz="1800" dirty="0" err="1" smtClean="0"/>
              <a:t>i</a:t>
            </a:r>
            <a:r>
              <a:rPr lang="pl-PL" sz="1800" dirty="0" smtClean="0"/>
              <a:t> </a:t>
            </a:r>
            <a:r>
              <a:rPr lang="pl-PL" sz="1800" dirty="0"/>
              <a:t>+ </a:t>
            </a:r>
            <a:r>
              <a:rPr lang="pl-PL" sz="1800" dirty="0" smtClean="0"/>
              <a:t>S</a:t>
            </a:r>
            <a:r>
              <a:rPr lang="en-US" sz="1800" dirty="0" smtClean="0"/>
              <a:t>Pi + </a:t>
            </a:r>
            <a:r>
              <a:rPr lang="pl-PL" sz="1800" dirty="0" smtClean="0"/>
              <a:t> </a:t>
            </a:r>
            <a:r>
              <a:rPr lang="en-US" sz="1800" dirty="0" smtClean="0"/>
              <a:t>C</a:t>
            </a:r>
            <a:r>
              <a:rPr lang="pl-PL" sz="1800" dirty="0" smtClean="0"/>
              <a:t>R</a:t>
            </a:r>
            <a:r>
              <a:rPr lang="en-US" sz="1800" dirty="0" smtClean="0"/>
              <a:t>i</a:t>
            </a:r>
            <a:r>
              <a:rPr lang="pl-PL" sz="1800" dirty="0" smtClean="0"/>
              <a:t> </a:t>
            </a:r>
            <a:r>
              <a:rPr lang="pl-PL" sz="1800" dirty="0"/>
              <a:t>) </a:t>
            </a:r>
            <a:r>
              <a:rPr lang="en-US" sz="1800" dirty="0" smtClean="0"/>
              <a:t>/ </a:t>
            </a:r>
            <a:r>
              <a:rPr lang="pl-PL" sz="1800" dirty="0" smtClean="0"/>
              <a:t>AL</a:t>
            </a:r>
            <a:r>
              <a:rPr lang="en-US" sz="1800" dirty="0" err="1" smtClean="0"/>
              <a:t>i</a:t>
            </a:r>
            <a:r>
              <a:rPr lang="en-US" sz="1800" dirty="0" smtClean="0"/>
              <a:t>	</a:t>
            </a:r>
          </a:p>
          <a:p>
            <a:r>
              <a:rPr lang="en-US" sz="1800" dirty="0" smtClean="0"/>
              <a:t>Vector W = {Si, Wi}</a:t>
            </a:r>
          </a:p>
          <a:p>
            <a:r>
              <a:rPr lang="en-US" sz="1800" dirty="0" smtClean="0"/>
              <a:t>All the nodes above a cutoff are Active nodes </a:t>
            </a:r>
            <a:r>
              <a:rPr lang="en-US" sz="1800" dirty="0" err="1" smtClean="0"/>
              <a:t>Sk</a:t>
            </a:r>
            <a:r>
              <a:rPr lang="en-US" sz="1800" dirty="0" smtClean="0"/>
              <a:t>,   W &gt; Beta</a:t>
            </a:r>
            <a:endParaRPr lang="en-US" sz="1800" dirty="0"/>
          </a:p>
          <a:p>
            <a:r>
              <a:rPr lang="en-US" sz="1800" dirty="0" smtClean="0"/>
              <a:t>Database server caches data into active nodes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Cache Management Architecture (DCMA) – Cache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Determines where the requested data is located</a:t>
            </a:r>
          </a:p>
          <a:p>
            <a:r>
              <a:rPr lang="en-US" sz="1800" dirty="0" smtClean="0"/>
              <a:t>The list </a:t>
            </a:r>
            <a:r>
              <a:rPr lang="en-US" sz="1800" dirty="0" err="1" smtClean="0"/>
              <a:t>Sk</a:t>
            </a:r>
            <a:r>
              <a:rPr lang="en-US" sz="1800" dirty="0" smtClean="0"/>
              <a:t> is broadcasted to all clients, once it is created</a:t>
            </a:r>
          </a:p>
          <a:p>
            <a:r>
              <a:rPr lang="en-US" sz="1800" dirty="0" smtClean="0"/>
              <a:t>For a miss, node sends request packet to active nodes</a:t>
            </a:r>
          </a:p>
          <a:p>
            <a:r>
              <a:rPr lang="en-US" sz="1800" dirty="0" smtClean="0"/>
              <a:t>Active node having data sends </a:t>
            </a:r>
            <a:r>
              <a:rPr lang="en-US" sz="1800" i="1" dirty="0" err="1" smtClean="0"/>
              <a:t>ack</a:t>
            </a:r>
            <a:r>
              <a:rPr lang="en-US" sz="1800" i="1" dirty="0" smtClean="0"/>
              <a:t> </a:t>
            </a:r>
            <a:r>
              <a:rPr lang="en-US" sz="1800" dirty="0" smtClean="0"/>
              <a:t>packet to sender node</a:t>
            </a:r>
          </a:p>
          <a:p>
            <a:r>
              <a:rPr lang="en-US" sz="1800" dirty="0" err="1" smtClean="0"/>
              <a:t>Ack</a:t>
            </a:r>
            <a:r>
              <a:rPr lang="en-US" sz="1800" dirty="0" smtClean="0"/>
              <a:t> contain Timestamp and Weight</a:t>
            </a:r>
          </a:p>
          <a:p>
            <a:r>
              <a:rPr lang="en-US" sz="1800" dirty="0" smtClean="0"/>
              <a:t>Based on this information, sender node requests data from best active client with a confirm packet</a:t>
            </a:r>
          </a:p>
          <a:p>
            <a:r>
              <a:rPr lang="en-US" sz="1800" dirty="0" smtClean="0"/>
              <a:t>Best client sends requested data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Discovery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Update message is sent to the nearest client in list </a:t>
            </a:r>
            <a:r>
              <a:rPr lang="en-US" sz="1800" dirty="0" err="1" smtClean="0"/>
              <a:t>Sk</a:t>
            </a:r>
            <a:endParaRPr lang="en-US" sz="1800" dirty="0" smtClean="0"/>
          </a:p>
          <a:p>
            <a:r>
              <a:rPr lang="en-US" sz="1800" dirty="0" err="1" smtClean="0"/>
              <a:t>Ack</a:t>
            </a:r>
            <a:r>
              <a:rPr lang="en-US" sz="1800" dirty="0" smtClean="0"/>
              <a:t> sent and forwards update to next client in list</a:t>
            </a:r>
          </a:p>
          <a:p>
            <a:r>
              <a:rPr lang="en-US" sz="1800" dirty="0" smtClean="0"/>
              <a:t>Procedure repeats for all nodes until </a:t>
            </a:r>
            <a:r>
              <a:rPr lang="en-US" sz="1800" dirty="0" err="1" smtClean="0"/>
              <a:t>ack</a:t>
            </a:r>
            <a:r>
              <a:rPr lang="en-US" sz="1800" dirty="0" smtClean="0"/>
              <a:t> received</a:t>
            </a:r>
          </a:p>
          <a:p>
            <a:r>
              <a:rPr lang="en-US" sz="1800" dirty="0" smtClean="0"/>
              <a:t>The sender propagates the data with new timestamp to all clients sending </a:t>
            </a:r>
            <a:r>
              <a:rPr lang="en-US" sz="1800" dirty="0" err="1" smtClean="0"/>
              <a:t>ack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Consistency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0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Least Relevant Value replacement policy</a:t>
            </a:r>
          </a:p>
          <a:p>
            <a:r>
              <a:rPr lang="en-US" sz="1800" dirty="0" smtClean="0"/>
              <a:t>Based on:</a:t>
            </a:r>
          </a:p>
          <a:p>
            <a:pPr lvl="1"/>
            <a:r>
              <a:rPr lang="en-US" sz="1800" dirty="0" smtClean="0"/>
              <a:t>Access probability</a:t>
            </a:r>
          </a:p>
          <a:p>
            <a:pPr marL="274320" lvl="1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Distance: Caches data for farther node; saves bandwidth and reduces latency</a:t>
            </a:r>
          </a:p>
          <a:p>
            <a:pPr lvl="1"/>
            <a:r>
              <a:rPr lang="en-US" sz="1800" dirty="0" smtClean="0"/>
              <a:t>Size: Larger cache block makes room for more data</a:t>
            </a:r>
          </a:p>
          <a:p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Replacement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2" y="3317661"/>
            <a:ext cx="1930656" cy="745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2" y="4202806"/>
            <a:ext cx="2743801" cy="6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5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Downlink Traffic Vs The Query Generation Time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2182020"/>
            <a:ext cx="45148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average query latency as a function </a:t>
            </a:r>
            <a:r>
              <a:rPr lang="en-US" dirty="0"/>
              <a:t>of </a:t>
            </a:r>
            <a:r>
              <a:rPr lang="en-US" dirty="0" err="1"/>
              <a:t>Tquery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401095"/>
            <a:ext cx="4505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MMM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Above problems solved by controlling a part of mobile terminal’s memory and a part of server’s memory which are common to each other.</a:t>
            </a:r>
          </a:p>
          <a:p>
            <a:r>
              <a:rPr lang="en-US" dirty="0" smtClean="0"/>
              <a:t>Achieves the following: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Synchronization of common data between mobile terminal and server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Increase in processing speed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Reduction in communication cost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Easy programming of applications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Power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End-to-end Delay For Different</a:t>
            </a:r>
            <a:br>
              <a:rPr lang="en-US" dirty="0" smtClean="0"/>
            </a:br>
            <a:r>
              <a:rPr lang="en-US" dirty="0" smtClean="0"/>
              <a:t>Traffic Rates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20156"/>
            <a:ext cx="4371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Throughput Received For Different Cache Sizes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7" y="2415381"/>
            <a:ext cx="4248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213" y="2362200"/>
            <a:ext cx="9143999" cy="1069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fault tolerant mechanism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May degrade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85800"/>
            <a:ext cx="9144000" cy="1295400"/>
          </a:xfrm>
        </p:spPr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99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DCMA (Distributed cache management architecture ) includes cache placement, discovery , consistency and replacement </a:t>
            </a:r>
            <a:r>
              <a:rPr lang="en-US" dirty="0" smtClean="0"/>
              <a:t>techniques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provided efficient technique for location update in the case of moving clients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achieves lower latency , reduced packet loss, reduced network bandwidth consumption, reduced data server workload.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&amp; Discussion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MMM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609" t="16098" b="29900"/>
          <a:stretch/>
        </p:blipFill>
        <p:spPr>
          <a:xfrm>
            <a:off x="677157" y="1688576"/>
            <a:ext cx="5456844" cy="4377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2877" y="1972655"/>
            <a:ext cx="5237935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Wingdings" panose="05000000000000000000" pitchFamily="2" charset="2"/>
              <a:buChar char="Ø"/>
            </a:pPr>
            <a:r>
              <a:rPr lang="en-US" sz="1799" dirty="0">
                <a:solidFill>
                  <a:schemeClr val="bg1"/>
                </a:solidFill>
              </a:rPr>
              <a:t>Common memory used</a:t>
            </a:r>
          </a:p>
          <a:p>
            <a:pPr marL="742727" lvl="1" indent="-285664">
              <a:buFont typeface="Wingdings" panose="05000000000000000000" pitchFamily="2" charset="2"/>
              <a:buChar char="q"/>
            </a:pPr>
            <a:r>
              <a:rPr lang="en-US" sz="1799" dirty="0">
                <a:solidFill>
                  <a:schemeClr val="bg1"/>
                </a:solidFill>
              </a:rPr>
              <a:t>Can be accessed by both mobile terminal and 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concepts used in the new MMM architecture are: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Cache memory: data is fetched from remote location and stored in local memory for easy access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Distributed shared memory: common address spaces are at physically distinct locations but have the same address.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Virtual memory: a part of common memory space of the server is used as virtual memory for the mobile terminal.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ACHIEVED USING MMM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can run faster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Do not need to program the network aspects to read/write from the </a:t>
            </a:r>
            <a:r>
              <a:rPr lang="en-US" sz="1799" dirty="0" smtClean="0"/>
              <a:t>server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All data available locally</a:t>
            </a:r>
          </a:p>
          <a:p>
            <a:pPr marL="285664" lvl="1"/>
            <a:endParaRPr lang="en-US" sz="1799" dirty="0"/>
          </a:p>
          <a:p>
            <a:pPr marL="285664" lvl="1"/>
            <a:r>
              <a:rPr lang="en-US" sz="1799" dirty="0"/>
              <a:t>Communication is more efficient</a:t>
            </a:r>
          </a:p>
          <a:p>
            <a:pPr marL="685594" lvl="2">
              <a:buFont typeface="Wingdings" panose="05000000000000000000" pitchFamily="2" charset="2"/>
              <a:buChar char="q"/>
            </a:pPr>
            <a:r>
              <a:rPr lang="en-US" sz="1799" dirty="0"/>
              <a:t>Only necessary data being communicated at necessary time</a:t>
            </a:r>
          </a:p>
          <a:p>
            <a:pPr marL="0" lvl="2" indent="0">
              <a:buNone/>
              <a:tabLst>
                <a:tab pos="115853" algn="l"/>
              </a:tabLst>
            </a:pPr>
            <a:endParaRPr lang="en-US" sz="1799" dirty="0"/>
          </a:p>
          <a:p>
            <a:pPr marL="285664" lvl="2" indent="-285664">
              <a:tabLst>
                <a:tab pos="115853" algn="l"/>
              </a:tabLst>
            </a:pPr>
            <a:r>
              <a:rPr lang="en-US" sz="1799" dirty="0"/>
              <a:t>This technique can be implemented using additional hardware of convectional circuits </a:t>
            </a:r>
          </a:p>
          <a:p>
            <a:pPr marL="285664" lvl="2" indent="-285664">
              <a:tabLst>
                <a:tab pos="115853" algn="l"/>
              </a:tabLst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79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MANAGEMNET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memory is managed using the following 5 key points: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Memory lines and control status </a:t>
            </a:r>
            <a:r>
              <a:rPr lang="en-US" sz="1799" dirty="0" smtClean="0"/>
              <a:t>field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Memory control status field and line status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 smtClean="0"/>
              <a:t>Memory </a:t>
            </a:r>
            <a:r>
              <a:rPr lang="en-US" sz="1799" dirty="0"/>
              <a:t>access and line transfer control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 smtClean="0"/>
              <a:t>Resolution </a:t>
            </a:r>
            <a:r>
              <a:rPr lang="en-US" sz="1799" dirty="0"/>
              <a:t>of line access conflict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 smtClean="0"/>
              <a:t>Control </a:t>
            </a:r>
            <a:r>
              <a:rPr lang="en-US" sz="1799" dirty="0"/>
              <a:t>of communication failure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4544"/>
            <a:ext cx="11049000" cy="1320456"/>
          </a:xfrm>
        </p:spPr>
        <p:txBody>
          <a:bodyPr>
            <a:noAutofit/>
          </a:bodyPr>
          <a:lstStyle/>
          <a:p>
            <a:pPr lvl="1" algn="ctr" defTabSz="457063" rtl="0">
              <a:spcBef>
                <a:spcPct val="0"/>
              </a:spcBef>
            </a:pPr>
            <a:r>
              <a:rPr lang="en-US" sz="3599" dirty="0">
                <a:solidFill>
                  <a:schemeClr val="bg1"/>
                </a:solidFill>
                <a:latin typeface="+mj-lt"/>
              </a:rPr>
              <a:t>MEMORY LINES AND CONTROL STATUS FIELD</a:t>
            </a:r>
            <a:br>
              <a:rPr lang="en-US" sz="3599" dirty="0">
                <a:solidFill>
                  <a:schemeClr val="bg1"/>
                </a:solidFill>
                <a:latin typeface="+mj-lt"/>
              </a:rPr>
            </a:br>
            <a:endParaRPr lang="en-US" sz="359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Memory is divided into fixed areas called lines</a:t>
            </a:r>
          </a:p>
          <a:p>
            <a:r>
              <a:rPr lang="en-US" dirty="0" smtClean="0"/>
              <a:t>Line sizes are between 16 Bytes – 4096 Bytes</a:t>
            </a:r>
          </a:p>
          <a:p>
            <a:r>
              <a:rPr lang="en-US" dirty="0" smtClean="0"/>
              <a:t>Line unit handles the memory mapping between mobile terminal and server</a:t>
            </a:r>
          </a:p>
          <a:p>
            <a:r>
              <a:rPr lang="en-US" dirty="0" smtClean="0"/>
              <a:t>Lines are further divided into blocks, where memory write back is handled</a:t>
            </a:r>
          </a:p>
          <a:p>
            <a:r>
              <a:rPr lang="en-US" dirty="0" smtClean="0"/>
              <a:t>Block sizes are between </a:t>
            </a:r>
            <a:r>
              <a:rPr lang="en-US" dirty="0"/>
              <a:t>16 Bytes – </a:t>
            </a:r>
            <a:r>
              <a:rPr lang="en-US" dirty="0" smtClean="0"/>
              <a:t>1024 </a:t>
            </a:r>
            <a:r>
              <a:rPr lang="en-US" dirty="0"/>
              <a:t>Bytes</a:t>
            </a:r>
            <a:endParaRPr lang="en-US" dirty="0" smtClean="0"/>
          </a:p>
          <a:p>
            <a:r>
              <a:rPr lang="en-US" dirty="0" smtClean="0"/>
              <a:t>Further, The Control Status Fields control the memory line status.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Ensures memory consistency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99" dirty="0"/>
              <a:t>i.e. lines on mobile terminal and server with same line number should have same data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79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1736</Words>
  <Application>Microsoft Office PowerPoint</Application>
  <PresentationFormat>Custom</PresentationFormat>
  <Paragraphs>269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Century Gothic</vt:lpstr>
      <vt:lpstr>Wingdings</vt:lpstr>
      <vt:lpstr>Wingdings 3</vt:lpstr>
      <vt:lpstr>Student presentation</vt:lpstr>
      <vt:lpstr>MEMORY MANAGEMENT IN MOBILE ENVIRONMENT</vt:lpstr>
      <vt:lpstr>CITATION</vt:lpstr>
      <vt:lpstr>MOTIVATION</vt:lpstr>
      <vt:lpstr> THE MMM TECHNOLOGY</vt:lpstr>
      <vt:lpstr>MMM ARCHITECTURE</vt:lpstr>
      <vt:lpstr>MMM ARCHITECTURE</vt:lpstr>
      <vt:lpstr>WHAT CAN BE ACHIEVED USING MMM</vt:lpstr>
      <vt:lpstr>MEMORY MANAGEMNET SYSTEMS</vt:lpstr>
      <vt:lpstr>MEMORY LINES AND CONTROL STATUS FIELD </vt:lpstr>
      <vt:lpstr>MEMORY CONTROL STATUS FIELD  AND LINE STATUS </vt:lpstr>
      <vt:lpstr>MEMORY ACCESS AN DLINE TRANSFER CONTROL</vt:lpstr>
      <vt:lpstr>MEMORY EXCEPTION INTERRUPT</vt:lpstr>
      <vt:lpstr>SAMPLE MEMORY ACCESSES</vt:lpstr>
      <vt:lpstr>PowerPoint Presentation</vt:lpstr>
      <vt:lpstr>PowerPoint Presentation</vt:lpstr>
      <vt:lpstr>RESOLUTION OF LINE ACCESS CONFLICT</vt:lpstr>
      <vt:lpstr>CONTROL OF COMMUNICATION FAILURE</vt:lpstr>
      <vt:lpstr>EXPERIMENTAL SETUP</vt:lpstr>
      <vt:lpstr>LINE SIZE VS DATA TRANSFER TIME</vt:lpstr>
      <vt:lpstr>COMPARISON OF MMM AND A CONVENTIONAL MEMORY SYSTEM ON A MOBILE TERMINAL</vt:lpstr>
      <vt:lpstr>COMPARISON OF MMM AND A CONVENTIONAL MEMORY SYSTEM ON A SERVER</vt:lpstr>
      <vt:lpstr>Limitations</vt:lpstr>
      <vt:lpstr>CONCLUSION</vt:lpstr>
      <vt:lpstr>A Distributed Cache Management Architecture for Mobile Computing Environments</vt:lpstr>
      <vt:lpstr>Introduction </vt:lpstr>
      <vt:lpstr>Introduction </vt:lpstr>
      <vt:lpstr>Distributed Cache Management Architecture (CCCM)</vt:lpstr>
      <vt:lpstr>Network Model</vt:lpstr>
      <vt:lpstr>Tree Based Database Architecture</vt:lpstr>
      <vt:lpstr>Tree Based Database Architecture</vt:lpstr>
      <vt:lpstr>Organization of Databases</vt:lpstr>
      <vt:lpstr>Location Update Procedure </vt:lpstr>
      <vt:lpstr>Distributed Cache Management Architecture (DCMA) – Cache Placement</vt:lpstr>
      <vt:lpstr>Cache Discovery Algorithm</vt:lpstr>
      <vt:lpstr>Cache Consistency Algorithm</vt:lpstr>
      <vt:lpstr>Cache Replacement Algorithm</vt:lpstr>
      <vt:lpstr>Experimental Results</vt:lpstr>
      <vt:lpstr>Downlink Traffic Vs The Query Generation Time</vt:lpstr>
      <vt:lpstr>average query latency as a function of Tquery. </vt:lpstr>
      <vt:lpstr>Average End-to-end Delay For Different Traffic Rates</vt:lpstr>
      <vt:lpstr>Average Throughput Received For Different Cache Sizes</vt:lpstr>
      <vt:lpstr>Pitfalls</vt:lpstr>
      <vt:lpstr>Conclusion</vt:lpstr>
      <vt:lpstr>Questions &amp;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2015-04-07T05:23:23Z</dcterms:created>
  <dcterms:modified xsi:type="dcterms:W3CDTF">2015-04-07T10:53:22Z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