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1" r:id="rId4"/>
    <p:sldId id="262" r:id="rId5"/>
    <p:sldId id="275" r:id="rId6"/>
    <p:sldId id="263" r:id="rId7"/>
    <p:sldId id="264" r:id="rId8"/>
    <p:sldId id="265" r:id="rId9"/>
    <p:sldId id="266" r:id="rId10"/>
    <p:sldId id="267" r:id="rId11"/>
    <p:sldId id="276" r:id="rId12"/>
    <p:sldId id="277" r:id="rId13"/>
    <p:sldId id="278" r:id="rId14"/>
    <p:sldId id="279" r:id="rId15"/>
    <p:sldId id="268" r:id="rId16"/>
    <p:sldId id="269" r:id="rId17"/>
    <p:sldId id="270" r:id="rId18"/>
    <p:sldId id="271" r:id="rId19"/>
    <p:sldId id="280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BE4CC-64D1-40CE-9ED7-BF5D3EBAD46A}" type="datetimeFigureOut">
              <a:rPr lang="en-US" smtClean="0"/>
              <a:t>09-Apr-15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AEDA348-C8F6-43D6-AACA-5BA245A2889E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b="1" dirty="0"/>
              <a:t>Perceptron-based Coherence Predictors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38400"/>
            <a:ext cx="6858000" cy="3505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</a:rPr>
              <a:t>Naveen R. Iyer</a:t>
            </a:r>
          </a:p>
          <a:p>
            <a:endParaRPr lang="en-US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</a:rPr>
              <a:t>Publication: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Perceptron-based </a:t>
            </a:r>
            <a:r>
              <a:rPr lang="en-US" dirty="0">
                <a:solidFill>
                  <a:schemeClr val="tx1"/>
                </a:solidFill>
              </a:rPr>
              <a:t>Coherence Predictors. D. </a:t>
            </a:r>
            <a:r>
              <a:rPr lang="en-US" dirty="0" err="1">
                <a:solidFill>
                  <a:schemeClr val="tx1"/>
                </a:solidFill>
              </a:rPr>
              <a:t>Ghosh</a:t>
            </a:r>
            <a:r>
              <a:rPr lang="en-US" dirty="0">
                <a:solidFill>
                  <a:schemeClr val="tx1"/>
                </a:solidFill>
              </a:rPr>
              <a:t>, J.B. Carter, and H. </a:t>
            </a:r>
            <a:r>
              <a:rPr lang="en-US" dirty="0" err="1">
                <a:solidFill>
                  <a:schemeClr val="tx1"/>
                </a:solidFill>
              </a:rPr>
              <a:t>Duame</a:t>
            </a:r>
            <a:r>
              <a:rPr lang="en-US" dirty="0">
                <a:solidFill>
                  <a:schemeClr val="tx1"/>
                </a:solidFill>
              </a:rPr>
              <a:t>. In the </a:t>
            </a:r>
            <a:r>
              <a:rPr lang="en-US" i="1" dirty="0">
                <a:solidFill>
                  <a:schemeClr val="tx1"/>
                </a:solidFill>
              </a:rPr>
              <a:t>Proceedings of the 2nd Workshop on Chip Multiprocessor Memory Systems and Interconnects (CMP-MSI)</a:t>
            </a:r>
            <a:r>
              <a:rPr lang="en-US" dirty="0">
                <a:solidFill>
                  <a:schemeClr val="tx1"/>
                </a:solidFill>
              </a:rPr>
              <a:t>, June </a:t>
            </a:r>
            <a:r>
              <a:rPr lang="en-US" dirty="0" smtClean="0">
                <a:solidFill>
                  <a:schemeClr val="tx1"/>
                </a:solidFill>
              </a:rPr>
              <a:t>2008, , in conjunction with ISCA-35 (35th International Symposium on Computer Architecture)</a:t>
            </a:r>
          </a:p>
          <a:p>
            <a:endParaRPr lang="en-US" b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3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Update-Predict</a:t>
            </a:r>
            <a:br>
              <a:rPr lang="en-US" b="1" dirty="0" smtClean="0"/>
            </a:br>
            <a:r>
              <a:rPr lang="en-US" b="1" dirty="0" smtClean="0"/>
              <a:t>Algorithm (Contd..)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On a write access to a coherence </a:t>
            </a:r>
            <a:r>
              <a:rPr lang="en-US" dirty="0" smtClean="0"/>
              <a:t>block, the </a:t>
            </a:r>
            <a:r>
              <a:rPr lang="en-US" dirty="0"/>
              <a:t>following steps are taken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i="1" dirty="0" smtClean="0"/>
              <a:t>1. Fetch</a:t>
            </a:r>
            <a:r>
              <a:rPr lang="en-US" dirty="0"/>
              <a:t>: The corresponding perceptron weights </a:t>
            </a:r>
            <a:r>
              <a:rPr lang="en-US" dirty="0" smtClean="0"/>
              <a:t>W, </a:t>
            </a:r>
            <a:r>
              <a:rPr lang="en-US" dirty="0" err="1" smtClean="0"/>
              <a:t>copyset</a:t>
            </a:r>
            <a:r>
              <a:rPr lang="en-US" dirty="0" smtClean="0"/>
              <a:t> </a:t>
            </a:r>
            <a:r>
              <a:rPr lang="en-US" dirty="0"/>
              <a:t>C and block access history H are fetched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2. Determine </a:t>
            </a:r>
            <a:r>
              <a:rPr lang="en-US" i="1" dirty="0"/>
              <a:t>Truth</a:t>
            </a:r>
            <a:r>
              <a:rPr lang="en-US" dirty="0"/>
              <a:t>: </a:t>
            </a:r>
            <a:r>
              <a:rPr lang="en-US" dirty="0" smtClean="0"/>
              <a:t>Determine </a:t>
            </a:r>
            <a:r>
              <a:rPr lang="en-US" dirty="0"/>
              <a:t>whether any of </a:t>
            </a:r>
            <a:r>
              <a:rPr lang="en-US" dirty="0" smtClean="0"/>
              <a:t>the nodes </a:t>
            </a:r>
            <a:r>
              <a:rPr lang="en-US" dirty="0"/>
              <a:t>that had a shared copy before the </a:t>
            </a:r>
            <a:r>
              <a:rPr lang="en-US" i="1" dirty="0"/>
              <a:t>last </a:t>
            </a:r>
            <a:r>
              <a:rPr lang="en-US" dirty="0"/>
              <a:t>write (</a:t>
            </a:r>
            <a:r>
              <a:rPr lang="en-US" dirty="0" smtClean="0"/>
              <a:t>S0) was </a:t>
            </a:r>
            <a:r>
              <a:rPr lang="en-US" dirty="0"/>
              <a:t>also a sharer before the </a:t>
            </a:r>
            <a:r>
              <a:rPr lang="en-US" i="1" dirty="0"/>
              <a:t>current </a:t>
            </a:r>
            <a:r>
              <a:rPr lang="en-US" dirty="0"/>
              <a:t>write </a:t>
            </a:r>
            <a:r>
              <a:rPr lang="en-US" dirty="0" smtClean="0"/>
              <a:t>operation(S1</a:t>
            </a:r>
            <a:r>
              <a:rPr lang="en-US" dirty="0"/>
              <a:t>) (not including the last writer</a:t>
            </a:r>
            <a:r>
              <a:rPr lang="en-US" dirty="0" smtClean="0"/>
              <a:t>). </a:t>
            </a:r>
            <a:r>
              <a:rPr lang="en-US" dirty="0"/>
              <a:t>If so, the truth (</a:t>
            </a:r>
            <a:r>
              <a:rPr lang="en-US" dirty="0" smtClean="0"/>
              <a:t>correct outcome</a:t>
            </a:r>
            <a:r>
              <a:rPr lang="en-US" dirty="0"/>
              <a:t>) was that </a:t>
            </a:r>
            <a:r>
              <a:rPr lang="en-US" dirty="0" smtClean="0"/>
              <a:t>we should have pushed </a:t>
            </a:r>
            <a:r>
              <a:rPr lang="en-US" dirty="0"/>
              <a:t>after </a:t>
            </a:r>
            <a:r>
              <a:rPr lang="en-US" dirty="0" smtClean="0"/>
              <a:t>the last </a:t>
            </a:r>
            <a:r>
              <a:rPr lang="en-US" dirty="0"/>
              <a:t>write (t = 1), otherwise the truth was not to </a:t>
            </a:r>
            <a:r>
              <a:rPr lang="en-US" dirty="0" smtClean="0"/>
              <a:t>push (t </a:t>
            </a:r>
            <a:r>
              <a:rPr lang="en-US" dirty="0"/>
              <a:t>= −1).</a:t>
            </a:r>
          </a:p>
        </p:txBody>
      </p:sp>
    </p:spTree>
    <p:extLst>
      <p:ext uri="{BB962C8B-B14F-4D97-AF65-F5344CB8AC3E}">
        <p14:creationId xmlns:p14="http://schemas.microsoft.com/office/powerpoint/2010/main" val="34347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Update-Predict</a:t>
            </a:r>
            <a:br>
              <a:rPr lang="en-US" b="1" dirty="0" smtClean="0"/>
            </a:br>
            <a:r>
              <a:rPr lang="en-US" b="1" dirty="0" smtClean="0"/>
              <a:t>Algorithm (Contd..)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i="1" dirty="0"/>
              <a:t>Update Weights </a:t>
            </a:r>
            <a:r>
              <a:rPr lang="en-US" dirty="0"/>
              <a:t>(based on previous prediction): </a:t>
            </a:r>
            <a:r>
              <a:rPr lang="en-US" dirty="0" smtClean="0"/>
              <a:t>Compare </a:t>
            </a:r>
            <a:r>
              <a:rPr lang="en-US" dirty="0"/>
              <a:t>the correct outcome with the prediction </a:t>
            </a:r>
            <a:r>
              <a:rPr lang="en-US" dirty="0" smtClean="0"/>
              <a:t>made at </a:t>
            </a:r>
            <a:r>
              <a:rPr lang="en-US" dirty="0"/>
              <a:t>the time of the last write (p). The training </a:t>
            </a:r>
            <a:r>
              <a:rPr lang="en-US" dirty="0" smtClean="0"/>
              <a:t>algorithm updates </a:t>
            </a:r>
            <a:r>
              <a:rPr lang="en-US" dirty="0"/>
              <a:t>the weights in W as described in Section 2. </a:t>
            </a:r>
            <a:r>
              <a:rPr lang="en-US" dirty="0" smtClean="0"/>
              <a:t>If prediction was correct, </a:t>
            </a:r>
            <a:r>
              <a:rPr lang="en-US" dirty="0"/>
              <a:t>we do nothing. If </a:t>
            </a:r>
            <a:r>
              <a:rPr lang="en-US" dirty="0" smtClean="0"/>
              <a:t>prediction was incorrect, we </a:t>
            </a:r>
            <a:r>
              <a:rPr lang="en-US" dirty="0"/>
              <a:t>increase weights if truth was </a:t>
            </a:r>
            <a:r>
              <a:rPr lang="en-US" dirty="0" smtClean="0"/>
              <a:t>positive (W  -&gt; W </a:t>
            </a:r>
            <a:r>
              <a:rPr lang="en-US" dirty="0"/>
              <a:t>+ H) or decrease weights if truth was </a:t>
            </a:r>
            <a:r>
              <a:rPr lang="en-US" dirty="0" smtClean="0"/>
              <a:t>negative (W  -&gt; W </a:t>
            </a:r>
            <a:r>
              <a:rPr lang="en-US" dirty="0"/>
              <a:t>− H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301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Update-Predict</a:t>
            </a:r>
            <a:br>
              <a:rPr lang="en-US" b="1" dirty="0" smtClean="0"/>
            </a:br>
            <a:r>
              <a:rPr lang="en-US" b="1" dirty="0" smtClean="0"/>
              <a:t>Algorithm (Contd..)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i="1" dirty="0"/>
              <a:t>Predict</a:t>
            </a:r>
            <a:r>
              <a:rPr lang="en-US" dirty="0"/>
              <a:t>: y (prediction for this write) is computed </a:t>
            </a:r>
            <a:r>
              <a:rPr lang="en-US" dirty="0" smtClean="0"/>
              <a:t>using the </a:t>
            </a:r>
            <a:r>
              <a:rPr lang="en-US" dirty="0"/>
              <a:t>dot product of W and block access history H</a:t>
            </a:r>
            <a:r>
              <a:rPr lang="en-US" dirty="0" smtClean="0"/>
              <a:t>, (</a:t>
            </a:r>
            <a:r>
              <a:rPr lang="en-US" dirty="0"/>
              <a:t>y = </a:t>
            </a:r>
            <a:r>
              <a:rPr lang="en-US" dirty="0" smtClean="0"/>
              <a:t>…)). </a:t>
            </a:r>
            <a:r>
              <a:rPr lang="en-US" dirty="0"/>
              <a:t>If y is positive, we </a:t>
            </a:r>
            <a:r>
              <a:rPr lang="en-US" dirty="0" smtClean="0"/>
              <a:t>predict PUSH</a:t>
            </a:r>
            <a:r>
              <a:rPr lang="en-US" dirty="0"/>
              <a:t>, otherwise we predict NO-PUSH.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i="1" dirty="0"/>
              <a:t>Manage History </a:t>
            </a:r>
            <a:r>
              <a:rPr lang="en-US" dirty="0"/>
              <a:t>: H is updated with the current </a:t>
            </a:r>
            <a:r>
              <a:rPr lang="en-US" dirty="0" smtClean="0"/>
              <a:t>write access </a:t>
            </a:r>
            <a:r>
              <a:rPr lang="en-US" dirty="0"/>
              <a:t>information by shifting the oldest feature set </a:t>
            </a:r>
            <a:r>
              <a:rPr lang="en-US" dirty="0" smtClean="0"/>
              <a:t>out of H </a:t>
            </a:r>
            <a:r>
              <a:rPr lang="en-US" dirty="0"/>
              <a:t>and adding the current feature set, i.e., the bit </a:t>
            </a:r>
            <a:r>
              <a:rPr lang="en-US" dirty="0" smtClean="0"/>
              <a:t>vector that </a:t>
            </a:r>
            <a:r>
              <a:rPr lang="en-US" dirty="0"/>
              <a:t>encodes whether this was a read or write </a:t>
            </a:r>
            <a:r>
              <a:rPr lang="en-US" dirty="0" smtClean="0"/>
              <a:t>and which </a:t>
            </a:r>
            <a:r>
              <a:rPr lang="en-US" dirty="0"/>
              <a:t>processor </a:t>
            </a:r>
            <a:r>
              <a:rPr lang="en-US" dirty="0" smtClean="0"/>
              <a:t>is performing </a:t>
            </a:r>
            <a:r>
              <a:rPr lang="en-US" dirty="0"/>
              <a:t>the operation. </a:t>
            </a:r>
            <a:r>
              <a:rPr lang="en-US" dirty="0" smtClean="0"/>
              <a:t>Further, </a:t>
            </a:r>
            <a:r>
              <a:rPr lang="en-US" dirty="0" err="1" smtClean="0"/>
              <a:t>copyset</a:t>
            </a:r>
            <a:r>
              <a:rPr lang="en-US" dirty="0" smtClean="0"/>
              <a:t> </a:t>
            </a:r>
            <a:r>
              <a:rPr lang="en-US" dirty="0"/>
              <a:t>S0 is set to S1, and S1 is reset to null.</a:t>
            </a:r>
          </a:p>
        </p:txBody>
      </p:sp>
    </p:spTree>
    <p:extLst>
      <p:ext uri="{BB962C8B-B14F-4D97-AF65-F5344CB8AC3E}">
        <p14:creationId xmlns:p14="http://schemas.microsoft.com/office/powerpoint/2010/main" val="577567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Update-Predict</a:t>
            </a:r>
            <a:br>
              <a:rPr lang="en-US" b="1" dirty="0" smtClean="0"/>
            </a:br>
            <a:r>
              <a:rPr lang="en-US" b="1" dirty="0" smtClean="0"/>
              <a:t>Algorithm (Contd..)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498080" cy="4800600"/>
          </a:xfrm>
        </p:spPr>
        <p:txBody>
          <a:bodyPr>
            <a:normAutofit/>
          </a:bodyPr>
          <a:lstStyle/>
          <a:p>
            <a:r>
              <a:rPr lang="en-US" dirty="0"/>
              <a:t>On a read access to a coherence block, the </a:t>
            </a:r>
            <a:r>
              <a:rPr lang="en-US" dirty="0" smtClean="0"/>
              <a:t>following steps </a:t>
            </a:r>
            <a:r>
              <a:rPr lang="en-US" dirty="0"/>
              <a:t>are taken:</a:t>
            </a:r>
          </a:p>
          <a:p>
            <a:pPr marL="0" indent="0">
              <a:buNone/>
            </a:pPr>
            <a:r>
              <a:rPr lang="en-US" dirty="0"/>
              <a:t>1. The reading node is added to the current </a:t>
            </a:r>
            <a:r>
              <a:rPr lang="en-US" dirty="0" err="1"/>
              <a:t>copyset</a:t>
            </a:r>
            <a:r>
              <a:rPr lang="en-US" dirty="0"/>
              <a:t> (</a:t>
            </a:r>
            <a:r>
              <a:rPr lang="en-US" dirty="0" smtClean="0"/>
              <a:t>S1)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H is updated with this read access information, i.e</a:t>
            </a:r>
            <a:r>
              <a:rPr lang="en-US" dirty="0" smtClean="0"/>
              <a:t>., we </a:t>
            </a:r>
            <a:r>
              <a:rPr lang="en-US" dirty="0"/>
              <a:t>shift the oldest feature set out of H and shift in </a:t>
            </a:r>
            <a:r>
              <a:rPr lang="en-US" dirty="0" smtClean="0"/>
              <a:t>a bit </a:t>
            </a:r>
            <a:r>
              <a:rPr lang="en-US" dirty="0"/>
              <a:t>vector that encodes this read operation.</a:t>
            </a:r>
          </a:p>
        </p:txBody>
      </p:sp>
    </p:spTree>
    <p:extLst>
      <p:ext uri="{BB962C8B-B14F-4D97-AF65-F5344CB8AC3E}">
        <p14:creationId xmlns:p14="http://schemas.microsoft.com/office/powerpoint/2010/main" val="2148102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Tracking Consumers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An </a:t>
            </a:r>
            <a:r>
              <a:rPr lang="en-US" dirty="0"/>
              <a:t>extremely simple mechanism </a:t>
            </a:r>
            <a:r>
              <a:rPr lang="en-US" dirty="0" smtClean="0"/>
              <a:t>was employed to predict likely </a:t>
            </a:r>
            <a:r>
              <a:rPr lang="en-US" dirty="0"/>
              <a:t>consumers of a particular write </a:t>
            </a:r>
            <a:r>
              <a:rPr lang="en-US" dirty="0" smtClean="0"/>
              <a:t>–just </a:t>
            </a:r>
            <a:r>
              <a:rPr lang="en-US" dirty="0"/>
              <a:t>use the </a:t>
            </a:r>
            <a:r>
              <a:rPr lang="en-US" dirty="0" smtClean="0"/>
              <a:t>set of </a:t>
            </a:r>
            <a:r>
              <a:rPr lang="en-US" dirty="0"/>
              <a:t>most recent readers as tracked in the </a:t>
            </a:r>
            <a:r>
              <a:rPr lang="en-US" i="1" dirty="0" err="1"/>
              <a:t>copyset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Copyset</a:t>
            </a:r>
            <a:r>
              <a:rPr lang="en-US" dirty="0" smtClean="0"/>
              <a:t> is </a:t>
            </a:r>
            <a:r>
              <a:rPr lang="en-US" dirty="0"/>
              <a:t>a bitmap representing the readers since last write to </a:t>
            </a:r>
            <a:r>
              <a:rPr lang="en-US" dirty="0" smtClean="0"/>
              <a:t>that block</a:t>
            </a:r>
            <a:r>
              <a:rPr lang="en-US" dirty="0"/>
              <a:t>, and are reset after each write operation. </a:t>
            </a:r>
            <a:r>
              <a:rPr lang="en-US" dirty="0" smtClean="0"/>
              <a:t>Subsequent readers </a:t>
            </a:r>
            <a:r>
              <a:rPr lang="en-US" dirty="0"/>
              <a:t>continue to add themselves to this list until the </a:t>
            </a:r>
            <a:r>
              <a:rPr lang="en-US" dirty="0" smtClean="0"/>
              <a:t>next write </a:t>
            </a:r>
            <a:r>
              <a:rPr lang="en-US" dirty="0"/>
              <a:t>operation, at which point this new </a:t>
            </a:r>
            <a:r>
              <a:rPr lang="en-US" dirty="0" err="1"/>
              <a:t>copyset</a:t>
            </a:r>
            <a:r>
              <a:rPr lang="en-US" dirty="0"/>
              <a:t> is used </a:t>
            </a:r>
            <a:r>
              <a:rPr lang="en-US" dirty="0" smtClean="0"/>
              <a:t>to predict </a:t>
            </a:r>
            <a:r>
              <a:rPr lang="en-US" dirty="0"/>
              <a:t>the consumers, if a push is predicted. </a:t>
            </a:r>
            <a:endParaRPr lang="en-US" dirty="0" smtClean="0"/>
          </a:p>
          <a:p>
            <a:r>
              <a:rPr lang="en-US" dirty="0" smtClean="0"/>
              <a:t>For example, let </a:t>
            </a:r>
            <a:r>
              <a:rPr lang="en-US" dirty="0"/>
              <a:t>S0 and S1 be the set of nodes that have a shared </a:t>
            </a:r>
            <a:r>
              <a:rPr lang="en-US" dirty="0" smtClean="0"/>
              <a:t>copy at </a:t>
            </a:r>
            <a:r>
              <a:rPr lang="en-US" dirty="0"/>
              <a:t>the time of the previous and current write, </a:t>
            </a:r>
            <a:r>
              <a:rPr lang="en-US" dirty="0" smtClean="0"/>
              <a:t>respectively. On </a:t>
            </a:r>
            <a:r>
              <a:rPr lang="en-US" dirty="0"/>
              <a:t>a PUSH prediction, we send updates to the set of </a:t>
            </a:r>
            <a:r>
              <a:rPr lang="en-US" dirty="0" smtClean="0"/>
              <a:t>nodes given </a:t>
            </a:r>
            <a:r>
              <a:rPr lang="en-US" dirty="0"/>
              <a:t>by (S1 </a:t>
            </a:r>
            <a:r>
              <a:rPr lang="en-US" dirty="0" smtClean="0"/>
              <a:t>&lt;INTERSEC&gt; </a:t>
            </a:r>
            <a:r>
              <a:rPr lang="en-US" dirty="0"/>
              <a:t>S0) </a:t>
            </a:r>
            <a:r>
              <a:rPr lang="en-US" dirty="0" smtClean="0"/>
              <a:t>&lt;UNION&gt; </a:t>
            </a:r>
            <a:r>
              <a:rPr lang="en-US" dirty="0"/>
              <a:t>(S1 − S0). </a:t>
            </a:r>
            <a:endParaRPr lang="en-US" dirty="0" smtClean="0"/>
          </a:p>
          <a:p>
            <a:r>
              <a:rPr lang="en-US" dirty="0" smtClean="0"/>
              <a:t>Despite </a:t>
            </a:r>
            <a:r>
              <a:rPr lang="en-US" dirty="0"/>
              <a:t>its </a:t>
            </a:r>
            <a:r>
              <a:rPr lang="en-US" dirty="0" smtClean="0"/>
              <a:t>simplicity, it was </a:t>
            </a:r>
            <a:r>
              <a:rPr lang="en-US" dirty="0"/>
              <a:t>found that this mechanism does a good job of </a:t>
            </a:r>
            <a:r>
              <a:rPr lang="en-US" dirty="0" smtClean="0"/>
              <a:t>predicting likely </a:t>
            </a:r>
            <a:r>
              <a:rPr lang="en-US" dirty="0"/>
              <a:t>consumers and does not cause a high number </a:t>
            </a:r>
            <a:r>
              <a:rPr lang="en-US" dirty="0" smtClean="0"/>
              <a:t>of useless </a:t>
            </a:r>
            <a:r>
              <a:rPr lang="en-US" dirty="0"/>
              <a:t>updates.</a:t>
            </a:r>
          </a:p>
        </p:txBody>
      </p:sp>
    </p:spTree>
    <p:extLst>
      <p:ext uri="{BB962C8B-B14F-4D97-AF65-F5344CB8AC3E}">
        <p14:creationId xmlns:p14="http://schemas.microsoft.com/office/powerpoint/2010/main" val="3843921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Evaluation/Results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354" y="1447800"/>
            <a:ext cx="6526842" cy="4800600"/>
          </a:xfrm>
        </p:spPr>
      </p:pic>
    </p:spTree>
    <p:extLst>
      <p:ext uri="{BB962C8B-B14F-4D97-AF65-F5344CB8AC3E}">
        <p14:creationId xmlns:p14="http://schemas.microsoft.com/office/powerpoint/2010/main" val="78111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Evaluation/Results (Contd..)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509" y="1447800"/>
            <a:ext cx="6472532" cy="4800600"/>
          </a:xfrm>
        </p:spPr>
      </p:pic>
    </p:spTree>
    <p:extLst>
      <p:ext uri="{BB962C8B-B14F-4D97-AF65-F5344CB8AC3E}">
        <p14:creationId xmlns:p14="http://schemas.microsoft.com/office/powerpoint/2010/main" val="38730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Evaluation/Results (Contd..)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66" y="1447800"/>
            <a:ext cx="6650217" cy="4800600"/>
          </a:xfrm>
        </p:spPr>
      </p:pic>
    </p:spTree>
    <p:extLst>
      <p:ext uri="{BB962C8B-B14F-4D97-AF65-F5344CB8AC3E}">
        <p14:creationId xmlns:p14="http://schemas.microsoft.com/office/powerpoint/2010/main" val="78981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this paper, we have introduced a new class of </a:t>
            </a:r>
            <a:r>
              <a:rPr lang="en-US" dirty="0" smtClean="0"/>
              <a:t>coherence predictors </a:t>
            </a:r>
            <a:r>
              <a:rPr lang="en-US" dirty="0"/>
              <a:t>that uses </a:t>
            </a:r>
            <a:r>
              <a:rPr lang="en-US" dirty="0" err="1"/>
              <a:t>perceptrons</a:t>
            </a:r>
            <a:r>
              <a:rPr lang="en-US" dirty="0"/>
              <a:t> to identify </a:t>
            </a:r>
            <a:r>
              <a:rPr lang="en-US" dirty="0" smtClean="0"/>
              <a:t>opportunities for </a:t>
            </a:r>
            <a:r>
              <a:rPr lang="en-US" dirty="0"/>
              <a:t>sending useful write-updates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Results </a:t>
            </a:r>
            <a:r>
              <a:rPr lang="en-US" dirty="0"/>
              <a:t>demonstrate that </a:t>
            </a:r>
            <a:r>
              <a:rPr lang="en-US" dirty="0" err="1"/>
              <a:t>perceptrons</a:t>
            </a:r>
            <a:r>
              <a:rPr lang="en-US" dirty="0"/>
              <a:t> can eliminate a </a:t>
            </a:r>
            <a:r>
              <a:rPr lang="en-US" dirty="0" smtClean="0"/>
              <a:t>significant number </a:t>
            </a:r>
            <a:r>
              <a:rPr lang="en-US" dirty="0"/>
              <a:t>(on average 30%) of coherence misses on </a:t>
            </a:r>
            <a:r>
              <a:rPr lang="en-US" dirty="0" smtClean="0"/>
              <a:t>a wide </a:t>
            </a:r>
            <a:r>
              <a:rPr lang="en-US" dirty="0"/>
              <a:t>range of benchmarks. When coupled with a </a:t>
            </a:r>
            <a:r>
              <a:rPr lang="en-US" dirty="0" smtClean="0"/>
              <a:t>simple consumer </a:t>
            </a:r>
            <a:r>
              <a:rPr lang="en-US" dirty="0"/>
              <a:t>set prediction heuristic, over 87% of </a:t>
            </a:r>
            <a:r>
              <a:rPr lang="en-US" dirty="0" smtClean="0"/>
              <a:t>speculative updates </a:t>
            </a:r>
            <a:r>
              <a:rPr lang="en-US" dirty="0"/>
              <a:t>generated by our predictor are usefully consumed.</a:t>
            </a:r>
          </a:p>
        </p:txBody>
      </p:sp>
    </p:spTree>
    <p:extLst>
      <p:ext uri="{BB962C8B-B14F-4D97-AF65-F5344CB8AC3E}">
        <p14:creationId xmlns:p14="http://schemas.microsoft.com/office/powerpoint/2010/main" val="380593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Limitations/Improvements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Lesser emphasis on tracking likely consumers</a:t>
            </a:r>
          </a:p>
          <a:p>
            <a:r>
              <a:rPr lang="en-US" dirty="0" smtClean="0"/>
              <a:t>Optimization of feature set (input set) format.</a:t>
            </a:r>
          </a:p>
          <a:p>
            <a:r>
              <a:rPr lang="en-US" dirty="0" smtClean="0"/>
              <a:t>Inability of </a:t>
            </a:r>
            <a:r>
              <a:rPr lang="en-US" dirty="0" err="1" smtClean="0"/>
              <a:t>perceptrons</a:t>
            </a:r>
            <a:r>
              <a:rPr lang="en-US" dirty="0" smtClean="0"/>
              <a:t> to learn </a:t>
            </a:r>
            <a:r>
              <a:rPr lang="en-US" dirty="0"/>
              <a:t>linearly inseparable functions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Explored </a:t>
            </a:r>
            <a:r>
              <a:rPr lang="en-US" dirty="0"/>
              <a:t>the use of only one online </a:t>
            </a:r>
            <a:r>
              <a:rPr lang="en-US" dirty="0" smtClean="0"/>
              <a:t>learning scheme</a:t>
            </a:r>
            <a:r>
              <a:rPr lang="en-US" dirty="0"/>
              <a:t>, </a:t>
            </a:r>
            <a:r>
              <a:rPr lang="en-US" dirty="0" err="1"/>
              <a:t>perceptrons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183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Coherence</a:t>
            </a:r>
            <a:r>
              <a:rPr lang="en-US" dirty="0"/>
              <a:t> misses </a:t>
            </a:r>
            <a:r>
              <a:rPr lang="en-US" dirty="0" smtClean="0"/>
              <a:t>are misses </a:t>
            </a:r>
            <a:r>
              <a:rPr lang="en-US" dirty="0"/>
              <a:t>due to invalidations when using an invalidation-based cache coherence </a:t>
            </a:r>
            <a:r>
              <a:rPr lang="en-US" dirty="0" smtClean="0"/>
              <a:t>protocol.</a:t>
            </a:r>
          </a:p>
          <a:p>
            <a:r>
              <a:rPr lang="en-US" dirty="0" smtClean="0"/>
              <a:t>Assumption: A simple MSI directory-based cache coherence protocol among L1 caches (private split cache) and CMP architecture consisting of 4, 8 or 16 in-order, single issue processors.</a:t>
            </a:r>
          </a:p>
          <a:p>
            <a:r>
              <a:rPr lang="en-US" dirty="0"/>
              <a:t>With increasing cache </a:t>
            </a:r>
            <a:r>
              <a:rPr lang="en-US" dirty="0" smtClean="0"/>
              <a:t>sizes and </a:t>
            </a:r>
            <a:r>
              <a:rPr lang="en-US" dirty="0"/>
              <a:t>number of cores in future CMPs, coherence misses </a:t>
            </a:r>
            <a:r>
              <a:rPr lang="en-US" dirty="0" smtClean="0"/>
              <a:t>will </a:t>
            </a:r>
            <a:r>
              <a:rPr lang="en-US" dirty="0"/>
              <a:t>account for a larger fraction of all cache </a:t>
            </a:r>
            <a:r>
              <a:rPr lang="en-US" dirty="0" smtClean="0"/>
              <a:t>misses.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67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Perceptron-based Coherence Predictors. D. </a:t>
            </a:r>
            <a:r>
              <a:rPr lang="en-US" dirty="0" err="1" smtClean="0"/>
              <a:t>Ghosh</a:t>
            </a:r>
            <a:r>
              <a:rPr lang="en-US" dirty="0" smtClean="0"/>
              <a:t>, J.B. Carter, and H. </a:t>
            </a:r>
            <a:r>
              <a:rPr lang="en-US" dirty="0" err="1" smtClean="0"/>
              <a:t>Duame</a:t>
            </a:r>
            <a:r>
              <a:rPr lang="en-US" dirty="0" smtClean="0"/>
              <a:t>. In the </a:t>
            </a:r>
            <a:r>
              <a:rPr lang="en-US" i="1" dirty="0" smtClean="0"/>
              <a:t>Proceedings of the 2nd Workshop on Chip Multiprocessor Memory Systems and Interconnects (CMP-MSI)</a:t>
            </a:r>
            <a:r>
              <a:rPr lang="en-US" dirty="0" smtClean="0"/>
              <a:t>, June 2008, , in conjunction with ISCA-35 (35th International Symposium on Computer Architecture).</a:t>
            </a:r>
          </a:p>
          <a:p>
            <a:r>
              <a:rPr lang="en-US" dirty="0" smtClean="0"/>
              <a:t>C</a:t>
            </a:r>
            <a:r>
              <a:rPr lang="en-US" dirty="0"/>
              <a:t>. </a:t>
            </a:r>
            <a:r>
              <a:rPr lang="en-US" dirty="0" err="1"/>
              <a:t>Bienia</a:t>
            </a:r>
            <a:r>
              <a:rPr lang="en-US" dirty="0"/>
              <a:t>, S. Kumar, J. P. Singh, and K. Li. The parsec </a:t>
            </a:r>
            <a:r>
              <a:rPr lang="en-US" dirty="0" smtClean="0"/>
              <a:t>benchmark suite</a:t>
            </a:r>
            <a:r>
              <a:rPr lang="en-US" dirty="0"/>
              <a:t>: Characterization and architectural implications. In </a:t>
            </a:r>
            <a:r>
              <a:rPr lang="en-US" i="1" dirty="0" smtClean="0"/>
              <a:t>Princeton University </a:t>
            </a:r>
            <a:r>
              <a:rPr lang="en-US" i="1" dirty="0"/>
              <a:t>Technical Report TR-811-08</a:t>
            </a:r>
            <a:r>
              <a:rPr lang="en-US" dirty="0"/>
              <a:t>, January 2008.</a:t>
            </a:r>
          </a:p>
          <a:p>
            <a:r>
              <a:rPr lang="en-US" dirty="0" smtClean="0"/>
              <a:t>I</a:t>
            </a:r>
            <a:r>
              <a:rPr lang="en-US" dirty="0"/>
              <a:t>. </a:t>
            </a:r>
            <a:r>
              <a:rPr lang="en-US" dirty="0" err="1"/>
              <a:t>Burcea</a:t>
            </a:r>
            <a:r>
              <a:rPr lang="en-US" dirty="0"/>
              <a:t>, S. </a:t>
            </a:r>
            <a:r>
              <a:rPr lang="en-US" dirty="0" err="1"/>
              <a:t>Somogyi</a:t>
            </a:r>
            <a:r>
              <a:rPr lang="en-US" dirty="0"/>
              <a:t>, A. </a:t>
            </a:r>
            <a:r>
              <a:rPr lang="en-US" dirty="0" err="1"/>
              <a:t>Moshovos</a:t>
            </a:r>
            <a:r>
              <a:rPr lang="en-US" dirty="0"/>
              <a:t>, and B. </a:t>
            </a:r>
            <a:r>
              <a:rPr lang="en-US" dirty="0" err="1"/>
              <a:t>Falsafi</a:t>
            </a:r>
            <a:r>
              <a:rPr lang="en-US" dirty="0"/>
              <a:t>. Predictor </a:t>
            </a:r>
            <a:r>
              <a:rPr lang="en-US" dirty="0" smtClean="0"/>
              <a:t>virtualization. In </a:t>
            </a:r>
            <a:r>
              <a:rPr lang="en-US" i="1" dirty="0"/>
              <a:t>Proceedings of the 13th International conference </a:t>
            </a:r>
            <a:r>
              <a:rPr lang="en-US" i="1" dirty="0" smtClean="0"/>
              <a:t>on Architectural </a:t>
            </a:r>
            <a:r>
              <a:rPr lang="en-US" i="1" dirty="0"/>
              <a:t>Support for Programming Languages and </a:t>
            </a:r>
            <a:r>
              <a:rPr lang="en-US" i="1" dirty="0" smtClean="0"/>
              <a:t>Operating Systems</a:t>
            </a:r>
            <a:r>
              <a:rPr lang="en-US" dirty="0"/>
              <a:t>, 2008.</a:t>
            </a:r>
          </a:p>
        </p:txBody>
      </p:sp>
    </p:spTree>
    <p:extLst>
      <p:ext uri="{BB962C8B-B14F-4D97-AF65-F5344CB8AC3E}">
        <p14:creationId xmlns:p14="http://schemas.microsoft.com/office/powerpoint/2010/main" val="288254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Any </a:t>
            </a:r>
          </a:p>
          <a:p>
            <a:pPr marL="0" indent="0" algn="ctr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Perceptron Learning Model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953000"/>
            <a:ext cx="2819400" cy="1119855"/>
          </a:xfrm>
        </p:spPr>
      </p:pic>
      <p:sp>
        <p:nvSpPr>
          <p:cNvPr id="5" name="TextBox 4"/>
          <p:cNvSpPr txBox="1"/>
          <p:nvPr/>
        </p:nvSpPr>
        <p:spPr>
          <a:xfrm>
            <a:off x="685800" y="1676400"/>
            <a:ext cx="7924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Perceptron -&gt; a computer model </a:t>
            </a:r>
            <a:r>
              <a:rPr lang="en-US" sz="2000" dirty="0"/>
              <a:t>capable of </a:t>
            </a:r>
            <a:r>
              <a:rPr lang="en-US" sz="2000" dirty="0" smtClean="0"/>
              <a:t>recognizing many </a:t>
            </a:r>
            <a:r>
              <a:rPr lang="en-US" sz="2000" dirty="0"/>
              <a:t>classes of </a:t>
            </a:r>
            <a:r>
              <a:rPr lang="en-US" sz="2000" dirty="0" smtClean="0"/>
              <a:t>patterns. They are simple </a:t>
            </a:r>
            <a:r>
              <a:rPr lang="en-US" sz="2000" dirty="0"/>
              <a:t>to implement, have </a:t>
            </a:r>
            <a:r>
              <a:rPr lang="en-US" sz="2000" dirty="0" smtClean="0"/>
              <a:t>no tunable </a:t>
            </a:r>
            <a:r>
              <a:rPr lang="en-US" sz="2000" dirty="0"/>
              <a:t>parameters (learning rate, norm, etc.) and </a:t>
            </a:r>
            <a:r>
              <a:rPr lang="en-US" sz="2000" dirty="0" smtClean="0"/>
              <a:t>tend to work </a:t>
            </a:r>
            <a:r>
              <a:rPr lang="en-US" sz="2000" dirty="0"/>
              <a:t>well </a:t>
            </a:r>
            <a:r>
              <a:rPr lang="en-US" sz="2000" dirty="0" smtClean="0"/>
              <a:t>empirically.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Represented </a:t>
            </a:r>
            <a:r>
              <a:rPr lang="en-US" sz="2000" dirty="0"/>
              <a:t>by a vector whose </a:t>
            </a:r>
            <a:r>
              <a:rPr lang="en-US" sz="2000" dirty="0" smtClean="0"/>
              <a:t>elements are </a:t>
            </a:r>
            <a:r>
              <a:rPr lang="en-US" sz="2000" dirty="0"/>
              <a:t>the current </a:t>
            </a:r>
            <a:r>
              <a:rPr lang="en-US" sz="2000" i="1" dirty="0"/>
              <a:t>weights </a:t>
            </a:r>
            <a:r>
              <a:rPr lang="en-US" sz="2000" dirty="0"/>
              <a:t>associated with specific </a:t>
            </a:r>
            <a:r>
              <a:rPr lang="en-US" sz="2000" i="1" dirty="0"/>
              <a:t>features </a:t>
            </a:r>
            <a:r>
              <a:rPr lang="en-US" sz="2000" dirty="0" smtClean="0"/>
              <a:t>that are </a:t>
            </a:r>
            <a:r>
              <a:rPr lang="en-US" sz="2000" dirty="0"/>
              <a:t>used to predict a particular outcome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The output y of a perceptron is binary and is given by </a:t>
            </a:r>
            <a:r>
              <a:rPr lang="en-US" sz="2000" dirty="0" smtClean="0"/>
              <a:t>the sign </a:t>
            </a:r>
            <a:r>
              <a:rPr lang="en-US" sz="2000" dirty="0"/>
              <a:t>of the dot product of a weights vector w1..n and </a:t>
            </a:r>
            <a:r>
              <a:rPr lang="en-US" sz="2000" dirty="0" smtClean="0"/>
              <a:t>an input </a:t>
            </a:r>
            <a:r>
              <a:rPr lang="en-US" sz="2000" dirty="0"/>
              <a:t>features vector x1..n</a:t>
            </a:r>
            <a:r>
              <a:rPr lang="en-US" sz="2000" dirty="0" smtClean="0"/>
              <a:t>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10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Perceptron Learning Model (Contd..)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886199"/>
            <a:ext cx="3657600" cy="2360103"/>
          </a:xfrm>
        </p:spPr>
      </p:pic>
      <p:sp>
        <p:nvSpPr>
          <p:cNvPr id="5" name="TextBox 4"/>
          <p:cNvSpPr txBox="1"/>
          <p:nvPr/>
        </p:nvSpPr>
        <p:spPr>
          <a:xfrm>
            <a:off x="685800" y="14478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If the value of y is positive, the perceptron is said to </a:t>
            </a:r>
            <a:r>
              <a:rPr lang="en-US" dirty="0" smtClean="0"/>
              <a:t>predict a </a:t>
            </a:r>
            <a:r>
              <a:rPr lang="en-US" dirty="0"/>
              <a:t>positive </a:t>
            </a:r>
            <a:r>
              <a:rPr lang="en-US" dirty="0" smtClean="0"/>
              <a:t>outcome. A </a:t>
            </a:r>
            <a:r>
              <a:rPr lang="en-US" dirty="0"/>
              <a:t>feedback-based learning </a:t>
            </a:r>
            <a:r>
              <a:rPr lang="en-US" dirty="0" smtClean="0"/>
              <a:t>algorithm is </a:t>
            </a:r>
            <a:r>
              <a:rPr lang="en-US" dirty="0"/>
              <a:t>used to train a perceptron to identify positive </a:t>
            </a:r>
            <a:r>
              <a:rPr lang="en-US" dirty="0" smtClean="0"/>
              <a:t>correlations between </a:t>
            </a:r>
            <a:r>
              <a:rPr lang="en-US" dirty="0"/>
              <a:t>its inputs and the desired output. 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learning algorithm </a:t>
            </a:r>
            <a:r>
              <a:rPr lang="en-US" dirty="0"/>
              <a:t>continually adjusts the weights vector </a:t>
            </a:r>
            <a:r>
              <a:rPr lang="en-US" dirty="0" smtClean="0"/>
              <a:t>based on </a:t>
            </a:r>
            <a:r>
              <a:rPr lang="en-US" dirty="0"/>
              <a:t>whether (and the degree to which) the perceptron’s </a:t>
            </a:r>
            <a:r>
              <a:rPr lang="en-US" dirty="0" smtClean="0"/>
              <a:t>previous prediction </a:t>
            </a:r>
            <a:r>
              <a:rPr lang="en-US" dirty="0"/>
              <a:t>was correct</a:t>
            </a:r>
            <a:r>
              <a:rPr lang="en-US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The following </a:t>
            </a:r>
            <a:r>
              <a:rPr lang="en-US" dirty="0" err="1"/>
              <a:t>pseudocode</a:t>
            </a:r>
            <a:r>
              <a:rPr lang="en-US" dirty="0"/>
              <a:t> illustrates a simple </a:t>
            </a:r>
            <a:r>
              <a:rPr lang="en-US" dirty="0" smtClean="0"/>
              <a:t>unbiased prediction </a:t>
            </a:r>
            <a:r>
              <a:rPr lang="en-US" dirty="0"/>
              <a:t>algorithm using additive updates to </a:t>
            </a:r>
            <a:r>
              <a:rPr lang="en-US" dirty="0" smtClean="0"/>
              <a:t>adjust weights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13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Design and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goal of </a:t>
            </a:r>
            <a:r>
              <a:rPr lang="en-US" dirty="0" smtClean="0"/>
              <a:t>the coherence </a:t>
            </a:r>
            <a:r>
              <a:rPr lang="en-US" dirty="0"/>
              <a:t>predictor is to </a:t>
            </a:r>
            <a:r>
              <a:rPr lang="en-US" dirty="0" smtClean="0"/>
              <a:t>decide at </a:t>
            </a:r>
            <a:r>
              <a:rPr lang="en-US" dirty="0"/>
              <a:t>the time of each write whether that write is the </a:t>
            </a:r>
            <a:r>
              <a:rPr lang="en-US" dirty="0" smtClean="0"/>
              <a:t>last one </a:t>
            </a:r>
            <a:r>
              <a:rPr lang="en-US" dirty="0"/>
              <a:t>by a producer and if it is likely to be consumed by </a:t>
            </a:r>
            <a:r>
              <a:rPr lang="en-US" dirty="0" smtClean="0"/>
              <a:t>another node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so, </a:t>
            </a:r>
            <a:r>
              <a:rPr lang="en-US" dirty="0" smtClean="0"/>
              <a:t>a </a:t>
            </a:r>
            <a:r>
              <a:rPr lang="en-US" dirty="0"/>
              <a:t>write-update </a:t>
            </a:r>
            <a:r>
              <a:rPr lang="en-US" dirty="0" smtClean="0"/>
              <a:t>is performed by downgrading the </a:t>
            </a:r>
            <a:r>
              <a:rPr lang="en-US" dirty="0"/>
              <a:t>writer to </a:t>
            </a:r>
            <a:r>
              <a:rPr lang="en-US" i="1" dirty="0"/>
              <a:t>shared </a:t>
            </a:r>
            <a:r>
              <a:rPr lang="en-US" dirty="0"/>
              <a:t>mode and pushing the dirty data </a:t>
            </a:r>
            <a:r>
              <a:rPr lang="en-US" dirty="0" smtClean="0"/>
              <a:t>to a </a:t>
            </a:r>
            <a:r>
              <a:rPr lang="en-US" dirty="0"/>
              <a:t>set of predicted consumers. </a:t>
            </a:r>
            <a:endParaRPr lang="en-US" dirty="0" smtClean="0"/>
          </a:p>
          <a:p>
            <a:r>
              <a:rPr lang="en-US" dirty="0" smtClean="0"/>
              <a:t>Likely consumers are predicted using a </a:t>
            </a:r>
            <a:r>
              <a:rPr lang="en-US" dirty="0"/>
              <a:t>simple </a:t>
            </a:r>
            <a:r>
              <a:rPr lang="en-US" dirty="0" smtClean="0"/>
              <a:t>heuristic described 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00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Perceptron Predictor Block Diagram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00200"/>
            <a:ext cx="6614244" cy="4525963"/>
          </a:xfrm>
        </p:spPr>
      </p:pic>
    </p:spTree>
    <p:extLst>
      <p:ext uri="{BB962C8B-B14F-4D97-AF65-F5344CB8AC3E}">
        <p14:creationId xmlns:p14="http://schemas.microsoft.com/office/powerpoint/2010/main" val="37796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Feature Set (Input Set)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800600"/>
            <a:ext cx="5058481" cy="1609950"/>
          </a:xfrm>
        </p:spPr>
      </p:pic>
      <p:sp>
        <p:nvSpPr>
          <p:cNvPr id="6" name="TextBox 5"/>
          <p:cNvSpPr txBox="1"/>
          <p:nvPr/>
        </p:nvSpPr>
        <p:spPr>
          <a:xfrm>
            <a:off x="1066800" y="1524000"/>
            <a:ext cx="7391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 </a:t>
            </a:r>
            <a:r>
              <a:rPr lang="en-US" i="1" dirty="0"/>
              <a:t>feature </a:t>
            </a:r>
            <a:r>
              <a:rPr lang="en-US" dirty="0"/>
              <a:t>is an observable value that can be used to </a:t>
            </a:r>
            <a:r>
              <a:rPr lang="en-US" dirty="0" smtClean="0"/>
              <a:t>make a </a:t>
            </a:r>
            <a:r>
              <a:rPr lang="en-US" dirty="0"/>
              <a:t>prediction. 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Features </a:t>
            </a:r>
            <a:r>
              <a:rPr lang="en-US" dirty="0"/>
              <a:t>can include data such </a:t>
            </a:r>
            <a:r>
              <a:rPr lang="en-US" dirty="0" smtClean="0"/>
              <a:t>as the </a:t>
            </a:r>
            <a:r>
              <a:rPr lang="en-US" dirty="0"/>
              <a:t>last writer of a cache line </a:t>
            </a:r>
            <a:r>
              <a:rPr lang="en-US" dirty="0" smtClean="0"/>
              <a:t>or whether </a:t>
            </a:r>
            <a:r>
              <a:rPr lang="en-US" dirty="0"/>
              <a:t>the last access </a:t>
            </a:r>
            <a:r>
              <a:rPr lang="en-US" dirty="0" smtClean="0"/>
              <a:t>was a </a:t>
            </a:r>
            <a:r>
              <a:rPr lang="en-US" dirty="0"/>
              <a:t>read or write. 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number of features that we track </a:t>
            </a:r>
            <a:r>
              <a:rPr lang="en-US" dirty="0" smtClean="0"/>
              <a:t>per cache line is </a:t>
            </a:r>
            <a:r>
              <a:rPr lang="en-US" dirty="0"/>
              <a:t>a design parameter that </a:t>
            </a:r>
            <a:r>
              <a:rPr lang="en-US" dirty="0" smtClean="0"/>
              <a:t>can be adjusted.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To minimize space requirements, </a:t>
            </a:r>
            <a:r>
              <a:rPr lang="en-US" dirty="0" smtClean="0"/>
              <a:t>a data memory </a:t>
            </a:r>
            <a:r>
              <a:rPr lang="en-US" dirty="0"/>
              <a:t>access </a:t>
            </a:r>
            <a:r>
              <a:rPr lang="en-US" dirty="0" smtClean="0"/>
              <a:t>is characterized by </a:t>
            </a:r>
            <a:r>
              <a:rPr lang="en-US" dirty="0"/>
              <a:t>two simple attributes: (i) the </a:t>
            </a:r>
            <a:r>
              <a:rPr lang="en-US" dirty="0" smtClean="0"/>
              <a:t>requesting processor </a:t>
            </a:r>
            <a:r>
              <a:rPr lang="en-US" dirty="0"/>
              <a:t>ID and (ii) whether the access was a </a:t>
            </a:r>
            <a:r>
              <a:rPr lang="en-US" dirty="0" smtClean="0"/>
              <a:t>READ or </a:t>
            </a:r>
            <a:r>
              <a:rPr lang="en-US" dirty="0"/>
              <a:t>a WRITE.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06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Update-Predict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 </a:t>
            </a:r>
            <a:r>
              <a:rPr lang="en-US" dirty="0"/>
              <a:t>the time of a memory write, we </a:t>
            </a:r>
            <a:r>
              <a:rPr lang="en-US" dirty="0" smtClean="0"/>
              <a:t>are able </a:t>
            </a:r>
            <a:r>
              <a:rPr lang="en-US" dirty="0"/>
              <a:t>to both determine whether the last prediction was </a:t>
            </a:r>
            <a:r>
              <a:rPr lang="en-US" dirty="0" smtClean="0"/>
              <a:t>correct and </a:t>
            </a:r>
            <a:r>
              <a:rPr lang="en-US" dirty="0"/>
              <a:t>make a prediction about whether this write </a:t>
            </a:r>
            <a:r>
              <a:rPr lang="en-US" dirty="0" smtClean="0"/>
              <a:t>should perform a </a:t>
            </a:r>
            <a:r>
              <a:rPr lang="en-US" dirty="0"/>
              <a:t>write-update. </a:t>
            </a:r>
            <a:endParaRPr lang="en-US" dirty="0" smtClean="0"/>
          </a:p>
          <a:p>
            <a:r>
              <a:rPr lang="en-US" dirty="0" smtClean="0"/>
              <a:t>Consequently</a:t>
            </a:r>
            <a:r>
              <a:rPr lang="en-US" dirty="0"/>
              <a:t>, no training is </a:t>
            </a:r>
            <a:r>
              <a:rPr lang="en-US" dirty="0" smtClean="0"/>
              <a:t>needed at </a:t>
            </a:r>
            <a:r>
              <a:rPr lang="en-US" dirty="0"/>
              <a:t>the time of a memory read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</a:t>
            </a:r>
            <a:r>
              <a:rPr lang="en-US" dirty="0"/>
              <a:t>time the </a:t>
            </a:r>
            <a:r>
              <a:rPr lang="en-US" dirty="0" smtClean="0"/>
              <a:t>perceptron makes </a:t>
            </a:r>
            <a:r>
              <a:rPr lang="en-US" dirty="0"/>
              <a:t>a </a:t>
            </a:r>
            <a:r>
              <a:rPr lang="en-US" dirty="0" smtClean="0"/>
              <a:t>prediction, its </a:t>
            </a:r>
            <a:r>
              <a:rPr lang="en-US" dirty="0"/>
              <a:t>weights </a:t>
            </a:r>
            <a:r>
              <a:rPr lang="en-US" dirty="0" smtClean="0"/>
              <a:t>are updated based on </a:t>
            </a:r>
            <a:r>
              <a:rPr lang="en-US" dirty="0"/>
              <a:t>whether or not the prediction was </a:t>
            </a:r>
            <a:r>
              <a:rPr lang="en-US" dirty="0" smtClean="0"/>
              <a:t>correct.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2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Update-Predict</a:t>
            </a:r>
            <a:br>
              <a:rPr lang="en-US" b="1" dirty="0" smtClean="0"/>
            </a:br>
            <a:r>
              <a:rPr lang="en-US" b="1" dirty="0" smtClean="0"/>
              <a:t>Algorithm (Contd..)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To determine whether </a:t>
            </a:r>
            <a:r>
              <a:rPr lang="en-US" dirty="0" smtClean="0"/>
              <a:t>the </a:t>
            </a:r>
            <a:r>
              <a:rPr lang="en-US" dirty="0"/>
              <a:t>last prediction was correct, </a:t>
            </a:r>
            <a:r>
              <a:rPr lang="en-US" dirty="0" smtClean="0"/>
              <a:t>track of what </a:t>
            </a:r>
            <a:r>
              <a:rPr lang="en-US" dirty="0"/>
              <a:t>that prediction was (PUSH or NO-PUSH) </a:t>
            </a:r>
            <a:r>
              <a:rPr lang="en-US" dirty="0" smtClean="0"/>
              <a:t>and the </a:t>
            </a:r>
            <a:r>
              <a:rPr lang="en-US" dirty="0"/>
              <a:t>set of nodes to </a:t>
            </a:r>
            <a:r>
              <a:rPr lang="en-US" dirty="0" smtClean="0"/>
              <a:t>which it was </a:t>
            </a:r>
            <a:r>
              <a:rPr lang="en-US" dirty="0"/>
              <a:t>pushed (if any</a:t>
            </a:r>
            <a:r>
              <a:rPr lang="en-US" dirty="0" smtClean="0"/>
              <a:t>), is kept. </a:t>
            </a:r>
          </a:p>
          <a:p>
            <a:r>
              <a:rPr lang="en-US" dirty="0" smtClean="0"/>
              <a:t>Let </a:t>
            </a:r>
            <a:r>
              <a:rPr lang="en-US" dirty="0"/>
              <a:t>S0 (</a:t>
            </a:r>
            <a:r>
              <a:rPr lang="en-US" dirty="0" smtClean="0"/>
              <a:t>consumer </a:t>
            </a:r>
            <a:r>
              <a:rPr lang="en-US" dirty="0" err="1" smtClean="0"/>
              <a:t>copyset</a:t>
            </a:r>
            <a:r>
              <a:rPr lang="en-US" dirty="0"/>
              <a:t>) and S1 (current </a:t>
            </a:r>
            <a:r>
              <a:rPr lang="en-US" dirty="0" err="1"/>
              <a:t>copyset</a:t>
            </a:r>
            <a:r>
              <a:rPr lang="en-US" dirty="0"/>
              <a:t>) denote the </a:t>
            </a:r>
            <a:r>
              <a:rPr lang="en-US" dirty="0" smtClean="0"/>
              <a:t>complete set </a:t>
            </a:r>
            <a:r>
              <a:rPr lang="en-US" dirty="0"/>
              <a:t>of nodes that have a shared copy at the time </a:t>
            </a:r>
            <a:r>
              <a:rPr lang="en-US" dirty="0" smtClean="0"/>
              <a:t>of the </a:t>
            </a:r>
            <a:r>
              <a:rPr lang="en-US" dirty="0"/>
              <a:t>previous and current write operation, respectively. </a:t>
            </a:r>
            <a:endParaRPr lang="en-US" dirty="0" smtClean="0"/>
          </a:p>
          <a:p>
            <a:r>
              <a:rPr lang="en-US" dirty="0" smtClean="0"/>
              <a:t>If PUSH was predicted, </a:t>
            </a:r>
            <a:r>
              <a:rPr lang="en-US" dirty="0"/>
              <a:t>then </a:t>
            </a:r>
            <a:r>
              <a:rPr lang="en-US" dirty="0" smtClean="0"/>
              <a:t>the </a:t>
            </a:r>
            <a:r>
              <a:rPr lang="en-US" dirty="0"/>
              <a:t>prediction is accurate </a:t>
            </a:r>
            <a:r>
              <a:rPr lang="en-US" dirty="0" err="1"/>
              <a:t>iff</a:t>
            </a:r>
            <a:r>
              <a:rPr lang="en-US" dirty="0"/>
              <a:t> at </a:t>
            </a:r>
            <a:r>
              <a:rPr lang="en-US" dirty="0" smtClean="0"/>
              <a:t>least one </a:t>
            </a:r>
            <a:r>
              <a:rPr lang="en-US" dirty="0"/>
              <a:t>node in S1 is also in S0, not including the node that </a:t>
            </a:r>
            <a:r>
              <a:rPr lang="en-US" dirty="0" smtClean="0"/>
              <a:t>performed previous </a:t>
            </a:r>
            <a:r>
              <a:rPr lang="en-US" dirty="0"/>
              <a:t>write. If </a:t>
            </a:r>
            <a:r>
              <a:rPr lang="en-US" dirty="0" smtClean="0"/>
              <a:t>NO-PUSH was predicted, </a:t>
            </a:r>
            <a:r>
              <a:rPr lang="en-US" dirty="0"/>
              <a:t>then </a:t>
            </a:r>
            <a:r>
              <a:rPr lang="en-US" dirty="0" smtClean="0"/>
              <a:t>the prediction </a:t>
            </a:r>
            <a:r>
              <a:rPr lang="en-US" dirty="0"/>
              <a:t>is accurate </a:t>
            </a:r>
            <a:r>
              <a:rPr lang="en-US" dirty="0" err="1"/>
              <a:t>iff</a:t>
            </a:r>
            <a:r>
              <a:rPr lang="en-US" dirty="0"/>
              <a:t> no node in S1 is in S0. </a:t>
            </a:r>
            <a:endParaRPr lang="en-US" dirty="0" smtClean="0"/>
          </a:p>
          <a:p>
            <a:r>
              <a:rPr lang="en-US" dirty="0" smtClean="0"/>
              <a:t>Otherwise, the </a:t>
            </a:r>
            <a:r>
              <a:rPr lang="en-US" dirty="0"/>
              <a:t>prediction was incorrect.</a:t>
            </a:r>
          </a:p>
        </p:txBody>
      </p:sp>
    </p:spTree>
    <p:extLst>
      <p:ext uri="{BB962C8B-B14F-4D97-AF65-F5344CB8AC3E}">
        <p14:creationId xmlns:p14="http://schemas.microsoft.com/office/powerpoint/2010/main" val="16362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1293</Words>
  <Application>Microsoft Office PowerPoint</Application>
  <PresentationFormat>On-screen Show (4:3)</PresentationFormat>
  <Paragraphs>79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Perceptron-based Coherence Predictors</vt:lpstr>
      <vt:lpstr>Coherence Misses</vt:lpstr>
      <vt:lpstr>Perceptron Learning Model</vt:lpstr>
      <vt:lpstr>Perceptron Learning Model (Contd..)</vt:lpstr>
      <vt:lpstr>Design and Implementation</vt:lpstr>
      <vt:lpstr>Perceptron Predictor Block Diagram</vt:lpstr>
      <vt:lpstr>Feature Set (Input Set)</vt:lpstr>
      <vt:lpstr>Update-Predict Algorithm</vt:lpstr>
      <vt:lpstr>Update-Predict Algorithm (Contd..)</vt:lpstr>
      <vt:lpstr>Update-Predict Algorithm (Contd..)</vt:lpstr>
      <vt:lpstr>Update-Predict Algorithm (Contd..)</vt:lpstr>
      <vt:lpstr>Update-Predict Algorithm (Contd..)</vt:lpstr>
      <vt:lpstr>Update-Predict Algorithm (Contd..)</vt:lpstr>
      <vt:lpstr>Tracking Consumers</vt:lpstr>
      <vt:lpstr>Evaluation/Results</vt:lpstr>
      <vt:lpstr>Evaluation/Results (Contd..)</vt:lpstr>
      <vt:lpstr>Evaluation/Results (Contd..)</vt:lpstr>
      <vt:lpstr>Conclusions</vt:lpstr>
      <vt:lpstr>Limitations/Improvements</vt:lpstr>
      <vt:lpstr>References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Naveen R Iyer</dc:creator>
  <cp:lastModifiedBy>Naveen R Iyer</cp:lastModifiedBy>
  <cp:revision>49</cp:revision>
  <dcterms:created xsi:type="dcterms:W3CDTF">2015-04-09T15:44:52Z</dcterms:created>
  <dcterms:modified xsi:type="dcterms:W3CDTF">2015-04-09T17:01:54Z</dcterms:modified>
</cp:coreProperties>
</file>