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45"/>
  </p:notesMasterIdLst>
  <p:sldIdLst>
    <p:sldId id="266" r:id="rId2"/>
    <p:sldId id="267" r:id="rId3"/>
    <p:sldId id="268" r:id="rId4"/>
    <p:sldId id="269" r:id="rId5"/>
    <p:sldId id="270" r:id="rId6"/>
    <p:sldId id="271" r:id="rId7"/>
    <p:sldId id="272" r:id="rId8"/>
    <p:sldId id="273" r:id="rId9"/>
    <p:sldId id="274" r:id="rId10"/>
    <p:sldId id="294" r:id="rId11"/>
    <p:sldId id="296" r:id="rId12"/>
    <p:sldId id="297" r:id="rId13"/>
    <p:sldId id="295" r:id="rId14"/>
    <p:sldId id="279" r:id="rId15"/>
    <p:sldId id="280" r:id="rId16"/>
    <p:sldId id="281" r:id="rId17"/>
    <p:sldId id="282" r:id="rId18"/>
    <p:sldId id="283" r:id="rId19"/>
    <p:sldId id="284" r:id="rId20"/>
    <p:sldId id="285" r:id="rId21"/>
    <p:sldId id="286" r:id="rId22"/>
    <p:sldId id="287" r:id="rId23"/>
    <p:sldId id="288" r:id="rId24"/>
    <p:sldId id="289" r:id="rId25"/>
    <p:sldId id="291" r:id="rId26"/>
    <p:sldId id="292" r:id="rId27"/>
    <p:sldId id="293" r:id="rId28"/>
    <p:sldId id="256" r:id="rId29"/>
    <p:sldId id="257" r:id="rId30"/>
    <p:sldId id="258" r:id="rId31"/>
    <p:sldId id="259" r:id="rId32"/>
    <p:sldId id="260" r:id="rId33"/>
    <p:sldId id="261" r:id="rId34"/>
    <p:sldId id="262" r:id="rId35"/>
    <p:sldId id="263" r:id="rId36"/>
    <p:sldId id="264" r:id="rId37"/>
    <p:sldId id="265" r:id="rId38"/>
    <p:sldId id="275" r:id="rId39"/>
    <p:sldId id="276" r:id="rId40"/>
    <p:sldId id="277" r:id="rId41"/>
    <p:sldId id="278"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CE6DFF-60BE-D048-90A1-53C07A013868}">
          <p14:sldIdLst>
            <p14:sldId id="266"/>
            <p14:sldId id="267"/>
            <p14:sldId id="268"/>
            <p14:sldId id="269"/>
            <p14:sldId id="270"/>
            <p14:sldId id="271"/>
            <p14:sldId id="272"/>
            <p14:sldId id="273"/>
            <p14:sldId id="274"/>
            <p14:sldId id="294"/>
            <p14:sldId id="296"/>
            <p14:sldId id="297"/>
            <p14:sldId id="295"/>
            <p14:sldId id="279"/>
            <p14:sldId id="280"/>
            <p14:sldId id="281"/>
            <p14:sldId id="282"/>
            <p14:sldId id="283"/>
            <p14:sldId id="284"/>
            <p14:sldId id="285"/>
            <p14:sldId id="286"/>
            <p14:sldId id="287"/>
            <p14:sldId id="288"/>
            <p14:sldId id="289"/>
            <p14:sldId id="291"/>
            <p14:sldId id="292"/>
            <p14:sldId id="293"/>
            <p14:sldId id="256"/>
            <p14:sldId id="257"/>
            <p14:sldId id="258"/>
            <p14:sldId id="259"/>
            <p14:sldId id="260"/>
            <p14:sldId id="261"/>
            <p14:sldId id="262"/>
            <p14:sldId id="263"/>
            <p14:sldId id="264"/>
            <p14:sldId id="265"/>
            <p14:sldId id="275"/>
            <p14:sldId id="276"/>
            <p14:sldId id="277"/>
            <p14:sldId id="278"/>
            <p14:sldId id="298"/>
            <p14:sldId id="2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5735"/>
  </p:normalViewPr>
  <p:slideViewPr>
    <p:cSldViewPr snapToGrid="0">
      <p:cViewPr varScale="1">
        <p:scale>
          <a:sx n="102" d="100"/>
          <a:sy n="102" d="100"/>
        </p:scale>
        <p:origin x="200"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5765E-6685-4830-8137-94022FE531CC}" type="datetimeFigureOut">
              <a:rPr lang="en-US"/>
              <a:pPr/>
              <a:t>3/12/15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4EB60-BAC1-464D-A40F-03870155CDF5}" type="slidenum">
              <a:rPr lang="en-US"/>
              <a:pPr/>
              <a:t>‹#›</a:t>
            </a:fld>
            <a:endParaRPr lang="en-US"/>
          </a:p>
        </p:txBody>
      </p:sp>
    </p:spTree>
    <p:extLst>
      <p:ext uri="{BB962C8B-B14F-4D97-AF65-F5344CB8AC3E}">
        <p14:creationId xmlns:p14="http://schemas.microsoft.com/office/powerpoint/2010/main" val="343156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Graceful degradation is a promising technique that may achieve dependability with a significant reduction in cost, size, weight, and power requirements. This paper overviews a whole graceful degradation approach to achieve fault tolerance in resource constrained real-time embedded systems. The paper presented the development and implementation of an architecture for a complete gracefully degrading system that includes checkpointing coordination, checkpoint management, stable storage, and recovery management. The implementation was in form of an avionics system executing three control loops in parallel. Faults were injected during run-time causing the system’s stability control tasks to fail. The system was able to recover in a very short time (around 120 ms), which was acceptable for the application to stay stable according to our flight testing </a:t>
            </a:r>
            <a:endParaRPr lang="en-US" dirty="0"/>
          </a:p>
        </p:txBody>
      </p:sp>
      <p:sp>
        <p:nvSpPr>
          <p:cNvPr id="4" name="Slide Number Placeholder 3"/>
          <p:cNvSpPr>
            <a:spLocks noGrp="1"/>
          </p:cNvSpPr>
          <p:nvPr>
            <p:ph type="sldNum" sz="quarter" idx="10"/>
          </p:nvPr>
        </p:nvSpPr>
        <p:spPr/>
        <p:txBody>
          <a:bodyPr/>
          <a:lstStyle/>
          <a:p>
            <a:fld id="{20FA797F-2449-4BD5-961C-52DB398C5559}" type="slidenum">
              <a:rPr lang="en-US" smtClean="0"/>
              <a:pPr/>
              <a:t>23</a:t>
            </a:fld>
            <a:endParaRPr lang="en-US"/>
          </a:p>
        </p:txBody>
      </p:sp>
    </p:spTree>
    <p:extLst>
      <p:ext uri="{BB962C8B-B14F-4D97-AF65-F5344CB8AC3E}">
        <p14:creationId xmlns:p14="http://schemas.microsoft.com/office/powerpoint/2010/main" val="40000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Environmental(temp pressure humidity wind ), height</a:t>
            </a:r>
          </a:p>
          <a:p>
            <a:r>
              <a:rPr lang="en-US" dirty="0" smtClean="0"/>
              <a:t>It</a:t>
            </a:r>
            <a:r>
              <a:rPr lang="en-US" baseline="0" dirty="0" smtClean="0"/>
              <a:t> says safety critical applications in the beginning but doesn’t specify any. </a:t>
            </a:r>
          </a:p>
          <a:p>
            <a:r>
              <a:rPr lang="en-US" baseline="0" dirty="0" smtClean="0"/>
              <a:t>Quad rotors could have military </a:t>
            </a:r>
            <a:r>
              <a:rPr lang="en-US" baseline="0" dirty="0" err="1" smtClean="0"/>
              <a:t>appli</a:t>
            </a:r>
            <a:r>
              <a:rPr lang="en-US" baseline="0" dirty="0" smtClean="0"/>
              <a:t> for surveillance purposes, human detection in collapsed </a:t>
            </a:r>
            <a:r>
              <a:rPr lang="en-US" baseline="0" dirty="0" err="1" smtClean="0"/>
              <a:t>buildings,etc</a:t>
            </a:r>
            <a:r>
              <a:rPr lang="en-US" baseline="0" dirty="0" smtClean="0"/>
              <a:t>. packet deliveries, or just for better video recordings on weddings etc and clearly each of their requirements/conditions of operation would be different.</a:t>
            </a:r>
            <a:endParaRPr lang="en-US" dirty="0"/>
          </a:p>
        </p:txBody>
      </p:sp>
      <p:sp>
        <p:nvSpPr>
          <p:cNvPr id="4" name="Slide Number Placeholder 3"/>
          <p:cNvSpPr>
            <a:spLocks noGrp="1"/>
          </p:cNvSpPr>
          <p:nvPr>
            <p:ph type="sldNum" sz="quarter" idx="10"/>
          </p:nvPr>
        </p:nvSpPr>
        <p:spPr/>
        <p:txBody>
          <a:bodyPr/>
          <a:lstStyle/>
          <a:p>
            <a:fld id="{20FA797F-2449-4BD5-961C-52DB398C5559}" type="slidenum">
              <a:rPr lang="en-US" smtClean="0"/>
              <a:pPr/>
              <a:t>24</a:t>
            </a:fld>
            <a:endParaRPr lang="en-US"/>
          </a:p>
        </p:txBody>
      </p:sp>
    </p:spTree>
    <p:extLst>
      <p:ext uri="{BB962C8B-B14F-4D97-AF65-F5344CB8AC3E}">
        <p14:creationId xmlns:p14="http://schemas.microsoft.com/office/powerpoint/2010/main" val="108117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4EB60-BAC1-464D-A40F-03870155CDF5}" type="slidenum">
              <a:rPr lang="en-US"/>
              <a:pPr/>
              <a:t>25</a:t>
            </a:fld>
            <a:endParaRPr lang="en-US"/>
          </a:p>
        </p:txBody>
      </p:sp>
    </p:spTree>
    <p:extLst>
      <p:ext uri="{BB962C8B-B14F-4D97-AF65-F5344CB8AC3E}">
        <p14:creationId xmlns:p14="http://schemas.microsoft.com/office/powerpoint/2010/main" val="194169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73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777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5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616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775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91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val="21331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134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924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866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pPr/>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extLst>
      <p:ext uri="{BB962C8B-B14F-4D97-AF65-F5344CB8AC3E}">
        <p14:creationId xmlns:p14="http://schemas.microsoft.com/office/powerpoint/2010/main" val="422903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09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06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31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val="247177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3/12/15</a:t>
            </a:fld>
            <a:endParaRPr lang="en-US" dirty="0"/>
          </a:p>
        </p:txBody>
      </p:sp>
    </p:spTree>
    <p:extLst>
      <p:ext uri="{BB962C8B-B14F-4D97-AF65-F5344CB8AC3E}">
        <p14:creationId xmlns:p14="http://schemas.microsoft.com/office/powerpoint/2010/main" val="19100962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45979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Reconfigurable MapReduce Framework &amp; Accelerator</a:t>
            </a:r>
          </a:p>
        </p:txBody>
      </p:sp>
      <p:sp>
        <p:nvSpPr>
          <p:cNvPr id="5" name="Subtitle 4"/>
          <p:cNvSpPr>
            <a:spLocks noGrp="1"/>
          </p:cNvSpPr>
          <p:nvPr>
            <p:ph type="subTitle" idx="1"/>
          </p:nvPr>
        </p:nvSpPr>
        <p:spPr/>
        <p:txBody>
          <a:bodyPr>
            <a:noAutofit/>
          </a:bodyPr>
          <a:lstStyle/>
          <a:p>
            <a:r>
              <a:rPr lang="en-US" sz="1400" dirty="0" smtClean="0"/>
              <a:t>Presented By</a:t>
            </a:r>
          </a:p>
          <a:p>
            <a:r>
              <a:rPr lang="en-US" sz="1400" dirty="0" err="1" smtClean="0"/>
              <a:t>Shefali</a:t>
            </a:r>
            <a:r>
              <a:rPr lang="en-US" sz="1400" dirty="0" smtClean="0"/>
              <a:t> </a:t>
            </a:r>
            <a:r>
              <a:rPr lang="en-US" sz="1400" dirty="0" err="1" smtClean="0"/>
              <a:t>Gundecha</a:t>
            </a:r>
            <a:endParaRPr lang="en-US" sz="1400" dirty="0" smtClean="0"/>
          </a:p>
          <a:p>
            <a:r>
              <a:rPr lang="en-US" sz="1400" dirty="0" smtClean="0"/>
              <a:t>Srinivas </a:t>
            </a:r>
            <a:r>
              <a:rPr lang="en-US" sz="1400" dirty="0" err="1" smtClean="0"/>
              <a:t>Narne</a:t>
            </a:r>
            <a:endParaRPr lang="en-US" sz="1400" dirty="0" smtClean="0"/>
          </a:p>
          <a:p>
            <a:r>
              <a:rPr lang="en-US" sz="1400" dirty="0" err="1" smtClean="0"/>
              <a:t>Yash</a:t>
            </a:r>
            <a:r>
              <a:rPr lang="en-US" sz="1400" dirty="0" smtClean="0"/>
              <a:t> Kulkarni</a:t>
            </a:r>
          </a:p>
        </p:txBody>
      </p:sp>
    </p:spTree>
    <p:extLst>
      <p:ext uri="{BB962C8B-B14F-4D97-AF65-F5344CB8AC3E}">
        <p14:creationId xmlns:p14="http://schemas.microsoft.com/office/powerpoint/2010/main" val="635723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Rankboost</a:t>
            </a:r>
            <a:endParaRPr lang="en-US" dirty="0"/>
          </a:p>
        </p:txBody>
      </p:sp>
      <p:sp>
        <p:nvSpPr>
          <p:cNvPr id="5" name="Content Placeholder 4"/>
          <p:cNvSpPr>
            <a:spLocks noGrp="1"/>
          </p:cNvSpPr>
          <p:nvPr>
            <p:ph sz="half" idx="1"/>
          </p:nvPr>
        </p:nvSpPr>
        <p:spPr/>
        <p:txBody>
          <a:bodyPr/>
          <a:lstStyle/>
          <a:p>
            <a:pPr algn="just"/>
            <a:r>
              <a:rPr lang="en-US" dirty="0" err="1" smtClean="0"/>
              <a:t>RankBoost</a:t>
            </a:r>
            <a:r>
              <a:rPr lang="en-US" dirty="0" smtClean="0"/>
              <a:t> </a:t>
            </a:r>
            <a:r>
              <a:rPr lang="en-US" dirty="0"/>
              <a:t>is a Boosting algorithm targeting for rankings. </a:t>
            </a:r>
            <a:endParaRPr lang="en-US" dirty="0"/>
          </a:p>
          <a:p>
            <a:pPr algn="just"/>
            <a:r>
              <a:rPr lang="en-US" dirty="0"/>
              <a:t>The training data set is composed of documents. Each document </a:t>
            </a:r>
            <a:r>
              <a:rPr lang="en-US" i="1" dirty="0"/>
              <a:t>d </a:t>
            </a:r>
            <a:r>
              <a:rPr lang="en-US" dirty="0"/>
              <a:t>is expressed by a feature vector { </a:t>
            </a:r>
            <a:r>
              <a:rPr lang="en-US" i="1" dirty="0"/>
              <a:t>f</a:t>
            </a:r>
            <a:r>
              <a:rPr lang="en-US" dirty="0"/>
              <a:t>i(</a:t>
            </a:r>
            <a:r>
              <a:rPr lang="en-US" i="1" dirty="0"/>
              <a:t>d</a:t>
            </a:r>
            <a:r>
              <a:rPr lang="en-US" dirty="0"/>
              <a:t>) |, </a:t>
            </a:r>
            <a:r>
              <a:rPr lang="en-US" i="1" dirty="0" err="1"/>
              <a:t>i</a:t>
            </a:r>
            <a:r>
              <a:rPr lang="en-US" i="1" dirty="0"/>
              <a:t> </a:t>
            </a:r>
            <a:r>
              <a:rPr lang="en-US" dirty="0"/>
              <a:t>=1, 2, .. </a:t>
            </a:r>
            <a:r>
              <a:rPr lang="en-US" i="1" dirty="0" err="1"/>
              <a:t>Nf</a:t>
            </a:r>
            <a:r>
              <a:rPr lang="en-US" i="1" dirty="0"/>
              <a:t> </a:t>
            </a:r>
            <a:r>
              <a:rPr lang="en-US" dirty="0"/>
              <a:t>} indicating the relevance with the query feature</a:t>
            </a:r>
            <a:r>
              <a:rPr lang="en-US" dirty="0" smtClean="0"/>
              <a:t>.</a:t>
            </a:r>
          </a:p>
          <a:p>
            <a:pPr algn="just"/>
            <a:endParaRPr lang="en-US" dirty="0" smtClean="0"/>
          </a:p>
          <a:p>
            <a:pPr algn="just"/>
            <a:endParaRPr lang="en-US" dirty="0"/>
          </a:p>
        </p:txBody>
      </p:sp>
      <p:pic>
        <p:nvPicPr>
          <p:cNvPr id="7" name="Content Placeholder 6" descr="Screen Shot 2015-03-12 at 7.09.15 AM.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841491"/>
            <a:ext cx="4184650" cy="2519630"/>
          </a:xfrm>
        </p:spPr>
      </p:pic>
    </p:spTree>
    <p:extLst>
      <p:ext uri="{BB962C8B-B14F-4D97-AF65-F5344CB8AC3E}">
        <p14:creationId xmlns:p14="http://schemas.microsoft.com/office/powerpoint/2010/main" val="1411328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Function</a:t>
            </a:r>
            <a:endParaRPr lang="en-US" dirty="0"/>
          </a:p>
        </p:txBody>
      </p:sp>
      <p:sp>
        <p:nvSpPr>
          <p:cNvPr id="5" name="Content Placeholder 4"/>
          <p:cNvSpPr>
            <a:spLocks noGrp="1"/>
          </p:cNvSpPr>
          <p:nvPr>
            <p:ph idx="1"/>
          </p:nvPr>
        </p:nvSpPr>
        <p:spPr/>
        <p:txBody>
          <a:bodyPr/>
          <a:lstStyle/>
          <a:p>
            <a:pPr marL="0" indent="0">
              <a:buNone/>
            </a:pPr>
            <a:r>
              <a:rPr lang="en-US" dirty="0"/>
              <a:t>map (</a:t>
            </a:r>
            <a:r>
              <a:rPr lang="en-US" dirty="0" err="1"/>
              <a:t>int</a:t>
            </a:r>
            <a:r>
              <a:rPr lang="en-US" dirty="0"/>
              <a:t> key, pair value):</a:t>
            </a:r>
            <a:br>
              <a:rPr lang="en-US" dirty="0"/>
            </a:br>
            <a:r>
              <a:rPr lang="en-US" dirty="0"/>
              <a:t>// key : feature index </a:t>
            </a:r>
            <a:r>
              <a:rPr lang="en-US" i="1" dirty="0"/>
              <a:t>fi</a:t>
            </a:r>
            <a:br>
              <a:rPr lang="en-US" i="1" dirty="0"/>
            </a:br>
            <a:r>
              <a:rPr lang="en-US" dirty="0"/>
              <a:t>// value : document </a:t>
            </a:r>
            <a:r>
              <a:rPr lang="en-US" i="1" dirty="0"/>
              <a:t>bin fi</a:t>
            </a:r>
            <a:r>
              <a:rPr lang="en-US" dirty="0"/>
              <a:t>, document </a:t>
            </a:r>
            <a:r>
              <a:rPr lang="en-US" i="1" dirty="0"/>
              <a:t>π </a:t>
            </a:r>
            <a:r>
              <a:rPr lang="en-US" dirty="0"/>
              <a:t>for each document </a:t>
            </a:r>
            <a:r>
              <a:rPr lang="en-US" i="1" dirty="0"/>
              <a:t>d </a:t>
            </a:r>
            <a:r>
              <a:rPr lang="en-US" dirty="0"/>
              <a:t>in value : </a:t>
            </a:r>
            <a:endParaRPr lang="en-US" dirty="0"/>
          </a:p>
          <a:p>
            <a:pPr marL="0" indent="0">
              <a:buNone/>
            </a:pPr>
            <a:r>
              <a:rPr lang="en-US" i="1" dirty="0" err="1"/>
              <a:t>hist</a:t>
            </a:r>
            <a:r>
              <a:rPr lang="en-US" dirty="0"/>
              <a:t>(</a:t>
            </a:r>
            <a:r>
              <a:rPr lang="en-US" i="1" dirty="0" err="1"/>
              <a:t>binfi</a:t>
            </a:r>
            <a:r>
              <a:rPr lang="en-US" dirty="0"/>
              <a:t>(</a:t>
            </a:r>
            <a:r>
              <a:rPr lang="en-US" i="1" dirty="0"/>
              <a:t>d</a:t>
            </a:r>
            <a:r>
              <a:rPr lang="en-US" dirty="0"/>
              <a:t>)) = </a:t>
            </a:r>
            <a:r>
              <a:rPr lang="en-US" i="1" dirty="0" err="1"/>
              <a:t>hist</a:t>
            </a:r>
            <a:r>
              <a:rPr lang="en-US" dirty="0"/>
              <a:t>(</a:t>
            </a:r>
            <a:r>
              <a:rPr lang="en-US" i="1" dirty="0" err="1"/>
              <a:t>binfi</a:t>
            </a:r>
            <a:r>
              <a:rPr lang="en-US" dirty="0"/>
              <a:t>(</a:t>
            </a:r>
            <a:r>
              <a:rPr lang="en-US" i="1" dirty="0"/>
              <a:t>d</a:t>
            </a:r>
            <a:r>
              <a:rPr lang="en-US" dirty="0"/>
              <a:t>)) + </a:t>
            </a:r>
            <a:r>
              <a:rPr lang="en-US" i="1" dirty="0"/>
              <a:t>π</a:t>
            </a:r>
            <a:r>
              <a:rPr lang="en-US" dirty="0"/>
              <a:t>(</a:t>
            </a:r>
            <a:r>
              <a:rPr lang="en-US" i="1" dirty="0"/>
              <a:t>d</a:t>
            </a:r>
            <a:r>
              <a:rPr lang="en-US" dirty="0"/>
              <a:t>) </a:t>
            </a:r>
            <a:r>
              <a:rPr lang="en-US" dirty="0" err="1"/>
              <a:t>EmitIntermediate</a:t>
            </a:r>
            <a:r>
              <a:rPr lang="en-US" dirty="0"/>
              <a:t> (</a:t>
            </a:r>
            <a:r>
              <a:rPr lang="en-US" i="1" dirty="0"/>
              <a:t>fi</a:t>
            </a:r>
            <a:r>
              <a:rPr lang="en-US" dirty="0"/>
              <a:t>, </a:t>
            </a:r>
            <a:r>
              <a:rPr lang="en-US" i="1" dirty="0" err="1"/>
              <a:t>histfi</a:t>
            </a:r>
            <a:r>
              <a:rPr lang="en-US" dirty="0"/>
              <a:t>); </a:t>
            </a:r>
            <a:endParaRPr lang="en-US" dirty="0"/>
          </a:p>
          <a:p>
            <a:pPr marL="0" indent="0">
              <a:buNone/>
            </a:pPr>
            <a:endParaRPr lang="en-US" dirty="0"/>
          </a:p>
        </p:txBody>
      </p:sp>
    </p:spTree>
    <p:extLst>
      <p:ext uri="{BB962C8B-B14F-4D97-AF65-F5344CB8AC3E}">
        <p14:creationId xmlns:p14="http://schemas.microsoft.com/office/powerpoint/2010/main" val="1635550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Function</a:t>
            </a:r>
            <a:endParaRPr lang="en-US" dirty="0"/>
          </a:p>
        </p:txBody>
      </p:sp>
      <p:sp>
        <p:nvSpPr>
          <p:cNvPr id="3" name="Content Placeholder 2"/>
          <p:cNvSpPr>
            <a:spLocks noGrp="1"/>
          </p:cNvSpPr>
          <p:nvPr>
            <p:ph idx="1"/>
          </p:nvPr>
        </p:nvSpPr>
        <p:spPr/>
        <p:txBody>
          <a:bodyPr/>
          <a:lstStyle/>
          <a:p>
            <a:pPr marL="0" indent="0">
              <a:buNone/>
            </a:pPr>
            <a:r>
              <a:rPr lang="en-US" dirty="0"/>
              <a:t>reduce (</a:t>
            </a:r>
            <a:r>
              <a:rPr lang="en-US" dirty="0" err="1"/>
              <a:t>int</a:t>
            </a:r>
            <a:r>
              <a:rPr lang="en-US" dirty="0"/>
              <a:t> key, array value) :</a:t>
            </a:r>
            <a:br>
              <a:rPr lang="en-US" dirty="0"/>
            </a:br>
            <a:r>
              <a:rPr lang="en-US" dirty="0"/>
              <a:t>// key : feature index </a:t>
            </a:r>
            <a:r>
              <a:rPr lang="en-US" i="1" dirty="0"/>
              <a:t>fi</a:t>
            </a:r>
            <a:br>
              <a:rPr lang="en-US" i="1" dirty="0"/>
            </a:br>
            <a:r>
              <a:rPr lang="en-US" dirty="0"/>
              <a:t>// value : histograms </a:t>
            </a:r>
            <a:r>
              <a:rPr lang="en-US" i="1" dirty="0" err="1"/>
              <a:t>histfi</a:t>
            </a:r>
            <a:r>
              <a:rPr lang="en-US" i="1" dirty="0"/>
              <a:t> </a:t>
            </a:r>
            <a:r>
              <a:rPr lang="en-US" dirty="0"/>
              <a:t>, </a:t>
            </a:r>
            <a:r>
              <a:rPr lang="en-US" i="1" dirty="0"/>
              <a:t>fi </a:t>
            </a:r>
            <a:r>
              <a:rPr lang="en-US" dirty="0"/>
              <a:t>= 1...</a:t>
            </a:r>
            <a:r>
              <a:rPr lang="en-US" i="1" dirty="0" err="1"/>
              <a:t>Nf</a:t>
            </a:r>
            <a:r>
              <a:rPr lang="en-US" i="1" dirty="0"/>
              <a:t> </a:t>
            </a:r>
            <a:r>
              <a:rPr lang="en-US" dirty="0"/>
              <a:t>for each histogram </a:t>
            </a:r>
            <a:r>
              <a:rPr lang="en-US" i="1" dirty="0" err="1"/>
              <a:t>histfi</a:t>
            </a:r>
            <a:r>
              <a:rPr lang="en-US" i="1" dirty="0"/>
              <a:t> </a:t>
            </a:r>
            <a:endParaRPr lang="en-US" dirty="0"/>
          </a:p>
          <a:p>
            <a:pPr marL="0" indent="0">
              <a:buNone/>
            </a:pPr>
            <a:r>
              <a:rPr lang="en-US" dirty="0" err="1"/>
              <a:t>for</a:t>
            </a:r>
            <a:r>
              <a:rPr lang="en-US" i="1" dirty="0" err="1"/>
              <a:t>i</a:t>
            </a:r>
            <a:r>
              <a:rPr lang="en-US" dirty="0"/>
              <a:t>=</a:t>
            </a:r>
            <a:r>
              <a:rPr lang="en-US" i="1" dirty="0" err="1"/>
              <a:t>Nbin</a:t>
            </a:r>
            <a:r>
              <a:rPr lang="en-US" i="1" dirty="0"/>
              <a:t> </a:t>
            </a:r>
            <a:r>
              <a:rPr lang="en-US" dirty="0"/>
              <a:t>–1to0</a:t>
            </a:r>
            <a:br>
              <a:rPr lang="en-US" dirty="0"/>
            </a:br>
            <a:r>
              <a:rPr lang="en-US" i="1" dirty="0" err="1"/>
              <a:t>integralfi</a:t>
            </a:r>
            <a:r>
              <a:rPr lang="en-US" dirty="0"/>
              <a:t>(</a:t>
            </a:r>
            <a:r>
              <a:rPr lang="en-US" i="1" dirty="0" err="1"/>
              <a:t>i</a:t>
            </a:r>
            <a:r>
              <a:rPr lang="en-US" dirty="0"/>
              <a:t>) = </a:t>
            </a:r>
            <a:r>
              <a:rPr lang="en-US" i="1" dirty="0" err="1"/>
              <a:t>histfi</a:t>
            </a:r>
            <a:r>
              <a:rPr lang="en-US" dirty="0"/>
              <a:t>(</a:t>
            </a:r>
            <a:r>
              <a:rPr lang="en-US" i="1" dirty="0" err="1"/>
              <a:t>i</a:t>
            </a:r>
            <a:r>
              <a:rPr lang="en-US" dirty="0"/>
              <a:t>) </a:t>
            </a:r>
            <a:r>
              <a:rPr lang="en-US" i="1" dirty="0"/>
              <a:t>+ </a:t>
            </a:r>
            <a:r>
              <a:rPr lang="en-US" i="1" dirty="0" err="1"/>
              <a:t>integralfi</a:t>
            </a:r>
            <a:r>
              <a:rPr lang="en-US" dirty="0"/>
              <a:t>(</a:t>
            </a:r>
            <a:r>
              <a:rPr lang="en-US" i="1" dirty="0"/>
              <a:t>i+</a:t>
            </a:r>
            <a:r>
              <a:rPr lang="en-US" dirty="0"/>
              <a:t>1) </a:t>
            </a:r>
            <a:endParaRPr lang="en-US" dirty="0"/>
          </a:p>
          <a:p>
            <a:pPr marL="0" indent="0">
              <a:buNone/>
            </a:pPr>
            <a:r>
              <a:rPr lang="en-US" dirty="0" err="1"/>
              <a:t>EmitIntermediate</a:t>
            </a:r>
            <a:r>
              <a:rPr lang="en-US" dirty="0"/>
              <a:t> (</a:t>
            </a:r>
            <a:r>
              <a:rPr lang="en-US" i="1" dirty="0"/>
              <a:t>fi</a:t>
            </a:r>
            <a:r>
              <a:rPr lang="en-US" dirty="0"/>
              <a:t>, </a:t>
            </a:r>
            <a:r>
              <a:rPr lang="en-US" i="1" dirty="0" err="1"/>
              <a:t>integralfi</a:t>
            </a:r>
            <a:r>
              <a:rPr lang="en-US" dirty="0"/>
              <a:t>) </a:t>
            </a:r>
            <a:endParaRPr lang="en-US" dirty="0"/>
          </a:p>
          <a:p>
            <a:pPr marL="0" indent="0">
              <a:buNone/>
            </a:pPr>
            <a:endParaRPr lang="en-US" dirty="0"/>
          </a:p>
        </p:txBody>
      </p:sp>
    </p:spTree>
    <p:extLst>
      <p:ext uri="{BB962C8B-B14F-4D97-AF65-F5344CB8AC3E}">
        <p14:creationId xmlns:p14="http://schemas.microsoft.com/office/powerpoint/2010/main" val="1452888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Implementation Based on FPMR</a:t>
            </a:r>
            <a:endParaRPr lang="en-US" dirty="0"/>
          </a:p>
        </p:txBody>
      </p:sp>
      <p:pic>
        <p:nvPicPr>
          <p:cNvPr id="8" name="Content Placeholder 7" descr="Screen Shot 2015-03-12 at 7.20.56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970" y="2160588"/>
            <a:ext cx="7914098" cy="3881437"/>
          </a:xfrm>
        </p:spPr>
      </p:pic>
    </p:spTree>
    <p:extLst>
      <p:ext uri="{BB962C8B-B14F-4D97-AF65-F5344CB8AC3E}">
        <p14:creationId xmlns:p14="http://schemas.microsoft.com/office/powerpoint/2010/main" val="1369356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a:t>
            </a:r>
            <a:endParaRPr lang="en-IN" dirty="0"/>
          </a:p>
        </p:txBody>
      </p:sp>
      <p:sp>
        <p:nvSpPr>
          <p:cNvPr id="3" name="Footer Placeholder 2"/>
          <p:cNvSpPr>
            <a:spLocks noGrp="1"/>
          </p:cNvSpPr>
          <p:nvPr>
            <p:ph type="ftr" sz="quarter" idx="11"/>
          </p:nvPr>
        </p:nvSpPr>
        <p:spPr/>
        <p:txBody>
          <a:bodyPr/>
          <a:lstStyle/>
          <a:p>
            <a:r>
              <a:rPr lang="en-US" sz="1000" dirty="0" smtClean="0"/>
              <a:t>14 of 23</a:t>
            </a:r>
            <a:endParaRPr lang="en-US" sz="1000" dirty="0"/>
          </a:p>
        </p:txBody>
      </p:sp>
      <p:sp>
        <p:nvSpPr>
          <p:cNvPr id="6" name="Content Placeholder 5"/>
          <p:cNvSpPr>
            <a:spLocks noGrp="1"/>
          </p:cNvSpPr>
          <p:nvPr>
            <p:ph idx="1"/>
          </p:nvPr>
        </p:nvSpPr>
        <p:spPr/>
        <p:txBody>
          <a:bodyPr/>
          <a:lstStyle/>
          <a:p>
            <a:r>
              <a:rPr lang="en-IN" dirty="0" smtClean="0"/>
              <a:t>The framework is tested in two cases:</a:t>
            </a:r>
          </a:p>
          <a:p>
            <a:pPr lvl="1"/>
            <a:r>
              <a:rPr lang="en-IN" dirty="0" smtClean="0"/>
              <a:t>With CDP</a:t>
            </a:r>
          </a:p>
          <a:p>
            <a:pPr lvl="1"/>
            <a:r>
              <a:rPr lang="en-IN" dirty="0" smtClean="0"/>
              <a:t>Without CDP</a:t>
            </a:r>
          </a:p>
          <a:p>
            <a:endParaRPr lang="en-IN" dirty="0" smtClean="0"/>
          </a:p>
          <a:p>
            <a:r>
              <a:rPr lang="en-IN" dirty="0" smtClean="0"/>
              <a:t>The scalability of the design is also discussed</a:t>
            </a:r>
          </a:p>
          <a:p>
            <a:pPr algn="ctr"/>
            <a:r>
              <a:rPr lang="en-IN" dirty="0" smtClean="0"/>
              <a:t>Benchmark Dataset</a:t>
            </a:r>
          </a:p>
          <a:p>
            <a:pPr algn="ctr"/>
            <a:endParaRPr lang="en-IN" dirty="0" smtClean="0"/>
          </a:p>
          <a:p>
            <a:pPr lvl="1">
              <a:buNone/>
            </a:pPr>
            <a:endParaRPr lang="en-IN" dirty="0" smtClean="0"/>
          </a:p>
        </p:txBody>
      </p:sp>
      <p:graphicFrame>
        <p:nvGraphicFramePr>
          <p:cNvPr id="7" name="Table 6"/>
          <p:cNvGraphicFramePr>
            <a:graphicFrameLocks noGrp="1"/>
          </p:cNvGraphicFramePr>
          <p:nvPr/>
        </p:nvGraphicFramePr>
        <p:xfrm>
          <a:off x="1428151" y="4558420"/>
          <a:ext cx="8128000" cy="148336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IN" sz="1800" b="0" kern="1200" baseline="0" dirty="0" smtClean="0">
                          <a:solidFill>
                            <a:schemeClr val="tx1"/>
                          </a:solidFill>
                          <a:latin typeface="+mn-lt"/>
                          <a:ea typeface="+mn-ea"/>
                          <a:cs typeface="+mn-cs"/>
                        </a:rPr>
                        <a:t>#documents</a:t>
                      </a:r>
                    </a:p>
                  </a:txBody>
                  <a:tcPr>
                    <a:solidFill>
                      <a:schemeClr val="accent1">
                        <a:lumMod val="60000"/>
                        <a:lumOff val="40000"/>
                      </a:schemeClr>
                    </a:solidFill>
                  </a:tcPr>
                </a:tc>
                <a:tc>
                  <a:txBody>
                    <a:bodyPr/>
                    <a:lstStyle/>
                    <a:p>
                      <a:r>
                        <a:rPr lang="en-IN" b="0" dirty="0" smtClean="0">
                          <a:solidFill>
                            <a:schemeClr val="tx1"/>
                          </a:solidFill>
                        </a:rPr>
                        <a:t>1,196,711</a:t>
                      </a:r>
                      <a:endParaRPr lang="en-IN" b="0" dirty="0">
                        <a:solidFill>
                          <a:schemeClr val="tx1"/>
                        </a:solidFill>
                      </a:endParaRPr>
                    </a:p>
                  </a:txBody>
                  <a:tcPr>
                    <a:solidFill>
                      <a:schemeClr val="accent1">
                        <a:lumMod val="60000"/>
                        <a:lumOff val="40000"/>
                      </a:schemeClr>
                    </a:solidFill>
                  </a:tcPr>
                </a:tc>
              </a:tr>
              <a:tr h="370840">
                <a:tc>
                  <a:txBody>
                    <a:bodyPr/>
                    <a:lstStyle/>
                    <a:p>
                      <a:r>
                        <a:rPr lang="en-IN" dirty="0" smtClean="0"/>
                        <a:t>#features</a:t>
                      </a:r>
                      <a:endParaRPr lang="en-IN" dirty="0"/>
                    </a:p>
                  </a:txBody>
                  <a:tcPr/>
                </a:tc>
                <a:tc>
                  <a:txBody>
                    <a:bodyPr/>
                    <a:lstStyle/>
                    <a:p>
                      <a:r>
                        <a:rPr lang="en-IN" dirty="0" smtClean="0"/>
                        <a:t>2576</a:t>
                      </a:r>
                      <a:endParaRPr lang="en-IN" dirty="0"/>
                    </a:p>
                  </a:txBody>
                  <a:tcPr/>
                </a:tc>
              </a:tr>
              <a:tr h="370840">
                <a:tc>
                  <a:txBody>
                    <a:bodyPr/>
                    <a:lstStyle/>
                    <a:p>
                      <a:r>
                        <a:rPr lang="en-IN" dirty="0" smtClean="0"/>
                        <a:t>#pairs</a:t>
                      </a:r>
                      <a:endParaRPr lang="en-IN" dirty="0"/>
                    </a:p>
                  </a:txBody>
                  <a:tcPr/>
                </a:tc>
                <a:tc>
                  <a:txBody>
                    <a:bodyPr/>
                    <a:lstStyle/>
                    <a:p>
                      <a:r>
                        <a:rPr lang="en-IN" dirty="0" smtClean="0"/>
                        <a:t>15,146,236</a:t>
                      </a:r>
                      <a:endParaRPr lang="en-IN" dirty="0"/>
                    </a:p>
                  </a:txBody>
                  <a:tcPr/>
                </a:tc>
              </a:tr>
              <a:tr h="370840">
                <a:tc>
                  <a:txBody>
                    <a:bodyPr/>
                    <a:lstStyle/>
                    <a:p>
                      <a:r>
                        <a:rPr lang="en-IN" dirty="0" smtClean="0"/>
                        <a:t>Data size</a:t>
                      </a:r>
                      <a:endParaRPr lang="en-IN" dirty="0"/>
                    </a:p>
                  </a:txBody>
                  <a:tcPr/>
                </a:tc>
                <a:tc>
                  <a:txBody>
                    <a:bodyPr/>
                    <a:lstStyle/>
                    <a:p>
                      <a:r>
                        <a:rPr lang="en-IN" dirty="0" smtClean="0"/>
                        <a:t>2.89 GB</a:t>
                      </a:r>
                      <a:endParaRPr lang="en-IN" dirty="0"/>
                    </a:p>
                  </a:txBody>
                  <a:tcPr/>
                </a:tc>
              </a:tr>
            </a:tbl>
          </a:graphicData>
        </a:graphic>
      </p:graphicFrame>
    </p:spTree>
    <p:extLst>
      <p:ext uri="{BB962C8B-B14F-4D97-AF65-F5344CB8AC3E}">
        <p14:creationId xmlns:p14="http://schemas.microsoft.com/office/powerpoint/2010/main" val="561717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(contd..)</a:t>
            </a:r>
            <a:endParaRPr lang="en-IN" dirty="0"/>
          </a:p>
        </p:txBody>
      </p:sp>
      <p:sp>
        <p:nvSpPr>
          <p:cNvPr id="3" name="Content Placeholder 2"/>
          <p:cNvSpPr>
            <a:spLocks noGrp="1"/>
          </p:cNvSpPr>
          <p:nvPr>
            <p:ph idx="1"/>
          </p:nvPr>
        </p:nvSpPr>
        <p:spPr/>
        <p:txBody>
          <a:bodyPr/>
          <a:lstStyle/>
          <a:p>
            <a:r>
              <a:rPr lang="en-IN" dirty="0" smtClean="0"/>
              <a:t>Real world dataset for a commercial search engine is used</a:t>
            </a:r>
          </a:p>
          <a:p>
            <a:pPr>
              <a:buNone/>
            </a:pPr>
            <a:endParaRPr lang="en-IN" dirty="0" smtClean="0"/>
          </a:p>
          <a:p>
            <a:r>
              <a:rPr lang="en-IN" dirty="0" smtClean="0"/>
              <a:t> The feature value of each document is first compressed into an 8-bits </a:t>
            </a:r>
            <a:r>
              <a:rPr lang="en-IN" i="1" dirty="0" smtClean="0"/>
              <a:t>bin value </a:t>
            </a:r>
            <a:r>
              <a:rPr lang="en-IN" dirty="0" smtClean="0"/>
              <a:t>(0~255) which occupies only 1 byte. </a:t>
            </a:r>
          </a:p>
          <a:p>
            <a:pPr>
              <a:buNone/>
            </a:pPr>
            <a:endParaRPr lang="en-IN" dirty="0" smtClean="0"/>
          </a:p>
          <a:p>
            <a:r>
              <a:rPr lang="en-IN" dirty="0" smtClean="0"/>
              <a:t>Four </a:t>
            </a:r>
            <a:r>
              <a:rPr lang="en-IN" i="1" dirty="0" smtClean="0"/>
              <a:t>bin </a:t>
            </a:r>
            <a:r>
              <a:rPr lang="en-IN" dirty="0" smtClean="0"/>
              <a:t>values are merged into a 32-bits integer for storage. </a:t>
            </a:r>
          </a:p>
          <a:p>
            <a:pPr>
              <a:buNone/>
            </a:pPr>
            <a:endParaRPr lang="en-IN" dirty="0" smtClean="0"/>
          </a:p>
          <a:p>
            <a:r>
              <a:rPr lang="en-IN" dirty="0" smtClean="0"/>
              <a:t>The </a:t>
            </a:r>
            <a:r>
              <a:rPr lang="en-IN" i="1" dirty="0" smtClean="0"/>
              <a:t>π </a:t>
            </a:r>
            <a:r>
              <a:rPr lang="en-IN" dirty="0" smtClean="0"/>
              <a:t>value is stored in the</a:t>
            </a:r>
            <a:r>
              <a:rPr lang="en-IN" i="1" dirty="0" smtClean="0"/>
              <a:t> </a:t>
            </a:r>
            <a:r>
              <a:rPr lang="en-IN" dirty="0" smtClean="0"/>
              <a:t>single-precision float type which occupies 4 bytes memory.</a:t>
            </a:r>
            <a:endParaRPr lang="en-IN" dirty="0"/>
          </a:p>
        </p:txBody>
      </p:sp>
      <p:sp>
        <p:nvSpPr>
          <p:cNvPr id="4" name="Footer Placeholder 3"/>
          <p:cNvSpPr>
            <a:spLocks noGrp="1"/>
          </p:cNvSpPr>
          <p:nvPr>
            <p:ph type="ftr" sz="quarter" idx="11"/>
          </p:nvPr>
        </p:nvSpPr>
        <p:spPr/>
        <p:txBody>
          <a:bodyPr/>
          <a:lstStyle/>
          <a:p>
            <a:r>
              <a:rPr lang="en-US" dirty="0" smtClean="0"/>
              <a:t># of 23</a:t>
            </a:r>
            <a:endParaRPr lang="en-US" dirty="0"/>
          </a:p>
        </p:txBody>
      </p:sp>
    </p:spTree>
    <p:extLst>
      <p:ext uri="{BB962C8B-B14F-4D97-AF65-F5344CB8AC3E}">
        <p14:creationId xmlns:p14="http://schemas.microsoft.com/office/powerpoint/2010/main" val="1407392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(contd..)</a:t>
            </a:r>
            <a:endParaRPr lang="en-IN" dirty="0"/>
          </a:p>
        </p:txBody>
      </p:sp>
      <p:sp>
        <p:nvSpPr>
          <p:cNvPr id="3" name="Content Placeholder 2"/>
          <p:cNvSpPr>
            <a:spLocks noGrp="1"/>
          </p:cNvSpPr>
          <p:nvPr>
            <p:ph idx="1"/>
          </p:nvPr>
        </p:nvSpPr>
        <p:spPr/>
        <p:txBody>
          <a:bodyPr>
            <a:normAutofit lnSpcReduction="10000"/>
          </a:bodyPr>
          <a:lstStyle/>
          <a:p>
            <a:r>
              <a:rPr lang="en-IN" dirty="0" smtClean="0"/>
              <a:t>Computer with an Intel Pentium 4 3.2GHz processor, 4GB DDR400 memory is used as the platform for software implementation.</a:t>
            </a:r>
          </a:p>
          <a:p>
            <a:pPr>
              <a:buNone/>
            </a:pPr>
            <a:endParaRPr lang="en-IN" dirty="0" smtClean="0"/>
          </a:p>
          <a:p>
            <a:r>
              <a:rPr lang="en-IN" dirty="0" smtClean="0"/>
              <a:t> The FPGA is </a:t>
            </a:r>
            <a:r>
              <a:rPr lang="en-IN" dirty="0" err="1" smtClean="0"/>
              <a:t>Altera</a:t>
            </a:r>
            <a:r>
              <a:rPr lang="en-IN" dirty="0" smtClean="0"/>
              <a:t> </a:t>
            </a:r>
            <a:r>
              <a:rPr lang="en-IN" dirty="0" err="1" smtClean="0"/>
              <a:t>Stratix</a:t>
            </a:r>
            <a:r>
              <a:rPr lang="en-IN" dirty="0" smtClean="0"/>
              <a:t> II EP2S180F1508.</a:t>
            </a:r>
          </a:p>
          <a:p>
            <a:pPr>
              <a:buNone/>
            </a:pPr>
            <a:endParaRPr lang="en-IN" dirty="0" smtClean="0"/>
          </a:p>
          <a:p>
            <a:r>
              <a:rPr lang="en-IN" dirty="0" err="1" smtClean="0"/>
              <a:t>Quartus</a:t>
            </a:r>
            <a:r>
              <a:rPr lang="en-IN" dirty="0" smtClean="0"/>
              <a:t> II 8.1 and </a:t>
            </a:r>
            <a:r>
              <a:rPr lang="en-IN" dirty="0" err="1" smtClean="0"/>
              <a:t>ModelSim</a:t>
            </a:r>
            <a:r>
              <a:rPr lang="en-IN" dirty="0" smtClean="0"/>
              <a:t> 6.1 are used for hardware simulation.</a:t>
            </a:r>
          </a:p>
          <a:p>
            <a:pPr>
              <a:buNone/>
            </a:pPr>
            <a:endParaRPr lang="en-IN" dirty="0" smtClean="0"/>
          </a:p>
          <a:p>
            <a:r>
              <a:rPr lang="en-IN" dirty="0" smtClean="0"/>
              <a:t>Based on the critical path delay and the practical bandwidth of PCI-E, the frequency is set to 125MHz.</a:t>
            </a:r>
          </a:p>
          <a:p>
            <a:endParaRPr lang="en-IN" dirty="0" smtClean="0"/>
          </a:p>
          <a:p>
            <a:r>
              <a:rPr lang="en-IN" dirty="0" smtClean="0"/>
              <a:t> Two Micron 667MHz DDR2 SDRAM models are used in the simulation.</a:t>
            </a:r>
          </a:p>
        </p:txBody>
      </p:sp>
      <p:sp>
        <p:nvSpPr>
          <p:cNvPr id="4" name="Footer Placeholder 3"/>
          <p:cNvSpPr>
            <a:spLocks noGrp="1"/>
          </p:cNvSpPr>
          <p:nvPr>
            <p:ph type="ftr" sz="quarter" idx="11"/>
          </p:nvPr>
        </p:nvSpPr>
        <p:spPr/>
        <p:txBody>
          <a:bodyPr/>
          <a:lstStyle/>
          <a:p>
            <a:r>
              <a:rPr lang="en-US" smtClean="0"/>
              <a:t># of 23</a:t>
            </a:r>
            <a:endParaRPr lang="en-US" dirty="0"/>
          </a:p>
        </p:txBody>
      </p:sp>
    </p:spTree>
    <p:extLst>
      <p:ext uri="{BB962C8B-B14F-4D97-AF65-F5344CB8AC3E}">
        <p14:creationId xmlns:p14="http://schemas.microsoft.com/office/powerpoint/2010/main" val="1841585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(contd..)</a:t>
            </a:r>
            <a:endParaRPr lang="en-IN" dirty="0"/>
          </a:p>
        </p:txBody>
      </p:sp>
      <p:sp>
        <p:nvSpPr>
          <p:cNvPr id="3" name="Content Placeholder 2"/>
          <p:cNvSpPr>
            <a:spLocks noGrp="1"/>
          </p:cNvSpPr>
          <p:nvPr>
            <p:ph idx="1"/>
          </p:nvPr>
        </p:nvSpPr>
        <p:spPr/>
        <p:txBody>
          <a:bodyPr>
            <a:normAutofit/>
          </a:bodyPr>
          <a:lstStyle/>
          <a:p>
            <a:r>
              <a:rPr lang="en-IN" dirty="0" smtClean="0"/>
              <a:t>Each </a:t>
            </a:r>
            <a:r>
              <a:rPr lang="en-IN" dirty="0" err="1" smtClean="0"/>
              <a:t>mapper</a:t>
            </a:r>
            <a:r>
              <a:rPr lang="en-IN" dirty="0" smtClean="0"/>
              <a:t> processes millions of documents with respect to a feature</a:t>
            </a:r>
          </a:p>
          <a:p>
            <a:r>
              <a:rPr lang="en-IN" dirty="0" smtClean="0"/>
              <a:t>The reducer only processes the 256-bin histograms generated by each </a:t>
            </a:r>
            <a:r>
              <a:rPr lang="en-IN" dirty="0" err="1" smtClean="0"/>
              <a:t>mapper</a:t>
            </a:r>
            <a:r>
              <a:rPr lang="en-IN" dirty="0" smtClean="0"/>
              <a:t>.</a:t>
            </a:r>
          </a:p>
          <a:p>
            <a:r>
              <a:rPr lang="en-IN" dirty="0" smtClean="0"/>
              <a:t> The </a:t>
            </a:r>
            <a:r>
              <a:rPr lang="en-IN" dirty="0" err="1" smtClean="0"/>
              <a:t>mappers</a:t>
            </a:r>
            <a:r>
              <a:rPr lang="en-IN" dirty="0" smtClean="0"/>
              <a:t>’ workload is far heavier than that of the reducer, so the bottleneck may arise owing to either: </a:t>
            </a:r>
          </a:p>
          <a:p>
            <a:pPr lvl="1"/>
            <a:r>
              <a:rPr lang="en-IN" dirty="0" smtClean="0"/>
              <a:t> the computation ability of </a:t>
            </a:r>
            <a:r>
              <a:rPr lang="en-IN" dirty="0" err="1" smtClean="0"/>
              <a:t>mappers</a:t>
            </a:r>
            <a:r>
              <a:rPr lang="en-IN" dirty="0" smtClean="0"/>
              <a:t> or</a:t>
            </a:r>
          </a:p>
          <a:p>
            <a:pPr lvl="1"/>
            <a:r>
              <a:rPr lang="en-IN" dirty="0" smtClean="0"/>
              <a:t> the data bandwidth between global memory and </a:t>
            </a:r>
            <a:r>
              <a:rPr lang="en-IN" dirty="0" err="1" smtClean="0"/>
              <a:t>mappers</a:t>
            </a:r>
            <a:r>
              <a:rPr lang="en-IN" dirty="0" smtClean="0"/>
              <a:t>.</a:t>
            </a:r>
          </a:p>
          <a:p>
            <a:r>
              <a:rPr lang="en-IN" dirty="0" smtClean="0"/>
              <a:t> In the framework without CDP, the bandwidth is the bottleneck due to the massive redundant memory access.</a:t>
            </a:r>
          </a:p>
          <a:p>
            <a:r>
              <a:rPr lang="en-IN" dirty="0" smtClean="0"/>
              <a:t> After using CDP, the logic resources on FPGA become the performance limitation.</a:t>
            </a:r>
            <a:endParaRPr lang="en-IN" dirty="0"/>
          </a:p>
        </p:txBody>
      </p:sp>
      <p:sp>
        <p:nvSpPr>
          <p:cNvPr id="4" name="Footer Placeholder 3"/>
          <p:cNvSpPr>
            <a:spLocks noGrp="1"/>
          </p:cNvSpPr>
          <p:nvPr>
            <p:ph type="ftr" sz="quarter" idx="11"/>
          </p:nvPr>
        </p:nvSpPr>
        <p:spPr/>
        <p:txBody>
          <a:bodyPr/>
          <a:lstStyle/>
          <a:p>
            <a:r>
              <a:rPr lang="en-US" smtClean="0"/>
              <a:t># of 23</a:t>
            </a:r>
            <a:endParaRPr lang="en-US" dirty="0"/>
          </a:p>
        </p:txBody>
      </p:sp>
    </p:spTree>
    <p:extLst>
      <p:ext uri="{BB962C8B-B14F-4D97-AF65-F5344CB8AC3E}">
        <p14:creationId xmlns:p14="http://schemas.microsoft.com/office/powerpoint/2010/main" val="389040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without CDP</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Due to the 2 DDR2 memories being used, the bit-width for both bin and π are 128 bits. </a:t>
            </a:r>
          </a:p>
          <a:p>
            <a:r>
              <a:rPr lang="en-IN" dirty="0" smtClean="0"/>
              <a:t>A maximum of 16 bin values and 4 π values can be fetched at one clock cycle. </a:t>
            </a:r>
          </a:p>
          <a:p>
            <a:r>
              <a:rPr lang="en-IN" dirty="0" smtClean="0"/>
              <a:t>As one bin value corresponds to one π value, π value bandwidth will be a bottleneck.</a:t>
            </a:r>
          </a:p>
          <a:p>
            <a:r>
              <a:rPr lang="en-IN" dirty="0" smtClean="0"/>
              <a:t> For one data pair &lt;bin(d),π(d)&gt;, it takes 13 cycles for a </a:t>
            </a:r>
            <a:r>
              <a:rPr lang="en-IN" dirty="0" err="1" smtClean="0"/>
              <a:t>mapper</a:t>
            </a:r>
            <a:r>
              <a:rPr lang="en-IN" dirty="0" smtClean="0"/>
              <a:t> to process.</a:t>
            </a:r>
          </a:p>
          <a:p>
            <a:r>
              <a:rPr lang="en-IN" dirty="0" smtClean="0"/>
              <a:t> So 52 clock cycles are required for a </a:t>
            </a:r>
            <a:r>
              <a:rPr lang="en-IN" dirty="0" err="1" smtClean="0"/>
              <a:t>mapper</a:t>
            </a:r>
            <a:r>
              <a:rPr lang="en-IN" dirty="0" smtClean="0"/>
              <a:t> to finish 4 pairs.</a:t>
            </a:r>
          </a:p>
          <a:p>
            <a:r>
              <a:rPr lang="en-IN" dirty="0" smtClean="0"/>
              <a:t> As a result, a maximum of 52 </a:t>
            </a:r>
            <a:r>
              <a:rPr lang="en-IN" dirty="0" err="1" smtClean="0"/>
              <a:t>mappers</a:t>
            </a:r>
            <a:r>
              <a:rPr lang="en-IN" dirty="0" smtClean="0"/>
              <a:t> can be used for the best performance.</a:t>
            </a:r>
          </a:p>
          <a:p>
            <a:r>
              <a:rPr lang="en-IN" dirty="0" smtClean="0"/>
              <a:t>Adding more </a:t>
            </a:r>
            <a:r>
              <a:rPr lang="en-IN" dirty="0" err="1" smtClean="0"/>
              <a:t>mappers</a:t>
            </a:r>
            <a:r>
              <a:rPr lang="en-IN" dirty="0" smtClean="0"/>
              <a:t> does little good, because π value bandwidth is the bottleneck now</a:t>
            </a:r>
          </a:p>
          <a:p>
            <a:r>
              <a:rPr lang="en-IN" dirty="0" smtClean="0"/>
              <a:t>Due to the time spent on the weight updating and π value calculation, the total speedup is 14.44x.</a:t>
            </a:r>
            <a:endParaRPr lang="en-IN" dirty="0"/>
          </a:p>
        </p:txBody>
      </p:sp>
      <p:sp>
        <p:nvSpPr>
          <p:cNvPr id="4" name="Footer Placeholder 3"/>
          <p:cNvSpPr>
            <a:spLocks noGrp="1"/>
          </p:cNvSpPr>
          <p:nvPr>
            <p:ph type="ftr" sz="quarter" idx="11"/>
          </p:nvPr>
        </p:nvSpPr>
        <p:spPr/>
        <p:txBody>
          <a:bodyPr/>
          <a:lstStyle/>
          <a:p>
            <a:r>
              <a:rPr lang="en-US" smtClean="0"/>
              <a:t># of 23</a:t>
            </a:r>
            <a:endParaRPr lang="en-US" dirty="0"/>
          </a:p>
        </p:txBody>
      </p:sp>
    </p:spTree>
    <p:extLst>
      <p:ext uri="{BB962C8B-B14F-4D97-AF65-F5344CB8AC3E}">
        <p14:creationId xmlns:p14="http://schemas.microsoft.com/office/powerpoint/2010/main" val="733053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without CDP</a:t>
            </a:r>
            <a:endParaRPr lang="en-IN" dirty="0"/>
          </a:p>
        </p:txBody>
      </p:sp>
      <p:pic>
        <p:nvPicPr>
          <p:cNvPr id="5" name="Content Placeholder 4" descr="Without CDP.jpg"/>
          <p:cNvPicPr>
            <a:picLocks noGrp="1" noChangeAspect="1"/>
          </p:cNvPicPr>
          <p:nvPr>
            <p:ph idx="1"/>
          </p:nvPr>
        </p:nvPicPr>
        <p:blipFill>
          <a:blip r:embed="rId2"/>
          <a:stretch>
            <a:fillRect/>
          </a:stretch>
        </p:blipFill>
        <p:spPr>
          <a:xfrm>
            <a:off x="2495281" y="1716657"/>
            <a:ext cx="7201439" cy="3833024"/>
          </a:xfrm>
        </p:spPr>
      </p:pic>
      <p:sp>
        <p:nvSpPr>
          <p:cNvPr id="4" name="Footer Placeholder 3"/>
          <p:cNvSpPr>
            <a:spLocks noGrp="1"/>
          </p:cNvSpPr>
          <p:nvPr>
            <p:ph type="ftr" sz="quarter" idx="11"/>
          </p:nvPr>
        </p:nvSpPr>
        <p:spPr/>
        <p:txBody>
          <a:bodyPr/>
          <a:lstStyle/>
          <a:p>
            <a:r>
              <a:rPr lang="en-US" dirty="0" smtClean="0"/>
              <a:t># of 23</a:t>
            </a:r>
            <a:endParaRPr lang="en-US" dirty="0"/>
          </a:p>
        </p:txBody>
      </p:sp>
      <p:sp>
        <p:nvSpPr>
          <p:cNvPr id="6" name="TextBox 5"/>
          <p:cNvSpPr txBox="1"/>
          <p:nvPr/>
        </p:nvSpPr>
        <p:spPr>
          <a:xfrm>
            <a:off x="3269411" y="5676181"/>
            <a:ext cx="5343129" cy="369332"/>
          </a:xfrm>
          <a:prstGeom prst="rect">
            <a:avLst/>
          </a:prstGeom>
          <a:noFill/>
        </p:spPr>
        <p:txBody>
          <a:bodyPr wrap="none" rtlCol="0">
            <a:spAutoFit/>
          </a:bodyPr>
          <a:lstStyle/>
          <a:p>
            <a:pPr algn="ctr"/>
            <a:r>
              <a:rPr lang="en-IN" b="1" dirty="0" smtClean="0"/>
              <a:t>Execution time on CPU and FPMR (without CDP)</a:t>
            </a:r>
            <a:endParaRPr lang="en-IN" dirty="0"/>
          </a:p>
        </p:txBody>
      </p:sp>
    </p:spTree>
    <p:extLst>
      <p:ext uri="{BB962C8B-B14F-4D97-AF65-F5344CB8AC3E}">
        <p14:creationId xmlns:p14="http://schemas.microsoft.com/office/powerpoint/2010/main" val="1433102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to be discussed…</a:t>
            </a:r>
            <a:endParaRPr lang="en-US" dirty="0"/>
          </a:p>
        </p:txBody>
      </p:sp>
      <p:sp>
        <p:nvSpPr>
          <p:cNvPr id="3" name="Content Placeholder 2"/>
          <p:cNvSpPr>
            <a:spLocks noGrp="1"/>
          </p:cNvSpPr>
          <p:nvPr>
            <p:ph idx="1"/>
          </p:nvPr>
        </p:nvSpPr>
        <p:spPr/>
        <p:txBody>
          <a:bodyPr/>
          <a:lstStyle/>
          <a:p>
            <a:r>
              <a:rPr lang="en-US" dirty="0"/>
              <a:t>Y. Shan, B. Wang, J. Yan, Y. Wang, N. Xu, and H. Yang, </a:t>
            </a:r>
            <a:r>
              <a:rPr lang="en-US" b="1" dirty="0"/>
              <a:t>" FPMR: MapReduce Framework on FPGA: A Case Study of </a:t>
            </a:r>
            <a:r>
              <a:rPr lang="en-US" b="1" dirty="0" err="1"/>
              <a:t>RankBoost</a:t>
            </a:r>
            <a:r>
              <a:rPr lang="en-US" b="1" dirty="0"/>
              <a:t> Acceleration</a:t>
            </a:r>
            <a:r>
              <a:rPr lang="en-US" dirty="0"/>
              <a:t>,</a:t>
            </a:r>
            <a:r>
              <a:rPr lang="en-US" b="1" dirty="0"/>
              <a:t>"</a:t>
            </a:r>
            <a:r>
              <a:rPr lang="en-US" dirty="0"/>
              <a:t> in Proceedings of the International Symposium on Field Programmable Gate Arrays (FPGA), 2010, pp. 93–102.</a:t>
            </a:r>
            <a:br>
              <a:rPr lang="en-US" dirty="0"/>
            </a:br>
            <a:endParaRPr lang="en-US" dirty="0"/>
          </a:p>
          <a:p>
            <a:r>
              <a:rPr lang="en-US" dirty="0"/>
              <a:t>C. </a:t>
            </a:r>
            <a:r>
              <a:rPr lang="en-US" dirty="0" err="1"/>
              <a:t>Kachris</a:t>
            </a:r>
            <a:r>
              <a:rPr lang="en-US" dirty="0"/>
              <a:t>, G. Ch. </a:t>
            </a:r>
            <a:r>
              <a:rPr lang="en-US" dirty="0" err="1"/>
              <a:t>Sirakoulis</a:t>
            </a:r>
            <a:r>
              <a:rPr lang="en-US" dirty="0"/>
              <a:t>, D. </a:t>
            </a:r>
            <a:r>
              <a:rPr lang="en-US" dirty="0" err="1"/>
              <a:t>Soudris</a:t>
            </a:r>
            <a:r>
              <a:rPr lang="en-US" dirty="0"/>
              <a:t>, </a:t>
            </a:r>
            <a:r>
              <a:rPr lang="en-US" b="1" dirty="0"/>
              <a:t>"A Reconfigurable MapReduce Accelerator for multi-core all-programmable </a:t>
            </a:r>
            <a:r>
              <a:rPr lang="en-US" b="1" dirty="0" err="1"/>
              <a:t>SoCs</a:t>
            </a:r>
            <a:r>
              <a:rPr lang="en-US" b="1" dirty="0"/>
              <a:t> ", </a:t>
            </a:r>
            <a:r>
              <a:rPr lang="en-US" dirty="0"/>
              <a:t>in International Symposium on System-On-Chip (SOC), 2014, pp. </a:t>
            </a:r>
            <a:r>
              <a:rPr lang="en-US" dirty="0" smtClean="0"/>
              <a:t>1-6</a:t>
            </a:r>
            <a:endParaRPr lang="en-US" dirty="0"/>
          </a:p>
        </p:txBody>
      </p:sp>
    </p:spTree>
    <p:extLst>
      <p:ext uri="{BB962C8B-B14F-4D97-AF65-F5344CB8AC3E}">
        <p14:creationId xmlns:p14="http://schemas.microsoft.com/office/powerpoint/2010/main" val="2040332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with CDP</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The π values belong to common data; so we can use a common data path to reduce redundancy in transfer</a:t>
            </a:r>
          </a:p>
          <a:p>
            <a:endParaRPr lang="en-IN" dirty="0" smtClean="0"/>
          </a:p>
          <a:p>
            <a:r>
              <a:rPr lang="en-IN" dirty="0" smtClean="0"/>
              <a:t>We can pre-fetch 16 π values using a 64 byte memory</a:t>
            </a:r>
          </a:p>
          <a:p>
            <a:endParaRPr lang="en-IN" dirty="0" smtClean="0"/>
          </a:p>
          <a:p>
            <a:r>
              <a:rPr lang="en-IN" dirty="0" smtClean="0"/>
              <a:t>Hence the π values of the same documents are read only once and don’t become a bottleneck</a:t>
            </a:r>
          </a:p>
          <a:p>
            <a:endParaRPr lang="en-IN" dirty="0" smtClean="0"/>
          </a:p>
          <a:p>
            <a:r>
              <a:rPr lang="en-IN" dirty="0" smtClean="0"/>
              <a:t>We are also fetching 16 bin values correspondingly</a:t>
            </a:r>
          </a:p>
          <a:p>
            <a:endParaRPr lang="en-IN" dirty="0" smtClean="0"/>
          </a:p>
          <a:p>
            <a:r>
              <a:rPr lang="en-IN" dirty="0" smtClean="0"/>
              <a:t>In this FPGA example, a maximum of 146 </a:t>
            </a:r>
            <a:r>
              <a:rPr lang="en-IN" dirty="0" err="1" smtClean="0"/>
              <a:t>mappers</a:t>
            </a:r>
            <a:r>
              <a:rPr lang="en-IN" dirty="0" smtClean="0"/>
              <a:t> can be placed on chip, however theoretically a maximum of 208 </a:t>
            </a:r>
            <a:r>
              <a:rPr lang="en-IN" dirty="0" err="1" smtClean="0"/>
              <a:t>mappers</a:t>
            </a:r>
            <a:r>
              <a:rPr lang="en-IN" dirty="0" smtClean="0"/>
              <a:t> can be placed for optimum performance</a:t>
            </a:r>
          </a:p>
          <a:p>
            <a:endParaRPr lang="en-IN" dirty="0" smtClean="0"/>
          </a:p>
        </p:txBody>
      </p:sp>
      <p:sp>
        <p:nvSpPr>
          <p:cNvPr id="4" name="Footer Placeholder 3"/>
          <p:cNvSpPr>
            <a:spLocks noGrp="1"/>
          </p:cNvSpPr>
          <p:nvPr>
            <p:ph type="ftr" sz="quarter" idx="11"/>
          </p:nvPr>
        </p:nvSpPr>
        <p:spPr/>
        <p:txBody>
          <a:bodyPr/>
          <a:lstStyle/>
          <a:p>
            <a:r>
              <a:rPr lang="en-US" smtClean="0"/>
              <a:t># of 23</a:t>
            </a:r>
            <a:endParaRPr lang="en-US" dirty="0"/>
          </a:p>
        </p:txBody>
      </p:sp>
    </p:spTree>
    <p:extLst>
      <p:ext uri="{BB962C8B-B14F-4D97-AF65-F5344CB8AC3E}">
        <p14:creationId xmlns:p14="http://schemas.microsoft.com/office/powerpoint/2010/main" val="1887658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with CDP</a:t>
            </a:r>
            <a:endParaRPr lang="en-IN" dirty="0"/>
          </a:p>
        </p:txBody>
      </p:sp>
      <p:pic>
        <p:nvPicPr>
          <p:cNvPr id="5" name="Content Placeholder 4" descr="With CDP.jpg"/>
          <p:cNvPicPr>
            <a:picLocks noGrp="1" noChangeAspect="1"/>
          </p:cNvPicPr>
          <p:nvPr>
            <p:ph idx="1"/>
          </p:nvPr>
        </p:nvPicPr>
        <p:blipFill>
          <a:blip r:embed="rId2"/>
          <a:stretch>
            <a:fillRect/>
          </a:stretch>
        </p:blipFill>
        <p:spPr>
          <a:xfrm>
            <a:off x="2715460" y="1636725"/>
            <a:ext cx="6761081" cy="4243851"/>
          </a:xfrm>
        </p:spPr>
      </p:pic>
      <p:sp>
        <p:nvSpPr>
          <p:cNvPr id="4" name="Footer Placeholder 3"/>
          <p:cNvSpPr>
            <a:spLocks noGrp="1"/>
          </p:cNvSpPr>
          <p:nvPr>
            <p:ph type="ftr" sz="quarter" idx="11"/>
          </p:nvPr>
        </p:nvSpPr>
        <p:spPr/>
        <p:txBody>
          <a:bodyPr/>
          <a:lstStyle/>
          <a:p>
            <a:r>
              <a:rPr lang="en-US" smtClean="0"/>
              <a:t># of 23</a:t>
            </a:r>
            <a:endParaRPr lang="en-US" dirty="0"/>
          </a:p>
        </p:txBody>
      </p:sp>
      <p:sp>
        <p:nvSpPr>
          <p:cNvPr id="6" name="TextBox 5"/>
          <p:cNvSpPr txBox="1"/>
          <p:nvPr/>
        </p:nvSpPr>
        <p:spPr>
          <a:xfrm>
            <a:off x="3588589" y="6098875"/>
            <a:ext cx="4985660" cy="369332"/>
          </a:xfrm>
          <a:prstGeom prst="rect">
            <a:avLst/>
          </a:prstGeom>
          <a:noFill/>
        </p:spPr>
        <p:txBody>
          <a:bodyPr wrap="none" rtlCol="0">
            <a:spAutoFit/>
          </a:bodyPr>
          <a:lstStyle/>
          <a:p>
            <a:pPr algn="ctr"/>
            <a:r>
              <a:rPr lang="en-IN" b="1" dirty="0" smtClean="0"/>
              <a:t>Execution time on CPU and FPMR (with CDP)</a:t>
            </a:r>
            <a:endParaRPr lang="en-IN" dirty="0"/>
          </a:p>
        </p:txBody>
      </p:sp>
    </p:spTree>
    <p:extLst>
      <p:ext uri="{BB962C8B-B14F-4D97-AF65-F5344CB8AC3E}">
        <p14:creationId xmlns:p14="http://schemas.microsoft.com/office/powerpoint/2010/main" val="1402961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 (contd..)</a:t>
            </a:r>
            <a:endParaRPr lang="en-IN" dirty="0"/>
          </a:p>
        </p:txBody>
      </p:sp>
      <p:pic>
        <p:nvPicPr>
          <p:cNvPr id="5" name="Content Placeholder 4" descr="Speedup for Different Mapper Nos.jpg"/>
          <p:cNvPicPr>
            <a:picLocks noGrp="1" noChangeAspect="1"/>
          </p:cNvPicPr>
          <p:nvPr>
            <p:ph idx="1"/>
          </p:nvPr>
        </p:nvPicPr>
        <p:blipFill>
          <a:blip r:embed="rId2"/>
          <a:stretch>
            <a:fillRect/>
          </a:stretch>
        </p:blipFill>
        <p:spPr>
          <a:xfrm>
            <a:off x="2278010" y="1729267"/>
            <a:ext cx="7635981" cy="3881437"/>
          </a:xfrm>
        </p:spPr>
      </p:pic>
      <p:sp>
        <p:nvSpPr>
          <p:cNvPr id="4" name="Footer Placeholder 3"/>
          <p:cNvSpPr>
            <a:spLocks noGrp="1"/>
          </p:cNvSpPr>
          <p:nvPr>
            <p:ph type="ftr" sz="quarter" idx="11"/>
          </p:nvPr>
        </p:nvSpPr>
        <p:spPr/>
        <p:txBody>
          <a:bodyPr/>
          <a:lstStyle/>
          <a:p>
            <a:r>
              <a:rPr lang="en-US" smtClean="0"/>
              <a:t># of 23</a:t>
            </a:r>
            <a:endParaRPr lang="en-US" dirty="0"/>
          </a:p>
        </p:txBody>
      </p:sp>
      <p:sp>
        <p:nvSpPr>
          <p:cNvPr id="6" name="TextBox 5"/>
          <p:cNvSpPr txBox="1"/>
          <p:nvPr/>
        </p:nvSpPr>
        <p:spPr>
          <a:xfrm>
            <a:off x="4209691" y="5702060"/>
            <a:ext cx="4788491" cy="369332"/>
          </a:xfrm>
          <a:prstGeom prst="rect">
            <a:avLst/>
          </a:prstGeom>
          <a:noFill/>
        </p:spPr>
        <p:txBody>
          <a:bodyPr wrap="none" rtlCol="0">
            <a:spAutoFit/>
          </a:bodyPr>
          <a:lstStyle/>
          <a:p>
            <a:pPr algn="ctr"/>
            <a:r>
              <a:rPr lang="en-IN" b="1" dirty="0" smtClean="0"/>
              <a:t>The speedup of different </a:t>
            </a:r>
            <a:r>
              <a:rPr lang="en-IN" b="1" dirty="0" err="1" smtClean="0"/>
              <a:t>mapper</a:t>
            </a:r>
            <a:r>
              <a:rPr lang="en-IN" b="1" dirty="0" smtClean="0"/>
              <a:t> numbers</a:t>
            </a:r>
            <a:endParaRPr lang="en-IN" dirty="0"/>
          </a:p>
        </p:txBody>
      </p:sp>
    </p:spTree>
    <p:extLst>
      <p:ext uri="{BB962C8B-B14F-4D97-AF65-F5344CB8AC3E}">
        <p14:creationId xmlns:p14="http://schemas.microsoft.com/office/powerpoint/2010/main" val="672655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4" name="Content Placeholder 3"/>
          <p:cNvSpPr>
            <a:spLocks noGrp="1"/>
          </p:cNvSpPr>
          <p:nvPr>
            <p:ph idx="1"/>
          </p:nvPr>
        </p:nvSpPr>
        <p:spPr/>
        <p:txBody>
          <a:bodyPr>
            <a:normAutofit/>
          </a:bodyPr>
          <a:lstStyle/>
          <a:p>
            <a:r>
              <a:rPr lang="en-IN" dirty="0" smtClean="0"/>
              <a:t>The FPMR framework takes care of task scheduling, data synchronization and communication, so the designer can focus on mapping the applications on the </a:t>
            </a:r>
            <a:r>
              <a:rPr lang="en-IN" dirty="0" err="1" smtClean="0"/>
              <a:t>mapper</a:t>
            </a:r>
            <a:r>
              <a:rPr lang="en-IN" dirty="0" smtClean="0"/>
              <a:t> and reducer modules</a:t>
            </a:r>
          </a:p>
          <a:p>
            <a:endParaRPr lang="en-IN" dirty="0" smtClean="0"/>
          </a:p>
          <a:p>
            <a:r>
              <a:rPr lang="en-IN" dirty="0" smtClean="0"/>
              <a:t>In </a:t>
            </a:r>
            <a:r>
              <a:rPr lang="en-IN" dirty="0" err="1" smtClean="0"/>
              <a:t>RankBoost</a:t>
            </a:r>
            <a:r>
              <a:rPr lang="en-IN" dirty="0" smtClean="0"/>
              <a:t> case study , 31.8x speedup is achieved using common data path with 146 </a:t>
            </a:r>
            <a:r>
              <a:rPr lang="en-IN" dirty="0" err="1" smtClean="0"/>
              <a:t>mappers</a:t>
            </a:r>
            <a:r>
              <a:rPr lang="en-IN" dirty="0" smtClean="0"/>
              <a:t> and 1 reducer, which is evidently comparable to a fully manually designed version where the speedup is 33.5x.</a:t>
            </a:r>
          </a:p>
          <a:p>
            <a:endParaRPr lang="en-IN" dirty="0" smtClean="0"/>
          </a:p>
          <a:p>
            <a:r>
              <a:rPr lang="en-IN" dirty="0" smtClean="0"/>
              <a:t>As the FPGA technology will improve, more number of </a:t>
            </a:r>
            <a:r>
              <a:rPr lang="en-IN" dirty="0" err="1" smtClean="0"/>
              <a:t>mappers</a:t>
            </a:r>
            <a:r>
              <a:rPr lang="en-IN" dirty="0" smtClean="0"/>
              <a:t> can be placed on the chip so that eventually performance will be limited by memory bandwidth again</a:t>
            </a:r>
            <a:endParaRPr lang="en-US" dirty="0"/>
          </a:p>
        </p:txBody>
      </p:sp>
      <p:pic>
        <p:nvPicPr>
          <p:cNvPr id="16386" name="Picture 2" descr="http://laurenmroz.weebly.com/uploads/6/1/7/3/6173525/824599276.jpg"/>
          <p:cNvPicPr>
            <a:picLocks noChangeAspect="1" noChangeArrowheads="1"/>
          </p:cNvPicPr>
          <p:nvPr/>
        </p:nvPicPr>
        <p:blipFill>
          <a:blip r:embed="rId3"/>
          <a:srcRect/>
          <a:stretch>
            <a:fillRect/>
          </a:stretch>
        </p:blipFill>
        <p:spPr bwMode="auto">
          <a:xfrm rot="19456725">
            <a:off x="8757141" y="219066"/>
            <a:ext cx="1356595" cy="1881145"/>
          </a:xfrm>
          <a:prstGeom prst="rect">
            <a:avLst/>
          </a:prstGeom>
          <a:noFill/>
        </p:spPr>
      </p:pic>
      <p:sp>
        <p:nvSpPr>
          <p:cNvPr id="5" name="Footer Placeholder 4"/>
          <p:cNvSpPr>
            <a:spLocks noGrp="1"/>
          </p:cNvSpPr>
          <p:nvPr>
            <p:ph type="ftr" sz="quarter" idx="11"/>
          </p:nvPr>
        </p:nvSpPr>
        <p:spPr/>
        <p:txBody>
          <a:bodyPr/>
          <a:lstStyle/>
          <a:p>
            <a:r>
              <a:rPr lang="en-US" sz="1000" dirty="0" smtClean="0"/>
              <a:t>20 of 23</a:t>
            </a:r>
            <a:endParaRPr lang="en-US" sz="1000" dirty="0"/>
          </a:p>
        </p:txBody>
      </p:sp>
    </p:spTree>
    <p:extLst>
      <p:ext uri="{BB962C8B-B14F-4D97-AF65-F5344CB8AC3E}">
        <p14:creationId xmlns:p14="http://schemas.microsoft.com/office/powerpoint/2010/main" val="1900553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Take on the Paper</a:t>
            </a:r>
            <a:endParaRPr lang="en-US" dirty="0"/>
          </a:p>
        </p:txBody>
      </p:sp>
      <p:sp>
        <p:nvSpPr>
          <p:cNvPr id="4" name="Content Placeholder 3"/>
          <p:cNvSpPr>
            <a:spLocks noGrp="1"/>
          </p:cNvSpPr>
          <p:nvPr>
            <p:ph idx="1"/>
          </p:nvPr>
        </p:nvSpPr>
        <p:spPr/>
        <p:txBody>
          <a:bodyPr>
            <a:normAutofit/>
          </a:bodyPr>
          <a:lstStyle/>
          <a:p>
            <a:r>
              <a:rPr lang="en-IN" dirty="0" smtClean="0"/>
              <a:t>No rationale or background behind selecting the </a:t>
            </a:r>
            <a:r>
              <a:rPr lang="en-IN" dirty="0" err="1" smtClean="0"/>
              <a:t>RankBoost</a:t>
            </a:r>
            <a:r>
              <a:rPr lang="en-IN" dirty="0" smtClean="0"/>
              <a:t> algorithm is given, more context could have helped</a:t>
            </a:r>
          </a:p>
          <a:p>
            <a:endParaRPr lang="en-IN" dirty="0" smtClean="0"/>
          </a:p>
          <a:p>
            <a:r>
              <a:rPr lang="en-IN" dirty="0" smtClean="0"/>
              <a:t>The mathematical equations defining the implementation are quite obscure and lack clear explanations</a:t>
            </a:r>
          </a:p>
          <a:p>
            <a:endParaRPr lang="en-IN" dirty="0" smtClean="0"/>
          </a:p>
          <a:p>
            <a:r>
              <a:rPr lang="en-IN" dirty="0" smtClean="0"/>
              <a:t>The study could be supplemented by using more advanced FPGAs, so that the speedup predictions can be verified</a:t>
            </a:r>
            <a:br>
              <a:rPr lang="en-IN" dirty="0" smtClean="0"/>
            </a:br>
            <a:endParaRPr lang="en-US" dirty="0"/>
          </a:p>
        </p:txBody>
      </p:sp>
      <p:pic>
        <p:nvPicPr>
          <p:cNvPr id="3074" name="Picture 2" descr="http://imaginatik.com/sites/default/files/imagecache/Standard-Image/idea_challenge2.png"/>
          <p:cNvPicPr>
            <a:picLocks noChangeAspect="1" noChangeArrowheads="1"/>
          </p:cNvPicPr>
          <p:nvPr/>
        </p:nvPicPr>
        <p:blipFill>
          <a:blip r:embed="rId3"/>
          <a:srcRect/>
          <a:stretch>
            <a:fillRect/>
          </a:stretch>
        </p:blipFill>
        <p:spPr bwMode="auto">
          <a:xfrm>
            <a:off x="-109881" y="154705"/>
            <a:ext cx="2880565" cy="1651280"/>
          </a:xfrm>
          <a:prstGeom prst="rect">
            <a:avLst/>
          </a:prstGeom>
          <a:noFill/>
        </p:spPr>
      </p:pic>
      <p:sp>
        <p:nvSpPr>
          <p:cNvPr id="5" name="Footer Placeholder 4"/>
          <p:cNvSpPr>
            <a:spLocks noGrp="1"/>
          </p:cNvSpPr>
          <p:nvPr>
            <p:ph type="ftr" sz="quarter" idx="11"/>
          </p:nvPr>
        </p:nvSpPr>
        <p:spPr/>
        <p:txBody>
          <a:bodyPr/>
          <a:lstStyle/>
          <a:p>
            <a:r>
              <a:rPr lang="en-US" sz="1000" dirty="0" smtClean="0"/>
              <a:t>21 of 23</a:t>
            </a:r>
            <a:endParaRPr lang="en-US" sz="1000" dirty="0"/>
          </a:p>
        </p:txBody>
      </p:sp>
    </p:spTree>
    <p:extLst>
      <p:ext uri="{BB962C8B-B14F-4D97-AF65-F5344CB8AC3E}">
        <p14:creationId xmlns:p14="http://schemas.microsoft.com/office/powerpoint/2010/main" val="337453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IN" dirty="0" smtClean="0"/>
              <a:t>A Reconfigurable </a:t>
            </a:r>
            <a:r>
              <a:rPr lang="en-IN" dirty="0" err="1" smtClean="0"/>
              <a:t>MapReduce</a:t>
            </a:r>
            <a:r>
              <a:rPr lang="en-IN" dirty="0" smtClean="0"/>
              <a:t> Accelerator for Multi-core All-programmable </a:t>
            </a:r>
            <a:r>
              <a:rPr lang="en-IN" dirty="0" err="1" smtClean="0"/>
              <a:t>SoCs</a:t>
            </a:r>
            <a:endParaRPr lang="en-US" dirty="0"/>
          </a:p>
        </p:txBody>
      </p:sp>
      <p:sp>
        <p:nvSpPr>
          <p:cNvPr id="3" name="Subtitle 2"/>
          <p:cNvSpPr>
            <a:spLocks noGrp="1"/>
          </p:cNvSpPr>
          <p:nvPr>
            <p:ph type="subTitle" idx="1"/>
          </p:nvPr>
        </p:nvSpPr>
        <p:spPr>
          <a:xfrm>
            <a:off x="1507067" y="4050833"/>
            <a:ext cx="7766936" cy="2362332"/>
          </a:xfrm>
        </p:spPr>
        <p:txBody>
          <a:bodyPr>
            <a:normAutofit fontScale="62500" lnSpcReduction="20000"/>
          </a:bodyPr>
          <a:lstStyle/>
          <a:p>
            <a:r>
              <a:rPr lang="en-US" dirty="0"/>
              <a:t>Published in:</a:t>
            </a:r>
          </a:p>
          <a:p>
            <a:r>
              <a:rPr lang="en-IN" dirty="0" smtClean="0"/>
              <a:t> 2014 International Symposium on System-on-Chip (</a:t>
            </a:r>
            <a:r>
              <a:rPr lang="en-IN" dirty="0" err="1" smtClean="0"/>
              <a:t>SoC</a:t>
            </a:r>
            <a:r>
              <a:rPr lang="en-IN" dirty="0" smtClean="0"/>
              <a:t>)</a:t>
            </a:r>
          </a:p>
          <a:p>
            <a:r>
              <a:rPr lang="en-US" dirty="0" smtClean="0"/>
              <a:t>Authors:</a:t>
            </a:r>
          </a:p>
          <a:p>
            <a:r>
              <a:rPr lang="en-IN" b="1" dirty="0" err="1" smtClean="0"/>
              <a:t>Christoforos</a:t>
            </a:r>
            <a:r>
              <a:rPr lang="en-IN" b="1" dirty="0" smtClean="0"/>
              <a:t> </a:t>
            </a:r>
            <a:r>
              <a:rPr lang="en-IN" b="1" dirty="0" err="1" smtClean="0"/>
              <a:t>Kachris</a:t>
            </a:r>
            <a:r>
              <a:rPr lang="en-IN" b="1" dirty="0" smtClean="0"/>
              <a:t>, </a:t>
            </a:r>
            <a:r>
              <a:rPr lang="en-IN" b="1" dirty="0" err="1" smtClean="0"/>
              <a:t>Georgios</a:t>
            </a:r>
            <a:r>
              <a:rPr lang="en-IN" b="1" dirty="0" smtClean="0"/>
              <a:t> Ch. </a:t>
            </a:r>
            <a:r>
              <a:rPr lang="en-IN" b="1" dirty="0" err="1" smtClean="0"/>
              <a:t>Sirakoulis</a:t>
            </a:r>
            <a:endParaRPr lang="en-IN" b="1" dirty="0" smtClean="0"/>
          </a:p>
          <a:p>
            <a:r>
              <a:rPr lang="en-IN" dirty="0" smtClean="0"/>
              <a:t>Democritus University of Thrace, DUTH</a:t>
            </a:r>
          </a:p>
          <a:p>
            <a:r>
              <a:rPr lang="en-IN" dirty="0" err="1" smtClean="0"/>
              <a:t>Xanthi</a:t>
            </a:r>
            <a:r>
              <a:rPr lang="en-IN" dirty="0" smtClean="0"/>
              <a:t>, Greece</a:t>
            </a:r>
          </a:p>
          <a:p>
            <a:r>
              <a:rPr lang="en-IN" b="1" dirty="0" err="1" smtClean="0"/>
              <a:t>Dimitrios</a:t>
            </a:r>
            <a:r>
              <a:rPr lang="en-IN" b="1" dirty="0" smtClean="0"/>
              <a:t> </a:t>
            </a:r>
            <a:r>
              <a:rPr lang="en-IN" b="1" dirty="0" err="1" smtClean="0"/>
              <a:t>Soudris</a:t>
            </a:r>
            <a:endParaRPr lang="en-IN" b="1" dirty="0" smtClean="0"/>
          </a:p>
          <a:p>
            <a:r>
              <a:rPr lang="en-IN" dirty="0" smtClean="0"/>
              <a:t>National Technical University of Athens</a:t>
            </a:r>
          </a:p>
          <a:p>
            <a:r>
              <a:rPr lang="en-IN" dirty="0" smtClean="0"/>
              <a:t>Athens, Greece</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1450956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4" name="Content Placeholder 3"/>
          <p:cNvSpPr>
            <a:spLocks noGrp="1"/>
          </p:cNvSpPr>
          <p:nvPr>
            <p:ph idx="1"/>
          </p:nvPr>
        </p:nvSpPr>
        <p:spPr/>
        <p:txBody>
          <a:bodyPr>
            <a:normAutofit/>
          </a:bodyPr>
          <a:lstStyle/>
          <a:p>
            <a:r>
              <a:rPr lang="en-IN" dirty="0" smtClean="0"/>
              <a:t>In the previous paper, a reconfigurable </a:t>
            </a:r>
            <a:r>
              <a:rPr lang="en-IN" dirty="0" err="1" smtClean="0"/>
              <a:t>MapReduce</a:t>
            </a:r>
            <a:r>
              <a:rPr lang="en-IN" dirty="0" smtClean="0"/>
              <a:t> framework is presented but the proposed scheme is implemented as a custom design that is used to implement only the </a:t>
            </a:r>
            <a:r>
              <a:rPr lang="en-IN" dirty="0" err="1" smtClean="0"/>
              <a:t>RankBoost</a:t>
            </a:r>
            <a:r>
              <a:rPr lang="en-IN" dirty="0" smtClean="0"/>
              <a:t> application entirely on an FPGA. </a:t>
            </a:r>
          </a:p>
          <a:p>
            <a:r>
              <a:rPr lang="en-IN" dirty="0" smtClean="0"/>
              <a:t>Both of the </a:t>
            </a:r>
            <a:r>
              <a:rPr lang="en-IN" i="1" dirty="0" smtClean="0"/>
              <a:t>Map and Reduce tasks </a:t>
            </a:r>
            <a:r>
              <a:rPr lang="en-IN" dirty="0" smtClean="0"/>
              <a:t>for the specific application have been mapped to configurable logic and thus for any new application a new design has to be implemented</a:t>
            </a:r>
          </a:p>
          <a:p>
            <a:r>
              <a:rPr lang="en-IN" dirty="0" smtClean="0"/>
              <a:t>This paper claims to be the first design of a </a:t>
            </a:r>
            <a:r>
              <a:rPr lang="en-IN" dirty="0" err="1" smtClean="0"/>
              <a:t>MapReduce</a:t>
            </a:r>
            <a:r>
              <a:rPr lang="en-IN" dirty="0" smtClean="0"/>
              <a:t> co-processor targeting multi-core all-programmable </a:t>
            </a:r>
            <a:r>
              <a:rPr lang="en-IN" dirty="0" err="1" smtClean="0"/>
              <a:t>SoCs</a:t>
            </a:r>
            <a:r>
              <a:rPr lang="en-IN" dirty="0" smtClean="0"/>
              <a:t> that can be used to accelerate applications based on </a:t>
            </a:r>
            <a:r>
              <a:rPr lang="en-IN" dirty="0" err="1" smtClean="0"/>
              <a:t>MapReduce</a:t>
            </a:r>
            <a:r>
              <a:rPr lang="en-IN" dirty="0" smtClean="0"/>
              <a:t>.</a:t>
            </a:r>
          </a:p>
          <a:p>
            <a:r>
              <a:rPr lang="en-IN" dirty="0" smtClean="0"/>
              <a:t>It is not necessary for the user to design a new accelerator for each application according to the authors</a:t>
            </a:r>
            <a:endParaRPr lang="en-IN" dirty="0"/>
          </a:p>
        </p:txBody>
      </p:sp>
      <p:sp>
        <p:nvSpPr>
          <p:cNvPr id="3" name="Footer Placeholder 2"/>
          <p:cNvSpPr>
            <a:spLocks noGrp="1"/>
          </p:cNvSpPr>
          <p:nvPr>
            <p:ph type="ftr" sz="quarter" idx="11"/>
          </p:nvPr>
        </p:nvSpPr>
        <p:spPr/>
        <p:txBody>
          <a:bodyPr/>
          <a:lstStyle/>
          <a:p>
            <a:r>
              <a:rPr lang="en-US" smtClean="0"/>
              <a:t># of 23</a:t>
            </a:r>
            <a:endParaRPr lang="en-US" dirty="0"/>
          </a:p>
        </p:txBody>
      </p:sp>
    </p:spTree>
    <p:extLst>
      <p:ext uri="{BB962C8B-B14F-4D97-AF65-F5344CB8AC3E}">
        <p14:creationId xmlns:p14="http://schemas.microsoft.com/office/powerpoint/2010/main" val="41040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Contributions</a:t>
            </a:r>
            <a:endParaRPr lang="en-IN" dirty="0"/>
          </a:p>
        </p:txBody>
      </p:sp>
      <p:sp>
        <p:nvSpPr>
          <p:cNvPr id="3" name="Content Placeholder 2"/>
          <p:cNvSpPr>
            <a:spLocks noGrp="1"/>
          </p:cNvSpPr>
          <p:nvPr>
            <p:ph idx="1"/>
          </p:nvPr>
        </p:nvSpPr>
        <p:spPr>
          <a:xfrm>
            <a:off x="634202" y="2117457"/>
            <a:ext cx="8596668" cy="3880773"/>
          </a:xfrm>
        </p:spPr>
        <p:txBody>
          <a:bodyPr>
            <a:normAutofit/>
          </a:bodyPr>
          <a:lstStyle/>
          <a:p>
            <a:r>
              <a:rPr lang="en-IN" dirty="0" err="1" smtClean="0"/>
              <a:t>MapReduce</a:t>
            </a:r>
            <a:r>
              <a:rPr lang="en-IN" dirty="0" smtClean="0"/>
              <a:t> accelerator for multi-core </a:t>
            </a:r>
            <a:r>
              <a:rPr lang="en-IN" dirty="0" err="1" smtClean="0"/>
              <a:t>SoC</a:t>
            </a:r>
            <a:r>
              <a:rPr lang="en-IN" dirty="0" smtClean="0"/>
              <a:t> and FPGA</a:t>
            </a:r>
          </a:p>
          <a:p>
            <a:pPr>
              <a:buNone/>
            </a:pPr>
            <a:endParaRPr lang="en-IN" dirty="0" smtClean="0"/>
          </a:p>
          <a:p>
            <a:r>
              <a:rPr lang="en-IN" dirty="0" smtClean="0"/>
              <a:t>The proposed architecture is implemented in a </a:t>
            </a:r>
            <a:r>
              <a:rPr lang="en-IN" dirty="0" err="1" smtClean="0"/>
              <a:t>Zynq</a:t>
            </a:r>
            <a:r>
              <a:rPr lang="en-IN" dirty="0" smtClean="0"/>
              <a:t> FPGA with 2 embedded ARM cores</a:t>
            </a:r>
          </a:p>
          <a:p>
            <a:endParaRPr lang="en-IN" dirty="0" smtClean="0"/>
          </a:p>
          <a:p>
            <a:r>
              <a:rPr lang="en-IN" dirty="0" smtClean="0"/>
              <a:t>Dynamic reconfiguration of the accelerator</a:t>
            </a:r>
          </a:p>
          <a:p>
            <a:endParaRPr lang="en-IN" dirty="0" smtClean="0"/>
          </a:p>
          <a:p>
            <a:r>
              <a:rPr lang="en-IN" dirty="0" smtClean="0"/>
              <a:t> Performance evaluation on the FPGA using applications based on the Phoenix </a:t>
            </a:r>
            <a:r>
              <a:rPr lang="en-IN" dirty="0" err="1" smtClean="0"/>
              <a:t>MapReduce</a:t>
            </a:r>
            <a:r>
              <a:rPr lang="en-IN" dirty="0" smtClean="0"/>
              <a:t> framework</a:t>
            </a:r>
            <a:endParaRPr lang="en-IN" dirty="0"/>
          </a:p>
        </p:txBody>
      </p:sp>
      <p:sp>
        <p:nvSpPr>
          <p:cNvPr id="4" name="Footer Placeholder 3"/>
          <p:cNvSpPr>
            <a:spLocks noGrp="1"/>
          </p:cNvSpPr>
          <p:nvPr>
            <p:ph type="ftr" sz="quarter" idx="11"/>
          </p:nvPr>
        </p:nvSpPr>
        <p:spPr/>
        <p:txBody>
          <a:bodyPr/>
          <a:lstStyle/>
          <a:p>
            <a:r>
              <a:rPr lang="en-US" smtClean="0"/>
              <a:t># of 23</a:t>
            </a:r>
            <a:endParaRPr lang="en-US" dirty="0"/>
          </a:p>
        </p:txBody>
      </p:sp>
    </p:spTree>
    <p:extLst>
      <p:ext uri="{BB962C8B-B14F-4D97-AF65-F5344CB8AC3E}">
        <p14:creationId xmlns:p14="http://schemas.microsoft.com/office/powerpoint/2010/main" val="847228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Phoenix MapReduce Framework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01979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Phoenix MapReduce Framework</a:t>
            </a:r>
            <a:endParaRPr lang="en-US" dirty="0"/>
          </a:p>
        </p:txBody>
      </p:sp>
      <p:sp>
        <p:nvSpPr>
          <p:cNvPr id="5" name="Content Placeholder 4"/>
          <p:cNvSpPr>
            <a:spLocks noGrp="1"/>
          </p:cNvSpPr>
          <p:nvPr>
            <p:ph sz="half" idx="1"/>
          </p:nvPr>
        </p:nvSpPr>
        <p:spPr>
          <a:xfrm>
            <a:off x="677334" y="2160589"/>
            <a:ext cx="6149351" cy="3880772"/>
          </a:xfrm>
        </p:spPr>
        <p:txBody>
          <a:bodyPr>
            <a:normAutofit/>
          </a:bodyPr>
          <a:lstStyle/>
          <a:p>
            <a:pPr algn="just"/>
            <a:r>
              <a:rPr lang="en-US" dirty="0"/>
              <a:t>The Phoenix MapReduce implementation is based on the same principles as MapReduce but targets shared-memory systems such as multi-core chips and symmetric multiprocessors</a:t>
            </a:r>
            <a:r>
              <a:rPr lang="en-US" dirty="0" smtClean="0"/>
              <a:t>.</a:t>
            </a:r>
          </a:p>
          <a:p>
            <a:pPr algn="just"/>
            <a:r>
              <a:rPr lang="en-US" dirty="0" smtClean="0"/>
              <a:t>Uses threads to spawn parallel Map or Reduce tasks.</a:t>
            </a:r>
          </a:p>
          <a:p>
            <a:pPr algn="just"/>
            <a:r>
              <a:rPr lang="en-US" dirty="0" smtClean="0"/>
              <a:t>Uses shared memory buffers to facilitate communication without excessive data copying.</a:t>
            </a:r>
          </a:p>
          <a:p>
            <a:pPr algn="just"/>
            <a:r>
              <a:rPr lang="en-US" dirty="0"/>
              <a:t>Provides a simple, functional expression of the algorithm and leaving parallelization and scheduling to the run-time system and thus making parallel programming much easier.</a:t>
            </a:r>
            <a:endParaRPr lang="en-US" dirty="0" smtClean="0"/>
          </a:p>
          <a:p>
            <a:pPr algn="just"/>
            <a:endParaRPr lang="en-US" dirty="0" smtClean="0"/>
          </a:p>
          <a:p>
            <a:pPr algn="just"/>
            <a:endParaRPr lang="en-US" dirty="0"/>
          </a:p>
        </p:txBody>
      </p:sp>
      <p:pic>
        <p:nvPicPr>
          <p:cNvPr id="7" name="Content Placeholder 6" descr="Screen Shot 2015-03-12 at 12.40.17 AM.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4491" y="2160589"/>
            <a:ext cx="1682893" cy="3881437"/>
          </a:xfrm>
        </p:spPr>
      </p:pic>
    </p:spTree>
    <p:extLst>
      <p:ext uri="{BB962C8B-B14F-4D97-AF65-F5344CB8AC3E}">
        <p14:creationId xmlns:p14="http://schemas.microsoft.com/office/powerpoint/2010/main" val="1914544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Efficient computing of machine learning and data mining has gained increased attention.</a:t>
            </a:r>
          </a:p>
          <a:p>
            <a:r>
              <a:rPr lang="en-US" dirty="0"/>
              <a:t>Challenge – growing data size, higher performance requirements</a:t>
            </a:r>
          </a:p>
          <a:p>
            <a:r>
              <a:rPr lang="en-US" dirty="0"/>
              <a:t>Frequency scaling – not an option anymore</a:t>
            </a:r>
          </a:p>
          <a:p>
            <a:r>
              <a:rPr lang="en-US" dirty="0"/>
              <a:t>Solution - low power parallel computing</a:t>
            </a:r>
          </a:p>
          <a:p>
            <a:r>
              <a:rPr lang="en-US" dirty="0"/>
              <a:t>Using FPGAs for the </a:t>
            </a:r>
            <a:r>
              <a:rPr lang="en-US" dirty="0" smtClean="0"/>
              <a:t>same</a:t>
            </a:r>
            <a:endParaRPr lang="en-US" dirty="0"/>
          </a:p>
        </p:txBody>
      </p:sp>
      <p:pic>
        <p:nvPicPr>
          <p:cNvPr id="4" name="Picture 14" descr="http://avmedia.info/blog/wp-content/uploads/2014/06/8.jpg"/>
          <p:cNvPicPr>
            <a:picLocks noChangeAspect="1" noChangeArrowheads="1"/>
          </p:cNvPicPr>
          <p:nvPr/>
        </p:nvPicPr>
        <p:blipFill>
          <a:blip r:embed="rId2" cstate="print"/>
          <a:srcRect/>
          <a:stretch>
            <a:fillRect/>
          </a:stretch>
        </p:blipFill>
        <p:spPr bwMode="auto">
          <a:xfrm>
            <a:off x="6248400" y="5257800"/>
            <a:ext cx="1828800" cy="1028700"/>
          </a:xfrm>
          <a:prstGeom prst="rect">
            <a:avLst/>
          </a:prstGeom>
          <a:noFill/>
        </p:spPr>
      </p:pic>
      <p:pic>
        <p:nvPicPr>
          <p:cNvPr id="5" name="Picture 4" descr="http://media.corporate-ir.net/media_files/IROL/97/97664/images/amazon_logo_RGB.jpg"/>
          <p:cNvPicPr>
            <a:picLocks noChangeAspect="1" noChangeArrowheads="1"/>
          </p:cNvPicPr>
          <p:nvPr/>
        </p:nvPicPr>
        <p:blipFill>
          <a:blip r:embed="rId3" cstate="print"/>
          <a:srcRect/>
          <a:stretch>
            <a:fillRect/>
          </a:stretch>
        </p:blipFill>
        <p:spPr bwMode="auto">
          <a:xfrm>
            <a:off x="6477000" y="457200"/>
            <a:ext cx="2495632" cy="914400"/>
          </a:xfrm>
          <a:prstGeom prst="rect">
            <a:avLst/>
          </a:prstGeom>
          <a:noFill/>
        </p:spPr>
      </p:pic>
      <p:pic>
        <p:nvPicPr>
          <p:cNvPr id="6" name="Picture 2" descr="http://www.sovereignman.com/wp-content/uploads/2013/05/google1.jpg"/>
          <p:cNvPicPr>
            <a:picLocks noChangeAspect="1" noChangeArrowheads="1"/>
          </p:cNvPicPr>
          <p:nvPr/>
        </p:nvPicPr>
        <p:blipFill>
          <a:blip r:embed="rId4"/>
          <a:srcRect/>
          <a:stretch>
            <a:fillRect/>
          </a:stretch>
        </p:blipFill>
        <p:spPr bwMode="auto">
          <a:xfrm>
            <a:off x="1138825" y="5133647"/>
            <a:ext cx="2000250" cy="1724353"/>
          </a:xfrm>
          <a:prstGeom prst="rect">
            <a:avLst/>
          </a:prstGeom>
          <a:noFill/>
        </p:spPr>
      </p:pic>
    </p:spTree>
    <p:extLst>
      <p:ext uri="{BB962C8B-B14F-4D97-AF65-F5344CB8AC3E}">
        <p14:creationId xmlns:p14="http://schemas.microsoft.com/office/powerpoint/2010/main" val="350322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with the MapReduce Framework</a:t>
            </a:r>
            <a:endParaRPr lang="en-US" dirty="0"/>
          </a:p>
        </p:txBody>
      </p:sp>
      <p:sp>
        <p:nvSpPr>
          <p:cNvPr id="6" name="Content Placeholder 5"/>
          <p:cNvSpPr>
            <a:spLocks noGrp="1"/>
          </p:cNvSpPr>
          <p:nvPr>
            <p:ph sz="half" idx="1"/>
          </p:nvPr>
        </p:nvSpPr>
        <p:spPr/>
        <p:txBody>
          <a:bodyPr/>
          <a:lstStyle/>
          <a:p>
            <a:pPr algn="just"/>
            <a:r>
              <a:rPr lang="en-US" dirty="0"/>
              <a:t>Allocates several resources to perform the scheduling and the allocation of the tasks in the processors</a:t>
            </a:r>
            <a:r>
              <a:rPr lang="en-US" dirty="0" smtClean="0"/>
              <a:t>.</a:t>
            </a:r>
          </a:p>
          <a:p>
            <a:pPr algn="just"/>
            <a:r>
              <a:rPr lang="en-US" dirty="0"/>
              <a:t>The key/value pairs that are used, are organized in memory structures such as linked lists that can waste a lot of CPU cycles.</a:t>
            </a:r>
          </a:p>
        </p:txBody>
      </p:sp>
      <p:pic>
        <p:nvPicPr>
          <p:cNvPr id="8" name="Content Placeholder 7" descr="problems.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2712" y="2160588"/>
            <a:ext cx="3338276" cy="3881437"/>
          </a:xfrm>
        </p:spPr>
      </p:pic>
    </p:spTree>
    <p:extLst>
      <p:ext uri="{BB962C8B-B14F-4D97-AF65-F5344CB8AC3E}">
        <p14:creationId xmlns:p14="http://schemas.microsoft.com/office/powerpoint/2010/main" val="561717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5" y="1931988"/>
            <a:ext cx="8596668" cy="3341470"/>
          </a:xfrm>
        </p:spPr>
        <p:txBody>
          <a:bodyPr/>
          <a:lstStyle/>
          <a:p>
            <a:r>
              <a:rPr lang="en-US" dirty="0" smtClean="0"/>
              <a:t>MapReduce</a:t>
            </a:r>
            <a:br>
              <a:rPr lang="en-US" dirty="0" smtClean="0"/>
            </a:br>
            <a:r>
              <a:rPr lang="en-US" dirty="0" smtClean="0"/>
              <a:t>Accelerator</a:t>
            </a:r>
            <a:endParaRPr lang="en-US" dirty="0"/>
          </a:p>
        </p:txBody>
      </p:sp>
      <p:sp>
        <p:nvSpPr>
          <p:cNvPr id="6" name="Text Placeholder 5"/>
          <p:cNvSpPr>
            <a:spLocks noGrp="1"/>
          </p:cNvSpPr>
          <p:nvPr>
            <p:ph type="body" idx="1"/>
          </p:nvPr>
        </p:nvSpPr>
        <p:spPr>
          <a:xfrm>
            <a:off x="677335" y="3331922"/>
            <a:ext cx="8596668" cy="1195525"/>
          </a:xfrm>
        </p:spPr>
        <p:txBody>
          <a:bodyPr>
            <a:normAutofit/>
          </a:bodyPr>
          <a:lstStyle/>
          <a:p>
            <a:r>
              <a:rPr lang="en-US" sz="2800" dirty="0" smtClean="0"/>
              <a:t>And the Solution?</a:t>
            </a:r>
            <a:endParaRPr lang="en-US" sz="2800" dirty="0"/>
          </a:p>
        </p:txBody>
      </p:sp>
      <p:pic>
        <p:nvPicPr>
          <p:cNvPr id="7" name="Picture 6" descr="ideagu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556" y="600902"/>
            <a:ext cx="3810000" cy="5080000"/>
          </a:xfrm>
          <a:prstGeom prst="rect">
            <a:avLst/>
          </a:prstGeom>
        </p:spPr>
      </p:pic>
    </p:spTree>
    <p:extLst>
      <p:ext uri="{BB962C8B-B14F-4D97-AF65-F5344CB8AC3E}">
        <p14:creationId xmlns:p14="http://schemas.microsoft.com/office/powerpoint/2010/main" val="358532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MapReduce Accelerator Architecture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553160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MapReduce Accelerator Architecture</a:t>
            </a:r>
            <a:endParaRPr lang="en-US" dirty="0"/>
          </a:p>
        </p:txBody>
      </p:sp>
      <p:sp>
        <p:nvSpPr>
          <p:cNvPr id="5" name="Content Placeholder 4"/>
          <p:cNvSpPr>
            <a:spLocks noGrp="1"/>
          </p:cNvSpPr>
          <p:nvPr>
            <p:ph idx="1"/>
          </p:nvPr>
        </p:nvSpPr>
        <p:spPr/>
        <p:txBody>
          <a:bodyPr/>
          <a:lstStyle/>
          <a:p>
            <a:pPr algn="just"/>
            <a:r>
              <a:rPr lang="en-US" dirty="0"/>
              <a:t>Every time that a key/value pair has to be updated with the new value, the processor has to load the key and the value from the memory, to process the old and the new value and then to store back the key and the value</a:t>
            </a:r>
            <a:r>
              <a:rPr lang="en-US" dirty="0" smtClean="0"/>
              <a:t>.</a:t>
            </a:r>
          </a:p>
          <a:p>
            <a:pPr algn="just"/>
            <a:r>
              <a:rPr lang="en-US" dirty="0"/>
              <a:t>MapReduce accelerator is used to replace the Reduce stage with a single special scratchpad memory unit that is used to store and automatically process (e.g. accumulate) the values of the keys in MapReduce application</a:t>
            </a:r>
            <a:r>
              <a:rPr lang="en-US" dirty="0" smtClean="0"/>
              <a:t>.</a:t>
            </a:r>
          </a:p>
          <a:p>
            <a:pPr algn="just"/>
            <a:endParaRPr lang="en-US" dirty="0"/>
          </a:p>
        </p:txBody>
      </p:sp>
    </p:spTree>
    <p:extLst>
      <p:ext uri="{BB962C8B-B14F-4D97-AF65-F5344CB8AC3E}">
        <p14:creationId xmlns:p14="http://schemas.microsoft.com/office/powerpoint/2010/main" val="1707746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Accelerator</a:t>
            </a:r>
            <a:endParaRPr lang="en-US" dirty="0"/>
          </a:p>
        </p:txBody>
      </p:sp>
      <p:sp>
        <p:nvSpPr>
          <p:cNvPr id="3" name="Content Placeholder 2"/>
          <p:cNvSpPr>
            <a:spLocks noGrp="1"/>
          </p:cNvSpPr>
          <p:nvPr>
            <p:ph sz="half" idx="1"/>
          </p:nvPr>
        </p:nvSpPr>
        <p:spPr>
          <a:xfrm>
            <a:off x="677334" y="2160589"/>
            <a:ext cx="4934326" cy="3880772"/>
          </a:xfrm>
        </p:spPr>
        <p:txBody>
          <a:bodyPr/>
          <a:lstStyle/>
          <a:p>
            <a:pPr algn="just"/>
            <a:r>
              <a:rPr lang="en-US" dirty="0"/>
              <a:t>It is a separate memory structure that is used only for the key/value pairs and thus it decreases the possibility of a cache miss if the key/value pairs were stored in the ordinary cache</a:t>
            </a:r>
            <a:r>
              <a:rPr lang="en-US" dirty="0" smtClean="0"/>
              <a:t>.</a:t>
            </a:r>
          </a:p>
          <a:p>
            <a:pPr algn="just"/>
            <a:r>
              <a:rPr lang="en-US" dirty="0"/>
              <a:t>It merges efficiently the storing and the processing of the MapReduce values.</a:t>
            </a:r>
          </a:p>
        </p:txBody>
      </p:sp>
      <p:pic>
        <p:nvPicPr>
          <p:cNvPr id="5" name="Content Placeholder 4" descr="Beneficios.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29337" y="1930400"/>
            <a:ext cx="2493264" cy="3756819"/>
          </a:xfrm>
        </p:spPr>
      </p:pic>
    </p:spTree>
    <p:extLst>
      <p:ext uri="{BB962C8B-B14F-4D97-AF65-F5344CB8AC3E}">
        <p14:creationId xmlns:p14="http://schemas.microsoft.com/office/powerpoint/2010/main" val="1215828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Framework</a:t>
            </a:r>
            <a:endParaRPr lang="en-US" dirty="0"/>
          </a:p>
        </p:txBody>
      </p:sp>
      <p:sp>
        <p:nvSpPr>
          <p:cNvPr id="5" name="Content Placeholder 4"/>
          <p:cNvSpPr>
            <a:spLocks noGrp="1"/>
          </p:cNvSpPr>
          <p:nvPr>
            <p:ph sz="half" idx="1"/>
          </p:nvPr>
        </p:nvSpPr>
        <p:spPr/>
        <p:txBody>
          <a:bodyPr>
            <a:normAutofit fontScale="85000" lnSpcReduction="20000"/>
          </a:bodyPr>
          <a:lstStyle/>
          <a:p>
            <a:pPr marL="0" indent="0">
              <a:buNone/>
            </a:pPr>
            <a:r>
              <a:rPr lang="en-US" b="1" dirty="0">
                <a:latin typeface="Arial" charset="0"/>
                <a:ea typeface="Arial" charset="0"/>
                <a:cs typeface="Arial" charset="0"/>
              </a:rPr>
              <a:t>Original Code:</a:t>
            </a:r>
          </a:p>
          <a:p>
            <a:pPr marL="0" indent="0">
              <a:buNone/>
            </a:pPr>
            <a:r>
              <a:rPr lang="en-US" dirty="0">
                <a:latin typeface="Arial" charset="0"/>
                <a:ea typeface="Arial" charset="0"/>
                <a:cs typeface="Arial" charset="0"/>
              </a:rPr>
              <a:t>Map{</a:t>
            </a:r>
          </a:p>
          <a:p>
            <a:pPr marL="0" indent="0">
              <a:buNone/>
            </a:pPr>
            <a:r>
              <a:rPr lang="en-US" dirty="0">
                <a:latin typeface="Arial" charset="0"/>
                <a:ea typeface="Arial" charset="0"/>
                <a:cs typeface="Arial" charset="0"/>
              </a:rPr>
              <a:t>  Emit_Intermediate(key, value);</a:t>
            </a:r>
          </a:p>
          <a:p>
            <a:pPr marL="0" indent="0">
              <a:buNone/>
            </a:pPr>
            <a:r>
              <a:rPr lang="en-US" dirty="0">
                <a:latin typeface="Arial" charset="0"/>
                <a:ea typeface="Arial" charset="0"/>
                <a:cs typeface="Arial" charset="0"/>
              </a:rPr>
              <a:t>}</a:t>
            </a:r>
          </a:p>
          <a:p>
            <a:pPr marL="0" indent="0">
              <a:buNone/>
            </a:pPr>
            <a:r>
              <a:rPr lang="en-US" dirty="0">
                <a:latin typeface="Arial" charset="0"/>
                <a:ea typeface="Arial" charset="0"/>
                <a:cs typeface="Arial" charset="0"/>
              </a:rPr>
              <a:t>Reduce(key, value){</a:t>
            </a:r>
          </a:p>
          <a:p>
            <a:pPr marL="0" indent="0">
              <a:buNone/>
            </a:pPr>
            <a:r>
              <a:rPr lang="en-US" dirty="0">
                <a:latin typeface="Arial" charset="0"/>
                <a:ea typeface="Arial" charset="0"/>
                <a:cs typeface="Arial" charset="0"/>
              </a:rPr>
              <a:t>  search(key);</a:t>
            </a:r>
          </a:p>
          <a:p>
            <a:pPr marL="0" indent="0">
              <a:buNone/>
            </a:pPr>
            <a:r>
              <a:rPr lang="en-US" dirty="0">
                <a:latin typeface="Arial" charset="0"/>
                <a:ea typeface="Arial" charset="0"/>
                <a:cs typeface="Arial" charset="0"/>
              </a:rPr>
              <a:t>  update(key, value);</a:t>
            </a:r>
          </a:p>
          <a:p>
            <a:pPr marL="0" indent="0">
              <a:buNone/>
            </a:pPr>
            <a:r>
              <a:rPr lang="en-US" dirty="0">
                <a:latin typeface="Arial" charset="0"/>
                <a:ea typeface="Arial" charset="0"/>
                <a:cs typeface="Arial" charset="0"/>
              </a:rPr>
              <a:t>}</a:t>
            </a:r>
          </a:p>
          <a:p>
            <a:pPr marL="0" indent="0">
              <a:buNone/>
            </a:pPr>
            <a:r>
              <a:rPr lang="en-US" b="1" dirty="0">
                <a:latin typeface="Arial" charset="0"/>
                <a:ea typeface="Arial" charset="0"/>
                <a:cs typeface="Arial" charset="0"/>
              </a:rPr>
              <a:t>Code using the MapReduce Accelerator:</a:t>
            </a:r>
          </a:p>
          <a:p>
            <a:pPr marL="0" indent="0">
              <a:buNone/>
            </a:pPr>
            <a:r>
              <a:rPr lang="en-US" dirty="0">
                <a:latin typeface="Arial" charset="0"/>
                <a:ea typeface="Arial" charset="0"/>
                <a:cs typeface="Arial" charset="0"/>
              </a:rPr>
              <a:t>Map{</a:t>
            </a:r>
          </a:p>
          <a:p>
            <a:pPr marL="0" indent="0">
              <a:buNone/>
            </a:pPr>
            <a:r>
              <a:rPr lang="en-US" dirty="0">
                <a:latin typeface="Arial" charset="0"/>
                <a:ea typeface="Arial" charset="0"/>
                <a:cs typeface="Arial" charset="0"/>
              </a:rPr>
              <a:t>  Emit_Intermediate_accelerator(</a:t>
            </a:r>
            <a:r>
              <a:rPr lang="en-US" dirty="0" err="1">
                <a:latin typeface="Arial" charset="0"/>
                <a:ea typeface="Arial" charset="0"/>
                <a:cs typeface="Arial" charset="0"/>
              </a:rPr>
              <a:t>key,value</a:t>
            </a:r>
            <a:r>
              <a:rPr lang="en-US" dirty="0">
                <a:latin typeface="Arial" charset="0"/>
                <a:ea typeface="Arial" charset="0"/>
                <a:cs typeface="Arial" charset="0"/>
              </a:rPr>
              <a:t>);</a:t>
            </a:r>
          </a:p>
          <a:p>
            <a:pPr marL="0" indent="0">
              <a:buNone/>
            </a:pPr>
            <a:r>
              <a:rPr lang="en-US" dirty="0">
                <a:latin typeface="Arial" charset="0"/>
                <a:ea typeface="Arial" charset="0"/>
                <a:cs typeface="Arial" charset="0"/>
              </a:rPr>
              <a:t>}</a:t>
            </a:r>
          </a:p>
        </p:txBody>
      </p:sp>
      <p:pic>
        <p:nvPicPr>
          <p:cNvPr id="7" name="Content Placeholder 6" descr="code.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1131" y="2160588"/>
            <a:ext cx="3881437" cy="3881437"/>
          </a:xfrm>
        </p:spPr>
      </p:pic>
    </p:spTree>
    <p:extLst>
      <p:ext uri="{BB962C8B-B14F-4D97-AF65-F5344CB8AC3E}">
        <p14:creationId xmlns:p14="http://schemas.microsoft.com/office/powerpoint/2010/main" val="203044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Architecture</a:t>
            </a:r>
            <a:endParaRPr lang="en-US" dirty="0"/>
          </a:p>
        </p:txBody>
      </p:sp>
      <p:pic>
        <p:nvPicPr>
          <p:cNvPr id="4" name="Content Placeholder 3" descr="Screen Shot 2015-03-12 at 1.41.33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1927" y="1580452"/>
            <a:ext cx="5181996" cy="4461573"/>
          </a:xfrm>
        </p:spPr>
      </p:pic>
    </p:spTree>
    <p:extLst>
      <p:ext uri="{BB962C8B-B14F-4D97-AF65-F5344CB8AC3E}">
        <p14:creationId xmlns:p14="http://schemas.microsoft.com/office/powerpoint/2010/main" val="1467963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Dynamically Reconfigurable MapReduce Accelerator</a:t>
            </a:r>
            <a:endParaRPr lang="en-US" dirty="0"/>
          </a:p>
        </p:txBody>
      </p:sp>
      <p:sp>
        <p:nvSpPr>
          <p:cNvPr id="4" name="Content Placeholder 3"/>
          <p:cNvSpPr>
            <a:spLocks noGrp="1"/>
          </p:cNvSpPr>
          <p:nvPr>
            <p:ph sz="half" idx="1"/>
          </p:nvPr>
        </p:nvSpPr>
        <p:spPr/>
        <p:txBody>
          <a:bodyPr>
            <a:normAutofit fontScale="92500"/>
          </a:bodyPr>
          <a:lstStyle/>
          <a:p>
            <a:pPr algn="just"/>
            <a:r>
              <a:rPr lang="en-US" dirty="0" smtClean="0"/>
              <a:t>In </a:t>
            </a:r>
            <a:r>
              <a:rPr lang="en-US" dirty="0"/>
              <a:t>the </a:t>
            </a:r>
            <a:r>
              <a:rPr lang="en-US" i="1" dirty="0"/>
              <a:t>Wordcount</a:t>
            </a:r>
            <a:r>
              <a:rPr lang="en-US" dirty="0"/>
              <a:t>, the </a:t>
            </a:r>
            <a:r>
              <a:rPr lang="en-US" i="1" dirty="0"/>
              <a:t>Histogram </a:t>
            </a:r>
            <a:r>
              <a:rPr lang="en-US" dirty="0"/>
              <a:t>and the </a:t>
            </a:r>
            <a:r>
              <a:rPr lang="en-US" i="1" dirty="0"/>
              <a:t>Linear Regression </a:t>
            </a:r>
            <a:r>
              <a:rPr lang="en-US" dirty="0"/>
              <a:t>applications, the </a:t>
            </a:r>
            <a:r>
              <a:rPr lang="en-US" i="1" dirty="0"/>
              <a:t>Reduce </a:t>
            </a:r>
            <a:r>
              <a:rPr lang="en-US" dirty="0"/>
              <a:t>function needs to accumulate the values for each key; In the </a:t>
            </a:r>
            <a:r>
              <a:rPr lang="en-US" i="1" dirty="0"/>
              <a:t>KMeans </a:t>
            </a:r>
            <a:r>
              <a:rPr lang="en-US" dirty="0"/>
              <a:t>application, the </a:t>
            </a:r>
            <a:r>
              <a:rPr lang="en-US" i="1" dirty="0"/>
              <a:t>Reduce </a:t>
            </a:r>
            <a:r>
              <a:rPr lang="en-US" dirty="0"/>
              <a:t>function calculates the average of the values for each key. </a:t>
            </a:r>
            <a:endParaRPr lang="en-US" dirty="0" smtClean="0"/>
          </a:p>
          <a:p>
            <a:pPr algn="just"/>
            <a:r>
              <a:rPr lang="en-US" dirty="0"/>
              <a:t>I</a:t>
            </a:r>
            <a:r>
              <a:rPr lang="en-US" dirty="0" smtClean="0"/>
              <a:t>n </a:t>
            </a:r>
            <a:r>
              <a:rPr lang="en-US" dirty="0"/>
              <a:t>the </a:t>
            </a:r>
            <a:r>
              <a:rPr lang="en-US" i="1" dirty="0"/>
              <a:t>Wordcount </a:t>
            </a:r>
            <a:r>
              <a:rPr lang="en-US" dirty="0"/>
              <a:t>and the </a:t>
            </a:r>
            <a:r>
              <a:rPr lang="en-US" i="1" dirty="0"/>
              <a:t>KMeans </a:t>
            </a:r>
            <a:r>
              <a:rPr lang="en-US" dirty="0"/>
              <a:t>applications the keys needs to be stored using a hash function while in the case of the </a:t>
            </a:r>
            <a:r>
              <a:rPr lang="en-US" i="1" dirty="0"/>
              <a:t>Histogram </a:t>
            </a:r>
            <a:r>
              <a:rPr lang="en-US" dirty="0"/>
              <a:t>and the </a:t>
            </a:r>
            <a:r>
              <a:rPr lang="en-US" i="1" dirty="0"/>
              <a:t>Linear Regression</a:t>
            </a:r>
            <a:r>
              <a:rPr lang="en-US" dirty="0"/>
              <a:t>, the keys are used directly as an index in the memory structures. </a:t>
            </a:r>
          </a:p>
        </p:txBody>
      </p:sp>
      <p:pic>
        <p:nvPicPr>
          <p:cNvPr id="6" name="Content Placeholder 5" descr="Screen Shot 2015-03-12 at 2.06.19 AM.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591038"/>
            <a:ext cx="4184650" cy="3020537"/>
          </a:xfrm>
        </p:spPr>
      </p:pic>
    </p:spTree>
    <p:extLst>
      <p:ext uri="{BB962C8B-B14F-4D97-AF65-F5344CB8AC3E}">
        <p14:creationId xmlns:p14="http://schemas.microsoft.com/office/powerpoint/2010/main" val="1520982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Evaluation</a:t>
            </a:r>
          </a:p>
        </p:txBody>
      </p:sp>
      <p:sp>
        <p:nvSpPr>
          <p:cNvPr id="5" name="Content Placeholder 4"/>
          <p:cNvSpPr>
            <a:spLocks noGrp="1"/>
          </p:cNvSpPr>
          <p:nvPr>
            <p:ph idx="1"/>
          </p:nvPr>
        </p:nvSpPr>
        <p:spPr/>
        <p:txBody>
          <a:bodyPr/>
          <a:lstStyle/>
          <a:p>
            <a:r>
              <a:rPr lang="en-US" dirty="0"/>
              <a:t>The memory structure of the MapReduce scratchpad memory has been configured to host 2K key/value pairs.</a:t>
            </a:r>
          </a:p>
          <a:p>
            <a:r>
              <a:rPr lang="en-US" dirty="0"/>
              <a:t>Key - 64-bits long and value – 32 bits long. </a:t>
            </a:r>
          </a:p>
          <a:p>
            <a:r>
              <a:rPr lang="en-US" dirty="0"/>
              <a:t>Total size of the memory structure = 2K × 104 bits</a:t>
            </a:r>
            <a:r>
              <a:rPr lang="en-US" dirty="0" smtClean="0"/>
              <a:t>.</a:t>
            </a:r>
          </a:p>
          <a:p>
            <a:pPr lvl="1"/>
            <a:r>
              <a:rPr lang="en-US" dirty="0">
                <a:solidFill>
                  <a:schemeClr val="accent1">
                    <a:lumMod val="75000"/>
                  </a:schemeClr>
                </a:solidFill>
              </a:rPr>
              <a:t>First 64 bits are used to store the key </a:t>
            </a:r>
            <a:r>
              <a:rPr lang="en-US" dirty="0" smtClean="0">
                <a:solidFill>
                  <a:schemeClr val="accent1">
                    <a:lumMod val="75000"/>
                  </a:schemeClr>
                </a:solidFill>
              </a:rPr>
              <a:t>to compare </a:t>
            </a:r>
            <a:r>
              <a:rPr lang="en-US" dirty="0">
                <a:solidFill>
                  <a:schemeClr val="accent1">
                    <a:lumMod val="75000"/>
                  </a:schemeClr>
                </a:solidFill>
              </a:rPr>
              <a:t>if hit/miss using hash </a:t>
            </a:r>
            <a:r>
              <a:rPr lang="en-US" dirty="0" smtClean="0">
                <a:solidFill>
                  <a:schemeClr val="accent1">
                    <a:lumMod val="75000"/>
                  </a:schemeClr>
                </a:solidFill>
              </a:rPr>
              <a:t>function</a:t>
            </a:r>
          </a:p>
          <a:p>
            <a:pPr lvl="1"/>
            <a:r>
              <a:rPr lang="en-US" dirty="0">
                <a:solidFill>
                  <a:schemeClr val="accent1">
                    <a:lumMod val="75000"/>
                  </a:schemeClr>
                </a:solidFill>
              </a:rPr>
              <a:t>Next 8 bits are used </a:t>
            </a:r>
            <a:r>
              <a:rPr lang="en-US" dirty="0" smtClean="0">
                <a:solidFill>
                  <a:schemeClr val="accent1">
                    <a:lumMod val="75000"/>
                  </a:schemeClr>
                </a:solidFill>
              </a:rPr>
              <a:t>for tags</a:t>
            </a:r>
          </a:p>
          <a:p>
            <a:pPr lvl="1"/>
            <a:r>
              <a:rPr lang="en-US" dirty="0">
                <a:solidFill>
                  <a:schemeClr val="accent1">
                    <a:lumMod val="75000"/>
                  </a:schemeClr>
                </a:solidFill>
              </a:rPr>
              <a:t>Next 32 bits are used to store the </a:t>
            </a:r>
            <a:r>
              <a:rPr lang="en-US" dirty="0" smtClean="0">
                <a:solidFill>
                  <a:schemeClr val="accent1">
                    <a:lumMod val="75000"/>
                  </a:schemeClr>
                </a:solidFill>
              </a:rPr>
              <a:t>value</a:t>
            </a:r>
          </a:p>
        </p:txBody>
      </p:sp>
    </p:spTree>
    <p:extLst>
      <p:ext uri="{BB962C8B-B14F-4D97-AF65-F5344CB8AC3E}">
        <p14:creationId xmlns:p14="http://schemas.microsoft.com/office/powerpoint/2010/main" val="296864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 II</a:t>
            </a:r>
            <a:endParaRPr lang="en-US" dirty="0"/>
          </a:p>
        </p:txBody>
      </p:sp>
      <p:sp>
        <p:nvSpPr>
          <p:cNvPr id="3" name="Content Placeholder 2"/>
          <p:cNvSpPr>
            <a:spLocks noGrp="1"/>
          </p:cNvSpPr>
          <p:nvPr>
            <p:ph idx="1"/>
          </p:nvPr>
        </p:nvSpPr>
        <p:spPr/>
        <p:txBody>
          <a:bodyPr>
            <a:normAutofit/>
          </a:bodyPr>
          <a:lstStyle/>
          <a:p>
            <a:r>
              <a:rPr lang="en-US" dirty="0"/>
              <a:t>For performance evaluation of the system 4 applications have been used : </a:t>
            </a:r>
            <a:r>
              <a:rPr lang="en-US" dirty="0" err="1"/>
              <a:t>WordCound</a:t>
            </a:r>
            <a:r>
              <a:rPr lang="en-US" dirty="0"/>
              <a:t>, Linear Regression, Histogram and </a:t>
            </a:r>
            <a:r>
              <a:rPr lang="en-US" dirty="0" err="1"/>
              <a:t>Kmeans</a:t>
            </a:r>
            <a:endParaRPr lang="en-US" dirty="0"/>
          </a:p>
          <a:p>
            <a:r>
              <a:rPr lang="en-US" dirty="0" err="1"/>
              <a:t>WordCount</a:t>
            </a:r>
            <a:r>
              <a:rPr lang="en-US" dirty="0"/>
              <a:t>: Used in search engines for the indexing of the web pages based </a:t>
            </a:r>
            <a:r>
              <a:rPr lang="en-US" dirty="0" err="1"/>
              <a:t>onthe</a:t>
            </a:r>
            <a:r>
              <a:rPr lang="en-US" dirty="0"/>
              <a:t> words. It counts the frequency of occurrence for each word in a set of </a:t>
            </a:r>
            <a:r>
              <a:rPr lang="en-US" dirty="0" smtClean="0"/>
              <a:t>files</a:t>
            </a:r>
            <a:endParaRPr lang="en-US" dirty="0"/>
          </a:p>
          <a:p>
            <a:r>
              <a:rPr lang="en-US" dirty="0"/>
              <a:t>Linear Regression: Computes the line that best fits a given set of coordinates in an input </a:t>
            </a:r>
            <a:r>
              <a:rPr lang="en-US" dirty="0" smtClean="0"/>
              <a:t>file</a:t>
            </a:r>
            <a:endParaRPr lang="en-US" dirty="0"/>
          </a:p>
          <a:p>
            <a:r>
              <a:rPr lang="en-US" dirty="0"/>
              <a:t>Histogram: Analyzes a given bitmap image to compute the frequency of occurrence of a value in the 0-255 range for </a:t>
            </a:r>
            <a:r>
              <a:rPr lang="en-US" dirty="0" smtClean="0"/>
              <a:t>the </a:t>
            </a:r>
            <a:r>
              <a:rPr lang="en-US" dirty="0"/>
              <a:t>RGB components of the pixels. Used in image indexing and image search engines</a:t>
            </a:r>
            <a:r>
              <a:rPr lang="en-US" dirty="0" smtClean="0"/>
              <a:t>.</a:t>
            </a:r>
            <a:endParaRPr lang="en-US" dirty="0"/>
          </a:p>
          <a:p>
            <a:r>
              <a:rPr lang="en-US" dirty="0" err="1"/>
              <a:t>Kmeans</a:t>
            </a:r>
            <a:r>
              <a:rPr lang="en-US" dirty="0"/>
              <a:t>: Groups a set of input data points into clusters</a:t>
            </a:r>
          </a:p>
        </p:txBody>
      </p:sp>
    </p:spTree>
    <p:extLst>
      <p:ext uri="{BB962C8B-B14F-4D97-AF65-F5344CB8AC3E}">
        <p14:creationId xmlns:p14="http://schemas.microsoft.com/office/powerpoint/2010/main" val="1896306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I</a:t>
            </a:r>
            <a:endParaRPr lang="en-US" dirty="0"/>
          </a:p>
        </p:txBody>
      </p:sp>
      <p:sp>
        <p:nvSpPr>
          <p:cNvPr id="4" name="Content Placeholder 3"/>
          <p:cNvSpPr>
            <a:spLocks noGrp="1"/>
          </p:cNvSpPr>
          <p:nvPr>
            <p:ph sz="half" idx="1"/>
          </p:nvPr>
        </p:nvSpPr>
        <p:spPr/>
        <p:txBody>
          <a:bodyPr/>
          <a:lstStyle/>
          <a:p>
            <a:r>
              <a:rPr lang="en-US" dirty="0"/>
              <a:t>MapReduce – parallel programming model for ease of massive data processing.</a:t>
            </a:r>
          </a:p>
          <a:p>
            <a:r>
              <a:rPr lang="en-US" dirty="0"/>
              <a:t>Input data split into many &lt;</a:t>
            </a:r>
            <a:r>
              <a:rPr lang="en-US" dirty="0" err="1"/>
              <a:t>key,value</a:t>
            </a:r>
            <a:r>
              <a:rPr lang="en-US" dirty="0"/>
              <a:t>&gt; pairs</a:t>
            </a:r>
          </a:p>
          <a:p>
            <a:r>
              <a:rPr lang="en-US" dirty="0"/>
              <a:t>Mapped to generate intermediate &lt;</a:t>
            </a:r>
            <a:r>
              <a:rPr lang="en-US" dirty="0" err="1"/>
              <a:t>key,value</a:t>
            </a:r>
            <a:r>
              <a:rPr lang="en-US" dirty="0"/>
              <a:t>&gt; pairs</a:t>
            </a:r>
          </a:p>
          <a:p>
            <a:r>
              <a:rPr lang="en-US" dirty="0"/>
              <a:t>Intermediate pairs with same key grouped.</a:t>
            </a:r>
          </a:p>
          <a:p>
            <a:r>
              <a:rPr lang="en-US" dirty="0"/>
              <a:t>Passed to Reduce function</a:t>
            </a:r>
            <a:r>
              <a:rPr lang="en-US" dirty="0" smtClean="0"/>
              <a:t>.</a:t>
            </a:r>
            <a:endParaRPr lang="en-US" dirty="0"/>
          </a:p>
        </p:txBody>
      </p:sp>
      <p:pic>
        <p:nvPicPr>
          <p:cNvPr id="6" name="Content Placeholder 5" descr="Screenshot (43).png"/>
          <p:cNvPicPr>
            <a:picLocks noGrp="1" noChangeAspect="1"/>
          </p:cNvPicPr>
          <p:nvPr>
            <p:ph sz="half" idx="2"/>
          </p:nvPr>
        </p:nvPicPr>
        <p:blipFill>
          <a:blip r:embed="rId2"/>
          <a:stretch>
            <a:fillRect/>
          </a:stretch>
        </p:blipFill>
        <p:spPr>
          <a:xfrm>
            <a:off x="5089525" y="2713278"/>
            <a:ext cx="4184650" cy="2776057"/>
          </a:xfrm>
          <a:prstGeom prst="rect">
            <a:avLst/>
          </a:prstGeom>
        </p:spPr>
      </p:pic>
    </p:spTree>
    <p:extLst>
      <p:ext uri="{BB962C8B-B14F-4D97-AF65-F5344CB8AC3E}">
        <p14:creationId xmlns:p14="http://schemas.microsoft.com/office/powerpoint/2010/main" val="1432114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 III</a:t>
            </a:r>
            <a:endParaRPr lang="en-US" dirty="0"/>
          </a:p>
        </p:txBody>
      </p:sp>
      <p:sp>
        <p:nvSpPr>
          <p:cNvPr id="4" name="Content Placeholder 3"/>
          <p:cNvSpPr>
            <a:spLocks noGrp="1"/>
          </p:cNvSpPr>
          <p:nvPr>
            <p:ph sz="half" idx="1"/>
          </p:nvPr>
        </p:nvSpPr>
        <p:spPr/>
        <p:txBody>
          <a:bodyPr>
            <a:normAutofit fontScale="85000" lnSpcReduction="20000"/>
          </a:bodyPr>
          <a:lstStyle/>
          <a:p>
            <a:pPr algn="just"/>
            <a:r>
              <a:rPr lang="en-US" dirty="0"/>
              <a:t>Speedup of the system depends on the characteristics of each application and dataset. </a:t>
            </a:r>
          </a:p>
          <a:p>
            <a:pPr algn="just"/>
            <a:r>
              <a:rPr lang="en-US" dirty="0"/>
              <a:t>Lowest speedup is achieved in the </a:t>
            </a:r>
            <a:r>
              <a:rPr lang="en-US" i="1" dirty="0"/>
              <a:t>Linear regression and the Histogram applications.</a:t>
            </a:r>
            <a:endParaRPr lang="en-US" dirty="0"/>
          </a:p>
          <a:p>
            <a:pPr algn="just"/>
            <a:r>
              <a:rPr lang="en-US" dirty="0"/>
              <a:t> Highest speedup is achieved in the case of the </a:t>
            </a:r>
            <a:r>
              <a:rPr lang="en-US" i="1" dirty="0" err="1"/>
              <a:t>WordCount</a:t>
            </a:r>
            <a:r>
              <a:rPr lang="en-US" dirty="0"/>
              <a:t>. In this case the number of keys and the keys are not known in advance. Hence, use of the accelerator significantly improves the performance of the </a:t>
            </a:r>
            <a:r>
              <a:rPr lang="en-US" i="1" dirty="0"/>
              <a:t>Reduce tasks.</a:t>
            </a:r>
          </a:p>
          <a:p>
            <a:pPr algn="just"/>
            <a:r>
              <a:rPr lang="en-US" dirty="0"/>
              <a:t>The lower speedup in larger files may be caused by the better caching of the keys in the original version</a:t>
            </a:r>
            <a:r>
              <a:rPr lang="en-US" dirty="0" smtClean="0"/>
              <a:t>.</a:t>
            </a:r>
          </a:p>
          <a:p>
            <a:pPr algn="just"/>
            <a:r>
              <a:rPr lang="en-US" dirty="0">
                <a:solidFill>
                  <a:srgbClr val="0070C0"/>
                </a:solidFill>
              </a:rPr>
              <a:t>Overall speedup of the systems ranges from 1</a:t>
            </a:r>
            <a:r>
              <a:rPr lang="en-US" i="1" dirty="0">
                <a:solidFill>
                  <a:srgbClr val="0070C0"/>
                </a:solidFill>
              </a:rPr>
              <a:t>.03× to 2.3×. </a:t>
            </a:r>
          </a:p>
          <a:p>
            <a:pPr algn="just"/>
            <a:endParaRPr lang="en-US" dirty="0"/>
          </a:p>
        </p:txBody>
      </p:sp>
      <p:pic>
        <p:nvPicPr>
          <p:cNvPr id="6" name="Content Placeholder 8" descr="Screenshot (51).png"/>
          <p:cNvPicPr>
            <a:picLocks noGrp="1" noChangeAspect="1"/>
          </p:cNvPicPr>
          <p:nvPr>
            <p:ph sz="half" idx="2"/>
          </p:nvPr>
        </p:nvPicPr>
        <p:blipFill>
          <a:blip r:embed="rId2"/>
          <a:stretch>
            <a:fillRect/>
          </a:stretch>
        </p:blipFill>
        <p:spPr>
          <a:xfrm>
            <a:off x="5089525" y="2921996"/>
            <a:ext cx="4184650" cy="2358620"/>
          </a:xfrm>
        </p:spPr>
      </p:pic>
    </p:spTree>
    <p:extLst>
      <p:ext uri="{BB962C8B-B14F-4D97-AF65-F5344CB8AC3E}">
        <p14:creationId xmlns:p14="http://schemas.microsoft.com/office/powerpoint/2010/main" val="950390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Content Placeholder 4"/>
          <p:cNvSpPr>
            <a:spLocks noGrp="1"/>
          </p:cNvSpPr>
          <p:nvPr>
            <p:ph idx="1"/>
          </p:nvPr>
        </p:nvSpPr>
        <p:spPr/>
        <p:txBody>
          <a:bodyPr/>
          <a:lstStyle/>
          <a:p>
            <a:pPr algn="just"/>
            <a:r>
              <a:rPr lang="en-US" dirty="0"/>
              <a:t>Proposed MapReduce accelerator located closely to the processors can be used to reduce the execution time for the multi-core </a:t>
            </a:r>
            <a:r>
              <a:rPr lang="en-US" dirty="0" err="1"/>
              <a:t>SoC</a:t>
            </a:r>
            <a:r>
              <a:rPr lang="en-US" dirty="0"/>
              <a:t> and the cloud computing applications. </a:t>
            </a:r>
          </a:p>
          <a:p>
            <a:pPr algn="just"/>
            <a:r>
              <a:rPr lang="en-US" dirty="0"/>
              <a:t>It can be configured to meet the application requirements by configuring the memory structure in the FPGAs </a:t>
            </a:r>
          </a:p>
          <a:p>
            <a:pPr algn="just"/>
            <a:r>
              <a:rPr lang="en-US" dirty="0"/>
              <a:t>It could be also incorporated to future multicore processors used in data centers, accelerating significantly several cloud computing and server applications that are based on MapReduce framework</a:t>
            </a:r>
            <a:r>
              <a:rPr lang="en-US" dirty="0" smtClean="0"/>
              <a:t>.</a:t>
            </a:r>
            <a:endParaRPr lang="en-US" dirty="0"/>
          </a:p>
        </p:txBody>
      </p:sp>
    </p:spTree>
    <p:extLst>
      <p:ext uri="{BB962C8B-B14F-4D97-AF65-F5344CB8AC3E}">
        <p14:creationId xmlns:p14="http://schemas.microsoft.com/office/powerpoint/2010/main" val="1679895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TextBox 2"/>
          <p:cNvSpPr txBox="1"/>
          <p:nvPr/>
        </p:nvSpPr>
        <p:spPr>
          <a:xfrm>
            <a:off x="216619" y="1769854"/>
            <a:ext cx="11582400" cy="3416320"/>
          </a:xfrm>
          <a:prstGeom prst="rect">
            <a:avLst/>
          </a:prstGeom>
          <a:noFill/>
        </p:spPr>
        <p:txBody>
          <a:bodyPr wrap="square" rtlCol="0">
            <a:spAutoFit/>
          </a:bodyPr>
          <a:lstStyle/>
          <a:p>
            <a:pPr>
              <a:buFont typeface="Arial" pitchFamily="34" charset="0"/>
              <a:buChar char="•"/>
            </a:pPr>
            <a:r>
              <a:rPr lang="en-US" sz="2400" dirty="0" smtClean="0"/>
              <a:t>  </a:t>
            </a:r>
            <a:r>
              <a:rPr lang="en-IN" sz="2400" dirty="0" err="1" smtClean="0"/>
              <a:t>Yoav</a:t>
            </a:r>
            <a:r>
              <a:rPr lang="en-IN" sz="2400" dirty="0" smtClean="0"/>
              <a:t> Freund, Raj </a:t>
            </a:r>
            <a:r>
              <a:rPr lang="en-IN" sz="2400" dirty="0" err="1" smtClean="0"/>
              <a:t>Iyer</a:t>
            </a:r>
            <a:r>
              <a:rPr lang="en-IN" sz="2400" dirty="0" smtClean="0"/>
              <a:t>, Robert E. </a:t>
            </a:r>
            <a:r>
              <a:rPr lang="en-IN" sz="2400" dirty="0" err="1" smtClean="0"/>
              <a:t>Schapire</a:t>
            </a:r>
            <a:r>
              <a:rPr lang="en-IN" sz="2400" dirty="0" smtClean="0"/>
              <a:t> and </a:t>
            </a:r>
            <a:r>
              <a:rPr lang="en-IN" sz="2400" dirty="0" err="1" smtClean="0"/>
              <a:t>Yoram</a:t>
            </a:r>
            <a:r>
              <a:rPr lang="en-IN" sz="2400" dirty="0" smtClean="0"/>
              <a:t> Singer,</a:t>
            </a:r>
          </a:p>
          <a:p>
            <a:r>
              <a:rPr lang="en-IN" sz="2400" dirty="0" smtClean="0"/>
              <a:t>   An efficient boosting algorithm for combining preferences,</a:t>
            </a:r>
          </a:p>
          <a:p>
            <a:r>
              <a:rPr lang="en-IN" sz="2400" dirty="0" smtClean="0"/>
              <a:t>   The Journal of Machine Learning Research, Volume 4 ,</a:t>
            </a:r>
          </a:p>
          <a:p>
            <a:r>
              <a:rPr lang="en-IN" sz="2400" dirty="0" smtClean="0"/>
              <a:t>  (December 2003), Pages: 933 – 969</a:t>
            </a:r>
            <a:r>
              <a:rPr lang="en-US" sz="2400" dirty="0" smtClean="0"/>
              <a:t>	</a:t>
            </a:r>
          </a:p>
          <a:p>
            <a:endParaRPr lang="en-US" sz="2400" dirty="0" smtClean="0"/>
          </a:p>
          <a:p>
            <a:pPr>
              <a:buFont typeface="Arial" pitchFamily="34" charset="0"/>
              <a:buChar char="•"/>
            </a:pPr>
            <a:r>
              <a:rPr lang="en-US" sz="2400" i="1" dirty="0" smtClean="0"/>
              <a:t> </a:t>
            </a:r>
            <a:r>
              <a:rPr lang="en-IN" sz="2400" dirty="0" smtClean="0"/>
              <a:t>NY </a:t>
            </a:r>
            <a:r>
              <a:rPr lang="en-IN" sz="2400" dirty="0" err="1" smtClean="0"/>
              <a:t>Xu</a:t>
            </a:r>
            <a:r>
              <a:rPr lang="en-IN" sz="2400" dirty="0" smtClean="0"/>
              <a:t>, XF </a:t>
            </a:r>
            <a:r>
              <a:rPr lang="en-IN" sz="2400" dirty="0" err="1" smtClean="0"/>
              <a:t>Cai</a:t>
            </a:r>
            <a:r>
              <a:rPr lang="en-IN" sz="2400" dirty="0" smtClean="0"/>
              <a:t>, R </a:t>
            </a:r>
            <a:r>
              <a:rPr lang="en-IN" sz="2400" dirty="0" err="1" smtClean="0"/>
              <a:t>Gao</a:t>
            </a:r>
            <a:r>
              <a:rPr lang="en-IN" sz="2400" dirty="0" smtClean="0"/>
              <a:t>, L Zhang, FH Hsu, FPGA</a:t>
            </a:r>
          </a:p>
          <a:p>
            <a:r>
              <a:rPr lang="en-IN" sz="2400" dirty="0" smtClean="0"/>
              <a:t>  Acceleration of </a:t>
            </a:r>
            <a:r>
              <a:rPr lang="en-IN" sz="2400" dirty="0" err="1" smtClean="0"/>
              <a:t>RankBoost</a:t>
            </a:r>
            <a:r>
              <a:rPr lang="en-IN" sz="2400" dirty="0" smtClean="0"/>
              <a:t> in Web Search Engines, ACM</a:t>
            </a:r>
          </a:p>
          <a:p>
            <a:r>
              <a:rPr lang="en-IN" sz="2400" dirty="0" smtClean="0"/>
              <a:t>  Transactions on Reconfigurable Technology and Systems</a:t>
            </a:r>
          </a:p>
          <a:p>
            <a:r>
              <a:rPr lang="en-IN" sz="2400" dirty="0" smtClean="0"/>
              <a:t> (TRETS), Volume 1 , Issue 4 (January 2009), Article No. 19</a:t>
            </a:r>
            <a:endParaRPr lang="en-US" sz="2400" i="1" dirty="0"/>
          </a:p>
        </p:txBody>
      </p:sp>
      <p:sp>
        <p:nvSpPr>
          <p:cNvPr id="4" name="Footer Placeholder 3"/>
          <p:cNvSpPr>
            <a:spLocks noGrp="1"/>
          </p:cNvSpPr>
          <p:nvPr>
            <p:ph type="ftr" sz="quarter" idx="11"/>
          </p:nvPr>
        </p:nvSpPr>
        <p:spPr/>
        <p:txBody>
          <a:bodyPr/>
          <a:lstStyle/>
          <a:p>
            <a:r>
              <a:rPr lang="en-US" sz="1000" dirty="0" smtClean="0"/>
              <a:t>22 of 23</a:t>
            </a:r>
            <a:endParaRPr lang="en-US" sz="1000" dirty="0"/>
          </a:p>
        </p:txBody>
      </p:sp>
    </p:spTree>
    <p:extLst>
      <p:ext uri="{BB962C8B-B14F-4D97-AF65-F5344CB8AC3E}">
        <p14:creationId xmlns:p14="http://schemas.microsoft.com/office/powerpoint/2010/main" val="1931513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Thank you!</a:t>
            </a:r>
            <a:endParaRPr lang="en-US" sz="54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02178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II</a:t>
            </a:r>
            <a:endParaRPr lang="en-US" dirty="0"/>
          </a:p>
        </p:txBody>
      </p:sp>
      <p:sp>
        <p:nvSpPr>
          <p:cNvPr id="5" name="Content Placeholder 4"/>
          <p:cNvSpPr>
            <a:spLocks noGrp="1"/>
          </p:cNvSpPr>
          <p:nvPr>
            <p:ph idx="1"/>
          </p:nvPr>
        </p:nvSpPr>
        <p:spPr/>
        <p:txBody>
          <a:bodyPr/>
          <a:lstStyle/>
          <a:p>
            <a:r>
              <a:rPr lang="en-US" dirty="0"/>
              <a:t>Users only need to design map and reduce functions.</a:t>
            </a:r>
          </a:p>
          <a:p>
            <a:r>
              <a:rPr lang="en-US" dirty="0"/>
              <a:t>MapReduce framework handles the rest</a:t>
            </a:r>
          </a:p>
          <a:p>
            <a:r>
              <a:rPr lang="en-US" dirty="0"/>
              <a:t>Multi-core version – Phoenix</a:t>
            </a:r>
          </a:p>
          <a:p>
            <a:r>
              <a:rPr lang="en-US" dirty="0"/>
              <a:t>Manages thread creation and dynamic task scheduling</a:t>
            </a:r>
          </a:p>
          <a:p>
            <a:r>
              <a:rPr lang="en-US" dirty="0"/>
              <a:t>This paper focuses on a general, scalable MapReduce framework on </a:t>
            </a:r>
            <a:r>
              <a:rPr lang="en-US" dirty="0" smtClean="0"/>
              <a:t>FPGA</a:t>
            </a:r>
            <a:endParaRPr lang="en-US" dirty="0"/>
          </a:p>
        </p:txBody>
      </p:sp>
    </p:spTree>
    <p:extLst>
      <p:ext uri="{BB962C8B-B14F-4D97-AF65-F5344CB8AC3E}">
        <p14:creationId xmlns:p14="http://schemas.microsoft.com/office/powerpoint/2010/main" val="1820388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III</a:t>
            </a:r>
            <a:endParaRPr lang="en-US" dirty="0"/>
          </a:p>
        </p:txBody>
      </p:sp>
      <p:sp>
        <p:nvSpPr>
          <p:cNvPr id="3" name="Content Placeholder 2"/>
          <p:cNvSpPr>
            <a:spLocks noGrp="1"/>
          </p:cNvSpPr>
          <p:nvPr>
            <p:ph idx="1"/>
          </p:nvPr>
        </p:nvSpPr>
        <p:spPr/>
        <p:txBody>
          <a:bodyPr/>
          <a:lstStyle/>
          <a:p>
            <a:r>
              <a:rPr lang="en-US" dirty="0"/>
              <a:t>Reconfigurable ability of FPMR helps achieve the best performance considering device characteristics &amp; the </a:t>
            </a:r>
            <a:r>
              <a:rPr lang="en-US" dirty="0" smtClean="0"/>
              <a:t>application</a:t>
            </a:r>
            <a:endParaRPr lang="en-US" dirty="0"/>
          </a:p>
          <a:p>
            <a:r>
              <a:rPr lang="en-US" dirty="0"/>
              <a:t>On-chip scheduling policy – maximizing resource utilization &amp; better load </a:t>
            </a:r>
            <a:r>
              <a:rPr lang="en-US" dirty="0" smtClean="0"/>
              <a:t>balancing</a:t>
            </a:r>
            <a:endParaRPr lang="en-US" dirty="0"/>
          </a:p>
          <a:p>
            <a:r>
              <a:rPr lang="en-US" dirty="0"/>
              <a:t>Efficient data access scheme implemented – maximizing data </a:t>
            </a:r>
            <a:r>
              <a:rPr lang="en-US" dirty="0" smtClean="0"/>
              <a:t>reuse</a:t>
            </a:r>
            <a:endParaRPr lang="en-US" dirty="0"/>
          </a:p>
        </p:txBody>
      </p:sp>
    </p:spTree>
    <p:extLst>
      <p:ext uri="{BB962C8B-B14F-4D97-AF65-F5344CB8AC3E}">
        <p14:creationId xmlns:p14="http://schemas.microsoft.com/office/powerpoint/2010/main" val="1884167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FPMR Framework</a:t>
            </a:r>
          </a:p>
        </p:txBody>
      </p:sp>
      <p:sp>
        <p:nvSpPr>
          <p:cNvPr id="4" name="Content Placeholder 3"/>
          <p:cNvSpPr>
            <a:spLocks noGrp="1"/>
          </p:cNvSpPr>
          <p:nvPr>
            <p:ph sz="half" idx="1"/>
          </p:nvPr>
        </p:nvSpPr>
        <p:spPr/>
        <p:txBody>
          <a:bodyPr>
            <a:normAutofit fontScale="85000" lnSpcReduction="20000"/>
          </a:bodyPr>
          <a:lstStyle/>
          <a:p>
            <a:pPr algn="just"/>
            <a:r>
              <a:rPr lang="en-US" dirty="0"/>
              <a:t>Generate &lt; key, value &gt; pairs on the host.</a:t>
            </a:r>
          </a:p>
          <a:p>
            <a:pPr algn="just"/>
            <a:r>
              <a:rPr lang="en-US" dirty="0"/>
              <a:t>Initialize DMA data transferring, copy the &lt;key, value&gt; pairs</a:t>
            </a:r>
          </a:p>
          <a:p>
            <a:pPr algn="just"/>
            <a:r>
              <a:rPr lang="en-US" dirty="0"/>
              <a:t>Scheduler assigns the tasks to each mapper.</a:t>
            </a:r>
          </a:p>
          <a:p>
            <a:pPr algn="just"/>
            <a:r>
              <a:rPr lang="en-US" dirty="0"/>
              <a:t>Mappers process assigned &lt; key, value &gt; pairs</a:t>
            </a:r>
          </a:p>
          <a:p>
            <a:pPr algn="just"/>
            <a:r>
              <a:rPr lang="en-US" dirty="0"/>
              <a:t>Generate and store Intermediate &lt;key, value&gt; </a:t>
            </a:r>
          </a:p>
          <a:p>
            <a:pPr algn="just"/>
            <a:r>
              <a:rPr lang="en-US" dirty="0"/>
              <a:t>Scheduler will assign another job on mappers job completion.</a:t>
            </a:r>
          </a:p>
          <a:p>
            <a:pPr algn="just"/>
            <a:r>
              <a:rPr lang="en-US" dirty="0"/>
              <a:t>Similarly assigns idle reducers.</a:t>
            </a:r>
          </a:p>
          <a:p>
            <a:pPr algn="just"/>
            <a:r>
              <a:rPr lang="en-US" dirty="0"/>
              <a:t>When all the tasks are finished, results are returned to the host main memory by data controller.</a:t>
            </a:r>
          </a:p>
          <a:p>
            <a:pPr algn="just"/>
            <a:endParaRPr lang="en-US" dirty="0"/>
          </a:p>
        </p:txBody>
      </p:sp>
      <p:pic>
        <p:nvPicPr>
          <p:cNvPr id="6" name="Content Placeholder 5" descr="Screenshot (45).png"/>
          <p:cNvPicPr>
            <a:picLocks noGrp="1" noChangeAspect="1"/>
          </p:cNvPicPr>
          <p:nvPr>
            <p:ph sz="half" idx="2"/>
          </p:nvPr>
        </p:nvPicPr>
        <p:blipFill>
          <a:blip r:embed="rId2"/>
          <a:stretch>
            <a:fillRect/>
          </a:stretch>
        </p:blipFill>
        <p:spPr>
          <a:xfrm>
            <a:off x="5089525" y="2944374"/>
            <a:ext cx="4184650" cy="2313865"/>
          </a:xfrm>
          <a:prstGeom prst="rect">
            <a:avLst/>
          </a:prstGeom>
        </p:spPr>
      </p:pic>
    </p:spTree>
    <p:extLst>
      <p:ext uri="{BB962C8B-B14F-4D97-AF65-F5344CB8AC3E}">
        <p14:creationId xmlns:p14="http://schemas.microsoft.com/office/powerpoint/2010/main" val="1973387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 &amp; Processor Scheduler</a:t>
            </a:r>
          </a:p>
        </p:txBody>
      </p:sp>
      <p:sp>
        <p:nvSpPr>
          <p:cNvPr id="3" name="Content Placeholder 2"/>
          <p:cNvSpPr>
            <a:spLocks noGrp="1"/>
          </p:cNvSpPr>
          <p:nvPr>
            <p:ph sz="half" idx="1"/>
          </p:nvPr>
        </p:nvSpPr>
        <p:spPr/>
        <p:txBody>
          <a:bodyPr/>
          <a:lstStyle/>
          <a:p>
            <a:pPr algn="just"/>
            <a:r>
              <a:rPr lang="en-US" dirty="0"/>
              <a:t>2 types of processors on chip – mappers and reducers</a:t>
            </a:r>
          </a:p>
          <a:p>
            <a:pPr algn="just"/>
            <a:r>
              <a:rPr lang="en-US" dirty="0"/>
              <a:t>Trigger and task assignment by processor scheduler.</a:t>
            </a:r>
          </a:p>
          <a:p>
            <a:pPr algn="just"/>
            <a:r>
              <a:rPr lang="en-US" dirty="0"/>
              <a:t>Working time of mappers may be different from one to another.</a:t>
            </a:r>
          </a:p>
          <a:p>
            <a:pPr algn="just"/>
            <a:r>
              <a:rPr lang="en-US" dirty="0"/>
              <a:t>2 queue sets – Each set has 2 queues – idle processor, pending </a:t>
            </a:r>
            <a:r>
              <a:rPr lang="en-US" dirty="0" smtClean="0"/>
              <a:t>tasks</a:t>
            </a:r>
            <a:endParaRPr lang="en-US" dirty="0"/>
          </a:p>
        </p:txBody>
      </p:sp>
      <p:pic>
        <p:nvPicPr>
          <p:cNvPr id="5" name="Content Placeholder 4" descr="Screenshot (46).png"/>
          <p:cNvPicPr>
            <a:picLocks noGrp="1" noChangeAspect="1"/>
          </p:cNvPicPr>
          <p:nvPr>
            <p:ph sz="half" idx="2"/>
          </p:nvPr>
        </p:nvPicPr>
        <p:blipFill>
          <a:blip r:embed="rId2"/>
          <a:stretch>
            <a:fillRect/>
          </a:stretch>
        </p:blipFill>
        <p:spPr>
          <a:xfrm>
            <a:off x="5391150" y="2596356"/>
            <a:ext cx="3581400" cy="3009900"/>
          </a:xfrm>
        </p:spPr>
      </p:pic>
    </p:spTree>
    <p:extLst>
      <p:ext uri="{BB962C8B-B14F-4D97-AF65-F5344CB8AC3E}">
        <p14:creationId xmlns:p14="http://schemas.microsoft.com/office/powerpoint/2010/main" val="1176911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Hierarchy &amp; Data Controller</a:t>
            </a:r>
          </a:p>
        </p:txBody>
      </p:sp>
      <p:sp>
        <p:nvSpPr>
          <p:cNvPr id="3" name="Content Placeholder 2"/>
          <p:cNvSpPr>
            <a:spLocks noGrp="1"/>
          </p:cNvSpPr>
          <p:nvPr>
            <p:ph sz="half" idx="1"/>
          </p:nvPr>
        </p:nvSpPr>
        <p:spPr/>
        <p:txBody>
          <a:bodyPr>
            <a:normAutofit lnSpcReduction="10000"/>
          </a:bodyPr>
          <a:lstStyle/>
          <a:p>
            <a:pPr algn="just"/>
            <a:r>
              <a:rPr lang="en-US" dirty="0"/>
              <a:t>Global memory – large capacity memory</a:t>
            </a:r>
          </a:p>
          <a:p>
            <a:pPr algn="just"/>
            <a:r>
              <a:rPr lang="en-US" dirty="0"/>
              <a:t>Local memory – on-chip RAM, low access latency</a:t>
            </a:r>
          </a:p>
          <a:p>
            <a:pPr algn="just"/>
            <a:r>
              <a:rPr lang="en-US" dirty="0"/>
              <a:t>Register file – temporary variables</a:t>
            </a:r>
          </a:p>
          <a:p>
            <a:pPr algn="just"/>
            <a:r>
              <a:rPr lang="en-US" dirty="0"/>
              <a:t>Data controller – transfer data between host and FPGA</a:t>
            </a:r>
          </a:p>
          <a:p>
            <a:pPr algn="just"/>
            <a:r>
              <a:rPr lang="en-US" dirty="0"/>
              <a:t>Common Data Path(CDP) – Avoids redundant data transfer. When mapper is reading register set A, common data transferred to set B. Thus, overlapping communication time</a:t>
            </a:r>
            <a:r>
              <a:rPr lang="en-US" dirty="0" smtClean="0"/>
              <a:t>.</a:t>
            </a:r>
            <a:endParaRPr lang="en-US" dirty="0"/>
          </a:p>
        </p:txBody>
      </p:sp>
      <p:pic>
        <p:nvPicPr>
          <p:cNvPr id="5" name="Content Placeholder 4" descr="Screenshot (50).png"/>
          <p:cNvPicPr>
            <a:picLocks noGrp="1" noChangeAspect="1"/>
          </p:cNvPicPr>
          <p:nvPr>
            <p:ph sz="half" idx="2"/>
          </p:nvPr>
        </p:nvPicPr>
        <p:blipFill>
          <a:blip r:embed="rId2"/>
          <a:stretch>
            <a:fillRect/>
          </a:stretch>
        </p:blipFill>
        <p:spPr>
          <a:xfrm>
            <a:off x="5089525" y="3221087"/>
            <a:ext cx="4184650" cy="1760438"/>
          </a:xfrm>
        </p:spPr>
      </p:pic>
    </p:spTree>
    <p:extLst>
      <p:ext uri="{BB962C8B-B14F-4D97-AF65-F5344CB8AC3E}">
        <p14:creationId xmlns:p14="http://schemas.microsoft.com/office/powerpoint/2010/main" val="995706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1093</TotalTime>
  <Words>2454</Words>
  <Application>Microsoft Macintosh PowerPoint</Application>
  <PresentationFormat>Widescreen</PresentationFormat>
  <Paragraphs>252</Paragraphs>
  <Slides>43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Trebuchet MS</vt:lpstr>
      <vt:lpstr>Wingdings 3</vt:lpstr>
      <vt:lpstr>Arial</vt:lpstr>
      <vt:lpstr>Facet</vt:lpstr>
      <vt:lpstr>Reconfigurable MapReduce Framework &amp; Accelerator</vt:lpstr>
      <vt:lpstr>Papers to be discussed…</vt:lpstr>
      <vt:lpstr>Introduction</vt:lpstr>
      <vt:lpstr>MapReduce I</vt:lpstr>
      <vt:lpstr>MapReduce II</vt:lpstr>
      <vt:lpstr>MapReduce III</vt:lpstr>
      <vt:lpstr>FPMR Framework</vt:lpstr>
      <vt:lpstr>Processor &amp; Processor Scheduler</vt:lpstr>
      <vt:lpstr>Storage Hierarchy &amp; Data Controller</vt:lpstr>
      <vt:lpstr>Rankboost</vt:lpstr>
      <vt:lpstr>Map Function</vt:lpstr>
      <vt:lpstr>Reduce Function</vt:lpstr>
      <vt:lpstr>Hardware Implementation Based on FPMR</vt:lpstr>
      <vt:lpstr>Experimental Results</vt:lpstr>
      <vt:lpstr>Experimental Results (contd..)</vt:lpstr>
      <vt:lpstr>Experimental Results (contd..)</vt:lpstr>
      <vt:lpstr>Experimental Results (contd..)</vt:lpstr>
      <vt:lpstr>Experimental Results without CDP</vt:lpstr>
      <vt:lpstr>Experimental Results without CDP</vt:lpstr>
      <vt:lpstr>Experimental results with CDP</vt:lpstr>
      <vt:lpstr>Experimental results with CDP</vt:lpstr>
      <vt:lpstr>Experimental results (contd..)</vt:lpstr>
      <vt:lpstr>Conclusion</vt:lpstr>
      <vt:lpstr>Our Take on the Paper</vt:lpstr>
      <vt:lpstr>A Reconfigurable MapReduce Accelerator for Multi-core All-programmable SoCs</vt:lpstr>
      <vt:lpstr>Introduction</vt:lpstr>
      <vt:lpstr>Contributions</vt:lpstr>
      <vt:lpstr>Phoenix MapReduce Framework</vt:lpstr>
      <vt:lpstr>Phoenix MapReduce Framework</vt:lpstr>
      <vt:lpstr>Problems with the MapReduce Framework</vt:lpstr>
      <vt:lpstr>MapReduce Accelerator</vt:lpstr>
      <vt:lpstr>MapReduce Accelerator Architecture</vt:lpstr>
      <vt:lpstr>MapReduce Accelerator Architecture</vt:lpstr>
      <vt:lpstr>Advantages of Accelerator</vt:lpstr>
      <vt:lpstr>Programming Framework</vt:lpstr>
      <vt:lpstr>Memory Architecture</vt:lpstr>
      <vt:lpstr>Dynamically Reconfigurable MapReduce Accelerator</vt:lpstr>
      <vt:lpstr>Performance Evaluation</vt:lpstr>
      <vt:lpstr>Performance Evaluation II</vt:lpstr>
      <vt:lpstr>Performance Evaluation III</vt:lpstr>
      <vt:lpstr>Conclusion</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44</cp:revision>
  <dcterms:created xsi:type="dcterms:W3CDTF">2014-09-12T02:18:09Z</dcterms:created>
  <dcterms:modified xsi:type="dcterms:W3CDTF">2015-03-12T11:35:12Z</dcterms:modified>
</cp:coreProperties>
</file>