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82" r:id="rId13"/>
    <p:sldId id="283" r:id="rId14"/>
    <p:sldId id="284" r:id="rId15"/>
    <p:sldId id="286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78" r:id="rId24"/>
    <p:sldId id="279" r:id="rId25"/>
    <p:sldId id="280" r:id="rId26"/>
    <p:sldId id="289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AA4D11-6F66-4FDF-839F-7917F4DAF189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E67619A-3071-4451-B178-A33E6B32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937" y="624224"/>
            <a:ext cx="8825658" cy="2677648"/>
          </a:xfrm>
        </p:spPr>
        <p:txBody>
          <a:bodyPr/>
          <a:lstStyle/>
          <a:p>
            <a:r>
              <a:rPr lang="en-US" sz="4000" dirty="0" smtClean="0"/>
              <a:t>An Approximate Timing Analysis Framework for Complex Real-Time Embedded 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937" y="3415144"/>
            <a:ext cx="9173608" cy="2493819"/>
          </a:xfrm>
        </p:spPr>
        <p:txBody>
          <a:bodyPr>
            <a:normAutofit fontScale="92500"/>
          </a:bodyPr>
          <a:lstStyle/>
          <a:p>
            <a:r>
              <a:rPr lang="en-US" sz="1600" cap="none" dirty="0" smtClean="0">
                <a:solidFill>
                  <a:schemeClr val="bg1"/>
                </a:solidFill>
              </a:rPr>
              <a:t>Published in 2010 13</a:t>
            </a:r>
            <a:r>
              <a:rPr lang="en-US" sz="1600" cap="none" baseline="30000" dirty="0" smtClean="0">
                <a:solidFill>
                  <a:schemeClr val="bg1"/>
                </a:solidFill>
              </a:rPr>
              <a:t>th</a:t>
            </a:r>
            <a:r>
              <a:rPr lang="en-US" sz="1600" cap="none" dirty="0" smtClean="0">
                <a:solidFill>
                  <a:schemeClr val="bg1"/>
                </a:solidFill>
              </a:rPr>
              <a:t> IEEE International Conference </a:t>
            </a:r>
            <a:r>
              <a:rPr lang="en-US" sz="1600" cap="none" dirty="0">
                <a:solidFill>
                  <a:schemeClr val="bg1"/>
                </a:solidFill>
              </a:rPr>
              <a:t>O</a:t>
            </a:r>
            <a:r>
              <a:rPr lang="en-US" sz="1600" cap="none" dirty="0" smtClean="0">
                <a:solidFill>
                  <a:schemeClr val="bg1"/>
                </a:solidFill>
              </a:rPr>
              <a:t>n </a:t>
            </a:r>
            <a:r>
              <a:rPr lang="en-US" sz="1600" cap="none" dirty="0">
                <a:solidFill>
                  <a:schemeClr val="bg1"/>
                </a:solidFill>
              </a:rPr>
              <a:t>C</a:t>
            </a:r>
            <a:r>
              <a:rPr lang="en-US" sz="1600" cap="none" dirty="0" smtClean="0">
                <a:solidFill>
                  <a:schemeClr val="bg1"/>
                </a:solidFill>
              </a:rPr>
              <a:t>omputational </a:t>
            </a:r>
            <a:r>
              <a:rPr lang="en-US" sz="1600" cap="none" dirty="0">
                <a:solidFill>
                  <a:schemeClr val="bg1"/>
                </a:solidFill>
              </a:rPr>
              <a:t>S</a:t>
            </a:r>
            <a:r>
              <a:rPr lang="en-US" sz="1600" cap="none" dirty="0" smtClean="0">
                <a:solidFill>
                  <a:schemeClr val="bg1"/>
                </a:solidFill>
              </a:rPr>
              <a:t>cience </a:t>
            </a:r>
            <a:r>
              <a:rPr lang="en-US" sz="1600" cap="none" dirty="0">
                <a:solidFill>
                  <a:schemeClr val="bg1"/>
                </a:solidFill>
              </a:rPr>
              <a:t>A</a:t>
            </a:r>
            <a:r>
              <a:rPr lang="en-US" sz="1600" cap="none" dirty="0" smtClean="0">
                <a:solidFill>
                  <a:schemeClr val="bg1"/>
                </a:solidFill>
              </a:rPr>
              <a:t>nd Engineering</a:t>
            </a:r>
          </a:p>
          <a:p>
            <a:r>
              <a:rPr lang="en-US" sz="1600" cap="none" dirty="0" smtClean="0">
                <a:solidFill>
                  <a:schemeClr val="bg1"/>
                </a:solidFill>
              </a:rPr>
              <a:t>Yue Lu, Thomas Nolte and Johan Kraft</a:t>
            </a:r>
          </a:p>
          <a:p>
            <a:r>
              <a:rPr lang="en-US" sz="1600" cap="none" dirty="0" err="1" smtClean="0">
                <a:solidFill>
                  <a:schemeClr val="bg1"/>
                </a:solidFill>
              </a:rPr>
              <a:t>Malardalen</a:t>
            </a:r>
            <a:r>
              <a:rPr lang="en-US" sz="1600" cap="none" dirty="0" smtClean="0">
                <a:solidFill>
                  <a:schemeClr val="bg1"/>
                </a:solidFill>
              </a:rPr>
              <a:t> University, Vasteras, Sweden</a:t>
            </a:r>
          </a:p>
          <a:p>
            <a:r>
              <a:rPr lang="en-US" sz="1300" cap="none" dirty="0">
                <a:solidFill>
                  <a:schemeClr val="bg1"/>
                </a:solidFill>
              </a:rPr>
              <a:t>	</a:t>
            </a:r>
            <a:r>
              <a:rPr lang="en-US" sz="1300" cap="none" dirty="0" smtClean="0">
                <a:solidFill>
                  <a:schemeClr val="bg1"/>
                </a:solidFill>
              </a:rPr>
              <a:t>															</a:t>
            </a:r>
            <a:r>
              <a:rPr lang="en-US" sz="1700" cap="none" dirty="0" smtClean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700" cap="none" dirty="0">
                <a:solidFill>
                  <a:schemeClr val="bg1"/>
                </a:solidFill>
              </a:rPr>
              <a:t>	</a:t>
            </a:r>
            <a:r>
              <a:rPr lang="en-US" sz="1700" cap="none" dirty="0" smtClean="0">
                <a:solidFill>
                  <a:schemeClr val="bg1"/>
                </a:solidFill>
              </a:rPr>
              <a:t>															Nikhil Hanji</a:t>
            </a:r>
          </a:p>
          <a:p>
            <a:r>
              <a:rPr lang="en-US" sz="1700" cap="none" dirty="0">
                <a:solidFill>
                  <a:schemeClr val="bg1"/>
                </a:solidFill>
              </a:rPr>
              <a:t>	</a:t>
            </a:r>
            <a:r>
              <a:rPr lang="en-US" sz="1700" cap="none" dirty="0" smtClean="0">
                <a:solidFill>
                  <a:schemeClr val="bg1"/>
                </a:solidFill>
              </a:rPr>
              <a:t>															Akash Solomon</a:t>
            </a:r>
          </a:p>
          <a:p>
            <a:r>
              <a:rPr lang="en-US" sz="1300" cap="none" dirty="0">
                <a:solidFill>
                  <a:schemeClr val="bg1"/>
                </a:solidFill>
              </a:rPr>
              <a:t>	</a:t>
            </a:r>
            <a:r>
              <a:rPr lang="en-US" sz="1300" cap="none" dirty="0" smtClean="0">
                <a:solidFill>
                  <a:schemeClr val="bg1"/>
                </a:solidFill>
              </a:rPr>
              <a:t>				</a:t>
            </a:r>
            <a:endParaRPr lang="en-US" sz="13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AESIR-CORES: Control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10" y="2603500"/>
            <a:ext cx="3144693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0127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Hill-Climbing with Random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HCRR is a meta-heuristic search algorithm based on hill climbing using </a:t>
            </a:r>
            <a:r>
              <a:rPr lang="en-US" dirty="0" smtClean="0"/>
              <a:t>random-restarts.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Mechanisms used are Jump-back </a:t>
            </a:r>
            <a:r>
              <a:rPr lang="en-US" dirty="0" smtClean="0"/>
              <a:t>threshold and Random-Restart threshold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HCRR </a:t>
            </a:r>
            <a:r>
              <a:rPr lang="en-US" dirty="0"/>
              <a:t>algorithm begins by choosing as starting point the best simulation instance </a:t>
            </a:r>
            <a:r>
              <a:rPr lang="en-US" dirty="0" smtClean="0"/>
              <a:t>from </a:t>
            </a:r>
            <a:r>
              <a:rPr lang="en-US" dirty="0"/>
              <a:t>Monte Carlo simulation. </a:t>
            </a:r>
            <a:endParaRPr lang="en-US" dirty="0" smtClean="0"/>
          </a:p>
          <a:p>
            <a:r>
              <a:rPr lang="en-US" dirty="0" smtClean="0"/>
              <a:t>Random </a:t>
            </a:r>
            <a:r>
              <a:rPr lang="en-US" dirty="0"/>
              <a:t>values of </a:t>
            </a:r>
            <a:r>
              <a:rPr lang="en-US" dirty="0" smtClean="0"/>
              <a:t>the simulation instance are </a:t>
            </a:r>
            <a:r>
              <a:rPr lang="en-US" dirty="0"/>
              <a:t>selected and modiﬁed </a:t>
            </a:r>
            <a:r>
              <a:rPr lang="en-US" dirty="0" smtClean="0"/>
              <a:t>using the neighborhood procedure.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7054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RapidRT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RapidRT</a:t>
            </a:r>
            <a:r>
              <a:rPr lang="en-US" dirty="0"/>
              <a:t> is based on Extreme Value </a:t>
            </a:r>
            <a:r>
              <a:rPr lang="en-US" dirty="0" smtClean="0"/>
              <a:t>Theory(EVT).</a:t>
            </a:r>
            <a:endParaRPr lang="en-US" dirty="0" smtClean="0"/>
          </a:p>
          <a:p>
            <a:r>
              <a:rPr lang="en-US" dirty="0" err="1" smtClean="0"/>
              <a:t>RapidRT</a:t>
            </a:r>
            <a:r>
              <a:rPr lang="en-US" dirty="0" smtClean="0"/>
              <a:t> </a:t>
            </a:r>
            <a:r>
              <a:rPr lang="en-US" dirty="0"/>
              <a:t>takes n reference data sets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/>
              <a:t>m simulation traces </a:t>
            </a:r>
            <a:r>
              <a:rPr lang="en-US" dirty="0" smtClean="0"/>
              <a:t>having</a:t>
            </a:r>
            <a:r>
              <a:rPr lang="en-US" dirty="0" smtClean="0"/>
              <a:t> </a:t>
            </a:r>
            <a:r>
              <a:rPr lang="en-US" dirty="0"/>
              <a:t>tasks’ response times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reference data-set, the algorithm returns the WCRT </a:t>
            </a:r>
            <a:r>
              <a:rPr lang="en-US" dirty="0" smtClean="0"/>
              <a:t>estimation.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/>
              <a:t>RapidRT</a:t>
            </a:r>
            <a:r>
              <a:rPr lang="en-US" dirty="0"/>
              <a:t> will </a:t>
            </a:r>
            <a:r>
              <a:rPr lang="en-US" dirty="0" smtClean="0"/>
              <a:t>verify if the </a:t>
            </a:r>
            <a:r>
              <a:rPr lang="en-US" dirty="0"/>
              <a:t>sampling distribution consisting of n WCRT estimates given by </a:t>
            </a:r>
            <a:r>
              <a:rPr lang="en-US" dirty="0" smtClean="0"/>
              <a:t>EVT conforms </a:t>
            </a:r>
            <a:r>
              <a:rPr lang="en-US" dirty="0"/>
              <a:t>to a normal distribution or </a:t>
            </a:r>
            <a:r>
              <a:rPr lang="en-US" dirty="0" smtClean="0"/>
              <a:t>not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383982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12/27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RapidRT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so, </a:t>
            </a:r>
            <a:r>
              <a:rPr lang="en-US" dirty="0" err="1" smtClean="0"/>
              <a:t>RapidRT</a:t>
            </a:r>
            <a:r>
              <a:rPr lang="en-US" dirty="0" smtClean="0"/>
              <a:t> </a:t>
            </a:r>
            <a:r>
              <a:rPr lang="en-US" dirty="0"/>
              <a:t>will calculate the conﬁdence interval </a:t>
            </a:r>
            <a:r>
              <a:rPr lang="en-US" dirty="0" smtClean="0"/>
              <a:t>of </a:t>
            </a:r>
            <a:r>
              <a:rPr lang="en-US" dirty="0"/>
              <a:t>the EVT distribution, at the given conﬁdence level 99.7%, and choose the upper bound of the CI as the ﬁnal WCRT estimate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not, </a:t>
            </a:r>
            <a:r>
              <a:rPr lang="en-US" dirty="0" smtClean="0"/>
              <a:t>a </a:t>
            </a:r>
            <a:r>
              <a:rPr lang="en-US" dirty="0" smtClean="0"/>
              <a:t>sampling statistic bootstrap will be used to </a:t>
            </a:r>
            <a:r>
              <a:rPr lang="en-US" dirty="0"/>
              <a:t>obtain the upper bound of the CI of the EVT distribution.</a:t>
            </a:r>
          </a:p>
          <a:p>
            <a:r>
              <a:rPr lang="en-US" dirty="0" smtClean="0"/>
              <a:t>Given </a:t>
            </a:r>
            <a:r>
              <a:rPr lang="en-US" dirty="0"/>
              <a:t>the modeled system, the possibility of </a:t>
            </a:r>
            <a:r>
              <a:rPr lang="en-US" dirty="0" smtClean="0"/>
              <a:t>the </a:t>
            </a:r>
            <a:r>
              <a:rPr lang="en-US" dirty="0"/>
              <a:t>actual WCRT </a:t>
            </a:r>
            <a:r>
              <a:rPr lang="en-US" dirty="0" smtClean="0"/>
              <a:t>being</a:t>
            </a:r>
            <a:r>
              <a:rPr lang="en-US" dirty="0" smtClean="0"/>
              <a:t> </a:t>
            </a:r>
            <a:r>
              <a:rPr lang="en-US" dirty="0"/>
              <a:t>higher </a:t>
            </a:r>
            <a:r>
              <a:rPr lang="en-US" dirty="0" smtClean="0"/>
              <a:t>than the WCRT estimate given by </a:t>
            </a:r>
            <a:r>
              <a:rPr lang="en-US" dirty="0" err="1" smtClean="0"/>
              <a:t>RapidRT</a:t>
            </a:r>
            <a:r>
              <a:rPr lang="en-US" dirty="0" smtClean="0"/>
              <a:t>, </a:t>
            </a:r>
            <a:r>
              <a:rPr lang="en-US" dirty="0" smtClean="0"/>
              <a:t>is no more than </a:t>
            </a:r>
            <a:r>
              <a:rPr lang="en-US" dirty="0"/>
              <a:t>1.5×10−12 (i.e., (100%−99.7%)/2×10−9).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8564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13/27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RapidRT</a:t>
            </a:r>
            <a:r>
              <a:rPr lang="en-US" dirty="0" smtClean="0"/>
              <a:t>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Construct </a:t>
            </a:r>
            <a:r>
              <a:rPr lang="en-US" dirty="0"/>
              <a:t>n reference data sets for the WCRT estimates by running m Monte Carlo simulations for each reference data </a:t>
            </a:r>
            <a:r>
              <a:rPr lang="en-US" dirty="0" smtClean="0"/>
              <a:t>set, and find maximum value.</a:t>
            </a:r>
            <a:endParaRPr lang="en-US" dirty="0" smtClean="0"/>
          </a:p>
          <a:p>
            <a:r>
              <a:rPr lang="en-US" dirty="0"/>
              <a:t>Perform the WCRT estimates on the task under analysis per each reference data </a:t>
            </a:r>
            <a:r>
              <a:rPr lang="en-US" dirty="0" smtClean="0"/>
              <a:t>set;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Set the initial block size b </a:t>
            </a:r>
            <a:r>
              <a:rPr lang="en-US" dirty="0" smtClean="0"/>
              <a:t>to 1, for </a:t>
            </a:r>
            <a:r>
              <a:rPr lang="en-US" dirty="0" smtClean="0"/>
              <a:t>each reference </a:t>
            </a:r>
            <a:r>
              <a:rPr lang="en-US" dirty="0"/>
              <a:t>data set.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 number of blocks k </a:t>
            </a:r>
            <a:r>
              <a:rPr lang="en-US" dirty="0" smtClean="0"/>
              <a:t>=[m/b] is </a:t>
            </a:r>
            <a:r>
              <a:rPr lang="en-US" dirty="0"/>
              <a:t>less than 30, </a:t>
            </a:r>
            <a:r>
              <a:rPr lang="en-US" dirty="0" smtClean="0"/>
              <a:t>algorithm stops.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each of the </a:t>
            </a:r>
            <a:r>
              <a:rPr lang="en-US" dirty="0"/>
              <a:t>k</a:t>
            </a:r>
            <a:r>
              <a:rPr lang="en-US" dirty="0" smtClean="0"/>
              <a:t> blocks, </a:t>
            </a:r>
            <a:r>
              <a:rPr lang="en-US" dirty="0" smtClean="0"/>
              <a:t>ﬁnd the maximum values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Estimate </a:t>
            </a:r>
            <a:r>
              <a:rPr lang="en-US" dirty="0"/>
              <a:t>the best-ﬁt </a:t>
            </a:r>
            <a:r>
              <a:rPr lang="en-US" dirty="0" err="1"/>
              <a:t>Gumbel</a:t>
            </a:r>
            <a:r>
              <a:rPr lang="en-US" dirty="0"/>
              <a:t> parameters μ and β to the block maximum values by using </a:t>
            </a:r>
            <a:r>
              <a:rPr lang="en-US" dirty="0" smtClean="0"/>
              <a:t>a </a:t>
            </a:r>
            <a:r>
              <a:rPr lang="en-US" dirty="0"/>
              <a:t>lower-part binary search </a:t>
            </a:r>
            <a:r>
              <a:rPr lang="en-US" dirty="0" smtClean="0"/>
              <a:t>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a WCRT estimate based on the best-ﬁt </a:t>
            </a:r>
            <a:r>
              <a:rPr lang="en-US" dirty="0" err="1"/>
              <a:t>Gumbel</a:t>
            </a:r>
            <a:r>
              <a:rPr lang="en-US" dirty="0"/>
              <a:t> Max parameters estimated </a:t>
            </a:r>
            <a:r>
              <a:rPr lang="en-US" dirty="0" smtClean="0"/>
              <a:t>above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and a target acceptance probability </a:t>
            </a:r>
            <a:r>
              <a:rPr lang="en-US" dirty="0" err="1" smtClean="0"/>
              <a:t>Pe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356273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14/27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Implementation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test-bed </a:t>
            </a:r>
            <a:r>
              <a:rPr lang="en-US" dirty="0"/>
              <a:t>is running </a:t>
            </a:r>
            <a:r>
              <a:rPr lang="en-US" dirty="0" smtClean="0"/>
              <a:t>OS Microsoft </a:t>
            </a:r>
            <a:r>
              <a:rPr lang="en-US" dirty="0"/>
              <a:t>Windows </a:t>
            </a:r>
            <a:r>
              <a:rPr lang="en-US" dirty="0" smtClean="0"/>
              <a:t>XP.</a:t>
            </a:r>
          </a:p>
          <a:p>
            <a:r>
              <a:rPr lang="en-US" dirty="0" smtClean="0"/>
              <a:t>The </a:t>
            </a:r>
            <a:r>
              <a:rPr lang="en-US" dirty="0"/>
              <a:t>computer is equipped with the Intel Core Duo CPU E6550 processor, </a:t>
            </a:r>
            <a:r>
              <a:rPr lang="en-US" dirty="0" smtClean="0"/>
              <a:t>2GB RAM and a 4MB L2 Cache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processor has 2 cores </a:t>
            </a:r>
            <a:r>
              <a:rPr lang="en-US" dirty="0"/>
              <a:t>and 1 frequency level: 2.33 GHz.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86" y="3982168"/>
            <a:ext cx="4459459" cy="252404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404763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15/27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Models: Model 1 (M1)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dirty="0"/>
              <a:t>M1 is representing a control system for </a:t>
            </a:r>
            <a:r>
              <a:rPr lang="en-US" sz="3300" dirty="0" smtClean="0"/>
              <a:t>industrial robots </a:t>
            </a:r>
            <a:r>
              <a:rPr lang="en-US" sz="3300" dirty="0"/>
              <a:t>developed by ABB </a:t>
            </a:r>
            <a:r>
              <a:rPr lang="en-US" sz="3300" dirty="0" smtClean="0"/>
              <a:t>Robotics</a:t>
            </a:r>
          </a:p>
          <a:p>
            <a:r>
              <a:rPr lang="en-US" sz="3300" dirty="0"/>
              <a:t>B</a:t>
            </a:r>
            <a:r>
              <a:rPr lang="en-US" sz="3300" dirty="0" smtClean="0"/>
              <a:t>ehavioral </a:t>
            </a:r>
            <a:r>
              <a:rPr lang="en-US" sz="3300" dirty="0" smtClean="0"/>
              <a:t>mechanisms which </a:t>
            </a:r>
            <a:r>
              <a:rPr lang="en-US" sz="3300" dirty="0"/>
              <a:t>RTA cannot take </a:t>
            </a:r>
            <a:r>
              <a:rPr lang="en-US" sz="3300" dirty="0" smtClean="0"/>
              <a:t>into account: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T</a:t>
            </a:r>
            <a:r>
              <a:rPr lang="en-US" sz="3100" dirty="0" smtClean="0"/>
              <a:t>asks </a:t>
            </a:r>
            <a:r>
              <a:rPr lang="en-US" sz="3100" dirty="0"/>
              <a:t>with intricate dependencies in temporal </a:t>
            </a:r>
            <a:r>
              <a:rPr lang="en-US" sz="3100" dirty="0" smtClean="0"/>
              <a:t>behavior due </a:t>
            </a:r>
            <a:r>
              <a:rPr lang="en-US" sz="3100" dirty="0"/>
              <a:t>to IPC </a:t>
            </a:r>
            <a:r>
              <a:rPr lang="en-US" sz="3100" dirty="0" smtClean="0"/>
              <a:t>and GSSVs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T</a:t>
            </a:r>
            <a:r>
              <a:rPr lang="en-US" sz="3100" dirty="0" smtClean="0"/>
              <a:t>he </a:t>
            </a:r>
            <a:r>
              <a:rPr lang="en-US" sz="3100" dirty="0"/>
              <a:t>use of buffered message queues for IPC, where </a:t>
            </a:r>
            <a:r>
              <a:rPr lang="en-US" sz="3100" dirty="0" smtClean="0"/>
              <a:t>triggering messages </a:t>
            </a:r>
            <a:r>
              <a:rPr lang="en-US" sz="3100" dirty="0"/>
              <a:t>may be </a:t>
            </a:r>
            <a:r>
              <a:rPr lang="en-US" sz="3100" dirty="0" smtClean="0"/>
              <a:t>delayed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T</a:t>
            </a:r>
            <a:r>
              <a:rPr lang="en-US" sz="3100" dirty="0" smtClean="0"/>
              <a:t>asks </a:t>
            </a:r>
            <a:r>
              <a:rPr lang="en-US" sz="3100" dirty="0"/>
              <a:t>that change scheduling priority or periods </a:t>
            </a:r>
            <a:r>
              <a:rPr lang="en-US" sz="3100" dirty="0" smtClean="0"/>
              <a:t>dynamically, in </a:t>
            </a:r>
            <a:r>
              <a:rPr lang="en-US" sz="3100" dirty="0"/>
              <a:t>response to system </a:t>
            </a:r>
            <a:r>
              <a:rPr lang="en-US" sz="3100" dirty="0" smtClean="0"/>
              <a:t>events</a:t>
            </a:r>
          </a:p>
          <a:p>
            <a:r>
              <a:rPr lang="en-US" sz="3300" dirty="0"/>
              <a:t>The modeled system controls a set of electric </a:t>
            </a:r>
            <a:r>
              <a:rPr lang="en-US" sz="3300" dirty="0" smtClean="0"/>
              <a:t>motors based </a:t>
            </a:r>
            <a:r>
              <a:rPr lang="en-US" sz="3300" dirty="0"/>
              <a:t>on periodic sensor readings and aperiodic </a:t>
            </a:r>
            <a:r>
              <a:rPr lang="en-US" sz="3300" dirty="0" smtClean="0"/>
              <a:t>events</a:t>
            </a:r>
          </a:p>
          <a:p>
            <a:r>
              <a:rPr lang="en-US" sz="3300" dirty="0"/>
              <a:t>D</a:t>
            </a:r>
            <a:r>
              <a:rPr lang="en-US" sz="3300" dirty="0" smtClean="0"/>
              <a:t>escribes behavior </a:t>
            </a:r>
            <a:r>
              <a:rPr lang="en-US" sz="3300" dirty="0"/>
              <a:t>with a significant impact on the temporal </a:t>
            </a:r>
            <a:r>
              <a:rPr lang="en-US" sz="3300" dirty="0" smtClean="0"/>
              <a:t>behavior of </a:t>
            </a:r>
            <a:r>
              <a:rPr lang="en-US" sz="3300" dirty="0"/>
              <a:t>the system, such as resource usage (e.g., CPU time</a:t>
            </a:r>
            <a:r>
              <a:rPr lang="en-US" sz="3300" dirty="0" smtClean="0"/>
              <a:t>), task </a:t>
            </a:r>
            <a:r>
              <a:rPr lang="en-US" sz="3300" dirty="0"/>
              <a:t>interactions and important state </a:t>
            </a:r>
            <a:r>
              <a:rPr lang="en-US" sz="3300" dirty="0" smtClean="0"/>
              <a:t>changes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6273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16/27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model contains </a:t>
            </a:r>
            <a:r>
              <a:rPr lang="en-US" dirty="0"/>
              <a:t>four periodic tasks with the parameters shown </a:t>
            </a:r>
            <a:r>
              <a:rPr lang="en-US" dirty="0" smtClean="0"/>
              <a:t>below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96" y="3529514"/>
            <a:ext cx="6544425" cy="2181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9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17/27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 (</a:t>
            </a:r>
            <a:r>
              <a:rPr lang="en-US" dirty="0" smtClean="0"/>
              <a:t>M2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a test application from </a:t>
            </a:r>
            <a:r>
              <a:rPr lang="en-US" dirty="0" err="1"/>
              <a:t>Arcticus</a:t>
            </a:r>
            <a:r>
              <a:rPr lang="en-US" dirty="0"/>
              <a:t> </a:t>
            </a:r>
            <a:r>
              <a:rPr lang="en-US" dirty="0" smtClean="0"/>
              <a:t>systems, developers </a:t>
            </a:r>
            <a:r>
              <a:rPr lang="en-US" dirty="0"/>
              <a:t>of the </a:t>
            </a:r>
            <a:r>
              <a:rPr lang="en-US" dirty="0" err="1"/>
              <a:t>Rubus</a:t>
            </a:r>
            <a:r>
              <a:rPr lang="en-US" dirty="0"/>
              <a:t> </a:t>
            </a:r>
            <a:r>
              <a:rPr lang="en-US" dirty="0" smtClean="0"/>
              <a:t>RTOS, </a:t>
            </a:r>
            <a:r>
              <a:rPr lang="en-US" dirty="0"/>
              <a:t>used in </a:t>
            </a:r>
            <a:r>
              <a:rPr lang="en-US" dirty="0" smtClean="0"/>
              <a:t>heavy vehicles</a:t>
            </a:r>
          </a:p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a pipe-and-filter </a:t>
            </a:r>
            <a:r>
              <a:rPr lang="en-US" dirty="0" smtClean="0"/>
              <a:t>architecture, where </a:t>
            </a:r>
            <a:r>
              <a:rPr lang="en-US" dirty="0"/>
              <a:t>tasks trigger other tasks through trigger ports, </a:t>
            </a:r>
            <a:r>
              <a:rPr lang="en-US" dirty="0" smtClean="0"/>
              <a:t>forming transactions</a:t>
            </a:r>
          </a:p>
          <a:p>
            <a:r>
              <a:rPr lang="en-US" dirty="0"/>
              <a:t>3 periodic transactions </a:t>
            </a:r>
            <a:r>
              <a:rPr lang="en-US" dirty="0" smtClean="0"/>
              <a:t>and one </a:t>
            </a:r>
            <a:r>
              <a:rPr lang="en-US" dirty="0"/>
              <a:t>interrupt-driven task, in total 11 </a:t>
            </a:r>
            <a:r>
              <a:rPr lang="en-US" dirty="0" smtClean="0"/>
              <a:t>tasks</a:t>
            </a:r>
          </a:p>
          <a:p>
            <a:r>
              <a:rPr lang="en-US" dirty="0"/>
              <a:t>T</a:t>
            </a:r>
            <a:r>
              <a:rPr lang="en-US" dirty="0" smtClean="0"/>
              <a:t>here exist no </a:t>
            </a:r>
            <a:r>
              <a:rPr lang="en-US" dirty="0"/>
              <a:t>shared variables or IPC via message passing which </a:t>
            </a:r>
            <a:r>
              <a:rPr lang="en-US" dirty="0" smtClean="0"/>
              <a:t>can impact </a:t>
            </a:r>
            <a:r>
              <a:rPr lang="en-US" dirty="0"/>
              <a:t>the tasks’ timing and functional </a:t>
            </a:r>
            <a:r>
              <a:rPr lang="en-US" dirty="0" smtClean="0"/>
              <a:t>behavior</a:t>
            </a:r>
          </a:p>
          <a:p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have large variations in execution times, </a:t>
            </a:r>
            <a:r>
              <a:rPr lang="en-US" dirty="0" smtClean="0"/>
              <a:t>which makes </a:t>
            </a:r>
            <a:r>
              <a:rPr lang="en-US" dirty="0"/>
              <a:t>the state space of this model very large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0128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18/27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parameters of tasks and their execution </a:t>
            </a:r>
            <a:r>
              <a:rPr lang="en-US" dirty="0" smtClean="0"/>
              <a:t>times are shown below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47" y="3034465"/>
            <a:ext cx="4619625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8618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Real-Time Embedded Systems </a:t>
            </a:r>
            <a:r>
              <a:rPr lang="en-US" dirty="0"/>
              <a:t>are very large, ﬂexible, and highly conﬁgurable software </a:t>
            </a:r>
            <a:r>
              <a:rPr lang="en-US" dirty="0" smtClean="0"/>
              <a:t>systems.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They contain many event-triggered tasks being triggered by other tasks in </a:t>
            </a:r>
            <a:r>
              <a:rPr lang="en-US" dirty="0"/>
              <a:t>complex, nested patterns</a:t>
            </a:r>
            <a:r>
              <a:rPr lang="en-US" dirty="0" smtClean="0"/>
              <a:t>.</a:t>
            </a:r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tasks have intricate dependencies in their </a:t>
            </a:r>
            <a:r>
              <a:rPr lang="en-US" dirty="0" smtClean="0"/>
              <a:t>temporal behavior;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Asynchronous message-passing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Globally shared state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Task </a:t>
            </a:r>
            <a:r>
              <a:rPr lang="en-US" dirty="0" smtClean="0"/>
              <a:t>offsets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periods and priorities of tasks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71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Validation (MV)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M1, </a:t>
            </a:r>
            <a:r>
              <a:rPr lang="en-US" dirty="0" smtClean="0"/>
              <a:t>the </a:t>
            </a:r>
            <a:r>
              <a:rPr lang="en-US" dirty="0"/>
              <a:t>adhering task </a:t>
            </a:r>
            <a:r>
              <a:rPr lang="en-US" dirty="0" smtClean="0"/>
              <a:t>execution dependencies </a:t>
            </a:r>
            <a:r>
              <a:rPr lang="en-US" dirty="0"/>
              <a:t>are </a:t>
            </a:r>
            <a:r>
              <a:rPr lang="en-US" dirty="0" smtClean="0"/>
              <a:t>simplified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GSSVs </a:t>
            </a:r>
            <a:r>
              <a:rPr lang="en-US" dirty="0"/>
              <a:t>have been </a:t>
            </a:r>
            <a:r>
              <a:rPr lang="en-US" dirty="0" smtClean="0"/>
              <a:t>removed</a:t>
            </a:r>
            <a:endParaRPr lang="en-US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priority </a:t>
            </a:r>
            <a:r>
              <a:rPr lang="en-US" dirty="0"/>
              <a:t>and period are strictly </a:t>
            </a:r>
            <a:r>
              <a:rPr lang="en-US" dirty="0" smtClean="0"/>
              <a:t>static</a:t>
            </a:r>
            <a:endParaRPr lang="en-US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explicit </a:t>
            </a:r>
            <a:r>
              <a:rPr lang="en-US" dirty="0"/>
              <a:t>loop bounds have been added </a:t>
            </a:r>
            <a:r>
              <a:rPr lang="en-US" dirty="0" smtClean="0"/>
              <a:t>manually</a:t>
            </a:r>
            <a:endParaRPr lang="en-US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constant offset of tasks is </a:t>
            </a:r>
            <a:r>
              <a:rPr lang="en-US" dirty="0" smtClean="0"/>
              <a:t>removed</a:t>
            </a:r>
          </a:p>
          <a:p>
            <a:r>
              <a:rPr lang="en-US" dirty="0" smtClean="0"/>
              <a:t>This </a:t>
            </a:r>
            <a:r>
              <a:rPr lang="en-US" dirty="0"/>
              <a:t>makes both using the basic </a:t>
            </a:r>
            <a:r>
              <a:rPr lang="en-US" dirty="0" smtClean="0"/>
              <a:t>RTA using the RTCF </a:t>
            </a:r>
            <a:r>
              <a:rPr lang="en-US" dirty="0"/>
              <a:t>without </a:t>
            </a:r>
            <a:r>
              <a:rPr lang="en-US" dirty="0" smtClean="0"/>
              <a:t>blocking to </a:t>
            </a:r>
            <a:r>
              <a:rPr lang="en-US" dirty="0"/>
              <a:t>calculate the WCRT of tasks under analysis, </a:t>
            </a:r>
            <a:r>
              <a:rPr lang="en-US" dirty="0" smtClean="0"/>
              <a:t>and achieving </a:t>
            </a:r>
            <a:r>
              <a:rPr lang="en-US" dirty="0"/>
              <a:t>the exact WCRT by using both Monte Carlo </a:t>
            </a:r>
            <a:r>
              <a:rPr lang="en-US" dirty="0" smtClean="0"/>
              <a:t>simulation and HCRR, </a:t>
            </a:r>
            <a:r>
              <a:rPr lang="en-US" dirty="0"/>
              <a:t>feasible.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56273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6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MV, when the actual WCRT value of the task under analysis is </a:t>
            </a:r>
            <a:r>
              <a:rPr lang="en-US" dirty="0" smtClean="0"/>
              <a:t>known;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upper bound on the WCRT estimate given by AESIR-CORES is 13.13</a:t>
            </a:r>
            <a:r>
              <a:rPr lang="en-US" dirty="0" smtClean="0"/>
              <a:t>% less pessimistic when </a:t>
            </a:r>
            <a:r>
              <a:rPr lang="en-US" dirty="0"/>
              <a:t>compared to the upper bound obtained by the basic RTA in the CTA methods.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Though both of AESIRCORES and the CTA methods ﬁnd the actual WCRT value, </a:t>
            </a:r>
            <a:r>
              <a:rPr lang="en-US" dirty="0" smtClean="0"/>
              <a:t>the interval given by AESIR-CORES </a:t>
            </a:r>
            <a:r>
              <a:rPr lang="en-US" dirty="0"/>
              <a:t>is 47.60% </a:t>
            </a:r>
            <a:r>
              <a:rPr lang="en-US" dirty="0" smtClean="0"/>
              <a:t>tighter </a:t>
            </a:r>
            <a:r>
              <a:rPr lang="en-US" dirty="0"/>
              <a:t>than the one derived from the CTA methods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70128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21/27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8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M1 and M2, </a:t>
            </a:r>
            <a:r>
              <a:rPr lang="en-US" dirty="0"/>
              <a:t>when the actual WCRT value of the task under analysis is not </a:t>
            </a:r>
            <a:r>
              <a:rPr lang="en-US" dirty="0" smtClean="0"/>
              <a:t>known;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AESIR-CORES, such an upper bound can be derived from </a:t>
            </a:r>
            <a:r>
              <a:rPr lang="en-US" dirty="0" err="1"/>
              <a:t>RapidRT</a:t>
            </a:r>
            <a:r>
              <a:rPr lang="en-US" dirty="0"/>
              <a:t> under a hard statistical constraint, </a:t>
            </a:r>
            <a:r>
              <a:rPr lang="en-US" dirty="0" smtClean="0"/>
              <a:t>i.e.1.5×10</a:t>
            </a:r>
            <a:r>
              <a:rPr lang="en-US" dirty="0"/>
              <a:t>−12</a:t>
            </a:r>
            <a:r>
              <a:rPr lang="en-US" dirty="0" smtClean="0"/>
              <a:t>, which could be considered to bound the actual </a:t>
            </a:r>
            <a:r>
              <a:rPr lang="en-US" dirty="0"/>
              <a:t>WCRT </a:t>
            </a:r>
            <a:r>
              <a:rPr lang="en-US" dirty="0" smtClean="0"/>
              <a:t>value.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CTA methods cannot determine the upper bound due to the underlining assumptions.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33884"/>
          <a:stretch/>
        </p:blipFill>
        <p:spPr>
          <a:xfrm>
            <a:off x="3152245" y="4668983"/>
            <a:ext cx="4497133" cy="1267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3982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22/27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of WCRT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ample </a:t>
            </a:r>
            <a:r>
              <a:rPr lang="en-US" dirty="0"/>
              <a:t>size </a:t>
            </a:r>
            <a:r>
              <a:rPr lang="en-US" dirty="0" smtClean="0"/>
              <a:t>for all </a:t>
            </a:r>
            <a:r>
              <a:rPr lang="en-US" dirty="0"/>
              <a:t>reference data sets in the analysis is statistically </a:t>
            </a:r>
            <a:r>
              <a:rPr lang="en-US" dirty="0" smtClean="0"/>
              <a:t>sufficient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sampling distribution for each </a:t>
            </a:r>
            <a:r>
              <a:rPr lang="en-US" dirty="0" smtClean="0"/>
              <a:t>reference data </a:t>
            </a:r>
            <a:r>
              <a:rPr lang="en-US" dirty="0"/>
              <a:t>set is sound in the sense that it has a statistically </a:t>
            </a:r>
            <a:r>
              <a:rPr lang="en-US" dirty="0" smtClean="0"/>
              <a:t>large enough </a:t>
            </a:r>
            <a:r>
              <a:rPr lang="en-US" dirty="0"/>
              <a:t>sample size and </a:t>
            </a:r>
            <a:r>
              <a:rPr lang="en-US" dirty="0" smtClean="0"/>
              <a:t>accuracy</a:t>
            </a:r>
          </a:p>
          <a:p>
            <a:r>
              <a:rPr lang="en-US" dirty="0" err="1" smtClean="0"/>
              <a:t>Gumbel</a:t>
            </a:r>
            <a:r>
              <a:rPr lang="en-US" dirty="0"/>
              <a:t> </a:t>
            </a:r>
            <a:r>
              <a:rPr lang="en-US" dirty="0" smtClean="0"/>
              <a:t>Max distribution </a:t>
            </a:r>
            <a:r>
              <a:rPr lang="en-US" dirty="0"/>
              <a:t>allows us </a:t>
            </a:r>
            <a:r>
              <a:rPr lang="en-US" dirty="0" smtClean="0"/>
              <a:t>to statistically </a:t>
            </a:r>
            <a:r>
              <a:rPr lang="en-US" dirty="0"/>
              <a:t>state that the probability of existence of an </a:t>
            </a:r>
            <a:r>
              <a:rPr lang="en-US" dirty="0" smtClean="0"/>
              <a:t>exact WCRT </a:t>
            </a:r>
            <a:r>
              <a:rPr lang="en-US" dirty="0"/>
              <a:t>value that is greater than the resulting EVT </a:t>
            </a:r>
            <a:r>
              <a:rPr lang="en-US" dirty="0" smtClean="0"/>
              <a:t>estimate is </a:t>
            </a:r>
            <a:r>
              <a:rPr lang="en-US" dirty="0"/>
              <a:t>no more than 10</a:t>
            </a:r>
            <a:r>
              <a:rPr lang="en-US" baseline="30000" dirty="0"/>
              <a:t>−</a:t>
            </a:r>
            <a:r>
              <a:rPr lang="en-US" baseline="30000" dirty="0" smtClean="0"/>
              <a:t>9</a:t>
            </a:r>
          </a:p>
          <a:p>
            <a:r>
              <a:rPr lang="en-US" dirty="0"/>
              <a:t>A</a:t>
            </a:r>
            <a:r>
              <a:rPr lang="en-US" dirty="0" smtClean="0"/>
              <a:t>n upper bound </a:t>
            </a:r>
            <a:r>
              <a:rPr lang="en-US" dirty="0"/>
              <a:t>of the CI of the EVT distribution which ensures </a:t>
            </a:r>
            <a:r>
              <a:rPr lang="en-US" dirty="0" smtClean="0"/>
              <a:t>that the </a:t>
            </a:r>
            <a:r>
              <a:rPr lang="en-US" dirty="0"/>
              <a:t>possibility of having an actual WCRT value larger </a:t>
            </a:r>
            <a:r>
              <a:rPr lang="en-US" dirty="0" smtClean="0"/>
              <a:t>than the </a:t>
            </a:r>
            <a:r>
              <a:rPr lang="en-US" dirty="0"/>
              <a:t>estimate given by </a:t>
            </a:r>
            <a:r>
              <a:rPr lang="en-US" dirty="0" err="1"/>
              <a:t>RapidRT</a:t>
            </a:r>
            <a:r>
              <a:rPr lang="en-US" dirty="0"/>
              <a:t> is less than 1.5 × 10</a:t>
            </a:r>
            <a:r>
              <a:rPr lang="en-US" baseline="30000" dirty="0"/>
              <a:t>−</a:t>
            </a:r>
            <a:r>
              <a:rPr lang="en-US" baseline="30000" dirty="0" smtClean="0"/>
              <a:t>12</a:t>
            </a:r>
          </a:p>
          <a:p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370128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23/27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6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between RTA and CRTES</a:t>
            </a:r>
          </a:p>
          <a:p>
            <a:r>
              <a:rPr lang="en-US" dirty="0"/>
              <a:t>A</a:t>
            </a:r>
            <a:r>
              <a:rPr lang="en-US" dirty="0" smtClean="0"/>
              <a:t>pproximate </a:t>
            </a:r>
            <a:r>
              <a:rPr lang="en-US" dirty="0"/>
              <a:t>timing analysis </a:t>
            </a:r>
            <a:r>
              <a:rPr lang="en-US" dirty="0" smtClean="0"/>
              <a:t>framework - AESIR-CORES</a:t>
            </a:r>
          </a:p>
          <a:p>
            <a:r>
              <a:rPr lang="en-US" dirty="0" smtClean="0"/>
              <a:t>Three simulation models used</a:t>
            </a:r>
          </a:p>
          <a:p>
            <a:r>
              <a:rPr lang="en-US" dirty="0" smtClean="0"/>
              <a:t>Validity of results discussed</a:t>
            </a:r>
            <a:endParaRPr lang="en-US" dirty="0"/>
          </a:p>
          <a:p>
            <a:r>
              <a:rPr lang="en-US" dirty="0" smtClean="0"/>
              <a:t>Gaps in the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Event of EVT distribution not being a normal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of resampling statistic bootstrap for determining upper bound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of </a:t>
            </a:r>
            <a:r>
              <a:rPr lang="en-US" dirty="0" err="1" smtClean="0"/>
              <a:t>Gumbel</a:t>
            </a:r>
            <a:r>
              <a:rPr lang="en-US" dirty="0" smtClean="0"/>
              <a:t> parameters to find WCRT estimate.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5491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24/27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6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more </a:t>
            </a:r>
            <a:r>
              <a:rPr lang="en-US" dirty="0"/>
              <a:t>advanced sampling strategy for covering </a:t>
            </a:r>
            <a:r>
              <a:rPr lang="en-US" dirty="0" smtClean="0"/>
              <a:t>unlikely conditions </a:t>
            </a:r>
            <a:r>
              <a:rPr lang="en-US" dirty="0"/>
              <a:t>in the statistical RTA of CRTES</a:t>
            </a:r>
            <a:endParaRPr lang="en-US" dirty="0" smtClean="0"/>
          </a:p>
          <a:p>
            <a:r>
              <a:rPr lang="en-US" dirty="0" smtClean="0"/>
              <a:t>Conduct more </a:t>
            </a:r>
            <a:r>
              <a:rPr lang="en-US" dirty="0"/>
              <a:t>evaluations of AESIR-CORES in industrial </a:t>
            </a:r>
            <a:r>
              <a:rPr lang="en-US" dirty="0" smtClean="0"/>
              <a:t>circles</a:t>
            </a:r>
          </a:p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using the proposed </a:t>
            </a:r>
            <a:r>
              <a:rPr lang="en-US" dirty="0" smtClean="0"/>
              <a:t>statistical RTA </a:t>
            </a:r>
            <a:r>
              <a:rPr lang="en-US" dirty="0"/>
              <a:t>for CRTES together with trace-driven techniques </a:t>
            </a:r>
            <a:r>
              <a:rPr lang="en-US" dirty="0" smtClean="0"/>
              <a:t>for </a:t>
            </a:r>
            <a:r>
              <a:rPr lang="en-US" dirty="0"/>
              <a:t>analyzing real systems execution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836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25/27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3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	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8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CRTES?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safety-critical applications, ensuring </a:t>
            </a:r>
            <a:r>
              <a:rPr lang="en-US" dirty="0"/>
              <a:t>both functional and temporal correctness are often equally </a:t>
            </a:r>
            <a:r>
              <a:rPr lang="en-US" dirty="0" smtClean="0"/>
              <a:t>important.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>
                <a:solidFill>
                  <a:srgbClr val="FF0000"/>
                </a:solidFill>
              </a:rPr>
              <a:t>Worst-Case Response Time (WCRT) </a:t>
            </a:r>
            <a:r>
              <a:rPr lang="en-US" dirty="0"/>
              <a:t>of the adhering tasks in systems has to be known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Examples of CRTES include;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Industrial Machinery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ABS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2473" y="789002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complexity of CRTES, existing </a:t>
            </a:r>
            <a:r>
              <a:rPr lang="en-US" dirty="0"/>
              <a:t>theories for modeling and analysis of real-time systems </a:t>
            </a:r>
            <a:r>
              <a:rPr lang="en-US" dirty="0" smtClean="0"/>
              <a:t>have limited applicability. </a:t>
            </a:r>
          </a:p>
          <a:p>
            <a:r>
              <a:rPr lang="en-US" dirty="0" smtClean="0"/>
              <a:t>Real-Time Analysis (RTA) requires to make certain assumptions of CRTES;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tasks considered are </a:t>
            </a:r>
            <a:r>
              <a:rPr lang="en-US" dirty="0" smtClean="0"/>
              <a:t>independent.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Existence of </a:t>
            </a:r>
            <a:r>
              <a:rPr lang="en-US" dirty="0" smtClean="0">
                <a:solidFill>
                  <a:srgbClr val="FF0000"/>
                </a:solidFill>
              </a:rPr>
              <a:t>Worst-Case Execution Time (WCET) </a:t>
            </a:r>
            <a:r>
              <a:rPr lang="en-US" dirty="0" smtClean="0"/>
              <a:t>of each task.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Quality of analysis which directly affects the WCET estimate of each task.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Static WCET Analysis is used most </a:t>
            </a:r>
            <a:r>
              <a:rPr lang="en-US" dirty="0" smtClean="0"/>
              <a:t>often. However, </a:t>
            </a:r>
            <a:r>
              <a:rPr lang="en-US" dirty="0" smtClean="0"/>
              <a:t>unable to </a:t>
            </a:r>
            <a:r>
              <a:rPr lang="en-US" dirty="0" smtClean="0"/>
              <a:t>model </a:t>
            </a:r>
            <a:r>
              <a:rPr lang="en-US" dirty="0" smtClean="0">
                <a:solidFill>
                  <a:srgbClr val="FF0000"/>
                </a:solidFill>
              </a:rPr>
              <a:t>the temporal task dependencies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CRTES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71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</a:t>
            </a:r>
            <a:r>
              <a:rPr lang="en-US" dirty="0" smtClean="0"/>
              <a:t>solution is </a:t>
            </a:r>
            <a:r>
              <a:rPr lang="en-US" dirty="0"/>
              <a:t>to use a more detailed analysis model, </a:t>
            </a:r>
            <a:r>
              <a:rPr lang="en-US" dirty="0" smtClean="0"/>
              <a:t>describing execution control flow on the code-level. </a:t>
            </a:r>
          </a:p>
          <a:p>
            <a:r>
              <a:rPr lang="en-US" dirty="0" smtClean="0"/>
              <a:t>UPPAAL and TIMES tool suites can </a:t>
            </a:r>
            <a:r>
              <a:rPr lang="en-US" dirty="0"/>
              <a:t>result </a:t>
            </a:r>
            <a:r>
              <a:rPr lang="en-US" dirty="0" smtClean="0"/>
              <a:t>be used for exhaustive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May result in a </a:t>
            </a:r>
            <a:r>
              <a:rPr lang="en-US" dirty="0" smtClean="0">
                <a:solidFill>
                  <a:srgbClr val="FF0000"/>
                </a:solidFill>
              </a:rPr>
              <a:t>state-space explosion issue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Alternative approach </a:t>
            </a:r>
            <a:r>
              <a:rPr lang="en-US" dirty="0">
                <a:solidFill>
                  <a:schemeClr val="tx1"/>
                </a:solidFill>
              </a:rPr>
              <a:t>is to use Monte Carlo simulation-based </a:t>
            </a:r>
            <a:r>
              <a:rPr lang="en-US" dirty="0" smtClean="0">
                <a:solidFill>
                  <a:schemeClr val="tx1"/>
                </a:solidFill>
              </a:rPr>
              <a:t>methods.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Suffers from </a:t>
            </a:r>
            <a:r>
              <a:rPr lang="en-US" dirty="0" smtClean="0">
                <a:solidFill>
                  <a:srgbClr val="FF0000"/>
                </a:solidFill>
              </a:rPr>
              <a:t>low space-state coverage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71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of CRTES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target CRTES are described by the modeling language in the </a:t>
                </a:r>
                <a:r>
                  <a:rPr lang="en-US" dirty="0" err="1"/>
                  <a:t>RTSSim</a:t>
                </a:r>
                <a:r>
                  <a:rPr lang="en-US" dirty="0"/>
                  <a:t> simulation </a:t>
                </a:r>
                <a:r>
                  <a:rPr lang="en-US" dirty="0" smtClean="0"/>
                  <a:t>framework. 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 err="1"/>
                  <a:t>RTSSim</a:t>
                </a:r>
                <a:r>
                  <a:rPr lang="en-US" dirty="0"/>
                  <a:t>, the system S contains a set of non-blocking tasks. A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released after a non-negative </a:t>
                </a:r>
                <a:r>
                  <a:rPr lang="en-US" dirty="0"/>
                  <a:t>time </a:t>
                </a:r>
                <a:r>
                  <a:rPr lang="en-US" dirty="0" smtClean="0"/>
                  <a:t>oﬀset </a:t>
                </a:r>
                <a:r>
                  <a:rPr lang="en-US" dirty="0" err="1" smtClean="0"/>
                  <a:t>Oi</a:t>
                </a:r>
                <a:r>
                  <a:rPr lang="en-US" dirty="0"/>
                  <a:t>.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</a:t>
                </a:r>
                <a:r>
                  <a:rPr lang="en-US" dirty="0"/>
                  <a:t>task also has a period </a:t>
                </a:r>
                <a:r>
                  <a:rPr lang="en-US" dirty="0" err="1"/>
                  <a:t>Ti</a:t>
                </a:r>
                <a:r>
                  <a:rPr lang="en-US" dirty="0"/>
                  <a:t>, a maximum arrival jitter </a:t>
                </a:r>
                <a:r>
                  <a:rPr lang="en-US" dirty="0" err="1"/>
                  <a:t>Ji</a:t>
                </a:r>
                <a:r>
                  <a:rPr lang="en-US" dirty="0"/>
                  <a:t>, and a priority Pi. 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Periods and priorities can be </a:t>
                </a:r>
                <a:r>
                  <a:rPr lang="en-US" dirty="0" smtClean="0"/>
                  <a:t>change dynamically.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Monte </a:t>
                </a:r>
                <a:r>
                  <a:rPr lang="en-US" dirty="0"/>
                  <a:t>Carlo simulation </a:t>
                </a:r>
                <a:r>
                  <a:rPr lang="en-US" dirty="0" smtClean="0"/>
                  <a:t>is used</a:t>
                </a:r>
                <a:r>
                  <a:rPr lang="en-US" dirty="0" smtClean="0"/>
                  <a:t> </a:t>
                </a:r>
                <a:r>
                  <a:rPr lang="en-US" dirty="0"/>
                  <a:t>by providing randomly </a:t>
                </a:r>
                <a:r>
                  <a:rPr lang="en-US" dirty="0" smtClean="0"/>
                  <a:t>generated simulator </a:t>
                </a:r>
                <a:r>
                  <a:rPr lang="en-US" dirty="0"/>
                  <a:t>input </a:t>
                </a:r>
                <a:r>
                  <a:rPr lang="en-US" dirty="0" smtClean="0"/>
                  <a:t>data</a:t>
                </a:r>
                <a:r>
                  <a:rPr lang="en-US" dirty="0"/>
                  <a:t> </a:t>
                </a:r>
                <a:r>
                  <a:rPr lang="en-US" dirty="0" smtClean="0"/>
                  <a:t>as above.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403177" y="60433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Research has recently </a:t>
                </a:r>
                <a:r>
                  <a:rPr lang="en-US" dirty="0"/>
                  <a:t>proved that the time complexity of computing a WCRT of an independent task </a:t>
                </a:r>
                <a:r>
                  <a:rPr lang="en-US" dirty="0" err="1"/>
                  <a:t>τi</a:t>
                </a:r>
                <a:r>
                  <a:rPr lang="en-US" dirty="0"/>
                  <a:t> by using basic </a:t>
                </a:r>
                <a:r>
                  <a:rPr lang="en-US" dirty="0" smtClean="0"/>
                  <a:t>RTA </a:t>
                </a:r>
                <a:r>
                  <a:rPr lang="en-US" dirty="0"/>
                  <a:t>is NP-hard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2743200" lvl="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h𝑝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500" dirty="0" smtClean="0"/>
              </a:p>
              <a:p>
                <a:pPr marL="0" indent="0" algn="ctr">
                  <a:buNone/>
                </a:pPr>
                <a:r>
                  <a:rPr lang="en-US" sz="13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 smtClean="0"/>
                  <a:t> is the WCET of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 smtClean="0"/>
                  <a:t>, </a:t>
                </a:r>
                <a:r>
                  <a:rPr lang="en-US" sz="1300" dirty="0" err="1"/>
                  <a:t>hp</a:t>
                </a:r>
                <a:r>
                  <a:rPr lang="en-US" sz="1300" dirty="0"/>
                  <a:t>(</a:t>
                </a:r>
                <a:r>
                  <a:rPr lang="en-US" sz="1300" dirty="0" err="1"/>
                  <a:t>i</a:t>
                </a:r>
                <a:r>
                  <a:rPr lang="en-US" sz="1300" dirty="0"/>
                  <a:t>) is </a:t>
                </a:r>
                <a:r>
                  <a:rPr lang="en-US" sz="1300" dirty="0" smtClean="0"/>
                  <a:t>tasks with priority </a:t>
                </a:r>
                <a:r>
                  <a:rPr lang="en-US" sz="1300" dirty="0"/>
                  <a:t>higher </a:t>
                </a:r>
                <a:r>
                  <a:rPr lang="en-US" sz="1300" dirty="0" smtClean="0"/>
                  <a:t>than </a:t>
                </a:r>
                <a:r>
                  <a:rPr lang="en-US" sz="1300" dirty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 smtClean="0"/>
                  <a:t>. </a:t>
                </a:r>
                <a:endParaRPr lang="en-US" sz="13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 feasible </a:t>
                </a:r>
                <a:r>
                  <a:rPr lang="en-US" dirty="0"/>
                  <a:t>solution is to ﬁnd a tight interval consisting of lower </a:t>
                </a:r>
                <a:r>
                  <a:rPr lang="en-US" dirty="0" smtClean="0"/>
                  <a:t>and upper bounds on </a:t>
                </a:r>
                <a:r>
                  <a:rPr lang="en-US" dirty="0"/>
                  <a:t>the </a:t>
                </a:r>
                <a:r>
                  <a:rPr lang="en-US" dirty="0" smtClean="0"/>
                  <a:t>WCRT of </a:t>
                </a:r>
                <a:r>
                  <a:rPr lang="en-US" dirty="0"/>
                  <a:t>tasks, by using approximation techniques.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4671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Timing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The authors propose </a:t>
            </a:r>
            <a:r>
              <a:rPr lang="en-US" dirty="0"/>
              <a:t>an approximate timing analysis framework for CRTES, </a:t>
            </a:r>
            <a:r>
              <a:rPr lang="en-US" dirty="0" smtClean="0"/>
              <a:t>named AESIR-CORES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dvanced and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nterprising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olutions for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nnovative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esearch on </a:t>
            </a:r>
            <a:r>
              <a:rPr lang="en-US" dirty="0" err="1">
                <a:solidFill>
                  <a:srgbClr val="FF0000"/>
                </a:solidFill>
              </a:rPr>
              <a:t>CO</a:t>
            </a:r>
            <a:r>
              <a:rPr lang="en-US" dirty="0" err="1"/>
              <a:t>mplex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eal-time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mbedded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ystems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seek to provide </a:t>
            </a:r>
            <a:r>
              <a:rPr lang="en-US" dirty="0"/>
              <a:t>an interval on WCRT estimates of tasks, which consists of lower and upper bounds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upper bound on the WCRT of tasks is given </a:t>
            </a:r>
            <a:r>
              <a:rPr lang="en-US" dirty="0" smtClean="0"/>
              <a:t>by </a:t>
            </a:r>
            <a:r>
              <a:rPr lang="en-US" dirty="0" err="1" smtClean="0"/>
              <a:t>RapidRT</a:t>
            </a:r>
            <a:r>
              <a:rPr lang="en-US" dirty="0" smtClean="0"/>
              <a:t>, combining Extreme Value Theory(EVT</a:t>
            </a:r>
            <a:r>
              <a:rPr lang="en-US" dirty="0"/>
              <a:t>) with other statistical </a:t>
            </a:r>
            <a:r>
              <a:rPr lang="en-US" dirty="0" smtClean="0"/>
              <a:t>methods.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lower bound on the WCRT of tasks is obtained </a:t>
            </a:r>
            <a:r>
              <a:rPr lang="en-US" dirty="0" smtClean="0"/>
              <a:t>through </a:t>
            </a:r>
            <a:r>
              <a:rPr lang="en-US" dirty="0" smtClean="0"/>
              <a:t>HCRR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93914" y="70895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43545"/>
            <a:ext cx="8825659" cy="39762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4049" y="2473036"/>
            <a:ext cx="7327468" cy="3664528"/>
            <a:chOff x="0" y="0"/>
            <a:chExt cx="3141435" cy="1271714"/>
          </a:xfrm>
        </p:grpSpPr>
        <p:sp>
          <p:nvSpPr>
            <p:cNvPr id="5" name="Shape 492"/>
            <p:cNvSpPr/>
            <p:nvPr/>
          </p:nvSpPr>
          <p:spPr>
            <a:xfrm>
              <a:off x="15424" y="904515"/>
              <a:ext cx="2599233" cy="3705"/>
            </a:xfrm>
            <a:custGeom>
              <a:avLst/>
              <a:gdLst/>
              <a:ahLst/>
              <a:cxnLst/>
              <a:rect l="0" t="0" r="0" b="0"/>
              <a:pathLst>
                <a:path w="2599233" h="3705">
                  <a:moveTo>
                    <a:pt x="0" y="3705"/>
                  </a:moveTo>
                  <a:lnTo>
                    <a:pt x="2599233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493"/>
            <p:cNvSpPr/>
            <p:nvPr/>
          </p:nvSpPr>
          <p:spPr>
            <a:xfrm>
              <a:off x="2614618" y="885706"/>
              <a:ext cx="37641" cy="37616"/>
            </a:xfrm>
            <a:custGeom>
              <a:avLst/>
              <a:gdLst/>
              <a:ahLst/>
              <a:cxnLst/>
              <a:rect l="0" t="0" r="0" b="0"/>
              <a:pathLst>
                <a:path w="37641" h="37616">
                  <a:moveTo>
                    <a:pt x="0" y="0"/>
                  </a:moveTo>
                  <a:lnTo>
                    <a:pt x="37641" y="18757"/>
                  </a:lnTo>
                  <a:lnTo>
                    <a:pt x="51" y="376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494"/>
            <p:cNvSpPr/>
            <p:nvPr/>
          </p:nvSpPr>
          <p:spPr>
            <a:xfrm>
              <a:off x="2614618" y="885706"/>
              <a:ext cx="37641" cy="37616"/>
            </a:xfrm>
            <a:custGeom>
              <a:avLst/>
              <a:gdLst/>
              <a:ahLst/>
              <a:cxnLst/>
              <a:rect l="0" t="0" r="0" b="0"/>
              <a:pathLst>
                <a:path w="37641" h="37616">
                  <a:moveTo>
                    <a:pt x="51" y="37616"/>
                  </a:moveTo>
                  <a:lnTo>
                    <a:pt x="37641" y="18757"/>
                  </a:lnTo>
                  <a:lnTo>
                    <a:pt x="0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495"/>
            <p:cNvSpPr/>
            <p:nvPr/>
          </p:nvSpPr>
          <p:spPr>
            <a:xfrm>
              <a:off x="21065" y="866796"/>
              <a:ext cx="1885" cy="41423"/>
            </a:xfrm>
            <a:custGeom>
              <a:avLst/>
              <a:gdLst/>
              <a:ahLst/>
              <a:cxnLst/>
              <a:rect l="0" t="0" r="0" b="0"/>
              <a:pathLst>
                <a:path w="1885" h="41423">
                  <a:moveTo>
                    <a:pt x="1885" y="41423"/>
                  </a:moveTo>
                  <a:lnTo>
                    <a:pt x="0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496"/>
            <p:cNvSpPr/>
            <p:nvPr/>
          </p:nvSpPr>
          <p:spPr>
            <a:xfrm>
              <a:off x="2270" y="829232"/>
              <a:ext cx="37577" cy="38423"/>
            </a:xfrm>
            <a:custGeom>
              <a:avLst/>
              <a:gdLst/>
              <a:ahLst/>
              <a:cxnLst/>
              <a:rect l="0" t="0" r="0" b="0"/>
              <a:pathLst>
                <a:path w="37577" h="38423">
                  <a:moveTo>
                    <a:pt x="17077" y="0"/>
                  </a:moveTo>
                  <a:lnTo>
                    <a:pt x="37577" y="36718"/>
                  </a:lnTo>
                  <a:lnTo>
                    <a:pt x="0" y="38423"/>
                  </a:lnTo>
                  <a:lnTo>
                    <a:pt x="170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497"/>
            <p:cNvSpPr/>
            <p:nvPr/>
          </p:nvSpPr>
          <p:spPr>
            <a:xfrm>
              <a:off x="2270" y="829232"/>
              <a:ext cx="37577" cy="38423"/>
            </a:xfrm>
            <a:custGeom>
              <a:avLst/>
              <a:gdLst/>
              <a:ahLst/>
              <a:cxnLst/>
              <a:rect l="0" t="0" r="0" b="0"/>
              <a:pathLst>
                <a:path w="37577" h="38423">
                  <a:moveTo>
                    <a:pt x="37577" y="36718"/>
                  </a:moveTo>
                  <a:lnTo>
                    <a:pt x="17077" y="0"/>
                  </a:lnTo>
                  <a:lnTo>
                    <a:pt x="0" y="38423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498"/>
            <p:cNvSpPr/>
            <p:nvPr/>
          </p:nvSpPr>
          <p:spPr>
            <a:xfrm>
              <a:off x="1862345" y="795360"/>
              <a:ext cx="2500" cy="112860"/>
            </a:xfrm>
            <a:custGeom>
              <a:avLst/>
              <a:gdLst/>
              <a:ahLst/>
              <a:cxnLst/>
              <a:rect l="0" t="0" r="0" b="0"/>
              <a:pathLst>
                <a:path w="2500" h="112860">
                  <a:moveTo>
                    <a:pt x="0" y="112860"/>
                  </a:moveTo>
                  <a:lnTo>
                    <a:pt x="2500" y="0"/>
                  </a:lnTo>
                </a:path>
              </a:pathLst>
            </a:custGeom>
            <a:ln w="3761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499"/>
            <p:cNvSpPr/>
            <p:nvPr/>
          </p:nvSpPr>
          <p:spPr>
            <a:xfrm>
              <a:off x="1846050" y="757757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19641" y="0"/>
                  </a:moveTo>
                  <a:lnTo>
                    <a:pt x="37603" y="38026"/>
                  </a:lnTo>
                  <a:lnTo>
                    <a:pt x="0" y="37193"/>
                  </a:lnTo>
                  <a:lnTo>
                    <a:pt x="196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500"/>
            <p:cNvSpPr/>
            <p:nvPr/>
          </p:nvSpPr>
          <p:spPr>
            <a:xfrm>
              <a:off x="1846050" y="757757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37603" y="38026"/>
                  </a:moveTo>
                  <a:lnTo>
                    <a:pt x="19641" y="0"/>
                  </a:lnTo>
                  <a:lnTo>
                    <a:pt x="0" y="37193"/>
                  </a:lnTo>
                  <a:close/>
                </a:path>
              </a:pathLst>
            </a:custGeom>
            <a:ln w="3761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501"/>
            <p:cNvSpPr/>
            <p:nvPr/>
          </p:nvSpPr>
          <p:spPr>
            <a:xfrm>
              <a:off x="1511445" y="778948"/>
              <a:ext cx="1064" cy="200361"/>
            </a:xfrm>
            <a:custGeom>
              <a:avLst/>
              <a:gdLst/>
              <a:ahLst/>
              <a:cxnLst/>
              <a:rect l="0" t="0" r="0" b="0"/>
              <a:pathLst>
                <a:path w="1064" h="200361">
                  <a:moveTo>
                    <a:pt x="1064" y="200361"/>
                  </a:moveTo>
                  <a:lnTo>
                    <a:pt x="0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502"/>
            <p:cNvSpPr/>
            <p:nvPr/>
          </p:nvSpPr>
          <p:spPr>
            <a:xfrm>
              <a:off x="1492650" y="741346"/>
              <a:ext cx="37616" cy="37718"/>
            </a:xfrm>
            <a:custGeom>
              <a:avLst/>
              <a:gdLst/>
              <a:ahLst/>
              <a:cxnLst/>
              <a:rect l="0" t="0" r="0" b="0"/>
              <a:pathLst>
                <a:path w="37616" h="37718">
                  <a:moveTo>
                    <a:pt x="18603" y="0"/>
                  </a:moveTo>
                  <a:lnTo>
                    <a:pt x="37616" y="37513"/>
                  </a:lnTo>
                  <a:lnTo>
                    <a:pt x="0" y="37718"/>
                  </a:lnTo>
                  <a:lnTo>
                    <a:pt x="18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503"/>
            <p:cNvSpPr/>
            <p:nvPr/>
          </p:nvSpPr>
          <p:spPr>
            <a:xfrm>
              <a:off x="1492650" y="741346"/>
              <a:ext cx="37616" cy="37718"/>
            </a:xfrm>
            <a:custGeom>
              <a:avLst/>
              <a:gdLst/>
              <a:ahLst/>
              <a:cxnLst/>
              <a:rect l="0" t="0" r="0" b="0"/>
              <a:pathLst>
                <a:path w="37616" h="37718">
                  <a:moveTo>
                    <a:pt x="37616" y="37513"/>
                  </a:moveTo>
                  <a:lnTo>
                    <a:pt x="18603" y="0"/>
                  </a:lnTo>
                  <a:lnTo>
                    <a:pt x="0" y="37718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504"/>
            <p:cNvSpPr/>
            <p:nvPr/>
          </p:nvSpPr>
          <p:spPr>
            <a:xfrm>
              <a:off x="1100482" y="780462"/>
              <a:ext cx="2846" cy="127899"/>
            </a:xfrm>
            <a:custGeom>
              <a:avLst/>
              <a:gdLst/>
              <a:ahLst/>
              <a:cxnLst/>
              <a:rect l="0" t="0" r="0" b="0"/>
              <a:pathLst>
                <a:path w="2846" h="127899">
                  <a:moveTo>
                    <a:pt x="0" y="127899"/>
                  </a:moveTo>
                  <a:lnTo>
                    <a:pt x="2846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505"/>
            <p:cNvSpPr/>
            <p:nvPr/>
          </p:nvSpPr>
          <p:spPr>
            <a:xfrm>
              <a:off x="1084520" y="742847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19641" y="0"/>
                  </a:moveTo>
                  <a:lnTo>
                    <a:pt x="37603" y="38026"/>
                  </a:lnTo>
                  <a:lnTo>
                    <a:pt x="0" y="37193"/>
                  </a:lnTo>
                  <a:lnTo>
                    <a:pt x="196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506"/>
            <p:cNvSpPr/>
            <p:nvPr/>
          </p:nvSpPr>
          <p:spPr>
            <a:xfrm>
              <a:off x="1084520" y="742847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37603" y="38026"/>
                  </a:moveTo>
                  <a:lnTo>
                    <a:pt x="19641" y="0"/>
                  </a:lnTo>
                  <a:lnTo>
                    <a:pt x="0" y="37193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507"/>
            <p:cNvSpPr/>
            <p:nvPr/>
          </p:nvSpPr>
          <p:spPr>
            <a:xfrm>
              <a:off x="2446733" y="783090"/>
              <a:ext cx="2846" cy="127899"/>
            </a:xfrm>
            <a:custGeom>
              <a:avLst/>
              <a:gdLst/>
              <a:ahLst/>
              <a:cxnLst/>
              <a:rect l="0" t="0" r="0" b="0"/>
              <a:pathLst>
                <a:path w="2846" h="127899">
                  <a:moveTo>
                    <a:pt x="0" y="127899"/>
                  </a:moveTo>
                  <a:lnTo>
                    <a:pt x="2846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508"/>
            <p:cNvSpPr/>
            <p:nvPr/>
          </p:nvSpPr>
          <p:spPr>
            <a:xfrm>
              <a:off x="2430771" y="745475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19641" y="0"/>
                  </a:moveTo>
                  <a:lnTo>
                    <a:pt x="37603" y="38026"/>
                  </a:lnTo>
                  <a:lnTo>
                    <a:pt x="0" y="37193"/>
                  </a:lnTo>
                  <a:lnTo>
                    <a:pt x="196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509"/>
            <p:cNvSpPr/>
            <p:nvPr/>
          </p:nvSpPr>
          <p:spPr>
            <a:xfrm>
              <a:off x="2430771" y="745475"/>
              <a:ext cx="37603" cy="38026"/>
            </a:xfrm>
            <a:custGeom>
              <a:avLst/>
              <a:gdLst/>
              <a:ahLst/>
              <a:cxnLst/>
              <a:rect l="0" t="0" r="0" b="0"/>
              <a:pathLst>
                <a:path w="37603" h="38026">
                  <a:moveTo>
                    <a:pt x="37603" y="38026"/>
                  </a:moveTo>
                  <a:lnTo>
                    <a:pt x="19641" y="0"/>
                  </a:lnTo>
                  <a:lnTo>
                    <a:pt x="0" y="37193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7413" y="642290"/>
              <a:ext cx="469516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Basic RTA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79820" y="632902"/>
              <a:ext cx="558143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Exact WCRT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18717" y="533217"/>
              <a:ext cx="271109" cy="882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HCRR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742" y="633465"/>
              <a:ext cx="1038222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Monte Carlo simulation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22465" y="964495"/>
              <a:ext cx="672975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Value of WCRT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925810"/>
              <a:ext cx="41214" cy="69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0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hape 516"/>
            <p:cNvSpPr/>
            <p:nvPr/>
          </p:nvSpPr>
          <p:spPr>
            <a:xfrm>
              <a:off x="1362057" y="629826"/>
              <a:ext cx="74385" cy="85398"/>
            </a:xfrm>
            <a:custGeom>
              <a:avLst/>
              <a:gdLst/>
              <a:ahLst/>
              <a:cxnLst/>
              <a:rect l="0" t="0" r="0" b="0"/>
              <a:pathLst>
                <a:path w="74385" h="85398">
                  <a:moveTo>
                    <a:pt x="0" y="0"/>
                  </a:moveTo>
                  <a:lnTo>
                    <a:pt x="74385" y="85398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517"/>
            <p:cNvSpPr/>
            <p:nvPr/>
          </p:nvSpPr>
          <p:spPr>
            <a:xfrm>
              <a:off x="1422263" y="702878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28359" y="0"/>
                  </a:moveTo>
                  <a:lnTo>
                    <a:pt x="38885" y="40718"/>
                  </a:lnTo>
                  <a:lnTo>
                    <a:pt x="0" y="24705"/>
                  </a:lnTo>
                  <a:lnTo>
                    <a:pt x="283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518"/>
            <p:cNvSpPr/>
            <p:nvPr/>
          </p:nvSpPr>
          <p:spPr>
            <a:xfrm>
              <a:off x="1422263" y="702878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0" y="24705"/>
                  </a:moveTo>
                  <a:lnTo>
                    <a:pt x="38885" y="40718"/>
                  </a:lnTo>
                  <a:lnTo>
                    <a:pt x="28359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519"/>
            <p:cNvSpPr/>
            <p:nvPr/>
          </p:nvSpPr>
          <p:spPr>
            <a:xfrm>
              <a:off x="2008974" y="780045"/>
              <a:ext cx="3833" cy="191707"/>
            </a:xfrm>
            <a:custGeom>
              <a:avLst/>
              <a:gdLst/>
              <a:ahLst/>
              <a:cxnLst/>
              <a:rect l="0" t="0" r="0" b="0"/>
              <a:pathLst>
                <a:path w="3833" h="191707">
                  <a:moveTo>
                    <a:pt x="3833" y="191707"/>
                  </a:moveTo>
                  <a:lnTo>
                    <a:pt x="0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520"/>
            <p:cNvSpPr/>
            <p:nvPr/>
          </p:nvSpPr>
          <p:spPr>
            <a:xfrm>
              <a:off x="1990179" y="742430"/>
              <a:ext cx="37603" cy="37988"/>
            </a:xfrm>
            <a:custGeom>
              <a:avLst/>
              <a:gdLst/>
              <a:ahLst/>
              <a:cxnLst/>
              <a:rect l="0" t="0" r="0" b="0"/>
              <a:pathLst>
                <a:path w="37603" h="37988">
                  <a:moveTo>
                    <a:pt x="18051" y="0"/>
                  </a:moveTo>
                  <a:lnTo>
                    <a:pt x="37603" y="37231"/>
                  </a:lnTo>
                  <a:lnTo>
                    <a:pt x="0" y="37988"/>
                  </a:lnTo>
                  <a:lnTo>
                    <a:pt x="180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521"/>
            <p:cNvSpPr/>
            <p:nvPr/>
          </p:nvSpPr>
          <p:spPr>
            <a:xfrm>
              <a:off x="1990179" y="742430"/>
              <a:ext cx="37603" cy="37988"/>
            </a:xfrm>
            <a:custGeom>
              <a:avLst/>
              <a:gdLst/>
              <a:ahLst/>
              <a:cxnLst/>
              <a:rect l="0" t="0" r="0" b="0"/>
              <a:pathLst>
                <a:path w="37603" h="37988">
                  <a:moveTo>
                    <a:pt x="37603" y="37231"/>
                  </a:moveTo>
                  <a:lnTo>
                    <a:pt x="18051" y="0"/>
                  </a:lnTo>
                  <a:lnTo>
                    <a:pt x="0" y="37988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522"/>
            <p:cNvSpPr/>
            <p:nvPr/>
          </p:nvSpPr>
          <p:spPr>
            <a:xfrm>
              <a:off x="1694253" y="735558"/>
              <a:ext cx="74385" cy="85411"/>
            </a:xfrm>
            <a:custGeom>
              <a:avLst/>
              <a:gdLst/>
              <a:ahLst/>
              <a:cxnLst/>
              <a:rect l="0" t="0" r="0" b="0"/>
              <a:pathLst>
                <a:path w="74385" h="85411">
                  <a:moveTo>
                    <a:pt x="0" y="0"/>
                  </a:moveTo>
                  <a:lnTo>
                    <a:pt x="74385" y="85411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523"/>
            <p:cNvSpPr/>
            <p:nvPr/>
          </p:nvSpPr>
          <p:spPr>
            <a:xfrm>
              <a:off x="1754446" y="808610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28359" y="0"/>
                  </a:moveTo>
                  <a:lnTo>
                    <a:pt x="38885" y="40718"/>
                  </a:lnTo>
                  <a:lnTo>
                    <a:pt x="0" y="24705"/>
                  </a:lnTo>
                  <a:lnTo>
                    <a:pt x="283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524"/>
            <p:cNvSpPr/>
            <p:nvPr/>
          </p:nvSpPr>
          <p:spPr>
            <a:xfrm>
              <a:off x="1754446" y="808610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0" y="24705"/>
                  </a:moveTo>
                  <a:lnTo>
                    <a:pt x="38885" y="40718"/>
                  </a:lnTo>
                  <a:lnTo>
                    <a:pt x="28359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525"/>
            <p:cNvSpPr/>
            <p:nvPr/>
          </p:nvSpPr>
          <p:spPr>
            <a:xfrm>
              <a:off x="2081142" y="611019"/>
              <a:ext cx="74603" cy="140258"/>
            </a:xfrm>
            <a:custGeom>
              <a:avLst/>
              <a:gdLst/>
              <a:ahLst/>
              <a:cxnLst/>
              <a:rect l="0" t="0" r="0" b="0"/>
              <a:pathLst>
                <a:path w="74603" h="140258">
                  <a:moveTo>
                    <a:pt x="74603" y="0"/>
                  </a:moveTo>
                  <a:lnTo>
                    <a:pt x="0" y="140258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526"/>
            <p:cNvSpPr/>
            <p:nvPr/>
          </p:nvSpPr>
          <p:spPr>
            <a:xfrm>
              <a:off x="2063475" y="742443"/>
              <a:ext cx="34270" cy="42039"/>
            </a:xfrm>
            <a:custGeom>
              <a:avLst/>
              <a:gdLst/>
              <a:ahLst/>
              <a:cxnLst/>
              <a:rect l="0" t="0" r="0" b="0"/>
              <a:pathLst>
                <a:path w="34270" h="42039">
                  <a:moveTo>
                    <a:pt x="1064" y="0"/>
                  </a:moveTo>
                  <a:lnTo>
                    <a:pt x="34270" y="17667"/>
                  </a:lnTo>
                  <a:lnTo>
                    <a:pt x="0" y="42039"/>
                  </a:lnTo>
                  <a:lnTo>
                    <a:pt x="10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527"/>
            <p:cNvSpPr/>
            <p:nvPr/>
          </p:nvSpPr>
          <p:spPr>
            <a:xfrm>
              <a:off x="2063475" y="742443"/>
              <a:ext cx="34270" cy="42039"/>
            </a:xfrm>
            <a:custGeom>
              <a:avLst/>
              <a:gdLst/>
              <a:ahLst/>
              <a:cxnLst/>
              <a:rect l="0" t="0" r="0" b="0"/>
              <a:pathLst>
                <a:path w="34270" h="42039">
                  <a:moveTo>
                    <a:pt x="1064" y="0"/>
                  </a:moveTo>
                  <a:lnTo>
                    <a:pt x="0" y="42039"/>
                  </a:lnTo>
                  <a:lnTo>
                    <a:pt x="34270" y="17667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38769" y="505554"/>
              <a:ext cx="385998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RapidRT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Shape 529"/>
            <p:cNvSpPr/>
            <p:nvPr/>
          </p:nvSpPr>
          <p:spPr>
            <a:xfrm>
              <a:off x="1553905" y="968292"/>
              <a:ext cx="413774" cy="3141"/>
            </a:xfrm>
            <a:custGeom>
              <a:avLst/>
              <a:gdLst/>
              <a:ahLst/>
              <a:cxnLst/>
              <a:rect l="0" t="0" r="0" b="0"/>
              <a:pathLst>
                <a:path w="413774" h="3141">
                  <a:moveTo>
                    <a:pt x="0" y="3141"/>
                  </a:moveTo>
                  <a:lnTo>
                    <a:pt x="41377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530"/>
            <p:cNvSpPr/>
            <p:nvPr/>
          </p:nvSpPr>
          <p:spPr>
            <a:xfrm>
              <a:off x="1516289" y="952625"/>
              <a:ext cx="37757" cy="37616"/>
            </a:xfrm>
            <a:custGeom>
              <a:avLst/>
              <a:gdLst/>
              <a:ahLst/>
              <a:cxnLst/>
              <a:rect l="0" t="0" r="0" b="0"/>
              <a:pathLst>
                <a:path w="37757" h="37616">
                  <a:moveTo>
                    <a:pt x="37475" y="0"/>
                  </a:moveTo>
                  <a:lnTo>
                    <a:pt x="37757" y="37616"/>
                  </a:lnTo>
                  <a:lnTo>
                    <a:pt x="0" y="19090"/>
                  </a:lnTo>
                  <a:lnTo>
                    <a:pt x="374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531"/>
            <p:cNvSpPr/>
            <p:nvPr/>
          </p:nvSpPr>
          <p:spPr>
            <a:xfrm>
              <a:off x="1516289" y="952625"/>
              <a:ext cx="37757" cy="37616"/>
            </a:xfrm>
            <a:custGeom>
              <a:avLst/>
              <a:gdLst/>
              <a:ahLst/>
              <a:cxnLst/>
              <a:rect l="0" t="0" r="0" b="0"/>
              <a:pathLst>
                <a:path w="37757" h="37616">
                  <a:moveTo>
                    <a:pt x="37475" y="0"/>
                  </a:moveTo>
                  <a:lnTo>
                    <a:pt x="0" y="19090"/>
                  </a:lnTo>
                  <a:lnTo>
                    <a:pt x="37757" y="37616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532"/>
            <p:cNvSpPr/>
            <p:nvPr/>
          </p:nvSpPr>
          <p:spPr>
            <a:xfrm>
              <a:off x="1967538" y="949484"/>
              <a:ext cx="37757" cy="37616"/>
            </a:xfrm>
            <a:custGeom>
              <a:avLst/>
              <a:gdLst/>
              <a:ahLst/>
              <a:cxnLst/>
              <a:rect l="0" t="0" r="0" b="0"/>
              <a:pathLst>
                <a:path w="37757" h="37616">
                  <a:moveTo>
                    <a:pt x="0" y="0"/>
                  </a:moveTo>
                  <a:lnTo>
                    <a:pt x="37757" y="18526"/>
                  </a:lnTo>
                  <a:lnTo>
                    <a:pt x="282" y="376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533"/>
            <p:cNvSpPr/>
            <p:nvPr/>
          </p:nvSpPr>
          <p:spPr>
            <a:xfrm>
              <a:off x="1967538" y="949484"/>
              <a:ext cx="37757" cy="37616"/>
            </a:xfrm>
            <a:custGeom>
              <a:avLst/>
              <a:gdLst/>
              <a:ahLst/>
              <a:cxnLst/>
              <a:rect l="0" t="0" r="0" b="0"/>
              <a:pathLst>
                <a:path w="37757" h="37616">
                  <a:moveTo>
                    <a:pt x="282" y="37616"/>
                  </a:moveTo>
                  <a:lnTo>
                    <a:pt x="37757" y="18526"/>
                  </a:lnTo>
                  <a:lnTo>
                    <a:pt x="0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46634" y="1082576"/>
              <a:ext cx="1794801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 tighter interval on the WCRT estimate 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46634" y="1183459"/>
              <a:ext cx="1377499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of tasks given by AESIR-CORE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Shape 536"/>
            <p:cNvSpPr/>
            <p:nvPr/>
          </p:nvSpPr>
          <p:spPr>
            <a:xfrm>
              <a:off x="1685560" y="1012664"/>
              <a:ext cx="74475" cy="48795"/>
            </a:xfrm>
            <a:custGeom>
              <a:avLst/>
              <a:gdLst/>
              <a:ahLst/>
              <a:cxnLst/>
              <a:rect l="0" t="0" r="0" b="0"/>
              <a:pathLst>
                <a:path w="74475" h="48795">
                  <a:moveTo>
                    <a:pt x="0" y="48795"/>
                  </a:moveTo>
                  <a:lnTo>
                    <a:pt x="74475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37"/>
            <p:cNvSpPr/>
            <p:nvPr/>
          </p:nvSpPr>
          <p:spPr>
            <a:xfrm>
              <a:off x="1749728" y="992048"/>
              <a:ext cx="41770" cy="36347"/>
            </a:xfrm>
            <a:custGeom>
              <a:avLst/>
              <a:gdLst/>
              <a:ahLst/>
              <a:cxnLst/>
              <a:rect l="0" t="0" r="0" b="0"/>
              <a:pathLst>
                <a:path w="41770" h="36347">
                  <a:moveTo>
                    <a:pt x="41770" y="0"/>
                  </a:moveTo>
                  <a:lnTo>
                    <a:pt x="20616" y="36347"/>
                  </a:lnTo>
                  <a:lnTo>
                    <a:pt x="0" y="4885"/>
                  </a:lnTo>
                  <a:lnTo>
                    <a:pt x="417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38"/>
            <p:cNvSpPr/>
            <p:nvPr/>
          </p:nvSpPr>
          <p:spPr>
            <a:xfrm>
              <a:off x="1749728" y="992048"/>
              <a:ext cx="41770" cy="36347"/>
            </a:xfrm>
            <a:custGeom>
              <a:avLst/>
              <a:gdLst/>
              <a:ahLst/>
              <a:cxnLst/>
              <a:rect l="0" t="0" r="0" b="0"/>
              <a:pathLst>
                <a:path w="41770" h="36347">
                  <a:moveTo>
                    <a:pt x="20616" y="36347"/>
                  </a:moveTo>
                  <a:lnTo>
                    <a:pt x="41770" y="0"/>
                  </a:lnTo>
                  <a:lnTo>
                    <a:pt x="0" y="4885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39"/>
            <p:cNvSpPr/>
            <p:nvPr/>
          </p:nvSpPr>
          <p:spPr>
            <a:xfrm>
              <a:off x="1151426" y="295041"/>
              <a:ext cx="1257680" cy="0"/>
            </a:xfrm>
            <a:custGeom>
              <a:avLst/>
              <a:gdLst/>
              <a:ahLst/>
              <a:cxnLst/>
              <a:rect l="0" t="0" r="0" b="0"/>
              <a:pathLst>
                <a:path w="1257680">
                  <a:moveTo>
                    <a:pt x="0" y="0"/>
                  </a:moveTo>
                  <a:lnTo>
                    <a:pt x="1257680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40"/>
            <p:cNvSpPr/>
            <p:nvPr/>
          </p:nvSpPr>
          <p:spPr>
            <a:xfrm>
              <a:off x="1113798" y="276233"/>
              <a:ext cx="37616" cy="37616"/>
            </a:xfrm>
            <a:custGeom>
              <a:avLst/>
              <a:gdLst/>
              <a:ahLst/>
              <a:cxnLst/>
              <a:rect l="0" t="0" r="0" b="0"/>
              <a:pathLst>
                <a:path w="37616" h="37616">
                  <a:moveTo>
                    <a:pt x="37616" y="0"/>
                  </a:moveTo>
                  <a:lnTo>
                    <a:pt x="37616" y="37616"/>
                  </a:lnTo>
                  <a:lnTo>
                    <a:pt x="0" y="18808"/>
                  </a:lnTo>
                  <a:lnTo>
                    <a:pt x="376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41"/>
            <p:cNvSpPr/>
            <p:nvPr/>
          </p:nvSpPr>
          <p:spPr>
            <a:xfrm>
              <a:off x="1113798" y="276233"/>
              <a:ext cx="37616" cy="37616"/>
            </a:xfrm>
            <a:custGeom>
              <a:avLst/>
              <a:gdLst/>
              <a:ahLst/>
              <a:cxnLst/>
              <a:rect l="0" t="0" r="0" b="0"/>
              <a:pathLst>
                <a:path w="37616" h="37616">
                  <a:moveTo>
                    <a:pt x="37616" y="0"/>
                  </a:moveTo>
                  <a:lnTo>
                    <a:pt x="0" y="18808"/>
                  </a:lnTo>
                  <a:lnTo>
                    <a:pt x="37616" y="37616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42"/>
            <p:cNvSpPr/>
            <p:nvPr/>
          </p:nvSpPr>
          <p:spPr>
            <a:xfrm>
              <a:off x="2409094" y="276232"/>
              <a:ext cx="37616" cy="37616"/>
            </a:xfrm>
            <a:custGeom>
              <a:avLst/>
              <a:gdLst/>
              <a:ahLst/>
              <a:cxnLst/>
              <a:rect l="0" t="0" r="0" b="0"/>
              <a:pathLst>
                <a:path w="37616" h="37616">
                  <a:moveTo>
                    <a:pt x="0" y="0"/>
                  </a:moveTo>
                  <a:lnTo>
                    <a:pt x="37616" y="18808"/>
                  </a:lnTo>
                  <a:lnTo>
                    <a:pt x="0" y="376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543"/>
            <p:cNvSpPr/>
            <p:nvPr/>
          </p:nvSpPr>
          <p:spPr>
            <a:xfrm>
              <a:off x="2409094" y="276232"/>
              <a:ext cx="37616" cy="37616"/>
            </a:xfrm>
            <a:custGeom>
              <a:avLst/>
              <a:gdLst/>
              <a:ahLst/>
              <a:cxnLst/>
              <a:rect l="0" t="0" r="0" b="0"/>
              <a:pathLst>
                <a:path w="37616" h="37616">
                  <a:moveTo>
                    <a:pt x="0" y="37616"/>
                  </a:moveTo>
                  <a:lnTo>
                    <a:pt x="37616" y="18808"/>
                  </a:lnTo>
                  <a:lnTo>
                    <a:pt x="0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544"/>
            <p:cNvSpPr/>
            <p:nvPr/>
          </p:nvSpPr>
          <p:spPr>
            <a:xfrm>
              <a:off x="2451812" y="374028"/>
              <a:ext cx="2077" cy="444005"/>
            </a:xfrm>
            <a:custGeom>
              <a:avLst/>
              <a:gdLst/>
              <a:ahLst/>
              <a:cxnLst/>
              <a:rect l="0" t="0" r="0" b="0"/>
              <a:pathLst>
                <a:path w="2077" h="444005">
                  <a:moveTo>
                    <a:pt x="0" y="444005"/>
                  </a:moveTo>
                  <a:lnTo>
                    <a:pt x="2077" y="0"/>
                  </a:lnTo>
                </a:path>
              </a:pathLst>
            </a:custGeom>
            <a:ln w="7526" cap="flat">
              <a:custDash>
                <a:ds d="592375" sp="118515"/>
                <a:ds d="118515" sp="118515"/>
                <a:ds d="118515" sp="118515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545"/>
            <p:cNvSpPr/>
            <p:nvPr/>
          </p:nvSpPr>
          <p:spPr>
            <a:xfrm>
              <a:off x="2451453" y="878213"/>
              <a:ext cx="77" cy="15051"/>
            </a:xfrm>
            <a:custGeom>
              <a:avLst/>
              <a:gdLst/>
              <a:ahLst/>
              <a:cxnLst/>
              <a:rect l="0" t="0" r="0" b="0"/>
              <a:pathLst>
                <a:path w="77" h="15051">
                  <a:moveTo>
                    <a:pt x="0" y="15051"/>
                  </a:moveTo>
                  <a:lnTo>
                    <a:pt x="77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546"/>
            <p:cNvSpPr/>
            <p:nvPr/>
          </p:nvSpPr>
          <p:spPr>
            <a:xfrm>
              <a:off x="2451582" y="853149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0" y="15039"/>
                  </a:moveTo>
                  <a:lnTo>
                    <a:pt x="6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547"/>
            <p:cNvSpPr/>
            <p:nvPr/>
          </p:nvSpPr>
          <p:spPr>
            <a:xfrm>
              <a:off x="2451697" y="828060"/>
              <a:ext cx="64" cy="15051"/>
            </a:xfrm>
            <a:custGeom>
              <a:avLst/>
              <a:gdLst/>
              <a:ahLst/>
              <a:cxnLst/>
              <a:rect l="0" t="0" r="0" b="0"/>
              <a:pathLst>
                <a:path w="64" h="15051">
                  <a:moveTo>
                    <a:pt x="0" y="15051"/>
                  </a:moveTo>
                  <a:lnTo>
                    <a:pt x="6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548"/>
            <p:cNvSpPr/>
            <p:nvPr/>
          </p:nvSpPr>
          <p:spPr>
            <a:xfrm>
              <a:off x="2454171" y="298797"/>
              <a:ext cx="77" cy="15051"/>
            </a:xfrm>
            <a:custGeom>
              <a:avLst/>
              <a:gdLst/>
              <a:ahLst/>
              <a:cxnLst/>
              <a:rect l="0" t="0" r="0" b="0"/>
              <a:pathLst>
                <a:path w="77" h="15051">
                  <a:moveTo>
                    <a:pt x="77" y="0"/>
                  </a:moveTo>
                  <a:lnTo>
                    <a:pt x="0" y="15051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549"/>
            <p:cNvSpPr/>
            <p:nvPr/>
          </p:nvSpPr>
          <p:spPr>
            <a:xfrm>
              <a:off x="2454056" y="323875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64" y="0"/>
                  </a:moveTo>
                  <a:lnTo>
                    <a:pt x="0" y="15039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550"/>
            <p:cNvSpPr/>
            <p:nvPr/>
          </p:nvSpPr>
          <p:spPr>
            <a:xfrm>
              <a:off x="2453940" y="348951"/>
              <a:ext cx="64" cy="15051"/>
            </a:xfrm>
            <a:custGeom>
              <a:avLst/>
              <a:gdLst/>
              <a:ahLst/>
              <a:cxnLst/>
              <a:rect l="0" t="0" r="0" b="0"/>
              <a:pathLst>
                <a:path w="64" h="15051">
                  <a:moveTo>
                    <a:pt x="64" y="0"/>
                  </a:moveTo>
                  <a:lnTo>
                    <a:pt x="0" y="15051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551"/>
            <p:cNvSpPr/>
            <p:nvPr/>
          </p:nvSpPr>
          <p:spPr>
            <a:xfrm>
              <a:off x="1100272" y="370273"/>
              <a:ext cx="1923" cy="451659"/>
            </a:xfrm>
            <a:custGeom>
              <a:avLst/>
              <a:gdLst/>
              <a:ahLst/>
              <a:cxnLst/>
              <a:rect l="0" t="0" r="0" b="0"/>
              <a:pathLst>
                <a:path w="1923" h="451659">
                  <a:moveTo>
                    <a:pt x="0" y="451659"/>
                  </a:moveTo>
                  <a:lnTo>
                    <a:pt x="1923" y="0"/>
                  </a:lnTo>
                </a:path>
              </a:pathLst>
            </a:custGeom>
            <a:ln w="7526" cap="flat">
              <a:custDash>
                <a:ds d="592375" sp="118515"/>
                <a:ds d="118515" sp="118515"/>
                <a:ds d="118515" sp="118515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552"/>
            <p:cNvSpPr/>
            <p:nvPr/>
          </p:nvSpPr>
          <p:spPr>
            <a:xfrm>
              <a:off x="1099952" y="882124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0" y="15039"/>
                  </a:moveTo>
                  <a:lnTo>
                    <a:pt x="6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553"/>
            <p:cNvSpPr/>
            <p:nvPr/>
          </p:nvSpPr>
          <p:spPr>
            <a:xfrm>
              <a:off x="1100067" y="857033"/>
              <a:ext cx="64" cy="15051"/>
            </a:xfrm>
            <a:custGeom>
              <a:avLst/>
              <a:gdLst/>
              <a:ahLst/>
              <a:cxnLst/>
              <a:rect l="0" t="0" r="0" b="0"/>
              <a:pathLst>
                <a:path w="64" h="15051">
                  <a:moveTo>
                    <a:pt x="0" y="15051"/>
                  </a:moveTo>
                  <a:lnTo>
                    <a:pt x="6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554"/>
            <p:cNvSpPr/>
            <p:nvPr/>
          </p:nvSpPr>
          <p:spPr>
            <a:xfrm>
              <a:off x="1100170" y="831969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0" y="15039"/>
                  </a:moveTo>
                  <a:lnTo>
                    <a:pt x="64" y="0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555"/>
            <p:cNvSpPr/>
            <p:nvPr/>
          </p:nvSpPr>
          <p:spPr>
            <a:xfrm>
              <a:off x="1102464" y="295041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64" y="0"/>
                  </a:moveTo>
                  <a:lnTo>
                    <a:pt x="0" y="15039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556"/>
            <p:cNvSpPr/>
            <p:nvPr/>
          </p:nvSpPr>
          <p:spPr>
            <a:xfrm>
              <a:off x="1102362" y="320118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64" y="0"/>
                  </a:moveTo>
                  <a:lnTo>
                    <a:pt x="0" y="15039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557"/>
            <p:cNvSpPr/>
            <p:nvPr/>
          </p:nvSpPr>
          <p:spPr>
            <a:xfrm>
              <a:off x="1102247" y="345195"/>
              <a:ext cx="64" cy="15039"/>
            </a:xfrm>
            <a:custGeom>
              <a:avLst/>
              <a:gdLst/>
              <a:ahLst/>
              <a:cxnLst/>
              <a:rect l="0" t="0" r="0" b="0"/>
              <a:pathLst>
                <a:path w="64" h="15039">
                  <a:moveTo>
                    <a:pt x="64" y="0"/>
                  </a:moveTo>
                  <a:lnTo>
                    <a:pt x="0" y="15039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3038" y="0"/>
              <a:ext cx="1533945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 interval on the WCRT estimate 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3038" y="100883"/>
              <a:ext cx="1565324" cy="882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of tasks given by the CTA methods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Shape 560"/>
            <p:cNvSpPr/>
            <p:nvPr/>
          </p:nvSpPr>
          <p:spPr>
            <a:xfrm>
              <a:off x="1234684" y="205463"/>
              <a:ext cx="78360" cy="66565"/>
            </a:xfrm>
            <a:custGeom>
              <a:avLst/>
              <a:gdLst/>
              <a:ahLst/>
              <a:cxnLst/>
              <a:rect l="0" t="0" r="0" b="0"/>
              <a:pathLst>
                <a:path w="78360" h="66565">
                  <a:moveTo>
                    <a:pt x="0" y="0"/>
                  </a:moveTo>
                  <a:lnTo>
                    <a:pt x="78360" y="66565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561"/>
            <p:cNvSpPr/>
            <p:nvPr/>
          </p:nvSpPr>
          <p:spPr>
            <a:xfrm>
              <a:off x="1300864" y="257681"/>
              <a:ext cx="40847" cy="38680"/>
            </a:xfrm>
            <a:custGeom>
              <a:avLst/>
              <a:gdLst/>
              <a:ahLst/>
              <a:cxnLst/>
              <a:rect l="0" t="0" r="0" b="0"/>
              <a:pathLst>
                <a:path w="40847" h="38680">
                  <a:moveTo>
                    <a:pt x="24346" y="0"/>
                  </a:moveTo>
                  <a:lnTo>
                    <a:pt x="40847" y="38680"/>
                  </a:lnTo>
                  <a:lnTo>
                    <a:pt x="0" y="28667"/>
                  </a:lnTo>
                  <a:lnTo>
                    <a:pt x="243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562"/>
            <p:cNvSpPr/>
            <p:nvPr/>
          </p:nvSpPr>
          <p:spPr>
            <a:xfrm>
              <a:off x="1300864" y="257681"/>
              <a:ext cx="40847" cy="38680"/>
            </a:xfrm>
            <a:custGeom>
              <a:avLst/>
              <a:gdLst/>
              <a:ahLst/>
              <a:cxnLst/>
              <a:rect l="0" t="0" r="0" b="0"/>
              <a:pathLst>
                <a:path w="40847" h="38680">
                  <a:moveTo>
                    <a:pt x="0" y="28667"/>
                  </a:moveTo>
                  <a:lnTo>
                    <a:pt x="40847" y="38680"/>
                  </a:lnTo>
                  <a:lnTo>
                    <a:pt x="24346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563"/>
            <p:cNvSpPr/>
            <p:nvPr/>
          </p:nvSpPr>
          <p:spPr>
            <a:xfrm>
              <a:off x="928347" y="722020"/>
              <a:ext cx="74385" cy="85411"/>
            </a:xfrm>
            <a:custGeom>
              <a:avLst/>
              <a:gdLst/>
              <a:ahLst/>
              <a:cxnLst/>
              <a:rect l="0" t="0" r="0" b="0"/>
              <a:pathLst>
                <a:path w="74385" h="85411">
                  <a:moveTo>
                    <a:pt x="0" y="0"/>
                  </a:moveTo>
                  <a:lnTo>
                    <a:pt x="74385" y="85411"/>
                  </a:lnTo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564"/>
            <p:cNvSpPr/>
            <p:nvPr/>
          </p:nvSpPr>
          <p:spPr>
            <a:xfrm>
              <a:off x="988553" y="795071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28359" y="0"/>
                  </a:moveTo>
                  <a:lnTo>
                    <a:pt x="38885" y="40718"/>
                  </a:lnTo>
                  <a:lnTo>
                    <a:pt x="0" y="24705"/>
                  </a:lnTo>
                  <a:lnTo>
                    <a:pt x="283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565"/>
            <p:cNvSpPr/>
            <p:nvPr/>
          </p:nvSpPr>
          <p:spPr>
            <a:xfrm>
              <a:off x="988553" y="795071"/>
              <a:ext cx="38885" cy="40718"/>
            </a:xfrm>
            <a:custGeom>
              <a:avLst/>
              <a:gdLst/>
              <a:ahLst/>
              <a:cxnLst/>
              <a:rect l="0" t="0" r="0" b="0"/>
              <a:pathLst>
                <a:path w="38885" h="40718">
                  <a:moveTo>
                    <a:pt x="0" y="24705"/>
                  </a:moveTo>
                  <a:lnTo>
                    <a:pt x="38885" y="40718"/>
                  </a:lnTo>
                  <a:lnTo>
                    <a:pt x="28359" y="0"/>
                  </a:lnTo>
                  <a:close/>
                </a:path>
              </a:pathLst>
            </a:custGeom>
            <a:ln w="7526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272145" y="6137564"/>
            <a:ext cx="685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Figure </a:t>
            </a:r>
            <a:r>
              <a:rPr lang="en-US" sz="1500" dirty="0" smtClean="0"/>
              <a:t>1: </a:t>
            </a:r>
            <a:r>
              <a:rPr lang="en-US" sz="1500" dirty="0"/>
              <a:t>Illustration of applying diﬀerent WCRT analysis methods in the system model of CRTES.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467109" y="604336"/>
            <a:ext cx="13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9/27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1372</TotalTime>
  <Words>1570</Words>
  <Application>Microsoft Office PowerPoint</Application>
  <PresentationFormat>Widescreen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Cambria Math</vt:lpstr>
      <vt:lpstr>Century Gothic</vt:lpstr>
      <vt:lpstr>Courier New</vt:lpstr>
      <vt:lpstr>Times New Roman</vt:lpstr>
      <vt:lpstr>Wingdings 3</vt:lpstr>
      <vt:lpstr>Ion Boardroom</vt:lpstr>
      <vt:lpstr>An Approximate Timing Analysis Framework for Complex Real-Time Embedded Systems</vt:lpstr>
      <vt:lpstr>Introduction</vt:lpstr>
      <vt:lpstr>Why CRTES?</vt:lpstr>
      <vt:lpstr>Background</vt:lpstr>
      <vt:lpstr>Background</vt:lpstr>
      <vt:lpstr>Modeling of CRTES</vt:lpstr>
      <vt:lpstr>Problem Formulation </vt:lpstr>
      <vt:lpstr>Proposed Timing Analysis</vt:lpstr>
      <vt:lpstr>PowerPoint Presentation</vt:lpstr>
      <vt:lpstr>AESIR-CORES: Control Flow</vt:lpstr>
      <vt:lpstr>Hill-Climbing with Random Restarts</vt:lpstr>
      <vt:lpstr>RapidRT</vt:lpstr>
      <vt:lpstr>RapidRT</vt:lpstr>
      <vt:lpstr>RapidRT: Algorithm</vt:lpstr>
      <vt:lpstr> Implementation </vt:lpstr>
      <vt:lpstr>Evaluation Models: Model 1 (M1)</vt:lpstr>
      <vt:lpstr>PowerPoint Presentation</vt:lpstr>
      <vt:lpstr>Model 2 (M2)</vt:lpstr>
      <vt:lpstr>PowerPoint Presentation</vt:lpstr>
      <vt:lpstr>Model for Validation (MV)</vt:lpstr>
      <vt:lpstr>Results</vt:lpstr>
      <vt:lpstr>Results</vt:lpstr>
      <vt:lpstr>Validity of WCRT Interval</vt:lpstr>
      <vt:lpstr>Conclusion</vt:lpstr>
      <vt:lpstr>Future Work</vt:lpstr>
      <vt:lpstr>Questions?</vt:lpstr>
      <vt:lpstr>      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Approximate Timing Analysis Framework for Complex Real-Time Embedded Systems</dc:title>
  <dc:creator>Akash Solomon</dc:creator>
  <cp:lastModifiedBy>Akash Solomon</cp:lastModifiedBy>
  <cp:revision>77</cp:revision>
  <dcterms:created xsi:type="dcterms:W3CDTF">2015-02-10T18:42:53Z</dcterms:created>
  <dcterms:modified xsi:type="dcterms:W3CDTF">2015-02-12T10:11:17Z</dcterms:modified>
</cp:coreProperties>
</file>