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84" autoAdjust="0"/>
    <p:restoredTop sz="94660"/>
  </p:normalViewPr>
  <p:slideViewPr>
    <p:cSldViewPr snapToGrid="0">
      <p:cViewPr varScale="1">
        <p:scale>
          <a:sx n="77" d="100"/>
          <a:sy n="77" d="100"/>
        </p:scale>
        <p:origin x="-108" y="-12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F75028-74FB-D041-A2E1-4A42490F8D10}" type="datetimeFigureOut">
              <a:rPr lang="en-US" smtClean="0"/>
              <a:pPr/>
              <a:t>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FE151-045F-7E42-AABC-33602AA8A318}" type="slidenum">
              <a:rPr lang="en-US" smtClean="0"/>
              <a:pPr/>
              <a:t>‹#›</a:t>
            </a:fld>
            <a:endParaRPr lang="en-US"/>
          </a:p>
        </p:txBody>
      </p:sp>
    </p:spTree>
    <p:extLst>
      <p:ext uri="{BB962C8B-B14F-4D97-AF65-F5344CB8AC3E}">
        <p14:creationId xmlns:p14="http://schemas.microsoft.com/office/powerpoint/2010/main" xmlns="" val="270473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5765E-6685-4830-8137-94022FE531CC}" type="datetimeFigureOut">
              <a:rPr lang="en-US"/>
              <a:pPr/>
              <a:t>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4EB60-BAC1-464D-A40F-03870155CDF5}" type="slidenum">
              <a:rPr lang="en-US"/>
              <a:pPr/>
              <a:t>‹#›</a:t>
            </a:fld>
            <a:endParaRPr lang="en-US"/>
          </a:p>
        </p:txBody>
      </p:sp>
    </p:spTree>
    <p:extLst>
      <p:ext uri="{BB962C8B-B14F-4D97-AF65-F5344CB8AC3E}">
        <p14:creationId xmlns:p14="http://schemas.microsoft.com/office/powerpoint/2010/main" xmlns="" val="34315625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4EB60-BAC1-464D-A40F-03870155CDF5}" type="slidenum">
              <a:rPr lang="en-US"/>
              <a:pPr/>
              <a:t>1</a:t>
            </a:fld>
            <a:endParaRPr lang="en-US"/>
          </a:p>
        </p:txBody>
      </p:sp>
    </p:spTree>
    <p:extLst>
      <p:ext uri="{BB962C8B-B14F-4D97-AF65-F5344CB8AC3E}">
        <p14:creationId xmlns:p14="http://schemas.microsoft.com/office/powerpoint/2010/main" xmlns="" val="175930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4EB60-BAC1-464D-A40F-03870155CDF5}" type="slidenum">
              <a:rPr lang="en-US"/>
              <a:pPr/>
              <a:t>2</a:t>
            </a:fld>
            <a:endParaRPr lang="en-US"/>
          </a:p>
        </p:txBody>
      </p:sp>
    </p:spTree>
    <p:extLst>
      <p:ext uri="{BB962C8B-B14F-4D97-AF65-F5344CB8AC3E}">
        <p14:creationId xmlns:p14="http://schemas.microsoft.com/office/powerpoint/2010/main" xmlns="" val="98654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stable memory available for checkpointing storage is</a:t>
            </a:r>
          </a:p>
          <a:p>
            <a:r>
              <a:rPr lang="en-US" dirty="0" smtClean="0"/>
              <a:t>around 1 Kbyte (exactly 1320 Bytes). From an application</a:t>
            </a:r>
          </a:p>
          <a:p>
            <a:r>
              <a:rPr lang="en-US" dirty="0" smtClean="0"/>
              <a:t>point of view, to maintain a stable flight, the acceptable</a:t>
            </a:r>
          </a:p>
          <a:p>
            <a:r>
              <a:rPr lang="en-US" dirty="0" smtClean="0"/>
              <a:t>execution rates for the three attitude stability PID control</a:t>
            </a:r>
          </a:p>
          <a:p>
            <a:r>
              <a:rPr lang="en-US" dirty="0" smtClean="0"/>
              <a:t>loops are as follows:</a:t>
            </a:r>
          </a:p>
          <a:p>
            <a:r>
              <a:rPr lang="en-US" dirty="0" err="1" smtClean="0"/>
              <a:t>i</a:t>
            </a:r>
            <a:r>
              <a:rPr lang="en-US" dirty="0" smtClean="0"/>
              <a:t>. Roll PID: 20 ms (i.e. 50 Hz)</a:t>
            </a:r>
          </a:p>
          <a:p>
            <a:r>
              <a:rPr lang="en-US" dirty="0" smtClean="0"/>
              <a:t>ii. Pitch PID: 20 ms (i.e. 50 Hz)</a:t>
            </a:r>
          </a:p>
          <a:p>
            <a:r>
              <a:rPr lang="en-US" dirty="0" smtClean="0"/>
              <a:t>iii. Yaw PID: 60 ms (i.e. 16.7 Hz)</a:t>
            </a:r>
          </a:p>
          <a:p>
            <a:r>
              <a:rPr lang="en-US" sz="1200" kern="1200" baseline="0" dirty="0" smtClean="0">
                <a:solidFill>
                  <a:schemeClr val="tx1"/>
                </a:solidFill>
                <a:latin typeface="+mn-lt"/>
                <a:ea typeface="+mn-ea"/>
                <a:cs typeface="+mn-cs"/>
              </a:rPr>
              <a:t>An experiment was conducted by injecting a fault into the roll PID control task and measuring the time to recover the system. This experiment was performed on the avionics system with a varied checkpoint frequency for all checkpointing tasks from 1 local checkpoint per execution loop to 1 local checkpoint per 30 execution loops. </a:t>
            </a:r>
            <a:endParaRPr lang="en-US" dirty="0"/>
          </a:p>
        </p:txBody>
      </p:sp>
      <p:sp>
        <p:nvSpPr>
          <p:cNvPr id="4" name="Slide Number Placeholder 3"/>
          <p:cNvSpPr>
            <a:spLocks noGrp="1"/>
          </p:cNvSpPr>
          <p:nvPr>
            <p:ph type="sldNum" sz="quarter" idx="10"/>
          </p:nvPr>
        </p:nvSpPr>
        <p:spPr/>
        <p:txBody>
          <a:bodyPr/>
          <a:lstStyle/>
          <a:p>
            <a:fld id="{20FA797F-2449-4BD5-961C-52DB398C5559}"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From the figure, it can be observed that the recovery time decreases as the local checkpoint frequency increases. This is due to the following reason. The frequency of exchanging application messages in the distributed network is constant and does not change with the change of local checkpoint frequency. So, as the local checkpoint frequency increases the checkpoint indexes maintained by each of the </a:t>
            </a:r>
            <a:r>
              <a:rPr lang="en-US" sz="1200" kern="1200" baseline="0" dirty="0" err="1" smtClean="0">
                <a:solidFill>
                  <a:schemeClr val="tx1"/>
                </a:solidFill>
                <a:latin typeface="+mn-lt"/>
                <a:ea typeface="+mn-ea"/>
                <a:cs typeface="+mn-cs"/>
              </a:rPr>
              <a:t>checkpointing</a:t>
            </a:r>
            <a:r>
              <a:rPr lang="en-US" sz="1200" kern="1200" baseline="0" dirty="0" smtClean="0">
                <a:solidFill>
                  <a:schemeClr val="tx1"/>
                </a:solidFill>
                <a:latin typeface="+mn-lt"/>
                <a:ea typeface="+mn-ea"/>
                <a:cs typeface="+mn-cs"/>
              </a:rPr>
              <a:t> tasks increases rapidly. The exchange of application messages that piggyback these indexes does not increase, hence reduced checkpoint synchronization. </a:t>
            </a:r>
            <a:endParaRPr lang="en-US" dirty="0"/>
          </a:p>
        </p:txBody>
      </p:sp>
      <p:sp>
        <p:nvSpPr>
          <p:cNvPr id="4" name="Slide Number Placeholder 3"/>
          <p:cNvSpPr>
            <a:spLocks noGrp="1"/>
          </p:cNvSpPr>
          <p:nvPr>
            <p:ph type="sldNum" sz="quarter" idx="10"/>
          </p:nvPr>
        </p:nvSpPr>
        <p:spPr/>
        <p:txBody>
          <a:bodyPr/>
          <a:lstStyle/>
          <a:p>
            <a:fld id="{20FA797F-2449-4BD5-961C-52DB398C5559}"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Furthermore, at the recovery manager’s side, more checkpoints are received and required to be stored to stable storage. </a:t>
            </a:r>
            <a:endParaRPr lang="en-US" dirty="0" smtClean="0"/>
          </a:p>
          <a:p>
            <a:r>
              <a:rPr lang="en-US" sz="1200" kern="1200" baseline="0" dirty="0" smtClean="0">
                <a:solidFill>
                  <a:schemeClr val="tx1"/>
                </a:solidFill>
                <a:latin typeface="+mn-lt"/>
                <a:ea typeface="+mn-ea"/>
                <a:cs typeface="+mn-cs"/>
              </a:rPr>
              <a:t>However, the received checkpoints due to the lake of synchronization are more probable to not have the same index value, demanding more time to find a consistent recovery line by the recovery manager.</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On the other hand, as the local </a:t>
            </a:r>
            <a:r>
              <a:rPr lang="en-US" sz="1200" kern="1200" baseline="0" dirty="0" err="1" smtClean="0">
                <a:solidFill>
                  <a:schemeClr val="tx1"/>
                </a:solidFill>
                <a:latin typeface="+mn-lt"/>
                <a:ea typeface="+mn-ea"/>
                <a:cs typeface="+mn-cs"/>
              </a:rPr>
              <a:t>checkpointing</a:t>
            </a:r>
            <a:r>
              <a:rPr lang="en-US" sz="1200" kern="1200" baseline="0" dirty="0" smtClean="0">
                <a:solidFill>
                  <a:schemeClr val="tx1"/>
                </a:solidFill>
                <a:latin typeface="+mn-lt"/>
                <a:ea typeface="+mn-ea"/>
                <a:cs typeface="+mn-cs"/>
              </a:rPr>
              <a:t> frequency decreases, more application messages are available to synchronize the indexes among all </a:t>
            </a:r>
            <a:r>
              <a:rPr lang="en-US" sz="1200" kern="1200" baseline="0" dirty="0" err="1" smtClean="0">
                <a:solidFill>
                  <a:schemeClr val="tx1"/>
                </a:solidFill>
                <a:latin typeface="+mn-lt"/>
                <a:ea typeface="+mn-ea"/>
                <a:cs typeface="+mn-cs"/>
              </a:rPr>
              <a:t>checkpointing</a:t>
            </a:r>
            <a:r>
              <a:rPr lang="en-US" sz="1200" kern="1200" baseline="0" dirty="0" smtClean="0">
                <a:solidFill>
                  <a:schemeClr val="tx1"/>
                </a:solidFill>
                <a:latin typeface="+mn-lt"/>
                <a:ea typeface="+mn-ea"/>
                <a:cs typeface="+mn-cs"/>
              </a:rPr>
              <a:t> tasks. So the checkpoints received by the </a:t>
            </a:r>
            <a:r>
              <a:rPr lang="en-US" sz="1200" kern="1200" baseline="0" dirty="0" err="1" smtClean="0">
                <a:solidFill>
                  <a:schemeClr val="tx1"/>
                </a:solidFill>
                <a:latin typeface="+mn-lt"/>
                <a:ea typeface="+mn-ea"/>
                <a:cs typeface="+mn-cs"/>
              </a:rPr>
              <a:t>checkpointing</a:t>
            </a:r>
            <a:r>
              <a:rPr lang="en-US" sz="1200" kern="1200" baseline="0" dirty="0" smtClean="0">
                <a:solidFill>
                  <a:schemeClr val="tx1"/>
                </a:solidFill>
                <a:latin typeface="+mn-lt"/>
                <a:ea typeface="+mn-ea"/>
                <a:cs typeface="+mn-cs"/>
              </a:rPr>
              <a:t> manager are more probable to be synchronized, hence requiring less time to find a recovery line by the recovery manager, therefore less time to recover.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From the study, the recovery time for the system at 1 checkpoint per 30 execution loops was 120 </a:t>
            </a:r>
            <a:r>
              <a:rPr lang="en-US" sz="1200" kern="1200" baseline="0" dirty="0" err="1" smtClean="0">
                <a:solidFill>
                  <a:schemeClr val="tx1"/>
                </a:solidFill>
                <a:latin typeface="+mn-lt"/>
                <a:ea typeface="+mn-ea"/>
                <a:cs typeface="+mn-cs"/>
              </a:rPr>
              <a:t>ms.</a:t>
            </a:r>
            <a:r>
              <a:rPr lang="en-US" sz="1200" kern="1200" baseline="0" dirty="0" smtClean="0">
                <a:solidFill>
                  <a:schemeClr val="tx1"/>
                </a:solidFill>
                <a:latin typeface="+mn-lt"/>
                <a:ea typeface="+mn-ea"/>
                <a:cs typeface="+mn-cs"/>
              </a:rPr>
              <a:t> And because the execution rate for the fastest task in the system is 20ms, the system will miss 6 (120 ms/20 ms) execution loops, which is acceptable in these kinds of applications according to our flight testing. In general, to judge that a recovery time delay is acceptable or not depends on the application and how much execution loops it is going to lose during the recovery process. </a:t>
            </a:r>
            <a:endParaRPr lang="en-US" dirty="0"/>
          </a:p>
        </p:txBody>
      </p:sp>
      <p:sp>
        <p:nvSpPr>
          <p:cNvPr id="4" name="Slide Number Placeholder 3"/>
          <p:cNvSpPr>
            <a:spLocks noGrp="1"/>
          </p:cNvSpPr>
          <p:nvPr>
            <p:ph type="sldNum" sz="quarter" idx="10"/>
          </p:nvPr>
        </p:nvSpPr>
        <p:spPr/>
        <p:txBody>
          <a:bodyPr/>
          <a:lstStyle/>
          <a:p>
            <a:fld id="{20FA797F-2449-4BD5-961C-52DB398C5559}"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Graceful degradation is a promising technique that may achieve dependability with a significant reduction in cost, size, weight, and power requirements. This paper overviews a whole graceful degradation approach to achieve fault tolerance in resource constrained real-time embedded systems. The paper presented the development and implementation of an architecture for a complete gracefully degrading system that includes checkpointing coordination, checkpoint management, stable storage, and recovery management. The implementation was in form of an avionics system executing three control loops in parallel. Faults were injected during run-time causing the system’s stability control tasks to fail. The system was able to recover in a very short time (around 120 ms), which was acceptable for the application to stay stable according to our flight testing </a:t>
            </a:r>
            <a:endParaRPr lang="en-US" dirty="0"/>
          </a:p>
        </p:txBody>
      </p:sp>
      <p:sp>
        <p:nvSpPr>
          <p:cNvPr id="4" name="Slide Number Placeholder 3"/>
          <p:cNvSpPr>
            <a:spLocks noGrp="1"/>
          </p:cNvSpPr>
          <p:nvPr>
            <p:ph type="sldNum" sz="quarter" idx="10"/>
          </p:nvPr>
        </p:nvSpPr>
        <p:spPr/>
        <p:txBody>
          <a:bodyPr/>
          <a:lstStyle/>
          <a:p>
            <a:fld id="{20FA797F-2449-4BD5-961C-52DB398C5559}"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Environmental(temp pressure humidity wind ), height</a:t>
            </a:r>
          </a:p>
          <a:p>
            <a:r>
              <a:rPr lang="en-US" dirty="0" smtClean="0"/>
              <a:t>It</a:t>
            </a:r>
            <a:r>
              <a:rPr lang="en-US" baseline="0" dirty="0" smtClean="0"/>
              <a:t> says safety critical applications in the beginning but doesn’t specify any. </a:t>
            </a:r>
          </a:p>
          <a:p>
            <a:r>
              <a:rPr lang="en-US" baseline="0" dirty="0" smtClean="0"/>
              <a:t>Quad rotors could have military </a:t>
            </a:r>
            <a:r>
              <a:rPr lang="en-US" baseline="0" dirty="0" err="1" smtClean="0"/>
              <a:t>appli</a:t>
            </a:r>
            <a:r>
              <a:rPr lang="en-US" baseline="0" dirty="0" smtClean="0"/>
              <a:t> for surveillance purposes, human detection in collapsed </a:t>
            </a:r>
            <a:r>
              <a:rPr lang="en-US" baseline="0" dirty="0" err="1" smtClean="0"/>
              <a:t>buildings,etc</a:t>
            </a:r>
            <a:r>
              <a:rPr lang="en-US" baseline="0" dirty="0" smtClean="0"/>
              <a:t>. packet deliveries, or just for better video recordings on weddings etc and clearly each of their requirements/conditions of operation would be different.</a:t>
            </a:r>
            <a:endParaRPr lang="en-US" dirty="0"/>
          </a:p>
        </p:txBody>
      </p:sp>
      <p:sp>
        <p:nvSpPr>
          <p:cNvPr id="4" name="Slide Number Placeholder 3"/>
          <p:cNvSpPr>
            <a:spLocks noGrp="1"/>
          </p:cNvSpPr>
          <p:nvPr>
            <p:ph type="sldNum" sz="quarter" idx="10"/>
          </p:nvPr>
        </p:nvSpPr>
        <p:spPr/>
        <p:txBody>
          <a:bodyPr/>
          <a:lstStyle/>
          <a:p>
            <a:fld id="{20FA797F-2449-4BD5-961C-52DB398C5559}"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54EC90D-69B0-154B-8EFA-A52CA91A4964}"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5073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EE209B97-D603-AD44-9C11-8DAB5A349F44}"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53777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BC24B6C-D823-8144-9C0E-D9122954178A}"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9735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A2F0FDD-6893-E740-A0B2-D82EB292C715}"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306161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DD3F572-BE58-5B42-9442-3C40E43F92E0}"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95775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3AA591E-C3E4-194A-9B09-FF5D94BCF154}"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6991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3BA4C2-BC81-4F42-8900-457C088DD579}"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p14="http://schemas.microsoft.com/office/powerpoint/2010/main" xmlns="" val="21331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D82EB7B-7B19-204C-AC5F-79624BD1578B}"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8134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49AC39-2578-3648-BA94-FF96EF6D7EA0}"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54924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41068D4-6AB7-6545-B41C-6EEA6BA5ACE1}" type="datetime1">
              <a:rPr lang="en-US" smtClean="0"/>
              <a:pPr/>
              <a:t>2/3/2015</a:t>
            </a:fld>
            <a:endParaRPr lang="en-US" dirty="0"/>
          </a:p>
        </p:txBody>
      </p:sp>
      <p:sp>
        <p:nvSpPr>
          <p:cNvPr id="5" name="Footer Placeholder 4"/>
          <p:cNvSpPr>
            <a:spLocks noGrp="1"/>
          </p:cNvSpPr>
          <p:nvPr>
            <p:ph type="ftr" sz="quarter" idx="11"/>
          </p:nvPr>
        </p:nvSpPr>
        <p:spPr/>
        <p:txBody>
          <a:bodyPr/>
          <a:lstStyle/>
          <a:p>
            <a:r>
              <a:rPr lang="en-US" smtClean="0"/>
              <a:t># of 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80866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0B531C6-E479-BB4C-B190-77C893605169}" type="datetime1">
              <a:rPr lang="en-US" smtClean="0"/>
              <a:pPr/>
              <a:t>2/3/2015</a:t>
            </a:fld>
            <a:endParaRPr lang="en-US" dirty="0"/>
          </a:p>
        </p:txBody>
      </p:sp>
      <p:sp>
        <p:nvSpPr>
          <p:cNvPr id="6" name="Footer Placeholder 5"/>
          <p:cNvSpPr>
            <a:spLocks noGrp="1"/>
          </p:cNvSpPr>
          <p:nvPr>
            <p:ph type="ftr" sz="quarter" idx="11"/>
          </p:nvPr>
        </p:nvSpPr>
        <p:spPr/>
        <p:txBody>
          <a:bodyPr/>
          <a:lstStyle/>
          <a:p>
            <a:r>
              <a:rPr lang="en-US" smtClean="0"/>
              <a:t># of 23</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extLst>
      <p:ext uri="{BB962C8B-B14F-4D97-AF65-F5344CB8AC3E}">
        <p14:creationId xmlns:p14="http://schemas.microsoft.com/office/powerpoint/2010/main" xmlns="" val="422903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FF0139E-2ADA-B644-A764-13B053C7B0A0}" type="datetime1">
              <a:rPr lang="en-US" smtClean="0"/>
              <a:pPr/>
              <a:t>2/3/2015</a:t>
            </a:fld>
            <a:endParaRPr lang="en-US" dirty="0"/>
          </a:p>
        </p:txBody>
      </p:sp>
      <p:sp>
        <p:nvSpPr>
          <p:cNvPr id="8" name="Footer Placeholder 7"/>
          <p:cNvSpPr>
            <a:spLocks noGrp="1"/>
          </p:cNvSpPr>
          <p:nvPr>
            <p:ph type="ftr" sz="quarter" idx="11"/>
          </p:nvPr>
        </p:nvSpPr>
        <p:spPr/>
        <p:txBody>
          <a:bodyPr/>
          <a:lstStyle/>
          <a:p>
            <a:r>
              <a:rPr lang="en-US" smtClean="0"/>
              <a:t># of 23</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7309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0F9501A-DF1A-C840-82ED-0184CCD0F196}" type="datetime1">
              <a:rPr lang="en-US" smtClean="0"/>
              <a:pPr/>
              <a:t>2/3/2015</a:t>
            </a:fld>
            <a:endParaRPr lang="en-US" dirty="0"/>
          </a:p>
        </p:txBody>
      </p:sp>
      <p:sp>
        <p:nvSpPr>
          <p:cNvPr id="4" name="Footer Placeholder 3"/>
          <p:cNvSpPr>
            <a:spLocks noGrp="1"/>
          </p:cNvSpPr>
          <p:nvPr>
            <p:ph type="ftr" sz="quarter" idx="11"/>
          </p:nvPr>
        </p:nvSpPr>
        <p:spPr/>
        <p:txBody>
          <a:bodyPr/>
          <a:lstStyle/>
          <a:p>
            <a:r>
              <a:rPr lang="en-US" smtClean="0"/>
              <a:t># of 23</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7206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74A16-9CA1-1243-8563-BDFAEAAE5C87}" type="datetime1">
              <a:rPr lang="en-US" smtClean="0"/>
              <a:pPr/>
              <a:t>2/3/2015</a:t>
            </a:fld>
            <a:endParaRPr lang="en-US" dirty="0"/>
          </a:p>
        </p:txBody>
      </p:sp>
      <p:sp>
        <p:nvSpPr>
          <p:cNvPr id="3" name="Footer Placeholder 2"/>
          <p:cNvSpPr>
            <a:spLocks noGrp="1"/>
          </p:cNvSpPr>
          <p:nvPr>
            <p:ph type="ftr" sz="quarter" idx="11"/>
          </p:nvPr>
        </p:nvSpPr>
        <p:spPr/>
        <p:txBody>
          <a:bodyPr/>
          <a:lstStyle/>
          <a:p>
            <a:r>
              <a:rPr lang="en-US" smtClean="0"/>
              <a:t># of 23</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331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A53A47E2-6720-3A47-9658-C9505E0204E0}" type="datetime1">
              <a:rPr lang="en-US" smtClean="0"/>
              <a:pPr/>
              <a:t>2/3/2015</a:t>
            </a:fld>
            <a:endParaRPr lang="en-US" dirty="0"/>
          </a:p>
        </p:txBody>
      </p:sp>
      <p:sp>
        <p:nvSpPr>
          <p:cNvPr id="6" name="Footer Placeholder 5"/>
          <p:cNvSpPr>
            <a:spLocks noGrp="1"/>
          </p:cNvSpPr>
          <p:nvPr>
            <p:ph type="ftr" sz="quarter" idx="11"/>
          </p:nvPr>
        </p:nvSpPr>
        <p:spPr/>
        <p:txBody>
          <a:bodyPr/>
          <a:lstStyle/>
          <a:p>
            <a:r>
              <a:rPr lang="en-US" smtClean="0"/>
              <a:t># of 23</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xmlns="" val="247177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smtClean="0"/>
              <a:t># of 23</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19768A18-46FC-B049-9508-28744C824D4E}" type="datetime1">
              <a:rPr lang="en-US" smtClean="0"/>
              <a:pPr/>
              <a:t>2/3/2015</a:t>
            </a:fld>
            <a:endParaRPr lang="en-US" dirty="0"/>
          </a:p>
        </p:txBody>
      </p:sp>
    </p:spTree>
    <p:extLst>
      <p:ext uri="{BB962C8B-B14F-4D97-AF65-F5344CB8AC3E}">
        <p14:creationId xmlns:p14="http://schemas.microsoft.com/office/powerpoint/2010/main" xmlns="" val="191009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8733C9-19F4-BA49-9828-1624FB5A29D8}" type="datetime1">
              <a:rPr lang="en-US" smtClean="0"/>
              <a:pPr/>
              <a:t>2/3/2015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of 23</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7945979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ience.howstuffworks.com/innovation"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Real-Time Gracefully Degrading Avionics System for Unmanned Aerial Vehicles</a:t>
            </a:r>
          </a:p>
        </p:txBody>
      </p:sp>
      <p:sp>
        <p:nvSpPr>
          <p:cNvPr id="3" name="Subtitle 2"/>
          <p:cNvSpPr>
            <a:spLocks noGrp="1"/>
          </p:cNvSpPr>
          <p:nvPr>
            <p:ph type="subTitle" idx="1"/>
          </p:nvPr>
        </p:nvSpPr>
        <p:spPr>
          <a:xfrm>
            <a:off x="1507067" y="4050833"/>
            <a:ext cx="7766936" cy="2362332"/>
          </a:xfrm>
        </p:spPr>
        <p:txBody>
          <a:bodyPr>
            <a:normAutofit fontScale="62500" lnSpcReduction="20000"/>
          </a:bodyPr>
          <a:lstStyle/>
          <a:p>
            <a:r>
              <a:rPr lang="en-US" dirty="0"/>
              <a:t>Published in:</a:t>
            </a:r>
          </a:p>
          <a:p>
            <a:r>
              <a:rPr lang="en-US" dirty="0"/>
              <a:t>National Aerospace &amp; Electronics Conference (NAECON), 2012 IEEE</a:t>
            </a:r>
          </a:p>
          <a:p>
            <a:r>
              <a:rPr lang="en-US" dirty="0"/>
              <a:t>Authors</a:t>
            </a:r>
            <a:r>
              <a:rPr lang="en-US" dirty="0" smtClean="0"/>
              <a:t>:</a:t>
            </a:r>
          </a:p>
          <a:p>
            <a:r>
              <a:rPr lang="en-US" dirty="0" err="1" smtClean="0"/>
              <a:t>Belal</a:t>
            </a:r>
            <a:r>
              <a:rPr lang="en-US" dirty="0" smtClean="0"/>
              <a:t> H. </a:t>
            </a:r>
            <a:r>
              <a:rPr lang="en-US" dirty="0" err="1" smtClean="0"/>
              <a:t>Sababha</a:t>
            </a:r>
            <a:endParaRPr lang="en-US" dirty="0" smtClean="0"/>
          </a:p>
          <a:p>
            <a:r>
              <a:rPr lang="en-US" dirty="0" smtClean="0"/>
              <a:t>Princess </a:t>
            </a:r>
            <a:r>
              <a:rPr lang="en-US" dirty="0" err="1" smtClean="0"/>
              <a:t>Sumaya</a:t>
            </a:r>
            <a:r>
              <a:rPr lang="en-US" dirty="0" smtClean="0"/>
              <a:t> University for Technology, Amman, Jordan</a:t>
            </a:r>
            <a:endParaRPr lang="en-US" dirty="0"/>
          </a:p>
          <a:p>
            <a:r>
              <a:rPr lang="en-US" dirty="0"/>
              <a:t>Osamah A. Rawashdeh and Waseem A. Sa’deh</a:t>
            </a:r>
          </a:p>
          <a:p>
            <a:r>
              <a:rPr lang="en-US" dirty="0"/>
              <a:t>Oakland University, Rochester, Michigan, USA</a:t>
            </a:r>
          </a:p>
          <a:p>
            <a:r>
              <a:rPr lang="en-US" dirty="0"/>
              <a:t>Presented by:</a:t>
            </a:r>
          </a:p>
          <a:p>
            <a:r>
              <a:rPr lang="en-US" dirty="0"/>
              <a:t>Srinivas Narne, Yash Kulkarni and Shefali Gundecha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 of 23</a:t>
            </a:r>
            <a:endParaRPr lang="en-US" dirty="0"/>
          </a:p>
        </p:txBody>
      </p:sp>
    </p:spTree>
    <p:extLst>
      <p:ext uri="{BB962C8B-B14F-4D97-AF65-F5344CB8AC3E}">
        <p14:creationId xmlns:p14="http://schemas.microsoft.com/office/powerpoint/2010/main" xmlns="" val="521040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The Continuously repeated data communication pattern</a:t>
            </a:r>
            <a:endParaRPr lang="en-IN" dirty="0"/>
          </a:p>
        </p:txBody>
      </p:sp>
      <p:pic>
        <p:nvPicPr>
          <p:cNvPr id="7" name="Picture Placeholder 6" descr="Comm_Pattern.jpg"/>
          <p:cNvPicPr>
            <a:picLocks noGrp="1" noChangeAspect="1"/>
          </p:cNvPicPr>
          <p:nvPr>
            <p:ph type="pic" idx="1"/>
          </p:nvPr>
        </p:nvPicPr>
        <p:blipFill>
          <a:blip r:embed="rId2"/>
          <a:stretch>
            <a:fillRect/>
          </a:stretch>
        </p:blipFill>
        <p:spPr>
          <a:xfrm>
            <a:off x="659579" y="630314"/>
            <a:ext cx="8892793" cy="4253185"/>
          </a:xfrm>
        </p:spPr>
      </p:pic>
      <p:sp>
        <p:nvSpPr>
          <p:cNvPr id="6" name="Text Placeholder 5"/>
          <p:cNvSpPr>
            <a:spLocks noGrp="1"/>
          </p:cNvSpPr>
          <p:nvPr>
            <p:ph type="body" sz="half" idx="2"/>
          </p:nvPr>
        </p:nvSpPr>
        <p:spPr/>
        <p:txBody>
          <a:bodyPr>
            <a:normAutofit/>
          </a:bodyPr>
          <a:lstStyle/>
          <a:p>
            <a:pPr marL="228600" indent="-228600">
              <a:buFont typeface="Arial" pitchFamily="34" charset="0"/>
              <a:buChar char="•"/>
            </a:pPr>
            <a:r>
              <a:rPr lang="en-IN" sz="1800" dirty="0" smtClean="0">
                <a:solidFill>
                  <a:schemeClr val="tx1"/>
                </a:solidFill>
              </a:rPr>
              <a:t>During the process of attitude stability control</a:t>
            </a:r>
          </a:p>
        </p:txBody>
      </p:sp>
      <p:sp>
        <p:nvSpPr>
          <p:cNvPr id="2" name="Footer Placeholder 1"/>
          <p:cNvSpPr>
            <a:spLocks noGrp="1"/>
          </p:cNvSpPr>
          <p:nvPr>
            <p:ph type="ftr" sz="quarter" idx="11"/>
          </p:nvPr>
        </p:nvSpPr>
        <p:spPr/>
        <p:txBody>
          <a:bodyPr/>
          <a:lstStyle/>
          <a:p>
            <a:r>
              <a:rPr lang="en-US" sz="1000" dirty="0" smtClean="0"/>
              <a:t>10 of 23</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err="1" smtClean="0"/>
              <a:t>Checkpointing</a:t>
            </a:r>
            <a:r>
              <a:rPr lang="en-IN" dirty="0" smtClean="0"/>
              <a:t> 101</a:t>
            </a:r>
            <a:endParaRPr lang="en-IN" dirty="0"/>
          </a:p>
        </p:txBody>
      </p:sp>
      <p:sp>
        <p:nvSpPr>
          <p:cNvPr id="6" name="Content Placeholder 5"/>
          <p:cNvSpPr>
            <a:spLocks noGrp="1"/>
          </p:cNvSpPr>
          <p:nvPr>
            <p:ph idx="1"/>
          </p:nvPr>
        </p:nvSpPr>
        <p:spPr/>
        <p:txBody>
          <a:bodyPr>
            <a:normAutofit/>
          </a:bodyPr>
          <a:lstStyle/>
          <a:p>
            <a:r>
              <a:rPr lang="en-IN" dirty="0" err="1" smtClean="0"/>
              <a:t>Checkpointing</a:t>
            </a:r>
            <a:r>
              <a:rPr lang="en-IN" dirty="0" smtClean="0"/>
              <a:t> protocol : BCS </a:t>
            </a:r>
          </a:p>
          <a:p>
            <a:pPr lvl="1"/>
            <a:r>
              <a:rPr lang="en-IN" dirty="0" smtClean="0">
                <a:solidFill>
                  <a:schemeClr val="accent1">
                    <a:lumMod val="75000"/>
                  </a:schemeClr>
                </a:solidFill>
              </a:rPr>
              <a:t>Chosen due to the relatively low amount of overhead it induces compared to other </a:t>
            </a:r>
            <a:r>
              <a:rPr lang="en-IN" dirty="0" err="1" smtClean="0">
                <a:solidFill>
                  <a:schemeClr val="accent1">
                    <a:lumMod val="75000"/>
                  </a:schemeClr>
                </a:solidFill>
              </a:rPr>
              <a:t>checkpointing</a:t>
            </a:r>
            <a:r>
              <a:rPr lang="en-IN" dirty="0" smtClean="0">
                <a:solidFill>
                  <a:schemeClr val="accent1">
                    <a:lumMod val="75000"/>
                  </a:schemeClr>
                </a:solidFill>
              </a:rPr>
              <a:t> protocols</a:t>
            </a:r>
          </a:p>
          <a:p>
            <a:r>
              <a:rPr lang="en-IN" dirty="0" smtClean="0">
                <a:solidFill>
                  <a:schemeClr val="tx1"/>
                </a:solidFill>
              </a:rPr>
              <a:t>What exactly is the BCS protocol?</a:t>
            </a:r>
          </a:p>
          <a:p>
            <a:pPr lvl="1"/>
            <a:r>
              <a:rPr lang="en-IN" dirty="0" smtClean="0">
                <a:solidFill>
                  <a:schemeClr val="accent1">
                    <a:lumMod val="75000"/>
                  </a:schemeClr>
                </a:solidFill>
              </a:rPr>
              <a:t>For a consistent </a:t>
            </a:r>
            <a:r>
              <a:rPr lang="en-IN" b="1" dirty="0" smtClean="0">
                <a:solidFill>
                  <a:schemeClr val="accent1">
                    <a:lumMod val="75000"/>
                  </a:schemeClr>
                </a:solidFill>
              </a:rPr>
              <a:t>global</a:t>
            </a:r>
            <a:r>
              <a:rPr lang="en-IN" dirty="0" smtClean="0">
                <a:solidFill>
                  <a:schemeClr val="accent1">
                    <a:lumMod val="75000"/>
                  </a:schemeClr>
                </a:solidFill>
              </a:rPr>
              <a:t> checkpoint for all processes</a:t>
            </a:r>
          </a:p>
          <a:p>
            <a:pPr lvl="1"/>
            <a:r>
              <a:rPr lang="en-IN" dirty="0" smtClean="0">
                <a:solidFill>
                  <a:schemeClr val="accent1">
                    <a:lumMod val="75000"/>
                  </a:schemeClr>
                </a:solidFill>
              </a:rPr>
              <a:t>Every process maintains and propagates an index </a:t>
            </a:r>
            <a:r>
              <a:rPr lang="en-IN" b="1" i="1" dirty="0" err="1" smtClean="0">
                <a:solidFill>
                  <a:schemeClr val="accent1">
                    <a:lumMod val="75000"/>
                  </a:schemeClr>
                </a:solidFill>
              </a:rPr>
              <a:t>idx</a:t>
            </a:r>
            <a:endParaRPr lang="en-IN" dirty="0" smtClean="0">
              <a:solidFill>
                <a:schemeClr val="accent1">
                  <a:lumMod val="75000"/>
                </a:schemeClr>
              </a:solidFill>
            </a:endParaRPr>
          </a:p>
          <a:p>
            <a:pPr lvl="1"/>
            <a:r>
              <a:rPr lang="en-IN" dirty="0" smtClean="0">
                <a:solidFill>
                  <a:schemeClr val="accent1">
                    <a:lumMod val="75000"/>
                  </a:schemeClr>
                </a:solidFill>
              </a:rPr>
              <a:t>Process p</a:t>
            </a:r>
            <a:r>
              <a:rPr lang="en-IN" sz="850" dirty="0" smtClean="0">
                <a:solidFill>
                  <a:schemeClr val="accent1">
                    <a:lumMod val="75000"/>
                  </a:schemeClr>
                </a:solidFill>
              </a:rPr>
              <a:t>i </a:t>
            </a:r>
            <a:r>
              <a:rPr lang="en-IN" dirty="0" smtClean="0">
                <a:solidFill>
                  <a:schemeClr val="accent1">
                    <a:lumMod val="75000"/>
                  </a:schemeClr>
                </a:solidFill>
              </a:rPr>
              <a:t>initializes </a:t>
            </a:r>
            <a:r>
              <a:rPr lang="en-IN" b="1" i="1" dirty="0" err="1" smtClean="0">
                <a:solidFill>
                  <a:schemeClr val="accent1">
                    <a:lumMod val="75000"/>
                  </a:schemeClr>
                </a:solidFill>
              </a:rPr>
              <a:t>idx</a:t>
            </a:r>
            <a:r>
              <a:rPr lang="en-IN" b="1" i="1" dirty="0" smtClean="0">
                <a:solidFill>
                  <a:schemeClr val="accent1">
                    <a:lumMod val="75000"/>
                  </a:schemeClr>
                </a:solidFill>
              </a:rPr>
              <a:t> </a:t>
            </a:r>
            <a:r>
              <a:rPr lang="en-IN" sz="1000" b="1" i="1" dirty="0" err="1" smtClean="0">
                <a:solidFill>
                  <a:schemeClr val="accent1">
                    <a:lumMod val="75000"/>
                  </a:schemeClr>
                </a:solidFill>
              </a:rPr>
              <a:t>i</a:t>
            </a:r>
            <a:r>
              <a:rPr lang="en-IN" sz="1000" b="1" i="1" dirty="0" smtClean="0">
                <a:solidFill>
                  <a:schemeClr val="accent1">
                    <a:lumMod val="75000"/>
                  </a:schemeClr>
                </a:solidFill>
              </a:rPr>
              <a:t>  </a:t>
            </a:r>
            <a:r>
              <a:rPr lang="en-IN" dirty="0" smtClean="0">
                <a:solidFill>
                  <a:schemeClr val="accent1">
                    <a:lumMod val="75000"/>
                  </a:schemeClr>
                </a:solidFill>
              </a:rPr>
              <a:t>to 0 and increments it after a checkpoint is taken</a:t>
            </a:r>
          </a:p>
          <a:p>
            <a:pPr lvl="1"/>
            <a:r>
              <a:rPr lang="en-IN" dirty="0" smtClean="0">
                <a:solidFill>
                  <a:schemeClr val="accent1">
                    <a:lumMod val="75000"/>
                  </a:schemeClr>
                </a:solidFill>
              </a:rPr>
              <a:t>When p</a:t>
            </a:r>
            <a:r>
              <a:rPr lang="en-IN" sz="850" dirty="0" smtClean="0">
                <a:solidFill>
                  <a:schemeClr val="accent1">
                    <a:lumMod val="75000"/>
                  </a:schemeClr>
                </a:solidFill>
              </a:rPr>
              <a:t>i </a:t>
            </a:r>
            <a:r>
              <a:rPr lang="en-IN" dirty="0" smtClean="0">
                <a:solidFill>
                  <a:schemeClr val="accent1">
                    <a:lumMod val="75000"/>
                  </a:schemeClr>
                </a:solidFill>
              </a:rPr>
              <a:t>sends a message, it piggybacks </a:t>
            </a:r>
            <a:r>
              <a:rPr lang="en-IN" b="1" i="1" dirty="0" err="1" smtClean="0">
                <a:solidFill>
                  <a:schemeClr val="accent1">
                    <a:lumMod val="75000"/>
                  </a:schemeClr>
                </a:solidFill>
              </a:rPr>
              <a:t>idx</a:t>
            </a:r>
            <a:r>
              <a:rPr lang="en-IN" b="1" i="1" dirty="0" smtClean="0">
                <a:solidFill>
                  <a:schemeClr val="accent1">
                    <a:lumMod val="75000"/>
                  </a:schemeClr>
                </a:solidFill>
              </a:rPr>
              <a:t> </a:t>
            </a:r>
            <a:r>
              <a:rPr lang="en-IN" sz="1000" b="1" i="1" dirty="0" err="1" smtClean="0">
                <a:solidFill>
                  <a:schemeClr val="accent1">
                    <a:lumMod val="75000"/>
                  </a:schemeClr>
                </a:solidFill>
              </a:rPr>
              <a:t>i</a:t>
            </a:r>
            <a:r>
              <a:rPr lang="en-IN" sz="1000" b="1" i="1" dirty="0" smtClean="0">
                <a:solidFill>
                  <a:schemeClr val="accent1">
                    <a:lumMod val="75000"/>
                  </a:schemeClr>
                </a:solidFill>
              </a:rPr>
              <a:t>  </a:t>
            </a:r>
            <a:r>
              <a:rPr lang="en-IN" dirty="0" smtClean="0">
                <a:solidFill>
                  <a:schemeClr val="accent1">
                    <a:lumMod val="75000"/>
                  </a:schemeClr>
                </a:solidFill>
              </a:rPr>
              <a:t>onto it</a:t>
            </a:r>
          </a:p>
          <a:p>
            <a:pPr lvl="1"/>
            <a:r>
              <a:rPr lang="en-IN" dirty="0" smtClean="0">
                <a:solidFill>
                  <a:schemeClr val="accent1">
                    <a:lumMod val="75000"/>
                  </a:schemeClr>
                </a:solidFill>
              </a:rPr>
              <a:t>When p</a:t>
            </a:r>
            <a:r>
              <a:rPr lang="en-IN" sz="850" dirty="0" smtClean="0">
                <a:solidFill>
                  <a:schemeClr val="accent1">
                    <a:lumMod val="75000"/>
                  </a:schemeClr>
                </a:solidFill>
              </a:rPr>
              <a:t>i </a:t>
            </a:r>
            <a:r>
              <a:rPr lang="en-IN" dirty="0" smtClean="0">
                <a:solidFill>
                  <a:schemeClr val="accent1">
                    <a:lumMod val="75000"/>
                  </a:schemeClr>
                </a:solidFill>
              </a:rPr>
              <a:t>receives a message m with </a:t>
            </a:r>
            <a:r>
              <a:rPr lang="en-IN" b="1" i="1" dirty="0" err="1" smtClean="0">
                <a:solidFill>
                  <a:schemeClr val="accent1">
                    <a:lumMod val="75000"/>
                  </a:schemeClr>
                </a:solidFill>
              </a:rPr>
              <a:t>idx</a:t>
            </a:r>
            <a:r>
              <a:rPr lang="en-IN" sz="850" b="1" i="1" dirty="0" err="1" smtClean="0">
                <a:solidFill>
                  <a:schemeClr val="accent1">
                    <a:lumMod val="75000"/>
                  </a:schemeClr>
                </a:solidFill>
              </a:rPr>
              <a:t>m</a:t>
            </a:r>
            <a:r>
              <a:rPr lang="en-IN" sz="850" b="1" i="1" dirty="0" smtClean="0">
                <a:solidFill>
                  <a:schemeClr val="accent1">
                    <a:lumMod val="75000"/>
                  </a:schemeClr>
                </a:solidFill>
              </a:rPr>
              <a:t> </a:t>
            </a:r>
            <a:r>
              <a:rPr lang="en-IN" b="1" i="1" dirty="0" smtClean="0">
                <a:solidFill>
                  <a:schemeClr val="accent1">
                    <a:lumMod val="75000"/>
                  </a:schemeClr>
                </a:solidFill>
              </a:rPr>
              <a:t>&gt; </a:t>
            </a:r>
            <a:r>
              <a:rPr lang="en-IN" b="1" i="1" dirty="0" err="1" smtClean="0">
                <a:solidFill>
                  <a:schemeClr val="accent1">
                    <a:lumMod val="75000"/>
                  </a:schemeClr>
                </a:solidFill>
              </a:rPr>
              <a:t>idx</a:t>
            </a:r>
            <a:r>
              <a:rPr lang="en-IN" b="1" i="1" dirty="0" smtClean="0">
                <a:solidFill>
                  <a:schemeClr val="accent1">
                    <a:lumMod val="75000"/>
                  </a:schemeClr>
                </a:solidFill>
              </a:rPr>
              <a:t> </a:t>
            </a:r>
            <a:r>
              <a:rPr lang="en-IN" sz="850" b="1" i="1" dirty="0" err="1" smtClean="0">
                <a:solidFill>
                  <a:schemeClr val="accent1">
                    <a:lumMod val="75000"/>
                  </a:schemeClr>
                </a:solidFill>
              </a:rPr>
              <a:t>i</a:t>
            </a:r>
            <a:r>
              <a:rPr lang="en-IN" b="1" i="1" dirty="0" smtClean="0">
                <a:solidFill>
                  <a:schemeClr val="accent1">
                    <a:lumMod val="75000"/>
                  </a:schemeClr>
                </a:solidFill>
              </a:rPr>
              <a:t>, </a:t>
            </a:r>
            <a:r>
              <a:rPr lang="en-IN" dirty="0" smtClean="0">
                <a:solidFill>
                  <a:schemeClr val="accent1">
                    <a:lumMod val="75000"/>
                  </a:schemeClr>
                </a:solidFill>
              </a:rPr>
              <a:t>it takes a forced checkpoint</a:t>
            </a:r>
          </a:p>
          <a:p>
            <a:pPr lvl="1"/>
            <a:endParaRPr lang="en-IN" dirty="0" smtClean="0"/>
          </a:p>
          <a:p>
            <a:pPr lvl="1"/>
            <a:endParaRPr lang="en-IN" dirty="0" smtClean="0"/>
          </a:p>
          <a:p>
            <a:pPr lvl="1"/>
            <a:endParaRPr lang="en-IN" dirty="0" smtClean="0"/>
          </a:p>
          <a:p>
            <a:pPr lvl="1"/>
            <a:endParaRPr lang="en-IN" dirty="0" smtClean="0"/>
          </a:p>
        </p:txBody>
      </p:sp>
      <p:sp>
        <p:nvSpPr>
          <p:cNvPr id="2" name="Footer Placeholder 1"/>
          <p:cNvSpPr>
            <a:spLocks noGrp="1"/>
          </p:cNvSpPr>
          <p:nvPr>
            <p:ph type="ftr" sz="quarter" idx="11"/>
          </p:nvPr>
        </p:nvSpPr>
        <p:spPr/>
        <p:txBody>
          <a:bodyPr/>
          <a:lstStyle/>
          <a:p>
            <a:r>
              <a:rPr lang="en-US" sz="1000" dirty="0" smtClean="0"/>
              <a:t>11 of 23</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Checkpointing</a:t>
            </a:r>
            <a:r>
              <a:rPr lang="en-IN" dirty="0" smtClean="0"/>
              <a:t> for our system</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solidFill>
                  <a:schemeClr val="tx1"/>
                </a:solidFill>
              </a:rPr>
              <a:t>Tasks chosen for </a:t>
            </a:r>
            <a:r>
              <a:rPr lang="en-IN" dirty="0" err="1" smtClean="0">
                <a:solidFill>
                  <a:schemeClr val="tx1"/>
                </a:solidFill>
              </a:rPr>
              <a:t>checkpointing</a:t>
            </a:r>
            <a:r>
              <a:rPr lang="en-IN" dirty="0" smtClean="0">
                <a:solidFill>
                  <a:schemeClr val="tx1"/>
                </a:solidFill>
              </a:rPr>
              <a:t>:</a:t>
            </a:r>
          </a:p>
          <a:p>
            <a:pPr lvl="1"/>
            <a:r>
              <a:rPr lang="en-IN" dirty="0" smtClean="0">
                <a:solidFill>
                  <a:schemeClr val="accent1">
                    <a:lumMod val="75000"/>
                  </a:schemeClr>
                </a:solidFill>
              </a:rPr>
              <a:t>The three attitude stability tasks and the motors control task (</a:t>
            </a:r>
            <a:r>
              <a:rPr lang="en-IN" dirty="0" err="1" smtClean="0">
                <a:solidFill>
                  <a:schemeClr val="accent1">
                    <a:lumMod val="75000"/>
                  </a:schemeClr>
                </a:solidFill>
              </a:rPr>
              <a:t>T</a:t>
            </a:r>
            <a:r>
              <a:rPr lang="en-IN" baseline="-25000" dirty="0" err="1" smtClean="0">
                <a:solidFill>
                  <a:schemeClr val="accent1">
                    <a:lumMod val="75000"/>
                  </a:schemeClr>
                </a:solidFill>
              </a:rPr>
              <a:t>motors_control</a:t>
            </a:r>
            <a:r>
              <a:rPr lang="en-IN" dirty="0" smtClean="0">
                <a:solidFill>
                  <a:schemeClr val="accent1">
                    <a:lumMod val="75000"/>
                  </a:schemeClr>
                </a:solidFill>
              </a:rPr>
              <a:t>)</a:t>
            </a:r>
          </a:p>
          <a:p>
            <a:pPr lvl="1"/>
            <a:r>
              <a:rPr lang="en-IN" dirty="0" err="1" smtClean="0">
                <a:solidFill>
                  <a:schemeClr val="accent1">
                    <a:lumMod val="75000"/>
                  </a:schemeClr>
                </a:solidFill>
              </a:rPr>
              <a:t>T</a:t>
            </a:r>
            <a:r>
              <a:rPr lang="en-IN" baseline="-25000" dirty="0" err="1" smtClean="0">
                <a:solidFill>
                  <a:schemeClr val="accent1">
                    <a:lumMod val="75000"/>
                  </a:schemeClr>
                </a:solidFill>
              </a:rPr>
              <a:t>motors_control</a:t>
            </a:r>
            <a:r>
              <a:rPr lang="en-IN" baseline="-25000" dirty="0" smtClean="0">
                <a:solidFill>
                  <a:schemeClr val="accent1">
                    <a:lumMod val="75000"/>
                  </a:schemeClr>
                </a:solidFill>
              </a:rPr>
              <a:t> </a:t>
            </a:r>
            <a:r>
              <a:rPr lang="en-IN" dirty="0" smtClean="0">
                <a:solidFill>
                  <a:schemeClr val="accent1">
                    <a:lumMod val="75000"/>
                  </a:schemeClr>
                </a:solidFill>
              </a:rPr>
              <a:t> is a task inside the sensor-actuator module</a:t>
            </a:r>
          </a:p>
          <a:p>
            <a:r>
              <a:rPr lang="en-IN" dirty="0" smtClean="0">
                <a:solidFill>
                  <a:schemeClr val="tx1"/>
                </a:solidFill>
              </a:rPr>
              <a:t>Why?</a:t>
            </a:r>
          </a:p>
          <a:p>
            <a:pPr lvl="1"/>
            <a:r>
              <a:rPr lang="en-IN" dirty="0" smtClean="0">
                <a:solidFill>
                  <a:schemeClr val="accent1">
                    <a:lumMod val="75000"/>
                  </a:schemeClr>
                </a:solidFill>
              </a:rPr>
              <a:t>The computations they perform depend on historical data from previous computations</a:t>
            </a:r>
          </a:p>
          <a:p>
            <a:r>
              <a:rPr lang="en-IN" dirty="0" smtClean="0">
                <a:solidFill>
                  <a:schemeClr val="tx1"/>
                </a:solidFill>
              </a:rPr>
              <a:t>Data that are </a:t>
            </a:r>
            <a:r>
              <a:rPr lang="en-IN" dirty="0" err="1" smtClean="0">
                <a:solidFill>
                  <a:schemeClr val="tx1"/>
                </a:solidFill>
              </a:rPr>
              <a:t>checkpointed</a:t>
            </a:r>
            <a:r>
              <a:rPr lang="en-IN" dirty="0" smtClean="0">
                <a:solidFill>
                  <a:schemeClr val="tx1"/>
                </a:solidFill>
              </a:rPr>
              <a:t>:</a:t>
            </a:r>
          </a:p>
          <a:p>
            <a:pPr lvl="1"/>
            <a:r>
              <a:rPr lang="en-IN" dirty="0" smtClean="0">
                <a:solidFill>
                  <a:schemeClr val="accent1">
                    <a:lumMod val="75000"/>
                  </a:schemeClr>
                </a:solidFill>
              </a:rPr>
              <a:t>For each of the three PID tasks, the accumulative error used in the integral (I) term of the PID controller as well as the previous error used by the differential (D) term of the PID controller</a:t>
            </a:r>
          </a:p>
          <a:p>
            <a:pPr lvl="1"/>
            <a:r>
              <a:rPr lang="en-IN" dirty="0" smtClean="0">
                <a:solidFill>
                  <a:schemeClr val="accent1">
                    <a:lumMod val="75000"/>
                  </a:schemeClr>
                </a:solidFill>
              </a:rPr>
              <a:t>For </a:t>
            </a:r>
            <a:r>
              <a:rPr lang="en-IN" dirty="0" err="1" smtClean="0">
                <a:solidFill>
                  <a:schemeClr val="accent1">
                    <a:lumMod val="75000"/>
                  </a:schemeClr>
                </a:solidFill>
              </a:rPr>
              <a:t>T</a:t>
            </a:r>
            <a:r>
              <a:rPr lang="en-IN" baseline="-25000" dirty="0" err="1" smtClean="0">
                <a:solidFill>
                  <a:schemeClr val="accent1">
                    <a:lumMod val="75000"/>
                  </a:schemeClr>
                </a:solidFill>
              </a:rPr>
              <a:t>motors_control</a:t>
            </a:r>
            <a:r>
              <a:rPr lang="en-IN" baseline="-25000" dirty="0" smtClean="0">
                <a:solidFill>
                  <a:schemeClr val="accent1">
                    <a:lumMod val="75000"/>
                  </a:schemeClr>
                </a:solidFill>
              </a:rPr>
              <a:t> </a:t>
            </a:r>
            <a:r>
              <a:rPr lang="en-IN" dirty="0" smtClean="0">
                <a:solidFill>
                  <a:schemeClr val="accent1">
                    <a:lumMod val="75000"/>
                  </a:schemeClr>
                </a:solidFill>
              </a:rPr>
              <a:t> , the current corrections that are used to adjust the speed of the four motors propelling the </a:t>
            </a:r>
            <a:r>
              <a:rPr lang="en-IN" dirty="0" err="1" smtClean="0">
                <a:solidFill>
                  <a:schemeClr val="accent1">
                    <a:lumMod val="75000"/>
                  </a:schemeClr>
                </a:solidFill>
              </a:rPr>
              <a:t>quadrotor</a:t>
            </a:r>
            <a:r>
              <a:rPr lang="en-IN" dirty="0" smtClean="0"/>
              <a:t>.</a:t>
            </a:r>
          </a:p>
          <a:p>
            <a:pPr lvl="1"/>
            <a:r>
              <a:rPr lang="en-IN" dirty="0" smtClean="0">
                <a:solidFill>
                  <a:schemeClr val="accent1">
                    <a:lumMod val="75000"/>
                  </a:schemeClr>
                </a:solidFill>
              </a:rPr>
              <a:t>Stored in dedicated arrays</a:t>
            </a:r>
          </a:p>
          <a:p>
            <a:pPr lvl="1"/>
            <a:endParaRPr lang="en-IN" dirty="0" smtClean="0">
              <a:solidFill>
                <a:schemeClr val="tx1"/>
              </a:solidFill>
            </a:endParaRPr>
          </a:p>
          <a:p>
            <a:endParaRPr lang="en-IN" dirty="0"/>
          </a:p>
        </p:txBody>
      </p:sp>
      <p:sp>
        <p:nvSpPr>
          <p:cNvPr id="4" name="Footer Placeholder 3"/>
          <p:cNvSpPr>
            <a:spLocks noGrp="1"/>
          </p:cNvSpPr>
          <p:nvPr>
            <p:ph type="ftr" sz="quarter" idx="11"/>
          </p:nvPr>
        </p:nvSpPr>
        <p:spPr/>
        <p:txBody>
          <a:bodyPr/>
          <a:lstStyle/>
          <a:p>
            <a:r>
              <a:rPr lang="en-US" sz="1000" dirty="0" smtClean="0"/>
              <a:t>12 of 23</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Checkpointing</a:t>
            </a:r>
            <a:r>
              <a:rPr lang="en-IN" dirty="0" smtClean="0"/>
              <a:t> Loop</a:t>
            </a:r>
            <a:endParaRPr lang="en-IN" dirty="0"/>
          </a:p>
        </p:txBody>
      </p:sp>
      <p:pic>
        <p:nvPicPr>
          <p:cNvPr id="9" name="Content Placeholder 8" descr="Application Task.jpg"/>
          <p:cNvPicPr>
            <a:picLocks noGrp="1" noChangeAspect="1"/>
          </p:cNvPicPr>
          <p:nvPr>
            <p:ph idx="1"/>
          </p:nvPr>
        </p:nvPicPr>
        <p:blipFill>
          <a:blip r:embed="rId2"/>
          <a:stretch>
            <a:fillRect/>
          </a:stretch>
        </p:blipFill>
        <p:spPr>
          <a:xfrm>
            <a:off x="3690440" y="1410089"/>
            <a:ext cx="4811120" cy="5094228"/>
          </a:xfrm>
        </p:spPr>
      </p:pic>
      <p:sp>
        <p:nvSpPr>
          <p:cNvPr id="3" name="Footer Placeholder 2"/>
          <p:cNvSpPr>
            <a:spLocks noGrp="1"/>
          </p:cNvSpPr>
          <p:nvPr>
            <p:ph type="ftr" sz="quarter" idx="11"/>
          </p:nvPr>
        </p:nvSpPr>
        <p:spPr/>
        <p:txBody>
          <a:bodyPr/>
          <a:lstStyle/>
          <a:p>
            <a:r>
              <a:rPr lang="en-US" sz="1000" dirty="0" smtClean="0"/>
              <a:t>13 of 23</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The Recovery Manager !</a:t>
            </a:r>
            <a:endParaRPr lang="en-IN" dirty="0"/>
          </a:p>
        </p:txBody>
      </p:sp>
      <p:pic>
        <p:nvPicPr>
          <p:cNvPr id="5" name="Content Placeholder 4" descr="baby-superman-comic-superman.png"/>
          <p:cNvPicPr>
            <a:picLocks noGrp="1" noChangeAspect="1"/>
          </p:cNvPicPr>
          <p:nvPr>
            <p:ph idx="1"/>
          </p:nvPr>
        </p:nvPicPr>
        <p:blipFill>
          <a:blip r:embed="rId2"/>
          <a:stretch>
            <a:fillRect/>
          </a:stretch>
        </p:blipFill>
        <p:spPr>
          <a:xfrm>
            <a:off x="3726339" y="2497296"/>
            <a:ext cx="2499360" cy="3208020"/>
          </a:xfrm>
        </p:spPr>
      </p:pic>
      <p:sp>
        <p:nvSpPr>
          <p:cNvPr id="3" name="Footer Placeholder 2"/>
          <p:cNvSpPr>
            <a:spLocks noGrp="1"/>
          </p:cNvSpPr>
          <p:nvPr>
            <p:ph type="ftr" sz="quarter" idx="11"/>
          </p:nvPr>
        </p:nvSpPr>
        <p:spPr/>
        <p:txBody>
          <a:bodyPr/>
          <a:lstStyle/>
          <a:p>
            <a:r>
              <a:rPr lang="en-US" sz="1000" dirty="0" smtClean="0"/>
              <a:t>14 of 23</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Recovery Manager</a:t>
            </a:r>
            <a:endParaRPr lang="en-IN" dirty="0"/>
          </a:p>
        </p:txBody>
      </p:sp>
      <p:sp>
        <p:nvSpPr>
          <p:cNvPr id="3" name="Content Placeholder 2"/>
          <p:cNvSpPr>
            <a:spLocks noGrp="1"/>
          </p:cNvSpPr>
          <p:nvPr>
            <p:ph idx="1"/>
          </p:nvPr>
        </p:nvSpPr>
        <p:spPr/>
        <p:txBody>
          <a:bodyPr/>
          <a:lstStyle/>
          <a:p>
            <a:r>
              <a:rPr lang="en-IN" dirty="0" smtClean="0"/>
              <a:t>Each </a:t>
            </a:r>
            <a:r>
              <a:rPr lang="en-IN" dirty="0" err="1" smtClean="0"/>
              <a:t>checkpointing</a:t>
            </a:r>
            <a:r>
              <a:rPr lang="en-IN" dirty="0" smtClean="0"/>
              <a:t> task has a unique heart beat message broadcasted through the CAN network as long as it is functioning correctly</a:t>
            </a:r>
          </a:p>
          <a:p>
            <a:r>
              <a:rPr lang="en-IN" dirty="0" smtClean="0"/>
              <a:t>Fault injection </a:t>
            </a:r>
          </a:p>
          <a:p>
            <a:pPr lvl="1"/>
            <a:r>
              <a:rPr lang="en-IN" dirty="0" smtClean="0">
                <a:solidFill>
                  <a:schemeClr val="accent1">
                    <a:lumMod val="75000"/>
                  </a:schemeClr>
                </a:solidFill>
              </a:rPr>
              <a:t>Through an external MCU connected to the CAN bus</a:t>
            </a:r>
          </a:p>
          <a:p>
            <a:pPr lvl="1"/>
            <a:r>
              <a:rPr lang="en-IN" dirty="0" smtClean="0">
                <a:solidFill>
                  <a:schemeClr val="accent1">
                    <a:lumMod val="75000"/>
                  </a:schemeClr>
                </a:solidFill>
              </a:rPr>
              <a:t>Can  send a command to the RTOS running on any other MCU in the network to kill any specific task executed by that MCU</a:t>
            </a:r>
          </a:p>
          <a:p>
            <a:pPr marL="342900" lvl="1" indent="-342900"/>
            <a:r>
              <a:rPr lang="en-IN" dirty="0" smtClean="0">
                <a:solidFill>
                  <a:schemeClr val="tx1"/>
                </a:solidFill>
              </a:rPr>
              <a:t>The recovery manager can send a recover command to the RTOS running on any other MCU in the network</a:t>
            </a:r>
          </a:p>
          <a:p>
            <a:pPr marL="342900" lvl="1" indent="-342900"/>
            <a:r>
              <a:rPr lang="en-IN" dirty="0" smtClean="0">
                <a:solidFill>
                  <a:schemeClr val="tx1"/>
                </a:solidFill>
              </a:rPr>
              <a:t>The </a:t>
            </a:r>
            <a:r>
              <a:rPr lang="en-IN" b="1" dirty="0" smtClean="0">
                <a:solidFill>
                  <a:schemeClr val="tx1"/>
                </a:solidFill>
              </a:rPr>
              <a:t>recover</a:t>
            </a:r>
            <a:r>
              <a:rPr lang="en-IN" dirty="0" smtClean="0">
                <a:solidFill>
                  <a:schemeClr val="tx1"/>
                </a:solidFill>
              </a:rPr>
              <a:t> command asks the RTOS to recreate a task and initialize it to a certain state (recovery state). </a:t>
            </a:r>
          </a:p>
          <a:p>
            <a:pPr marL="342900" lvl="1" indent="-342900"/>
            <a:r>
              <a:rPr lang="en-IN" dirty="0" smtClean="0">
                <a:solidFill>
                  <a:schemeClr val="tx1"/>
                </a:solidFill>
              </a:rPr>
              <a:t>The recovery state is sent in combination with the recover command</a:t>
            </a:r>
          </a:p>
          <a:p>
            <a:endParaRPr lang="en-IN" dirty="0"/>
          </a:p>
        </p:txBody>
      </p:sp>
      <p:sp>
        <p:nvSpPr>
          <p:cNvPr id="4" name="Footer Placeholder 3"/>
          <p:cNvSpPr>
            <a:spLocks noGrp="1"/>
          </p:cNvSpPr>
          <p:nvPr>
            <p:ph type="ftr" sz="quarter" idx="11"/>
          </p:nvPr>
        </p:nvSpPr>
        <p:spPr/>
        <p:txBody>
          <a:bodyPr/>
          <a:lstStyle/>
          <a:p>
            <a:r>
              <a:rPr lang="en-US" sz="1000" dirty="0" smtClean="0"/>
              <a:t>15 of 23</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Recovery Manager</a:t>
            </a:r>
            <a:endParaRPr lang="en-IN" dirty="0"/>
          </a:p>
        </p:txBody>
      </p:sp>
      <p:pic>
        <p:nvPicPr>
          <p:cNvPr id="4" name="Content Placeholder 3" descr="Recovery Manager.jpg"/>
          <p:cNvPicPr>
            <a:picLocks noGrp="1" noChangeAspect="1"/>
          </p:cNvPicPr>
          <p:nvPr>
            <p:ph idx="1"/>
          </p:nvPr>
        </p:nvPicPr>
        <p:blipFill>
          <a:blip r:embed="rId2"/>
          <a:stretch>
            <a:fillRect/>
          </a:stretch>
        </p:blipFill>
        <p:spPr>
          <a:xfrm>
            <a:off x="3481477" y="1259457"/>
            <a:ext cx="5229046" cy="5443267"/>
          </a:xfrm>
        </p:spPr>
      </p:pic>
      <p:sp>
        <p:nvSpPr>
          <p:cNvPr id="3" name="Footer Placeholder 2"/>
          <p:cNvSpPr>
            <a:spLocks noGrp="1"/>
          </p:cNvSpPr>
          <p:nvPr>
            <p:ph type="ftr" sz="quarter" idx="11"/>
          </p:nvPr>
        </p:nvSpPr>
        <p:spPr/>
        <p:txBody>
          <a:bodyPr/>
          <a:lstStyle/>
          <a:p>
            <a:r>
              <a:rPr lang="en-US" sz="1000" dirty="0" smtClean="0"/>
              <a:t>16 of 23</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Experimental Setup</a:t>
            </a:r>
            <a:endParaRPr lang="en-US" dirty="0"/>
          </a:p>
        </p:txBody>
      </p:sp>
      <p:sp>
        <p:nvSpPr>
          <p:cNvPr id="2" name="Content Placeholder 1"/>
          <p:cNvSpPr>
            <a:spLocks noGrp="1"/>
          </p:cNvSpPr>
          <p:nvPr>
            <p:ph idx="1"/>
          </p:nvPr>
        </p:nvSpPr>
        <p:spPr>
          <a:xfrm>
            <a:off x="677334" y="2160589"/>
            <a:ext cx="4444388" cy="3880773"/>
          </a:xfrm>
        </p:spPr>
        <p:txBody>
          <a:bodyPr/>
          <a:lstStyle/>
          <a:p>
            <a:r>
              <a:rPr lang="en-US" dirty="0"/>
              <a:t>1 KB  memory – checkpointing storage</a:t>
            </a:r>
          </a:p>
          <a:p>
            <a:r>
              <a:rPr lang="en-US" dirty="0"/>
              <a:t>Acceptable execution rates for the three attitude stability PID control </a:t>
            </a:r>
            <a:r>
              <a:rPr lang="en-US" dirty="0" smtClean="0"/>
              <a:t>loops</a:t>
            </a:r>
          </a:p>
          <a:p>
            <a:pPr lvl="1"/>
            <a:r>
              <a:rPr lang="sv-SE" dirty="0"/>
              <a:t>Roll PID: 20 </a:t>
            </a:r>
            <a:r>
              <a:rPr lang="sv-SE" dirty="0" err="1"/>
              <a:t>ms</a:t>
            </a:r>
            <a:r>
              <a:rPr lang="sv-SE" dirty="0"/>
              <a:t> (i.e. 50 Hz</a:t>
            </a:r>
            <a:r>
              <a:rPr lang="sv-SE" dirty="0" smtClean="0"/>
              <a:t>)</a:t>
            </a:r>
          </a:p>
          <a:p>
            <a:pPr lvl="1"/>
            <a:r>
              <a:rPr lang="sv-SE" dirty="0"/>
              <a:t>Pitch PID: 20 </a:t>
            </a:r>
            <a:r>
              <a:rPr lang="sv-SE" dirty="0" err="1"/>
              <a:t>ms</a:t>
            </a:r>
            <a:r>
              <a:rPr lang="sv-SE" dirty="0"/>
              <a:t> (i.e. 50 Hz</a:t>
            </a:r>
            <a:r>
              <a:rPr lang="sv-SE" dirty="0" smtClean="0"/>
              <a:t>)</a:t>
            </a:r>
          </a:p>
          <a:p>
            <a:pPr lvl="1"/>
            <a:r>
              <a:rPr lang="pl-PL" dirty="0" err="1"/>
              <a:t>Yaw</a:t>
            </a:r>
            <a:r>
              <a:rPr lang="pl-PL" dirty="0"/>
              <a:t> PID: 60 ms (i.e. 16.7 </a:t>
            </a:r>
            <a:r>
              <a:rPr lang="pl-PL" dirty="0" err="1"/>
              <a:t>Hz</a:t>
            </a:r>
            <a:r>
              <a:rPr lang="pl-PL" dirty="0" smtClean="0"/>
              <a:t>)</a:t>
            </a:r>
          </a:p>
          <a:p>
            <a:r>
              <a:rPr lang="pl-PL" dirty="0" err="1"/>
              <a:t>Fault</a:t>
            </a:r>
            <a:r>
              <a:rPr lang="pl-PL" dirty="0"/>
              <a:t> injected into the roll PID control </a:t>
            </a:r>
            <a:r>
              <a:rPr lang="pl-PL" dirty="0" err="1"/>
              <a:t>task</a:t>
            </a:r>
            <a:r>
              <a:rPr lang="pl-PL" dirty="0" smtClean="0"/>
              <a:t>.</a:t>
            </a:r>
          </a:p>
          <a:p>
            <a:r>
              <a:rPr lang="pl-PL" dirty="0"/>
              <a:t>Recovery </a:t>
            </a:r>
            <a:r>
              <a:rPr lang="pl-PL" dirty="0" err="1"/>
              <a:t>time</a:t>
            </a:r>
            <a:r>
              <a:rPr lang="pl-PL" dirty="0"/>
              <a:t> </a:t>
            </a:r>
            <a:r>
              <a:rPr lang="pl-PL" dirty="0" err="1"/>
              <a:t>noted</a:t>
            </a:r>
            <a:r>
              <a:rPr lang="pl-PL" dirty="0"/>
              <a:t>.</a:t>
            </a:r>
            <a:endParaRPr lang="pl-PL" dirty="0" smtClean="0"/>
          </a:p>
          <a:p>
            <a:endParaRPr lang="en-US" dirty="0"/>
          </a:p>
        </p:txBody>
      </p:sp>
      <p:pic>
        <p:nvPicPr>
          <p:cNvPr id="10" name="Picture 9" descr="Picture21.png"/>
          <p:cNvPicPr>
            <a:picLocks noChangeAspect="1"/>
          </p:cNvPicPr>
          <p:nvPr/>
        </p:nvPicPr>
        <p:blipFill>
          <a:blip r:embed="rId3"/>
          <a:stretch>
            <a:fillRect/>
          </a:stretch>
        </p:blipFill>
        <p:spPr>
          <a:xfrm>
            <a:off x="5619789" y="1716064"/>
            <a:ext cx="3439025" cy="2304878"/>
          </a:xfrm>
          <a:prstGeom prst="rect">
            <a:avLst/>
          </a:prstGeom>
        </p:spPr>
      </p:pic>
      <p:pic>
        <p:nvPicPr>
          <p:cNvPr id="11" name="Picture 10" descr="Picture22.png"/>
          <p:cNvPicPr>
            <a:picLocks noChangeAspect="1"/>
          </p:cNvPicPr>
          <p:nvPr/>
        </p:nvPicPr>
        <p:blipFill>
          <a:blip r:embed="rId4"/>
          <a:stretch>
            <a:fillRect/>
          </a:stretch>
        </p:blipFill>
        <p:spPr>
          <a:xfrm>
            <a:off x="5459187" y="4212983"/>
            <a:ext cx="3833536" cy="2202244"/>
          </a:xfrm>
          <a:prstGeom prst="rect">
            <a:avLst/>
          </a:prstGeom>
        </p:spPr>
      </p:pic>
      <p:sp>
        <p:nvSpPr>
          <p:cNvPr id="9" name="TextBox 8"/>
          <p:cNvSpPr txBox="1"/>
          <p:nvPr/>
        </p:nvSpPr>
        <p:spPr>
          <a:xfrm>
            <a:off x="508000" y="1828800"/>
            <a:ext cx="7620000" cy="369332"/>
          </a:xfrm>
          <a:prstGeom prst="rect">
            <a:avLst/>
          </a:prstGeom>
          <a:noFill/>
        </p:spPr>
        <p:txBody>
          <a:bodyPr wrap="square" rtlCol="0">
            <a:spAutoFit/>
          </a:bodyPr>
          <a:lstStyle/>
          <a:p>
            <a:endParaRPr lang="en-US" dirty="0"/>
          </a:p>
        </p:txBody>
      </p:sp>
      <p:sp>
        <p:nvSpPr>
          <p:cNvPr id="3" name="Footer Placeholder 2"/>
          <p:cNvSpPr>
            <a:spLocks noGrp="1"/>
          </p:cNvSpPr>
          <p:nvPr>
            <p:ph type="ftr" sz="quarter" idx="11"/>
          </p:nvPr>
        </p:nvSpPr>
        <p:spPr/>
        <p:txBody>
          <a:bodyPr/>
          <a:lstStyle/>
          <a:p>
            <a:r>
              <a:rPr lang="en-US" sz="1000" dirty="0" smtClean="0"/>
              <a:t>17 of 23</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PERFORMANCE RESULTS</a:t>
            </a:r>
            <a:endParaRPr lang="en-US" dirty="0"/>
          </a:p>
        </p:txBody>
      </p:sp>
      <p:pic>
        <p:nvPicPr>
          <p:cNvPr id="14338" name="Picture 2"/>
          <p:cNvPicPr>
            <a:picLocks noChangeAspect="1" noChangeArrowheads="1"/>
          </p:cNvPicPr>
          <p:nvPr/>
        </p:nvPicPr>
        <p:blipFill>
          <a:blip r:embed="rId3"/>
          <a:srcRect/>
          <a:stretch>
            <a:fillRect/>
          </a:stretch>
        </p:blipFill>
        <p:spPr bwMode="auto">
          <a:xfrm>
            <a:off x="1320800" y="1621973"/>
            <a:ext cx="7543282" cy="4343400"/>
          </a:xfrm>
          <a:prstGeom prst="rect">
            <a:avLst/>
          </a:prstGeom>
          <a:noFill/>
          <a:ln w="9525">
            <a:noFill/>
            <a:miter lim="800000"/>
            <a:headEnd/>
            <a:tailEnd/>
          </a:ln>
          <a:effectLst/>
        </p:spPr>
      </p:pic>
      <p:sp>
        <p:nvSpPr>
          <p:cNvPr id="4" name="TextBox 3"/>
          <p:cNvSpPr txBox="1"/>
          <p:nvPr/>
        </p:nvSpPr>
        <p:spPr>
          <a:xfrm>
            <a:off x="914400" y="1980356"/>
            <a:ext cx="4917989" cy="2862322"/>
          </a:xfrm>
          <a:prstGeom prst="rect">
            <a:avLst/>
          </a:prstGeom>
          <a:noFill/>
        </p:spPr>
        <p:txBody>
          <a:bodyPr wrap="square" rtlCol="0">
            <a:spAutoFit/>
          </a:bodyPr>
          <a:lstStyle/>
          <a:p>
            <a:r>
              <a:rPr lang="en-US" dirty="0" smtClean="0"/>
              <a:t>Frequency </a:t>
            </a:r>
            <a:r>
              <a:rPr lang="en-US" dirty="0" smtClean="0"/>
              <a:t>of exchanging application messages </a:t>
            </a:r>
            <a:r>
              <a:rPr lang="en-US" dirty="0" smtClean="0"/>
              <a:t>is </a:t>
            </a:r>
            <a:r>
              <a:rPr lang="en-US" dirty="0" smtClean="0"/>
              <a:t>constant.</a:t>
            </a:r>
          </a:p>
          <a:p>
            <a:r>
              <a:rPr lang="en-US" dirty="0" smtClean="0"/>
              <a:t>With increase in local checkpoint frequency, maintained checkpointing indexes increase rapidly.</a:t>
            </a:r>
            <a:br>
              <a:rPr lang="en-US" dirty="0" smtClean="0"/>
            </a:br>
            <a:r>
              <a:rPr lang="en-US" dirty="0" smtClean="0"/>
              <a:t>But no such increase in the exchange of application messages</a:t>
            </a:r>
            <a:r>
              <a:rPr lang="en-US" dirty="0" smtClean="0"/>
              <a:t>.</a:t>
            </a:r>
            <a:br>
              <a:rPr lang="en-US" dirty="0" smtClean="0"/>
            </a:br>
            <a:r>
              <a:rPr lang="en-US" dirty="0" smtClean="0"/>
              <a:t/>
            </a:r>
            <a:br>
              <a:rPr lang="en-US" dirty="0" smtClean="0"/>
            </a:br>
            <a:r>
              <a:rPr lang="en-US" dirty="0" smtClean="0"/>
              <a:t>Recovery </a:t>
            </a:r>
            <a:r>
              <a:rPr lang="en-US" dirty="0" smtClean="0"/>
              <a:t>manager side - more checkpoints to be stored</a:t>
            </a:r>
            <a:endParaRPr lang="en-US" dirty="0" smtClean="0"/>
          </a:p>
        </p:txBody>
      </p:sp>
      <p:sp>
        <p:nvSpPr>
          <p:cNvPr id="3" name="Footer Placeholder 2"/>
          <p:cNvSpPr>
            <a:spLocks noGrp="1"/>
          </p:cNvSpPr>
          <p:nvPr>
            <p:ph type="ftr" sz="quarter" idx="11"/>
          </p:nvPr>
        </p:nvSpPr>
        <p:spPr/>
        <p:txBody>
          <a:bodyPr/>
          <a:lstStyle/>
          <a:p>
            <a:r>
              <a:rPr lang="en-US" sz="1000" dirty="0" smtClean="0"/>
              <a:t>18 of 23</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14338"/>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14338"/>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0" y="228601"/>
            <a:ext cx="10058400" cy="1200329"/>
          </a:xfrm>
          <a:prstGeom prst="rect">
            <a:avLst/>
          </a:prstGeom>
          <a:noFill/>
        </p:spPr>
        <p:txBody>
          <a:bodyPr wrap="square" rtlCol="0">
            <a:spAutoFit/>
          </a:bodyPr>
          <a:lstStyle/>
          <a:p>
            <a:r>
              <a:rPr lang="en-US" dirty="0" smtClean="0"/>
              <a:t/>
            </a:r>
            <a:br>
              <a:rPr lang="en-US" dirty="0" smtClean="0"/>
            </a:br>
            <a:endParaRPr lang="en-US" dirty="0" smtClean="0"/>
          </a:p>
          <a:p>
            <a:r>
              <a:rPr lang="en-US" dirty="0" smtClean="0"/>
              <a:t>In case of lack of synchronization, checkpoints most likely do not have same index value</a:t>
            </a:r>
          </a:p>
          <a:p>
            <a:endParaRPr lang="en-US" dirty="0" smtClean="0"/>
          </a:p>
        </p:txBody>
      </p:sp>
      <p:sp>
        <p:nvSpPr>
          <p:cNvPr id="5" name="TextBox 4"/>
          <p:cNvSpPr txBox="1"/>
          <p:nvPr/>
        </p:nvSpPr>
        <p:spPr>
          <a:xfrm>
            <a:off x="711200" y="1676401"/>
            <a:ext cx="8432800" cy="369332"/>
          </a:xfrm>
          <a:prstGeom prst="rect">
            <a:avLst/>
          </a:prstGeom>
          <a:noFill/>
        </p:spPr>
        <p:txBody>
          <a:bodyPr wrap="square" rtlCol="0">
            <a:spAutoFit/>
          </a:bodyPr>
          <a:lstStyle/>
          <a:p>
            <a:r>
              <a:rPr lang="en-US" dirty="0" smtClean="0"/>
              <a:t>=&gt; More time to find a consistent recovery line</a:t>
            </a:r>
          </a:p>
        </p:txBody>
      </p:sp>
      <p:sp>
        <p:nvSpPr>
          <p:cNvPr id="6" name="TextBox 5"/>
          <p:cNvSpPr txBox="1"/>
          <p:nvPr/>
        </p:nvSpPr>
        <p:spPr>
          <a:xfrm>
            <a:off x="508000" y="2232457"/>
            <a:ext cx="9266195" cy="3139321"/>
          </a:xfrm>
          <a:prstGeom prst="rect">
            <a:avLst/>
          </a:prstGeom>
          <a:noFill/>
        </p:spPr>
        <p:txBody>
          <a:bodyPr wrap="square" rtlCol="0">
            <a:spAutoFit/>
          </a:bodyPr>
          <a:lstStyle/>
          <a:p>
            <a:r>
              <a:rPr lang="en-US" dirty="0" smtClean="0"/>
              <a:t>From the study, </a:t>
            </a:r>
          </a:p>
          <a:p>
            <a:pPr>
              <a:buFont typeface="Arial" pitchFamily="34" charset="0"/>
              <a:buChar char="•"/>
            </a:pPr>
            <a:r>
              <a:rPr lang="en-US" dirty="0" smtClean="0"/>
              <a:t> Recovery time for the system at 1 checkpoint per 30     </a:t>
            </a:r>
          </a:p>
          <a:p>
            <a:r>
              <a:rPr lang="en-US" dirty="0" smtClean="0"/>
              <a:t>  execution loops = 120ms</a:t>
            </a:r>
          </a:p>
          <a:p>
            <a:pPr>
              <a:buFont typeface="Arial" pitchFamily="34" charset="0"/>
              <a:buChar char="•"/>
            </a:pPr>
            <a:r>
              <a:rPr lang="en-US" dirty="0" smtClean="0"/>
              <a:t> Execution rate for the fastest task in system = 20ms</a:t>
            </a:r>
          </a:p>
          <a:p>
            <a:endParaRPr lang="en-US" dirty="0" smtClean="0"/>
          </a:p>
          <a:p>
            <a:pPr>
              <a:buFont typeface="Symbol"/>
              <a:buChar char="Þ"/>
            </a:pPr>
            <a:r>
              <a:rPr lang="en-US" dirty="0" smtClean="0">
                <a:solidFill>
                  <a:srgbClr val="0070C0"/>
                </a:solidFill>
              </a:rPr>
              <a:t>System will miss 6 (120 ms/20 ms) execution loops </a:t>
            </a:r>
            <a:br>
              <a:rPr lang="en-US" dirty="0" smtClean="0">
                <a:solidFill>
                  <a:srgbClr val="0070C0"/>
                </a:solidFill>
              </a:rPr>
            </a:br>
            <a:r>
              <a:rPr lang="en-US" dirty="0" smtClean="0">
                <a:solidFill>
                  <a:srgbClr val="0070C0"/>
                </a:solidFill>
              </a:rPr>
              <a:t>		- Acceptable in this case</a:t>
            </a:r>
            <a:r>
              <a:rPr lang="en-US" dirty="0" smtClean="0"/>
              <a:t/>
            </a:r>
            <a:br>
              <a:rPr lang="en-US" dirty="0" smtClean="0"/>
            </a:br>
            <a:endParaRPr lang="en-US" dirty="0" smtClean="0"/>
          </a:p>
          <a:p>
            <a:r>
              <a:rPr lang="en-US" dirty="0" smtClean="0"/>
              <a:t>In general, to judge that a recovery time delay is acceptable or not depends on the application &amp; how many execution loops are lost </a:t>
            </a:r>
            <a:r>
              <a:rPr lang="en-US" dirty="0" smtClean="0"/>
              <a:t>(</a:t>
            </a:r>
            <a:r>
              <a:rPr lang="en-US" dirty="0" smtClean="0"/>
              <a:t>during the recovery process).</a:t>
            </a:r>
          </a:p>
          <a:p>
            <a:endParaRPr lang="en-US" dirty="0"/>
          </a:p>
        </p:txBody>
      </p:sp>
      <p:sp>
        <p:nvSpPr>
          <p:cNvPr id="2" name="Footer Placeholder 1"/>
          <p:cNvSpPr>
            <a:spLocks noGrp="1"/>
          </p:cNvSpPr>
          <p:nvPr>
            <p:ph type="ftr" sz="quarter" idx="11"/>
          </p:nvPr>
        </p:nvSpPr>
        <p:spPr/>
        <p:txBody>
          <a:bodyPr/>
          <a:lstStyle/>
          <a:p>
            <a:r>
              <a:rPr lang="en-US" sz="1000" dirty="0" smtClean="0"/>
              <a:t>19 of 23</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smtClean="0"/>
              <a:t>Fault</a:t>
            </a:r>
            <a:r>
              <a:rPr lang="en-US" dirty="0"/>
              <a:t>-</a:t>
            </a:r>
            <a:r>
              <a:rPr lang="en-US" dirty="0" smtClean="0"/>
              <a:t>tolerance</a:t>
            </a:r>
          </a:p>
          <a:p>
            <a:r>
              <a:rPr lang="en-US" dirty="0" smtClean="0"/>
              <a:t>Graceful Degradation</a:t>
            </a:r>
            <a:endParaRPr lang="en-US" dirty="0"/>
          </a:p>
          <a:p>
            <a:r>
              <a:rPr lang="en-US" dirty="0"/>
              <a:t>Test-Bed</a:t>
            </a:r>
          </a:p>
          <a:p>
            <a:r>
              <a:rPr lang="en-US" dirty="0"/>
              <a:t>Avionics system</a:t>
            </a:r>
          </a:p>
          <a:p>
            <a:r>
              <a:rPr lang="en-US" dirty="0"/>
              <a:t>Gracefully degraded avionics system</a:t>
            </a:r>
          </a:p>
          <a:p>
            <a:r>
              <a:rPr lang="en-US" dirty="0"/>
              <a:t>Recovery </a:t>
            </a:r>
            <a:r>
              <a:rPr lang="en-US" dirty="0" smtClean="0"/>
              <a:t>Manager</a:t>
            </a:r>
            <a:endParaRPr lang="en-US" dirty="0"/>
          </a:p>
        </p:txBody>
      </p:sp>
      <p:pic>
        <p:nvPicPr>
          <p:cNvPr id="4" name="Picture 3" descr="Fotolia_56312040_X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95400" y="1885791"/>
            <a:ext cx="3150362" cy="3150362"/>
          </a:xfrm>
          <a:prstGeom prst="rect">
            <a:avLst/>
          </a:prstGeom>
        </p:spPr>
      </p:pic>
      <p:sp>
        <p:nvSpPr>
          <p:cNvPr id="5" name="Footer Placeholder 4"/>
          <p:cNvSpPr>
            <a:spLocks noGrp="1"/>
          </p:cNvSpPr>
          <p:nvPr>
            <p:ph type="ftr" sz="quarter" idx="11"/>
          </p:nvPr>
        </p:nvSpPr>
        <p:spPr/>
        <p:txBody>
          <a:bodyPr/>
          <a:lstStyle/>
          <a:p>
            <a:r>
              <a:rPr lang="en-US" sz="1000" dirty="0"/>
              <a:t>2</a:t>
            </a:r>
            <a:r>
              <a:rPr lang="en-US" sz="1000" dirty="0" smtClean="0"/>
              <a:t> of 23</a:t>
            </a:r>
            <a:endParaRPr lang="en-US" sz="1000" dirty="0"/>
          </a:p>
        </p:txBody>
      </p:sp>
    </p:spTree>
    <p:extLst>
      <p:ext uri="{BB962C8B-B14F-4D97-AF65-F5344CB8AC3E}">
        <p14:creationId xmlns:p14="http://schemas.microsoft.com/office/powerpoint/2010/main" xmlns="" val="2982389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4" name="Content Placeholder 3"/>
          <p:cNvSpPr>
            <a:spLocks noGrp="1"/>
          </p:cNvSpPr>
          <p:nvPr>
            <p:ph idx="1"/>
          </p:nvPr>
        </p:nvSpPr>
        <p:spPr/>
        <p:txBody>
          <a:bodyPr/>
          <a:lstStyle/>
          <a:p>
            <a:r>
              <a:rPr lang="en-US" dirty="0"/>
              <a:t>Graceful Degradation – promising </a:t>
            </a:r>
            <a:r>
              <a:rPr lang="en-US" dirty="0" smtClean="0"/>
              <a:t>technique</a:t>
            </a:r>
          </a:p>
          <a:p>
            <a:r>
              <a:rPr lang="en-US" dirty="0"/>
              <a:t>Dependability + Reduced cost, size, weight &amp; </a:t>
            </a:r>
            <a:r>
              <a:rPr lang="en-US" dirty="0" smtClean="0"/>
              <a:t>power</a:t>
            </a:r>
          </a:p>
          <a:p>
            <a:r>
              <a:rPr lang="en-US" dirty="0"/>
              <a:t>Paper overviews a graceful degradation approach to achieve fault </a:t>
            </a:r>
            <a:r>
              <a:rPr lang="en-US" dirty="0" smtClean="0"/>
              <a:t>tolerance</a:t>
            </a:r>
          </a:p>
          <a:p>
            <a:r>
              <a:rPr lang="en-US" dirty="0"/>
              <a:t>System included checkpointing coordination, checkpoint management, stable storage, and recovery </a:t>
            </a:r>
            <a:r>
              <a:rPr lang="en-US" dirty="0" smtClean="0"/>
              <a:t>management</a:t>
            </a:r>
          </a:p>
          <a:p>
            <a:r>
              <a:rPr lang="en-US" dirty="0"/>
              <a:t>Implementation in form of an avionics system - 3 control loops in </a:t>
            </a:r>
            <a:r>
              <a:rPr lang="en-US" dirty="0" smtClean="0"/>
              <a:t>parallel</a:t>
            </a:r>
          </a:p>
          <a:p>
            <a:r>
              <a:rPr lang="en-US" dirty="0"/>
              <a:t>Faults injected during run-time causing the system’s stability control tasks to </a:t>
            </a:r>
            <a:r>
              <a:rPr lang="en-US" dirty="0" smtClean="0"/>
              <a:t>fail</a:t>
            </a:r>
          </a:p>
          <a:p>
            <a:r>
              <a:rPr lang="en-US" dirty="0"/>
              <a:t>The system was able to recover in a very short time duration</a:t>
            </a:r>
          </a:p>
        </p:txBody>
      </p:sp>
      <p:pic>
        <p:nvPicPr>
          <p:cNvPr id="16386" name="Picture 2" descr="http://laurenmroz.weebly.com/uploads/6/1/7/3/6173525/824599276.jpg"/>
          <p:cNvPicPr>
            <a:picLocks noChangeAspect="1" noChangeArrowheads="1"/>
          </p:cNvPicPr>
          <p:nvPr/>
        </p:nvPicPr>
        <p:blipFill>
          <a:blip r:embed="rId3"/>
          <a:srcRect/>
          <a:stretch>
            <a:fillRect/>
          </a:stretch>
        </p:blipFill>
        <p:spPr bwMode="auto">
          <a:xfrm rot="19456725">
            <a:off x="7842740" y="515244"/>
            <a:ext cx="1356595" cy="1881145"/>
          </a:xfrm>
          <a:prstGeom prst="rect">
            <a:avLst/>
          </a:prstGeom>
          <a:noFill/>
        </p:spPr>
      </p:pic>
      <p:sp>
        <p:nvSpPr>
          <p:cNvPr id="5" name="Footer Placeholder 4"/>
          <p:cNvSpPr>
            <a:spLocks noGrp="1"/>
          </p:cNvSpPr>
          <p:nvPr>
            <p:ph type="ftr" sz="quarter" idx="11"/>
          </p:nvPr>
        </p:nvSpPr>
        <p:spPr/>
        <p:txBody>
          <a:bodyPr/>
          <a:lstStyle/>
          <a:p>
            <a:r>
              <a:rPr lang="en-US" sz="1000" dirty="0" smtClean="0"/>
              <a:t>20 of 23</a:t>
            </a:r>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Take on the Paper</a:t>
            </a:r>
            <a:endParaRPr lang="en-US" dirty="0"/>
          </a:p>
        </p:txBody>
      </p:sp>
      <p:sp>
        <p:nvSpPr>
          <p:cNvPr id="4" name="Content Placeholder 3"/>
          <p:cNvSpPr>
            <a:spLocks noGrp="1"/>
          </p:cNvSpPr>
          <p:nvPr>
            <p:ph idx="1"/>
          </p:nvPr>
        </p:nvSpPr>
        <p:spPr/>
        <p:txBody>
          <a:bodyPr>
            <a:normAutofit/>
          </a:bodyPr>
          <a:lstStyle/>
          <a:p>
            <a:pPr algn="just"/>
            <a:r>
              <a:rPr lang="en-US" sz="2400" dirty="0"/>
              <a:t>Reduction in </a:t>
            </a:r>
            <a:r>
              <a:rPr lang="en-US" sz="2400" dirty="0" err="1"/>
              <a:t>SWaP</a:t>
            </a:r>
            <a:r>
              <a:rPr lang="en-US" sz="2400" dirty="0"/>
              <a:t> but no data available for </a:t>
            </a:r>
            <a:r>
              <a:rPr lang="en-US" sz="2400" dirty="0" smtClean="0"/>
              <a:t>comparison</a:t>
            </a:r>
          </a:p>
          <a:p>
            <a:pPr algn="just"/>
            <a:r>
              <a:rPr lang="en-US" sz="2400" dirty="0"/>
              <a:t>“Our flight testing” – no specifications of test conditions </a:t>
            </a:r>
            <a:r>
              <a:rPr lang="en-US" sz="2400" dirty="0" smtClean="0"/>
              <a:t>mentioned</a:t>
            </a:r>
          </a:p>
          <a:p>
            <a:pPr algn="just"/>
            <a:r>
              <a:rPr lang="en-US" sz="2400" dirty="0"/>
              <a:t>No insight provided on the mentioned “applications”</a:t>
            </a:r>
          </a:p>
        </p:txBody>
      </p:sp>
      <p:pic>
        <p:nvPicPr>
          <p:cNvPr id="3074" name="Picture 2" descr="http://imaginatik.com/sites/default/files/imagecache/Standard-Image/idea_challenge2.png"/>
          <p:cNvPicPr>
            <a:picLocks noChangeAspect="1" noChangeArrowheads="1"/>
          </p:cNvPicPr>
          <p:nvPr/>
        </p:nvPicPr>
        <p:blipFill>
          <a:blip r:embed="rId3"/>
          <a:srcRect/>
          <a:stretch>
            <a:fillRect/>
          </a:stretch>
        </p:blipFill>
        <p:spPr bwMode="auto">
          <a:xfrm>
            <a:off x="5342014" y="4312637"/>
            <a:ext cx="2880565" cy="1651280"/>
          </a:xfrm>
          <a:prstGeom prst="rect">
            <a:avLst/>
          </a:prstGeom>
          <a:noFill/>
        </p:spPr>
      </p:pic>
      <p:sp>
        <p:nvSpPr>
          <p:cNvPr id="5" name="Footer Placeholder 4"/>
          <p:cNvSpPr>
            <a:spLocks noGrp="1"/>
          </p:cNvSpPr>
          <p:nvPr>
            <p:ph type="ftr" sz="quarter" idx="11"/>
          </p:nvPr>
        </p:nvSpPr>
        <p:spPr/>
        <p:txBody>
          <a:bodyPr/>
          <a:lstStyle/>
          <a:p>
            <a:r>
              <a:rPr lang="en-US" sz="1000" dirty="0" smtClean="0"/>
              <a:t>21 of 23</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TextBox 2"/>
          <p:cNvSpPr txBox="1"/>
          <p:nvPr/>
        </p:nvSpPr>
        <p:spPr>
          <a:xfrm>
            <a:off x="406400" y="1752601"/>
            <a:ext cx="11582400" cy="1938992"/>
          </a:xfrm>
          <a:prstGeom prst="rect">
            <a:avLst/>
          </a:prstGeom>
          <a:noFill/>
        </p:spPr>
        <p:txBody>
          <a:bodyPr wrap="square" rtlCol="0">
            <a:spAutoFit/>
          </a:bodyPr>
          <a:lstStyle/>
          <a:p>
            <a:pPr>
              <a:buFont typeface="Arial" pitchFamily="34" charset="0"/>
              <a:buChar char="•"/>
            </a:pPr>
            <a:r>
              <a:rPr lang="en-US" sz="2400" dirty="0" smtClean="0"/>
              <a:t> 	</a:t>
            </a:r>
            <a:r>
              <a:rPr lang="en-US" sz="2400" dirty="0" err="1" smtClean="0"/>
              <a:t>Quadrotors</a:t>
            </a:r>
            <a:r>
              <a:rPr lang="en-US" sz="2400" dirty="0" smtClean="0"/>
              <a:t> and the Future of Engineering :    </a:t>
            </a:r>
          </a:p>
          <a:p>
            <a:r>
              <a:rPr lang="en-US" sz="2400" dirty="0" smtClean="0"/>
              <a:t>     </a:t>
            </a:r>
            <a:r>
              <a:rPr lang="en-US" sz="2400" dirty="0" smtClean="0">
                <a:hlinkClick r:id="rId2"/>
              </a:rPr>
              <a:t>http://science.howstuffworks.com/innovation</a:t>
            </a:r>
            <a:endParaRPr lang="en-US" sz="2400" dirty="0" smtClean="0"/>
          </a:p>
          <a:p>
            <a:pPr>
              <a:buFont typeface="Arial" pitchFamily="34" charset="0"/>
              <a:buChar char="•"/>
            </a:pPr>
            <a:r>
              <a:rPr lang="en-IN" sz="2400" dirty="0" smtClean="0"/>
              <a:t> 	</a:t>
            </a:r>
            <a:r>
              <a:rPr lang="en-IN" sz="2400" i="1" dirty="0" smtClean="0"/>
              <a:t>Gustavo M. D. Vieira , </a:t>
            </a:r>
            <a:r>
              <a:rPr lang="en-IN" sz="2400" i="1" dirty="0" err="1" smtClean="0"/>
              <a:t>Islene</a:t>
            </a:r>
            <a:r>
              <a:rPr lang="en-IN" sz="2400" i="1" dirty="0" smtClean="0"/>
              <a:t> C. Garcia , </a:t>
            </a:r>
            <a:r>
              <a:rPr lang="en-IN" sz="2400" i="1" dirty="0" err="1" smtClean="0"/>
              <a:t>Luiz</a:t>
            </a:r>
            <a:r>
              <a:rPr lang="en-IN" sz="2400" i="1" dirty="0" smtClean="0"/>
              <a:t> E. </a:t>
            </a:r>
            <a:r>
              <a:rPr lang="en-IN" sz="2400" i="1" dirty="0" err="1" smtClean="0"/>
              <a:t>Buzato</a:t>
            </a:r>
            <a:r>
              <a:rPr lang="en-IN" sz="2400" i="1" dirty="0" smtClean="0"/>
              <a:t>, “</a:t>
            </a:r>
            <a:r>
              <a:rPr lang="en-IN" sz="2400" dirty="0" smtClean="0"/>
              <a:t>Systematic Analysis of  	Index-Based </a:t>
            </a:r>
            <a:r>
              <a:rPr lang="en-IN" sz="2400" dirty="0" err="1" smtClean="0"/>
              <a:t>Checkpointing</a:t>
            </a:r>
            <a:r>
              <a:rPr lang="en-IN" sz="2400" dirty="0" smtClean="0"/>
              <a:t> Algorithms using Simulation”</a:t>
            </a:r>
            <a:r>
              <a:rPr lang="en-IN" sz="2400" i="1" dirty="0" smtClean="0"/>
              <a:t>, </a:t>
            </a:r>
            <a:r>
              <a:rPr lang="en-IN" sz="2400" dirty="0" smtClean="0"/>
              <a:t>IX Brazilian 	Symposium on Fault Tolerant Computing, 2001</a:t>
            </a:r>
            <a:endParaRPr lang="en-US" sz="2400" i="1" dirty="0"/>
          </a:p>
        </p:txBody>
      </p:sp>
      <p:sp>
        <p:nvSpPr>
          <p:cNvPr id="4" name="Footer Placeholder 3"/>
          <p:cNvSpPr>
            <a:spLocks noGrp="1"/>
          </p:cNvSpPr>
          <p:nvPr>
            <p:ph type="ftr" sz="quarter" idx="11"/>
          </p:nvPr>
        </p:nvSpPr>
        <p:spPr/>
        <p:txBody>
          <a:bodyPr/>
          <a:lstStyle/>
          <a:p>
            <a:r>
              <a:rPr lang="en-US" sz="1000" dirty="0" smtClean="0"/>
              <a:t>22 of 23</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chnostories.files.wordpress.com/2011/02/cast_a_question_10_08_08_pc_pro_me.jpg"/>
          <p:cNvPicPr>
            <a:picLocks noChangeAspect="1" noChangeArrowheads="1"/>
          </p:cNvPicPr>
          <p:nvPr/>
        </p:nvPicPr>
        <p:blipFill>
          <a:blip r:embed="rId2"/>
          <a:srcRect/>
          <a:stretch>
            <a:fillRect/>
          </a:stretch>
        </p:blipFill>
        <p:spPr bwMode="auto">
          <a:xfrm>
            <a:off x="3175954" y="1907044"/>
            <a:ext cx="6645246" cy="3467392"/>
          </a:xfrm>
          <a:prstGeom prst="rect">
            <a:avLst/>
          </a:prstGeom>
          <a:noFill/>
        </p:spPr>
      </p:pic>
      <p:sp>
        <p:nvSpPr>
          <p:cNvPr id="4" name="Title 1"/>
          <p:cNvSpPr>
            <a:spLocks noGrp="1"/>
          </p:cNvSpPr>
          <p:nvPr>
            <p:ph type="title"/>
          </p:nvPr>
        </p:nvSpPr>
        <p:spPr>
          <a:xfrm>
            <a:off x="586136" y="2108718"/>
            <a:ext cx="7543999" cy="1799771"/>
          </a:xfrm>
        </p:spPr>
        <p:txBody>
          <a:bodyPr>
            <a:normAutofit fontScale="90000"/>
          </a:bodyPr>
          <a:lstStyle/>
          <a:p>
            <a:pPr algn="ctr"/>
            <a:r>
              <a:rPr lang="en-US" sz="4000" dirty="0" smtClean="0"/>
              <a:t>THANK YOU FOR YOUR ATTENTION !</a:t>
            </a:r>
            <a:br>
              <a:rPr lang="en-US" sz="4000" dirty="0" smtClean="0"/>
            </a:br>
            <a:r>
              <a:rPr lang="en-US" sz="4000" dirty="0" smtClean="0"/>
              <a:t/>
            </a:r>
            <a:br>
              <a:rPr lang="en-US" sz="4000" dirty="0" smtClean="0"/>
            </a:br>
            <a:r>
              <a:rPr lang="en-US" sz="4000" dirty="0" smtClean="0"/>
              <a:t>ANY QUESTIONS ?</a:t>
            </a:r>
            <a:endParaRPr lang="en-US" sz="4000" dirty="0"/>
          </a:p>
        </p:txBody>
      </p:sp>
      <p:sp>
        <p:nvSpPr>
          <p:cNvPr id="2" name="Footer Placeholder 1"/>
          <p:cNvSpPr>
            <a:spLocks noGrp="1"/>
          </p:cNvSpPr>
          <p:nvPr>
            <p:ph type="ftr" sz="quarter" idx="11"/>
          </p:nvPr>
        </p:nvSpPr>
        <p:spPr/>
        <p:txBody>
          <a:bodyPr/>
          <a:lstStyle/>
          <a:p>
            <a:r>
              <a:rPr lang="en-US" sz="1000" dirty="0" smtClean="0"/>
              <a:t>23 of 23</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Tolerance</a:t>
            </a:r>
          </a:p>
        </p:txBody>
      </p:sp>
      <p:sp>
        <p:nvSpPr>
          <p:cNvPr id="3" name="Content Placeholder 2"/>
          <p:cNvSpPr>
            <a:spLocks noGrp="1"/>
          </p:cNvSpPr>
          <p:nvPr>
            <p:ph idx="1"/>
          </p:nvPr>
        </p:nvSpPr>
        <p:spPr/>
        <p:txBody>
          <a:bodyPr/>
          <a:lstStyle/>
          <a:p>
            <a:pPr algn="just"/>
            <a:r>
              <a:rPr lang="en-US" dirty="0"/>
              <a:t>Fault tolerance is the ability of a system to continue operation in presence of hardware and software faults.</a:t>
            </a:r>
          </a:p>
          <a:p>
            <a:pPr algn="just"/>
            <a:r>
              <a:rPr lang="en-US" dirty="0"/>
              <a:t>In safety-critical applications, the correct operation is vital, requiring the use of fault tolerant techniques in applications.</a:t>
            </a:r>
          </a:p>
          <a:p>
            <a:pPr algn="just"/>
            <a:r>
              <a:rPr lang="en-US" dirty="0"/>
              <a:t>It is typically achieved through redundancy in hardware and software to enable fault detection and recovery</a:t>
            </a:r>
            <a:r>
              <a:rPr lang="en-US" dirty="0" smtClean="0"/>
              <a:t>.</a:t>
            </a:r>
            <a:endParaRPr lang="en-US" dirty="0"/>
          </a:p>
        </p:txBody>
      </p:sp>
      <p:pic>
        <p:nvPicPr>
          <p:cNvPr id="4" name="Picture 3" descr="1543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16408" y="3893783"/>
            <a:ext cx="3958225" cy="1935615"/>
          </a:xfrm>
          <a:prstGeom prst="rect">
            <a:avLst/>
          </a:prstGeom>
        </p:spPr>
      </p:pic>
      <p:sp>
        <p:nvSpPr>
          <p:cNvPr id="5" name="Footer Placeholder 4"/>
          <p:cNvSpPr>
            <a:spLocks noGrp="1"/>
          </p:cNvSpPr>
          <p:nvPr>
            <p:ph type="ftr" sz="quarter" idx="11"/>
          </p:nvPr>
        </p:nvSpPr>
        <p:spPr/>
        <p:txBody>
          <a:bodyPr/>
          <a:lstStyle/>
          <a:p>
            <a:r>
              <a:rPr lang="en-US" sz="1000" dirty="0"/>
              <a:t>3</a:t>
            </a:r>
            <a:r>
              <a:rPr lang="en-US" sz="1000" dirty="0" smtClean="0"/>
              <a:t> of 23</a:t>
            </a:r>
            <a:endParaRPr lang="en-US" sz="1000" dirty="0"/>
          </a:p>
        </p:txBody>
      </p:sp>
    </p:spTree>
    <p:extLst>
      <p:ext uri="{BB962C8B-B14F-4D97-AF65-F5344CB8AC3E}">
        <p14:creationId xmlns:p14="http://schemas.microsoft.com/office/powerpoint/2010/main" xmlns="" val="1348153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Graceful Degradation</a:t>
            </a:r>
            <a:endParaRPr lang="en-US" dirty="0"/>
          </a:p>
        </p:txBody>
      </p:sp>
      <p:sp>
        <p:nvSpPr>
          <p:cNvPr id="3" name="Content Placeholder 2"/>
          <p:cNvSpPr>
            <a:spLocks noGrp="1"/>
          </p:cNvSpPr>
          <p:nvPr>
            <p:ph idx="1"/>
          </p:nvPr>
        </p:nvSpPr>
        <p:spPr/>
        <p:txBody>
          <a:bodyPr/>
          <a:lstStyle/>
          <a:p>
            <a:pPr algn="just"/>
            <a:r>
              <a:rPr lang="en-US" dirty="0"/>
              <a:t>Reconfiguration necessitates the preservation of the recent history for every software task that is responsible of certain functionality in order to be able to restart the task later from the point that it failed at</a:t>
            </a:r>
          </a:p>
          <a:p>
            <a:pPr algn="just"/>
            <a:r>
              <a:rPr lang="en-US" dirty="0"/>
              <a:t>Saving the state of a task to stable storage is referred to as checkpointing the state of that task</a:t>
            </a:r>
          </a:p>
          <a:p>
            <a:pPr algn="just"/>
            <a:r>
              <a:rPr lang="en-US" dirty="0"/>
              <a:t>A system manager that is responsible for fault detection, rollback and recovery is implemented on a separate </a:t>
            </a:r>
            <a:r>
              <a:rPr lang="en-US" dirty="0" smtClean="0"/>
              <a:t>MCU</a:t>
            </a:r>
            <a:endParaRPr lang="en-US" dirty="0"/>
          </a:p>
        </p:txBody>
      </p:sp>
      <p:pic>
        <p:nvPicPr>
          <p:cNvPr id="4" name="Picture 3" descr="Google_Algorithm_Update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13296" y="0"/>
            <a:ext cx="2200439" cy="1924271"/>
          </a:xfrm>
          <a:prstGeom prst="rect">
            <a:avLst/>
          </a:prstGeom>
        </p:spPr>
      </p:pic>
      <p:sp>
        <p:nvSpPr>
          <p:cNvPr id="5" name="Footer Placeholder 4"/>
          <p:cNvSpPr>
            <a:spLocks noGrp="1"/>
          </p:cNvSpPr>
          <p:nvPr>
            <p:ph type="ftr" sz="quarter" idx="11"/>
          </p:nvPr>
        </p:nvSpPr>
        <p:spPr/>
        <p:txBody>
          <a:bodyPr/>
          <a:lstStyle/>
          <a:p>
            <a:r>
              <a:rPr lang="en-US" sz="1000" dirty="0"/>
              <a:t>4</a:t>
            </a:r>
            <a:r>
              <a:rPr lang="en-US" sz="1000" dirty="0" smtClean="0"/>
              <a:t> of 23</a:t>
            </a:r>
            <a:endParaRPr lang="en-US" sz="1000" dirty="0"/>
          </a:p>
        </p:txBody>
      </p:sp>
    </p:spTree>
    <p:extLst>
      <p:ext uri="{BB962C8B-B14F-4D97-AF65-F5344CB8AC3E}">
        <p14:creationId xmlns:p14="http://schemas.microsoft.com/office/powerpoint/2010/main" xmlns="" val="4154302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Test-Bed</a:t>
            </a:r>
            <a:endParaRPr lang="en-US" dirty="0"/>
          </a:p>
        </p:txBody>
      </p:sp>
      <p:sp>
        <p:nvSpPr>
          <p:cNvPr id="3" name="Content Placeholder 2"/>
          <p:cNvSpPr>
            <a:spLocks noGrp="1"/>
          </p:cNvSpPr>
          <p:nvPr>
            <p:ph idx="1"/>
          </p:nvPr>
        </p:nvSpPr>
        <p:spPr/>
        <p:txBody>
          <a:bodyPr/>
          <a:lstStyle/>
          <a:p>
            <a:r>
              <a:rPr lang="en-US" dirty="0" smtClean="0"/>
              <a:t>A </a:t>
            </a:r>
            <a:r>
              <a:rPr lang="en-US" dirty="0"/>
              <a:t>q</a:t>
            </a:r>
            <a:r>
              <a:rPr lang="en-US" dirty="0" smtClean="0"/>
              <a:t>uadrotor system is used as testbed</a:t>
            </a:r>
          </a:p>
          <a:p>
            <a:r>
              <a:rPr lang="en-US" dirty="0" smtClean="0"/>
              <a:t>Ground Station</a:t>
            </a:r>
          </a:p>
          <a:p>
            <a:pPr lvl="1"/>
            <a:r>
              <a:rPr lang="en-US" dirty="0" smtClean="0">
                <a:solidFill>
                  <a:schemeClr val="accent1">
                    <a:lumMod val="75000"/>
                  </a:schemeClr>
                </a:solidFill>
              </a:rPr>
              <a:t>Flight Control</a:t>
            </a:r>
          </a:p>
          <a:p>
            <a:pPr lvl="1"/>
            <a:r>
              <a:rPr lang="en-US" dirty="0" smtClean="0">
                <a:solidFill>
                  <a:schemeClr val="accent1">
                    <a:lumMod val="75000"/>
                  </a:schemeClr>
                </a:solidFill>
              </a:rPr>
              <a:t>Data Processing</a:t>
            </a:r>
          </a:p>
          <a:p>
            <a:pPr lvl="1"/>
            <a:r>
              <a:rPr lang="en-US" dirty="0" smtClean="0">
                <a:solidFill>
                  <a:schemeClr val="accent1">
                    <a:lumMod val="75000"/>
                  </a:schemeClr>
                </a:solidFill>
              </a:rPr>
              <a:t>Run-time Monitoring</a:t>
            </a:r>
          </a:p>
          <a:p>
            <a:r>
              <a:rPr lang="en-US" dirty="0" smtClean="0"/>
              <a:t>Aerial Vehicle</a:t>
            </a:r>
          </a:p>
          <a:p>
            <a:pPr lvl="1"/>
            <a:r>
              <a:rPr lang="en-US" dirty="0" smtClean="0">
                <a:solidFill>
                  <a:schemeClr val="accent1">
                    <a:lumMod val="75000"/>
                  </a:schemeClr>
                </a:solidFill>
              </a:rPr>
              <a:t>Avionics System</a:t>
            </a:r>
          </a:p>
          <a:p>
            <a:pPr lvl="1"/>
            <a:r>
              <a:rPr lang="en-US" dirty="0" smtClean="0">
                <a:solidFill>
                  <a:schemeClr val="accent1">
                    <a:lumMod val="75000"/>
                  </a:schemeClr>
                </a:solidFill>
              </a:rPr>
              <a:t>Payload System</a:t>
            </a:r>
            <a:endParaRPr lang="en-US" dirty="0">
              <a:solidFill>
                <a:schemeClr val="accent1">
                  <a:lumMod val="75000"/>
                </a:schemeClr>
              </a:solidFill>
            </a:endParaRPr>
          </a:p>
        </p:txBody>
      </p:sp>
      <p:pic>
        <p:nvPicPr>
          <p:cNvPr id="4" name="Picture 3" descr="Website-Testi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10381" y="1888545"/>
            <a:ext cx="3987800" cy="3822700"/>
          </a:xfrm>
          <a:prstGeom prst="rect">
            <a:avLst/>
          </a:prstGeom>
        </p:spPr>
      </p:pic>
      <p:sp>
        <p:nvSpPr>
          <p:cNvPr id="5" name="Footer Placeholder 4"/>
          <p:cNvSpPr>
            <a:spLocks noGrp="1"/>
          </p:cNvSpPr>
          <p:nvPr>
            <p:ph type="ftr" sz="quarter" idx="11"/>
          </p:nvPr>
        </p:nvSpPr>
        <p:spPr/>
        <p:txBody>
          <a:bodyPr/>
          <a:lstStyle/>
          <a:p>
            <a:r>
              <a:rPr lang="en-US" sz="1000" dirty="0"/>
              <a:t>5</a:t>
            </a:r>
            <a:r>
              <a:rPr lang="en-US" sz="1000" dirty="0" smtClean="0"/>
              <a:t> of 23</a:t>
            </a:r>
            <a:endParaRPr lang="en-US" sz="1000" dirty="0"/>
          </a:p>
        </p:txBody>
      </p:sp>
    </p:spTree>
    <p:extLst>
      <p:ext uri="{BB962C8B-B14F-4D97-AF65-F5344CB8AC3E}">
        <p14:creationId xmlns:p14="http://schemas.microsoft.com/office/powerpoint/2010/main" xmlns="" val="875732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Test-Bed (Cont.)</a:t>
            </a:r>
            <a:endParaRPr lang="en-US" dirty="0"/>
          </a:p>
        </p:txBody>
      </p:sp>
      <p:sp>
        <p:nvSpPr>
          <p:cNvPr id="3" name="Content Placeholder 2"/>
          <p:cNvSpPr>
            <a:spLocks noGrp="1"/>
          </p:cNvSpPr>
          <p:nvPr>
            <p:ph sz="half" idx="1"/>
          </p:nvPr>
        </p:nvSpPr>
        <p:spPr>
          <a:xfrm>
            <a:off x="677333" y="2160589"/>
            <a:ext cx="5182119" cy="3880772"/>
          </a:xfrm>
        </p:spPr>
        <p:txBody>
          <a:bodyPr>
            <a:normAutofit fontScale="92500" lnSpcReduction="20000"/>
          </a:bodyPr>
          <a:lstStyle/>
          <a:p>
            <a:pPr algn="just"/>
            <a:r>
              <a:rPr lang="en-US" dirty="0" smtClean="0"/>
              <a:t>Connections between the subsystems</a:t>
            </a:r>
          </a:p>
          <a:p>
            <a:pPr lvl="1" algn="just"/>
            <a:r>
              <a:rPr lang="en-US" dirty="0" smtClean="0">
                <a:solidFill>
                  <a:schemeClr val="accent1">
                    <a:lumMod val="75000"/>
                  </a:schemeClr>
                </a:solidFill>
              </a:rPr>
              <a:t>1.3 GHz link for video down-streaming</a:t>
            </a:r>
          </a:p>
          <a:p>
            <a:pPr lvl="1" algn="just"/>
            <a:r>
              <a:rPr lang="en-US" dirty="0" smtClean="0">
                <a:solidFill>
                  <a:schemeClr val="accent1">
                    <a:lumMod val="75000"/>
                  </a:schemeClr>
                </a:solidFill>
              </a:rPr>
              <a:t>75 MHz traditional R/C radio for manual flight control</a:t>
            </a:r>
          </a:p>
          <a:p>
            <a:pPr lvl="1" algn="just"/>
            <a:r>
              <a:rPr lang="en-US" dirty="0" smtClean="0">
                <a:solidFill>
                  <a:schemeClr val="accent1">
                    <a:lumMod val="75000"/>
                  </a:schemeClr>
                </a:solidFill>
              </a:rPr>
              <a:t>2.4 GHz ZigBee link for telemetry and reconfiguration control</a:t>
            </a:r>
          </a:p>
          <a:p>
            <a:pPr algn="just"/>
            <a:r>
              <a:rPr lang="en-US" dirty="0" smtClean="0"/>
              <a:t>Body of quadrotor consists of magnesium hub joining four carbon fiber arms.</a:t>
            </a:r>
          </a:p>
          <a:p>
            <a:pPr algn="just"/>
            <a:r>
              <a:rPr lang="en-US" dirty="0"/>
              <a:t>Mounted at the end of each arm is a magnesium motor mount that holds a brushless motor and propeller assembly</a:t>
            </a:r>
            <a:r>
              <a:rPr lang="en-US" dirty="0" smtClean="0"/>
              <a:t>.</a:t>
            </a:r>
          </a:p>
          <a:p>
            <a:pPr algn="just"/>
            <a:r>
              <a:rPr lang="en-US" dirty="0"/>
              <a:t>In addition to the processors, other hardware components include an IMU, altimeter, and a modular GPS unit for attitude, altitude, and position estimation, respectively</a:t>
            </a:r>
            <a:r>
              <a:rPr lang="en-US" dirty="0" smtClean="0"/>
              <a:t>.</a:t>
            </a:r>
          </a:p>
          <a:p>
            <a:pPr algn="just"/>
            <a:endParaRPr lang="en-US" dirty="0" smtClean="0"/>
          </a:p>
        </p:txBody>
      </p:sp>
      <p:pic>
        <p:nvPicPr>
          <p:cNvPr id="5" name="Content Placeholder 4" descr="Screen Shot 2015-02-02 at 2.34.41 PM.png"/>
          <p:cNvPicPr>
            <a:picLocks noGrp="1" noChangeAspect="1"/>
          </p:cNvPicPr>
          <p:nvPr>
            <p:ph sz="half" idx="2"/>
          </p:nvPr>
        </p:nvPicPr>
        <p:blipFill>
          <a:blip r:embed="rId2">
            <a:extLst>
              <a:ext uri="{28A0092B-C50C-407E-A947-70E740481C1C}">
                <a14:useLocalDpi xmlns:a14="http://schemas.microsoft.com/office/drawing/2010/main" xmlns="" val="0"/>
              </a:ext>
            </a:extLst>
          </a:blip>
          <a:srcRect l="2211" r="2211"/>
          <a:stretch>
            <a:fillRect/>
          </a:stretch>
        </p:blipFill>
        <p:spPr>
          <a:xfrm>
            <a:off x="6085534" y="2160589"/>
            <a:ext cx="3188470" cy="2957368"/>
          </a:xfrm>
        </p:spPr>
      </p:pic>
      <p:sp>
        <p:nvSpPr>
          <p:cNvPr id="4" name="Footer Placeholder 3"/>
          <p:cNvSpPr>
            <a:spLocks noGrp="1"/>
          </p:cNvSpPr>
          <p:nvPr>
            <p:ph type="ftr" sz="quarter" idx="11"/>
          </p:nvPr>
        </p:nvSpPr>
        <p:spPr/>
        <p:txBody>
          <a:bodyPr/>
          <a:lstStyle/>
          <a:p>
            <a:r>
              <a:rPr lang="en-US" sz="1000" dirty="0"/>
              <a:t>6</a:t>
            </a:r>
            <a:r>
              <a:rPr lang="en-US" sz="1000" dirty="0" smtClean="0"/>
              <a:t> of 23</a:t>
            </a:r>
            <a:endParaRPr lang="en-US" sz="1000" dirty="0"/>
          </a:p>
        </p:txBody>
      </p:sp>
    </p:spTree>
    <p:extLst>
      <p:ext uri="{BB962C8B-B14F-4D97-AF65-F5344CB8AC3E}">
        <p14:creationId xmlns:p14="http://schemas.microsoft.com/office/powerpoint/2010/main" xmlns="" val="430140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Avionics System</a:t>
            </a:r>
            <a:endParaRPr lang="en-US" dirty="0"/>
          </a:p>
        </p:txBody>
      </p:sp>
      <p:sp>
        <p:nvSpPr>
          <p:cNvPr id="6" name="Content Placeholder 5"/>
          <p:cNvSpPr>
            <a:spLocks noGrp="1"/>
          </p:cNvSpPr>
          <p:nvPr>
            <p:ph idx="1"/>
          </p:nvPr>
        </p:nvSpPr>
        <p:spPr/>
        <p:txBody>
          <a:bodyPr/>
          <a:lstStyle/>
          <a:p>
            <a:pPr algn="just"/>
            <a:r>
              <a:rPr lang="en-US" dirty="0" smtClean="0"/>
              <a:t>The avionics system is a triple processor setup</a:t>
            </a:r>
          </a:p>
          <a:p>
            <a:pPr lvl="1" algn="just"/>
            <a:r>
              <a:rPr lang="en-US" dirty="0" smtClean="0">
                <a:solidFill>
                  <a:schemeClr val="accent1">
                    <a:lumMod val="75000"/>
                  </a:schemeClr>
                </a:solidFill>
              </a:rPr>
              <a:t>Telemetry Processor</a:t>
            </a:r>
          </a:p>
          <a:p>
            <a:pPr lvl="1" algn="just"/>
            <a:r>
              <a:rPr lang="en-US" dirty="0" smtClean="0">
                <a:solidFill>
                  <a:schemeClr val="accent1">
                    <a:lumMod val="75000"/>
                  </a:schemeClr>
                </a:solidFill>
              </a:rPr>
              <a:t>Interface Processor</a:t>
            </a:r>
          </a:p>
          <a:p>
            <a:pPr lvl="1" algn="just"/>
            <a:r>
              <a:rPr lang="en-US" dirty="0" smtClean="0">
                <a:solidFill>
                  <a:schemeClr val="accent1">
                    <a:lumMod val="75000"/>
                  </a:schemeClr>
                </a:solidFill>
              </a:rPr>
              <a:t>Control Processor</a:t>
            </a:r>
          </a:p>
          <a:p>
            <a:pPr algn="just"/>
            <a:r>
              <a:rPr lang="en-US" dirty="0"/>
              <a:t>All three processors are Freescale HCS12 microcontrollers running μC/OS-</a:t>
            </a:r>
            <a:r>
              <a:rPr lang="en-US" dirty="0" smtClean="0"/>
              <a:t>II, </a:t>
            </a:r>
            <a:r>
              <a:rPr lang="en-US" dirty="0"/>
              <a:t>the real-time operating system (RTOS</a:t>
            </a:r>
            <a:r>
              <a:rPr lang="en-US" dirty="0" smtClean="0"/>
              <a:t>)</a:t>
            </a:r>
          </a:p>
          <a:p>
            <a:pPr algn="just"/>
            <a:r>
              <a:rPr lang="en-US" dirty="0"/>
              <a:t>All MCUs are connected to a CAN bus. A forth dedicated MCU collects checkpoints written by other MCUs from the CAN bus and stores them to stable storage</a:t>
            </a:r>
            <a:r>
              <a:rPr lang="en-US" dirty="0" smtClean="0"/>
              <a:t>.</a:t>
            </a:r>
            <a:endParaRPr lang="en-US" dirty="0"/>
          </a:p>
          <a:p>
            <a:pPr algn="just"/>
            <a:endParaRPr lang="en-US" dirty="0"/>
          </a:p>
        </p:txBody>
      </p:sp>
      <p:sp>
        <p:nvSpPr>
          <p:cNvPr id="2" name="Footer Placeholder 1"/>
          <p:cNvSpPr>
            <a:spLocks noGrp="1"/>
          </p:cNvSpPr>
          <p:nvPr>
            <p:ph type="ftr" sz="quarter" idx="11"/>
          </p:nvPr>
        </p:nvSpPr>
        <p:spPr/>
        <p:txBody>
          <a:bodyPr/>
          <a:lstStyle/>
          <a:p>
            <a:r>
              <a:rPr lang="en-US" sz="1000" dirty="0"/>
              <a:t>7</a:t>
            </a:r>
            <a:r>
              <a:rPr lang="en-US" sz="1000" dirty="0" smtClean="0"/>
              <a:t> of 23</a:t>
            </a:r>
            <a:endParaRPr lang="en-US" sz="1000" dirty="0"/>
          </a:p>
        </p:txBody>
      </p:sp>
    </p:spTree>
    <p:extLst>
      <p:ext uri="{BB962C8B-B14F-4D97-AF65-F5344CB8AC3E}">
        <p14:creationId xmlns:p14="http://schemas.microsoft.com/office/powerpoint/2010/main" xmlns="" val="218788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Avionics System (Cont.)</a:t>
            </a:r>
            <a:endParaRPr lang="en-US" dirty="0"/>
          </a:p>
        </p:txBody>
      </p:sp>
      <p:sp>
        <p:nvSpPr>
          <p:cNvPr id="3" name="Content Placeholder 2"/>
          <p:cNvSpPr>
            <a:spLocks noGrp="1"/>
          </p:cNvSpPr>
          <p:nvPr>
            <p:ph sz="half" idx="1"/>
          </p:nvPr>
        </p:nvSpPr>
        <p:spPr/>
        <p:txBody>
          <a:bodyPr>
            <a:normAutofit lnSpcReduction="10000"/>
          </a:bodyPr>
          <a:lstStyle/>
          <a:p>
            <a:r>
              <a:rPr lang="en-US" dirty="0"/>
              <a:t>The control processor is responsible for vehicle stabilization and </a:t>
            </a:r>
            <a:r>
              <a:rPr lang="en-US" dirty="0" smtClean="0"/>
              <a:t>navigation</a:t>
            </a:r>
            <a:endParaRPr lang="en-US" dirty="0"/>
          </a:p>
          <a:p>
            <a:r>
              <a:rPr lang="en-US" dirty="0" smtClean="0"/>
              <a:t>These functions </a:t>
            </a:r>
            <a:r>
              <a:rPr lang="en-US" dirty="0"/>
              <a:t>are achieved by executing software tasks implementing the Proportional-Integral- Differential (PID) control </a:t>
            </a:r>
            <a:r>
              <a:rPr lang="en-US" dirty="0" smtClean="0"/>
              <a:t>loops</a:t>
            </a:r>
          </a:p>
          <a:p>
            <a:r>
              <a:rPr lang="en-US" dirty="0" smtClean="0"/>
              <a:t>PID </a:t>
            </a:r>
            <a:r>
              <a:rPr lang="en-US" dirty="0"/>
              <a:t>gains are found experimentally, and are wirelessly reconfigured by the reconfiguration host on the ground station to allow in-flight </a:t>
            </a:r>
            <a:r>
              <a:rPr lang="en-US" dirty="0" smtClean="0"/>
              <a:t>tuning</a:t>
            </a:r>
            <a:endParaRPr lang="en-US" dirty="0"/>
          </a:p>
          <a:p>
            <a:endParaRPr lang="en-US" dirty="0" smtClean="0"/>
          </a:p>
        </p:txBody>
      </p:sp>
      <p:pic>
        <p:nvPicPr>
          <p:cNvPr id="5" name="Content Placeholder 4" descr="Screen Shot 2015-02-02 at 7.56.29 PM.png"/>
          <p:cNvPicPr>
            <a:picLocks noGrp="1" noChangeAspect="1"/>
          </p:cNvPicPr>
          <p:nvPr>
            <p:ph sz="half" idx="2"/>
          </p:nvPr>
        </p:nvPicPr>
        <p:blipFill>
          <a:blip r:embed="rId2">
            <a:extLst>
              <a:ext uri="{28A0092B-C50C-407E-A947-70E740481C1C}">
                <a14:useLocalDpi xmlns:a14="http://schemas.microsoft.com/office/drawing/2010/main" xmlns="" val="0"/>
              </a:ext>
            </a:extLst>
          </a:blip>
          <a:srcRect t="-28236" b="-28236"/>
          <a:stretch>
            <a:fillRect/>
          </a:stretch>
        </p:blipFill>
        <p:spPr/>
      </p:pic>
      <p:sp>
        <p:nvSpPr>
          <p:cNvPr id="6" name="Footer Placeholder 5"/>
          <p:cNvSpPr>
            <a:spLocks noGrp="1"/>
          </p:cNvSpPr>
          <p:nvPr>
            <p:ph type="ftr" sz="quarter" idx="11"/>
          </p:nvPr>
        </p:nvSpPr>
        <p:spPr/>
        <p:txBody>
          <a:bodyPr/>
          <a:lstStyle/>
          <a:p>
            <a:r>
              <a:rPr lang="en-US" sz="1000" dirty="0"/>
              <a:t>8</a:t>
            </a:r>
            <a:r>
              <a:rPr lang="en-US" sz="1000" dirty="0" smtClean="0"/>
              <a:t> of 23</a:t>
            </a:r>
            <a:endParaRPr lang="en-US" sz="1000" dirty="0"/>
          </a:p>
        </p:txBody>
      </p:sp>
    </p:spTree>
    <p:extLst>
      <p:ext uri="{BB962C8B-B14F-4D97-AF65-F5344CB8AC3E}">
        <p14:creationId xmlns:p14="http://schemas.microsoft.com/office/powerpoint/2010/main" xmlns="" val="4256367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Gracefully Degrading Avionics System</a:t>
            </a:r>
            <a:endParaRPr lang="en-IN" dirty="0"/>
          </a:p>
        </p:txBody>
      </p:sp>
      <p:sp>
        <p:nvSpPr>
          <p:cNvPr id="3" name="Content Placeholder 2"/>
          <p:cNvSpPr>
            <a:spLocks noGrp="1"/>
          </p:cNvSpPr>
          <p:nvPr>
            <p:ph idx="1"/>
          </p:nvPr>
        </p:nvSpPr>
        <p:spPr/>
        <p:txBody>
          <a:bodyPr/>
          <a:lstStyle/>
          <a:p>
            <a:r>
              <a:rPr lang="en-IN" dirty="0" smtClean="0">
                <a:solidFill>
                  <a:schemeClr val="tx1"/>
                </a:solidFill>
              </a:rPr>
              <a:t>The attitude stability tasks:</a:t>
            </a:r>
          </a:p>
          <a:p>
            <a:pPr lvl="1"/>
            <a:r>
              <a:rPr lang="en-IN" dirty="0" smtClean="0">
                <a:solidFill>
                  <a:schemeClr val="accent1">
                    <a:lumMod val="75000"/>
                  </a:schemeClr>
                </a:solidFill>
              </a:rPr>
              <a:t>Roll, pitch and yaw PID control tasks</a:t>
            </a:r>
          </a:p>
          <a:p>
            <a:pPr lvl="1"/>
            <a:endParaRPr lang="en-IN" dirty="0" smtClean="0">
              <a:solidFill>
                <a:schemeClr val="accent1">
                  <a:lumMod val="75000"/>
                </a:schemeClr>
              </a:solidFill>
            </a:endParaRPr>
          </a:p>
          <a:p>
            <a:endParaRPr lang="en-IN" dirty="0" smtClean="0">
              <a:solidFill>
                <a:schemeClr val="accent1">
                  <a:lumMod val="75000"/>
                </a:schemeClr>
              </a:solidFill>
            </a:endParaRPr>
          </a:p>
          <a:p>
            <a:r>
              <a:rPr lang="en-IN" dirty="0" smtClean="0">
                <a:solidFill>
                  <a:schemeClr val="tx1"/>
                </a:solidFill>
              </a:rPr>
              <a:t>The control feedback task:</a:t>
            </a:r>
          </a:p>
          <a:p>
            <a:pPr lvl="1"/>
            <a:r>
              <a:rPr lang="en-IN" dirty="0" smtClean="0">
                <a:solidFill>
                  <a:schemeClr val="accent1">
                    <a:lumMod val="75000"/>
                  </a:schemeClr>
                </a:solidFill>
              </a:rPr>
              <a:t>IMU task</a:t>
            </a:r>
          </a:p>
          <a:p>
            <a:pPr>
              <a:buNone/>
            </a:pPr>
            <a:endParaRPr lang="en-IN" dirty="0" smtClean="0">
              <a:solidFill>
                <a:schemeClr val="accent1">
                  <a:lumMod val="75000"/>
                </a:schemeClr>
              </a:solidFill>
            </a:endParaRPr>
          </a:p>
          <a:p>
            <a:pPr lvl="1"/>
            <a:endParaRPr lang="en-IN" dirty="0" smtClean="0">
              <a:solidFill>
                <a:schemeClr val="accent1">
                  <a:lumMod val="75000"/>
                </a:schemeClr>
              </a:solidFill>
            </a:endParaRPr>
          </a:p>
          <a:p>
            <a:pPr lvl="1"/>
            <a:endParaRPr lang="en-IN" dirty="0" smtClean="0">
              <a:solidFill>
                <a:schemeClr val="accent1">
                  <a:lumMod val="75000"/>
                </a:schemeClr>
              </a:solidFill>
            </a:endParaRPr>
          </a:p>
        </p:txBody>
      </p:sp>
      <p:sp>
        <p:nvSpPr>
          <p:cNvPr id="4" name="Footer Placeholder 3"/>
          <p:cNvSpPr>
            <a:spLocks noGrp="1"/>
          </p:cNvSpPr>
          <p:nvPr>
            <p:ph type="ftr" sz="quarter" idx="11"/>
          </p:nvPr>
        </p:nvSpPr>
        <p:spPr/>
        <p:txBody>
          <a:bodyPr/>
          <a:lstStyle/>
          <a:p>
            <a:r>
              <a:rPr lang="en-US" sz="1000" dirty="0"/>
              <a:t>9</a:t>
            </a:r>
            <a:r>
              <a:rPr lang="en-US" sz="1000" dirty="0" smtClean="0"/>
              <a:t> of 23</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962</TotalTime>
  <Words>1627</Words>
  <Application>Microsoft Macintosh PowerPoint</Application>
  <PresentationFormat>Custom</PresentationFormat>
  <Paragraphs>181</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A Real-Time Gracefully Degrading Avionics System for Unmanned Aerial Vehicles</vt:lpstr>
      <vt:lpstr>Overview</vt:lpstr>
      <vt:lpstr>Fault Tolerance</vt:lpstr>
      <vt:lpstr>Graceful Degradation</vt:lpstr>
      <vt:lpstr>The Test-Bed</vt:lpstr>
      <vt:lpstr>The Test-Bed (Cont.)</vt:lpstr>
      <vt:lpstr>The Avionics System</vt:lpstr>
      <vt:lpstr>The Avionics System (Cont.)</vt:lpstr>
      <vt:lpstr>The Gracefully Degrading Avionics System</vt:lpstr>
      <vt:lpstr>The Continuously repeated data communication pattern</vt:lpstr>
      <vt:lpstr>Checkpointing 101</vt:lpstr>
      <vt:lpstr>Checkpointing for our system</vt:lpstr>
      <vt:lpstr>Checkpointing Loop</vt:lpstr>
      <vt:lpstr>The Recovery Manager !</vt:lpstr>
      <vt:lpstr>Recovery Manager</vt:lpstr>
      <vt:lpstr>Recovery Manager</vt:lpstr>
      <vt:lpstr>Experimental Setup</vt:lpstr>
      <vt:lpstr>PERFORMANCE RESULTS</vt:lpstr>
      <vt:lpstr>Slide 19</vt:lpstr>
      <vt:lpstr>Conclusion</vt:lpstr>
      <vt:lpstr>Our Take on the Paper</vt:lpstr>
      <vt:lpstr>REFERENCES</vt:lpstr>
      <vt:lpstr>THANK YOU FOR YOUR ATTENTION !  ANY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Virendra</cp:lastModifiedBy>
  <cp:revision>35</cp:revision>
  <dcterms:created xsi:type="dcterms:W3CDTF">2014-09-12T02:18:09Z</dcterms:created>
  <dcterms:modified xsi:type="dcterms:W3CDTF">2015-02-03T11:57:09Z</dcterms:modified>
</cp:coreProperties>
</file>