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2" r:id="rId39"/>
    <p:sldId id="294" r:id="rId40"/>
    <p:sldId id="306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3" r:id="rId49"/>
    <p:sldId id="304" r:id="rId50"/>
    <p:sldId id="305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E0DA-65EE-4844-884C-50C2640D3844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11344-4D3B-4BC7-8C27-6FF0AC0CD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344-4D3B-4BC7-8C27-6FF0AC0CD2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1344-4D3B-4BC7-8C27-6FF0AC0CD2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AE79-2112-4A9E-A86A-A6FD44311777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1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65CA-6294-47CC-B09D-2C4E012E6F49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7B27-0DBC-41EE-8377-AA30D513D5F2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16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D23E-2B45-418F-92DB-24F07480C7DC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3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B615-581E-4497-BDA7-2286E6461487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1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AD4D-4923-4CFC-92B8-4391734E3680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D0DB-508F-4C52-A746-8636F04D46C4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7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19FB-4647-456F-8711-800CB2BDBE94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48AA-93C5-44D8-B290-4C2F054CC025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BDFE-37C8-4766-89DF-9CDE225AC297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0F26-81C9-4D1D-9F46-9D8BD971D44C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E592-D211-47B3-8D02-7A07EC6F89B7}" type="datetime1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EE7-1E91-41C5-8CFF-6B1EB945D519}" type="datetime1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737D-7D17-4C3A-B9AF-2B9FAA780838}" type="datetime1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1CCF-8183-4BA2-A95F-7522217E636F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6A39-B2F2-42BA-BAAE-6D54179C0F7B}" type="datetime1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740E-4B7D-4865-A66A-B0A95D39F1D0}" type="datetime1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BA8CE7-D70B-450D-93BD-16057C18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ysics.dcu.ie/~bl/digi/unitd17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40" y="1933479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of Evolvable Hardware in the Case of Fault and Environmental Change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0514" y="3788449"/>
            <a:ext cx="10683443" cy="194733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	Published </a:t>
            </a:r>
            <a:r>
              <a:rPr lang="en-US" b="1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: Proceedings of the 2009 IEEE International Conference on Robotics and </a:t>
            </a:r>
            <a:r>
              <a:rPr lang="en-US" dirty="0" err="1" smtClean="0">
                <a:solidFill>
                  <a:schemeClr val="tx1"/>
                </a:solidFill>
              </a:rPr>
              <a:t>Biomimetics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Authors</a:t>
            </a:r>
            <a:r>
              <a:rPr lang="en-US" dirty="0">
                <a:solidFill>
                  <a:schemeClr val="tx1"/>
                </a:solidFill>
              </a:rPr>
              <a:t>: Jian Gong, </a:t>
            </a:r>
            <a:r>
              <a:rPr lang="en-US" dirty="0" err="1">
                <a:solidFill>
                  <a:schemeClr val="tx1"/>
                </a:solidFill>
              </a:rPr>
              <a:t>Mengfei</a:t>
            </a:r>
            <a:r>
              <a:rPr lang="en-US" dirty="0">
                <a:solidFill>
                  <a:schemeClr val="tx1"/>
                </a:solidFill>
              </a:rPr>
              <a:t> Yang </a:t>
            </a:r>
            <a:endParaRPr lang="en-US" dirty="0" smtClean="0">
              <a:solidFill>
                <a:schemeClr val="tx1"/>
              </a:solidFill>
            </a:endParaRP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Presented by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Nikhil Hanji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Akash Solomon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Evolution after fault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𝐸𝑣𝑜𝑙𝑢𝑡𝑖𝑜𝑛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75" b="2747"/>
          <a:stretch/>
        </p:blipFill>
        <p:spPr>
          <a:xfrm>
            <a:off x="935183" y="2528456"/>
            <a:ext cx="8395854" cy="24522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9784" cy="365125"/>
          </a:xfrm>
        </p:spPr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10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1709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100" dirty="0" smtClean="0"/>
                  <a:t>Evolution after fault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:r>
                  <a:rPr lang="en-US" sz="21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𝐸𝑣𝑜𝑙𝑢𝑡𝑖𝑜𝑛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1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ea typeface="Cambria Math" panose="02040503050406030204" pitchFamily="18" charset="0"/>
                  </a:rPr>
                  <a:t> </a:t>
                </a:r>
                <a:endParaRPr lang="en-US" sz="2100" dirty="0"/>
              </a:p>
              <a:p>
                <a:pPr marL="0" indent="0">
                  <a:buNone/>
                </a:pPr>
                <a:endParaRPr lang="en-US" sz="21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170938"/>
              </a:xfrm>
              <a:blipFill rotWithShape="0">
                <a:blip r:embed="rId2"/>
                <a:stretch>
                  <a:fillRect l="-142" t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02"/>
          <a:stretch/>
        </p:blipFill>
        <p:spPr>
          <a:xfrm>
            <a:off x="431377" y="2576225"/>
            <a:ext cx="9052059" cy="20858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3687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11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3 and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Evolution after environment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Evolution after environment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986"/>
          <a:stretch/>
        </p:blipFill>
        <p:spPr>
          <a:xfrm>
            <a:off x="1529389" y="2660072"/>
            <a:ext cx="5972847" cy="188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1" r="886" b="3267"/>
          <a:stretch/>
        </p:blipFill>
        <p:spPr>
          <a:xfrm>
            <a:off x="1246908" y="4923327"/>
            <a:ext cx="6199910" cy="16852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2695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12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1430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159"/>
          <a:stretch/>
        </p:blipFill>
        <p:spPr>
          <a:xfrm>
            <a:off x="1677363" y="2160589"/>
            <a:ext cx="6597311" cy="30989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4396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13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9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Evolvable Hardware</a:t>
            </a:r>
            <a:br>
              <a:rPr lang="en-US" dirty="0" smtClean="0"/>
            </a:br>
            <a:r>
              <a:rPr lang="en-US" dirty="0" smtClean="0"/>
              <a:t>Experimental Setup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consists of a configurable circuit, a high performance computer, evaluation logic and configuration logic.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12"/>
          <a:stretch/>
        </p:blipFill>
        <p:spPr>
          <a:xfrm>
            <a:off x="852054" y="2854036"/>
            <a:ext cx="8333510" cy="31519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9784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14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392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Circuit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configurable circuit has 4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and 1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16 input configurations for 2 LUTs’, along with 1 bit control signal.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33 bit chromosome represents configuration of the circuit.  </a:t>
                </a:r>
                <a:endParaRPr lang="en-US" dirty="0"/>
              </a:p>
              <a:p>
                <a:pPr marL="5715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701" t="1075" r="701" b="16935"/>
          <a:stretch/>
        </p:blipFill>
        <p:spPr>
          <a:xfrm>
            <a:off x="1011381" y="4100975"/>
            <a:ext cx="6920345" cy="21128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15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438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Evolvable Hardware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High performance computer generates random initial population of chromosomes.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Computer downloads individuals to configurable circuit, sequentially.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Each individual is evaluated in configurable circuit.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Computer uploads evaluation of all individuals from configurable circuit.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Fitness of the population is calculated. </a:t>
            </a:r>
          </a:p>
          <a:p>
            <a:pPr lvl="1"/>
            <a:r>
              <a:rPr lang="en-US" dirty="0" smtClean="0"/>
              <a:t>If optimal fitness is reached, the evolution is successful. Else evolution continues.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16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4608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Genetic Algorithm is used.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</a:rPr>
              <a:t>Start with a “population” of “individuals</a:t>
            </a:r>
            <a:r>
              <a:rPr lang="en-US" altLang="en-US" sz="1400" dirty="0" smtClean="0">
                <a:latin typeface="+mj-lt"/>
              </a:rPr>
              <a:t>”</a:t>
            </a:r>
            <a:endParaRPr lang="en-US" altLang="en-US" sz="14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</a:rPr>
              <a:t>Rank these individuals according to their “fitness</a:t>
            </a:r>
            <a:r>
              <a:rPr lang="en-US" altLang="en-US" sz="1400" dirty="0" smtClean="0">
                <a:latin typeface="+mj-lt"/>
              </a:rPr>
              <a:t>”</a:t>
            </a:r>
            <a:endParaRPr lang="en-US" altLang="en-US" sz="14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</a:rPr>
              <a:t>Select pairs of individuals to “reproduce”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dirty="0">
                <a:latin typeface="+mj-lt"/>
              </a:rPr>
              <a:t>Higher fitness </a:t>
            </a:r>
            <a:r>
              <a:rPr lang="en-US" altLang="en-US" dirty="0">
                <a:latin typeface="+mj-lt"/>
                <a:sym typeface="Symbol" panose="05050102010706020507" pitchFamily="18" charset="2"/>
              </a:rPr>
              <a:t> greater probability of </a:t>
            </a:r>
            <a:r>
              <a:rPr lang="en-US" altLang="en-US" dirty="0" smtClean="0">
                <a:latin typeface="+mj-lt"/>
                <a:sym typeface="Symbol" panose="05050102010706020507" pitchFamily="18" charset="2"/>
              </a:rPr>
              <a:t>selection</a:t>
            </a:r>
            <a:endParaRPr lang="en-US" altLang="en-US" dirty="0">
              <a:latin typeface="+mj-lt"/>
              <a:sym typeface="Symbol" panose="05050102010706020507" pitchFamily="18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sym typeface="Symbol" panose="05050102010706020507" pitchFamily="18" charset="2"/>
              </a:rPr>
              <a:t>Each pair of “parents” produces two “children”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dirty="0">
                <a:latin typeface="+mj-lt"/>
                <a:sym typeface="Symbol" panose="05050102010706020507" pitchFamily="18" charset="2"/>
              </a:rPr>
              <a:t>Because of “crossover,” children receive “genes” from both </a:t>
            </a:r>
            <a:r>
              <a:rPr lang="en-US" altLang="en-US" dirty="0" smtClean="0">
                <a:latin typeface="+mj-lt"/>
                <a:sym typeface="Symbol" panose="05050102010706020507" pitchFamily="18" charset="2"/>
              </a:rPr>
              <a:t>parents</a:t>
            </a:r>
            <a:endParaRPr lang="en-US" altLang="en-US" dirty="0">
              <a:latin typeface="+mj-lt"/>
              <a:sym typeface="Symbol" panose="05050102010706020507" pitchFamily="18" charset="2"/>
            </a:endParaRPr>
          </a:p>
          <a:p>
            <a:r>
              <a:rPr lang="en-US" altLang="en-US" sz="1600" dirty="0">
                <a:latin typeface="+mj-lt"/>
                <a:sym typeface="Symbol" panose="05050102010706020507" pitchFamily="18" charset="2"/>
              </a:rPr>
              <a:t>Introduce random “mutations” in some of the </a:t>
            </a:r>
            <a:r>
              <a:rPr lang="en-US" altLang="en-US" sz="1600" dirty="0" smtClean="0">
                <a:latin typeface="+mj-lt"/>
                <a:sym typeface="Symbol" panose="05050102010706020507" pitchFamily="18" charset="2"/>
              </a:rPr>
              <a:t>children</a:t>
            </a:r>
            <a:endParaRPr lang="en-US" altLang="en-US" sz="1600" dirty="0">
              <a:latin typeface="+mj-lt"/>
              <a:sym typeface="Symbol" panose="05050102010706020507" pitchFamily="18" charset="2"/>
            </a:endParaRPr>
          </a:p>
          <a:p>
            <a:r>
              <a:rPr lang="en-US" altLang="en-US" sz="1600" dirty="0">
                <a:latin typeface="+mj-lt"/>
                <a:sym typeface="Symbol" panose="05050102010706020507" pitchFamily="18" charset="2"/>
              </a:rPr>
              <a:t>Repeat until a desired fitness level has been reached or some number of generations have </a:t>
            </a:r>
            <a:r>
              <a:rPr lang="en-US" altLang="en-US" sz="1600" dirty="0" smtClean="0">
                <a:latin typeface="+mj-lt"/>
                <a:sym typeface="Symbol" panose="05050102010706020507" pitchFamily="18" charset="2"/>
              </a:rPr>
              <a:t>elapsed</a:t>
            </a:r>
            <a:r>
              <a:rPr lang="en-US" altLang="en-US" dirty="0" smtClean="0">
                <a:sym typeface="Symbol" panose="05050102010706020507" pitchFamily="18" charset="2"/>
              </a:rPr>
              <a:t>. </a:t>
            </a:r>
            <a:endParaRPr lang="en-US" altLang="en-US" sz="1600" dirty="0">
              <a:latin typeface="+mj-lt"/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3687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17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834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Three Genetic Algorithm operators are used;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Roulette wheel selection, one-point crossover, and one-point mutation.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Crossover rate = 0.4.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Mutation rate </a:t>
                </a:r>
                <a:r>
                  <a:rPr lang="en-US" dirty="0"/>
                  <a:t>=</a:t>
                </a:r>
                <a:r>
                  <a:rPr lang="en-US" dirty="0" smtClean="0"/>
                  <a:t> 0.02.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Population size = 100.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Maximum number of generations = 500. </a:t>
                </a:r>
              </a:p>
              <a:p>
                <a:r>
                  <a:rPr lang="en-US" dirty="0" smtClean="0"/>
                  <a:t>The fitness of each individual is calculated according to;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=16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matches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</m:t>
                    </m:r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put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					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𝑓𝑖𝑡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𝑓𝑖𝑡</m:t>
                    </m:r>
                  </m:oMath>
                </a14:m>
                <a:r>
                  <a:rPr lang="en-US" dirty="0" smtClean="0"/>
                  <a:t> is found to be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=16,</m:t>
                    </m:r>
                  </m:oMath>
                </a14:m>
                <a:r>
                  <a:rPr lang="en-US" dirty="0" smtClean="0"/>
                  <a:t> the individual is optimal.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87253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18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2598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Scenarios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circuit evolves in normal condition (without faults and environmental change.)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evolution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This is also the 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The circuit state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for successful evolution.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circuit evolves after a stuck-at-fault,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</a:t>
                </a:r>
                <a:r>
                  <a:rPr lang="en-US" dirty="0" smtClean="0"/>
                  <a:t>tuck-at-0 fault in the first LUT with address 0001. 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circuit evolves after environment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from the normal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circuit evolves after environment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from the normal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environment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19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9624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31447" cy="3880773"/>
          </a:xfrm>
        </p:spPr>
        <p:txBody>
          <a:bodyPr/>
          <a:lstStyle/>
          <a:p>
            <a:r>
              <a:rPr lang="en-US" dirty="0" smtClean="0"/>
              <a:t>Within space, controllers and robots are vulnerable. </a:t>
            </a:r>
          </a:p>
          <a:p>
            <a:r>
              <a:rPr lang="en-US" dirty="0" smtClean="0"/>
              <a:t>Robots and controllers are susceptible to faults during operation: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nexpected state and/or operation.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Changing environment.</a:t>
            </a:r>
          </a:p>
          <a:p>
            <a:r>
              <a:rPr lang="en-US" dirty="0" smtClean="0"/>
              <a:t>Fault Tolerance is required to handle the faults incurred.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Difficult for large and complex circuits and systems.</a:t>
            </a:r>
          </a:p>
          <a:p>
            <a:r>
              <a:rPr lang="en-US" dirty="0"/>
              <a:t>T</a:t>
            </a:r>
            <a:r>
              <a:rPr lang="en-US" dirty="0" smtClean="0"/>
              <a:t>he attribute of robustness is critical.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Robustness and adaptability, can be introduced by using “Evolvable Hardware”.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Validated by analysis through fault modelling.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2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Scenarios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configurable circuit evolves in the four scenarios to verify the robustness of evolvable hardware.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mean </a:t>
                </a:r>
                <a:r>
                  <a:rPr lang="en-US" dirty="0" smtClean="0"/>
                  <a:t>fitness, standard deviation </a:t>
                </a:r>
                <a:r>
                  <a:rPr lang="en-US" dirty="0"/>
                  <a:t>and terminal generation of each evolution run can reflect the robustness of evolvable hardware. </a:t>
                </a:r>
                <a:endParaRPr lang="en-US" dirty="0" smtClean="0"/>
              </a:p>
              <a:p>
                <a:r>
                  <a:rPr lang="en-US" dirty="0"/>
                  <a:t>Mean fitness of each evolution run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, according to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Standard deviation of fitness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, according to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5813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20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6711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754" b="431"/>
          <a:stretch/>
        </p:blipFill>
        <p:spPr>
          <a:xfrm>
            <a:off x="838200" y="1295401"/>
            <a:ext cx="8201891" cy="4800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9434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21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1400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75" y="1270000"/>
            <a:ext cx="7105186" cy="5350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1560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22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4229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0" b="875"/>
          <a:stretch/>
        </p:blipFill>
        <p:spPr>
          <a:xfrm>
            <a:off x="1359632" y="1176512"/>
            <a:ext cx="7188624" cy="54944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5813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23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350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experiment, 119 runs are performed for each scenario.</a:t>
                </a:r>
              </a:p>
              <a:p>
                <a:r>
                  <a:rPr lang="en-US" dirty="0" smtClean="0"/>
                  <a:t> </a:t>
                </a:r>
                <a:r>
                  <a:rPr lang="en-US" dirty="0"/>
                  <a:t>All the evolution runs are successful, so that the robustness of evolvable hardware is </a:t>
                </a:r>
                <a:r>
                  <a:rPr lang="en-US" dirty="0" smtClean="0"/>
                  <a:t>verified.</a:t>
                </a:r>
              </a:p>
              <a:p>
                <a:r>
                  <a:rPr lang="en-US" dirty="0"/>
                  <a:t> It can be seen from </a:t>
                </a:r>
                <a:r>
                  <a:rPr lang="en-US" dirty="0" smtClean="0"/>
                  <a:t>the figures </a:t>
                </a:r>
                <a:r>
                  <a:rPr lang="en-US" dirty="0"/>
                  <a:t>that </a:t>
                </a:r>
                <a:r>
                  <a:rPr lang="en-US" dirty="0" smtClean="0"/>
                  <a:t>the trends </a:t>
                </a:r>
                <a:r>
                  <a:rPr lang="en-US" dirty="0"/>
                  <a:t>of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/>
                  <a:t>no obvious difference among four scenarios. </a:t>
                </a:r>
                <a:endParaRPr lang="en-US" dirty="0" smtClean="0"/>
              </a:p>
              <a:p>
                <a:r>
                  <a:rPr lang="en-US" dirty="0"/>
                  <a:t>Consequently, the robustness of evolvable hardware in the case of fault and environmental change is verified by the experiment. </a:t>
                </a:r>
                <a:endParaRPr lang="en-US" dirty="0" smtClean="0"/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enough resource, the circuit can manage to survive whatever happens.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9784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24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9419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63187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Genetic Algorithms and Artiﬁcial Neural Networks to Combinational Circuit Generation on Reconﬁgurable Hardware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1560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25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40667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Evolvable </a:t>
            </a:r>
            <a:r>
              <a:rPr lang="en-US" dirty="0"/>
              <a:t>Hardware (EHW) </a:t>
            </a:r>
            <a:r>
              <a:rPr lang="en-US" dirty="0" smtClean="0"/>
              <a:t>builds </a:t>
            </a:r>
            <a:r>
              <a:rPr lang="en-US" dirty="0"/>
              <a:t>systems </a:t>
            </a:r>
            <a:r>
              <a:rPr lang="en-US" dirty="0" smtClean="0"/>
              <a:t>whose reconﬁgurable </a:t>
            </a:r>
            <a:r>
              <a:rPr lang="en-US" dirty="0"/>
              <a:t>part is under the control of an Evolutionary Algorithm. </a:t>
            </a:r>
            <a:endParaRPr lang="en-US" dirty="0" smtClean="0"/>
          </a:p>
          <a:p>
            <a:r>
              <a:rPr lang="en-US" dirty="0" smtClean="0"/>
              <a:t>There are many ways to optimize circuits using their truth-table representation.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Heuristic </a:t>
            </a:r>
            <a:r>
              <a:rPr lang="en-US" dirty="0"/>
              <a:t>algorithms have been developed and used. </a:t>
            </a:r>
            <a:r>
              <a:rPr lang="en-US" dirty="0" err="1"/>
              <a:t>e</a:t>
            </a:r>
            <a:r>
              <a:rPr lang="en-US" dirty="0" err="1" smtClean="0"/>
              <a:t>.g</a:t>
            </a:r>
            <a:r>
              <a:rPr lang="en-US" dirty="0" smtClean="0"/>
              <a:t> ESPRESSO, GA.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Evolvable part of these systems can also be implemented using Artiﬁcial Neural </a:t>
            </a:r>
            <a:r>
              <a:rPr lang="en-US" dirty="0" smtClean="0"/>
              <a:t>Networks.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Trained </a:t>
            </a:r>
            <a:r>
              <a:rPr lang="en-US" dirty="0"/>
              <a:t>network should be able to </a:t>
            </a:r>
            <a:r>
              <a:rPr lang="en-US" dirty="0" smtClean="0"/>
              <a:t>recognize circuit patterns, </a:t>
            </a:r>
            <a:r>
              <a:rPr lang="en-US" dirty="0"/>
              <a:t>making </a:t>
            </a:r>
            <a:r>
              <a:rPr lang="en-US" dirty="0" smtClean="0"/>
              <a:t>optimization easier and 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26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4654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Genetic Algorithm and 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</a:t>
            </a:r>
            <a:r>
              <a:rPr lang="en-US" dirty="0" smtClean="0"/>
              <a:t>genetic </a:t>
            </a:r>
            <a:r>
              <a:rPr lang="en-US" dirty="0"/>
              <a:t>algorithm executes two basic steps: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an initial population and begin the main loop that evolves this population.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main loop consists of </a:t>
            </a:r>
            <a:r>
              <a:rPr lang="en-US" dirty="0" smtClean="0"/>
              <a:t>performing operations on </a:t>
            </a:r>
            <a:r>
              <a:rPr lang="en-US" dirty="0"/>
              <a:t>individuals </a:t>
            </a:r>
            <a:r>
              <a:rPr lang="en-US" dirty="0" smtClean="0"/>
              <a:t>and </a:t>
            </a:r>
            <a:r>
              <a:rPr lang="en-US" dirty="0"/>
              <a:t>evaluating </a:t>
            </a:r>
            <a:r>
              <a:rPr lang="en-US" dirty="0" smtClean="0"/>
              <a:t>them according to a ﬁtness function.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loop is repeated until we reach </a:t>
            </a:r>
            <a:r>
              <a:rPr lang="en-US" dirty="0"/>
              <a:t>the stopping criteria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Artiﬁcial </a:t>
            </a:r>
            <a:r>
              <a:rPr lang="en-US" dirty="0"/>
              <a:t>Neural Networks (ANN’s) are </a:t>
            </a:r>
            <a:r>
              <a:rPr lang="en-US" dirty="0" smtClean="0"/>
              <a:t>structures </a:t>
            </a:r>
            <a:r>
              <a:rPr lang="en-US" dirty="0"/>
              <a:t>composed by artiﬁcial neurons that can be grouped forming networks.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knowledge </a:t>
            </a:r>
            <a:r>
              <a:rPr lang="en-US" dirty="0" smtClean="0"/>
              <a:t>is </a:t>
            </a:r>
            <a:r>
              <a:rPr lang="en-US" dirty="0"/>
              <a:t>represented by the value of </a:t>
            </a:r>
            <a:r>
              <a:rPr lang="en-US" dirty="0" smtClean="0"/>
              <a:t>interconnected </a:t>
            </a:r>
            <a:r>
              <a:rPr lang="en-US" dirty="0"/>
              <a:t>weights that are actualized by learning </a:t>
            </a:r>
            <a:r>
              <a:rPr lang="en-US" dirty="0" smtClean="0"/>
              <a:t>algorithms.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143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27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720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method starts with the random generation of valid truth-tables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Work </a:t>
            </a:r>
            <a:r>
              <a:rPr lang="en-US" dirty="0"/>
              <a:t>created a database for ANN training with </a:t>
            </a:r>
            <a:r>
              <a:rPr lang="en-US" dirty="0" smtClean="0"/>
              <a:t>200 tables </a:t>
            </a:r>
            <a:r>
              <a:rPr lang="en-US" dirty="0"/>
              <a:t>distributed in search space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these tables were optimized </a:t>
            </a:r>
            <a:r>
              <a:rPr lang="en-US" dirty="0" smtClean="0"/>
              <a:t>with the </a:t>
            </a:r>
            <a:r>
              <a:rPr lang="en-US" dirty="0"/>
              <a:t>ESPRESSO </a:t>
            </a:r>
            <a:r>
              <a:rPr lang="en-US" dirty="0" smtClean="0"/>
              <a:t>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Input/output </a:t>
            </a:r>
            <a:r>
              <a:rPr lang="en-US" dirty="0"/>
              <a:t>pairs (input table / optimized table) resulted on a training ﬁle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/>
              <a:t>ﬁle was used for ANN supervised learning algorithm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Developed network and results are compared with GA and Espresso.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143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28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1799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61326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The GA was implemented with parameters 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Number of individuals=50;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Crossover rate= 100%;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Mutation rate = 20</a:t>
            </a:r>
            <a:r>
              <a:rPr lang="en-US" dirty="0" smtClean="0"/>
              <a:t>%;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Number of generations = 500</a:t>
            </a:r>
            <a:r>
              <a:rPr lang="en-US" dirty="0" smtClean="0"/>
              <a:t>.</a:t>
            </a:r>
          </a:p>
          <a:p>
            <a:r>
              <a:rPr lang="en-US" dirty="0"/>
              <a:t>For a truth-table with n input variables, each individual’s chromosome has n </a:t>
            </a:r>
            <a:r>
              <a:rPr lang="en-US" dirty="0" smtClean="0"/>
              <a:t>positions. </a:t>
            </a:r>
          </a:p>
          <a:p>
            <a:r>
              <a:rPr lang="en-US" dirty="0" smtClean="0"/>
              <a:t>Generating </a:t>
            </a:r>
            <a:r>
              <a:rPr lang="en-US" dirty="0"/>
              <a:t>initial population, the number of product </a:t>
            </a:r>
            <a:r>
              <a:rPr lang="en-US" dirty="0" smtClean="0"/>
              <a:t>terms composing </a:t>
            </a:r>
            <a:r>
              <a:rPr lang="en-US" dirty="0"/>
              <a:t>each individual is randomly chosen. 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individual can have from one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/>
              <a:t> product </a:t>
            </a:r>
            <a:r>
              <a:rPr lang="en-US" dirty="0" smtClean="0"/>
              <a:t>terms.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algorithm replaces original values with don’t cares, in a maximum of ﬁfty </a:t>
            </a:r>
            <a:r>
              <a:rPr lang="en-US" dirty="0" smtClean="0"/>
              <a:t>percent.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87253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29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5254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Faults may be modeled as an abnormal state of the circuit.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Causes the controller to behave non-deterministically.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indent="-285750"/>
                <a:r>
                  <a:rPr lang="en-US" dirty="0"/>
                  <a:t> </a:t>
                </a:r>
                <a:r>
                  <a:rPr lang="en-US" dirty="0" smtClean="0"/>
                  <a:t>Assuming </a:t>
                </a:r>
                <a:r>
                  <a:rPr lang="en-US" dirty="0"/>
                  <a:t>the number of circuit faults is </a:t>
                </a:r>
                <a:r>
                  <a:rPr lang="en-US" dirty="0" smtClean="0"/>
                  <a:t>finite;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fault set can be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;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dirty="0"/>
                  <a:t>is </a:t>
                </a:r>
                <a:r>
                  <a:rPr lang="en-US" dirty="0" smtClean="0"/>
                  <a:t>the </a:t>
                </a:r>
                <a:r>
                  <a:rPr lang="en-US" dirty="0"/>
                  <a:t>number of faults</a:t>
                </a:r>
                <a:r>
                  <a:rPr lang="en-US" dirty="0" smtClean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fault model set can be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 number of fault model sets, with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 number of faults in each fault model.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3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</a:t>
            </a:r>
            <a:r>
              <a:rPr lang="en-US" dirty="0"/>
              <a:t>distinguish don’t cares derived from 1 and from </a:t>
            </a:r>
            <a:r>
              <a:rPr lang="en-US" dirty="0" smtClean="0"/>
              <a:t>0;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0-not(variable)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1-variable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2-Don’t </a:t>
            </a:r>
            <a:r>
              <a:rPr lang="en-US" dirty="0"/>
              <a:t>C</a:t>
            </a:r>
            <a:r>
              <a:rPr lang="en-US" dirty="0" smtClean="0"/>
              <a:t>are from 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3-Don’t Care from 1</a:t>
            </a:r>
          </a:p>
          <a:p>
            <a:r>
              <a:rPr lang="en-US" dirty="0" smtClean="0"/>
              <a:t>Avoids </a:t>
            </a:r>
            <a:r>
              <a:rPr lang="en-US" dirty="0"/>
              <a:t>individual generation out of search space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Search </a:t>
            </a:r>
            <a:r>
              <a:rPr lang="en-US" dirty="0"/>
              <a:t>space is composed by all possible true lines </a:t>
            </a:r>
            <a:r>
              <a:rPr lang="en-US" dirty="0" smtClean="0"/>
              <a:t>grouping.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9434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30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0571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51"/>
          <a:stretch/>
        </p:blipFill>
        <p:spPr>
          <a:xfrm>
            <a:off x="2224223" y="2160589"/>
            <a:ext cx="5503592" cy="3402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2695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31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3044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757611" cy="3880773"/>
          </a:xfrm>
        </p:spPr>
        <p:txBody>
          <a:bodyPr/>
          <a:lstStyle/>
          <a:p>
            <a:r>
              <a:rPr lang="en-US" dirty="0" smtClean="0"/>
              <a:t>Bit-to-bit mutation: Probability </a:t>
            </a:r>
            <a:r>
              <a:rPr lang="en-US" dirty="0"/>
              <a:t>of change each position of individual’s </a:t>
            </a:r>
            <a:r>
              <a:rPr lang="en-US" dirty="0" smtClean="0"/>
              <a:t>chromosomes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Changes 0 to 2 (DC from 0), and vice-versa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Changes 1 to 3 (DC from 1), and vice-versa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Ensuring new </a:t>
            </a:r>
            <a:r>
              <a:rPr lang="en-US" dirty="0"/>
              <a:t>individuals </a:t>
            </a:r>
            <a:r>
              <a:rPr lang="en-US" dirty="0" smtClean="0"/>
              <a:t>are not out </a:t>
            </a:r>
            <a:r>
              <a:rPr lang="en-US" dirty="0"/>
              <a:t>of search space.</a:t>
            </a:r>
            <a:endParaRPr lang="en-US" dirty="0" smtClean="0"/>
          </a:p>
          <a:p>
            <a:r>
              <a:rPr lang="en-US" dirty="0"/>
              <a:t>Epidemic operator </a:t>
            </a:r>
            <a:r>
              <a:rPr lang="en-US" dirty="0" smtClean="0"/>
              <a:t>kills </a:t>
            </a:r>
            <a:r>
              <a:rPr lang="en-US" dirty="0"/>
              <a:t>all individuals of population, except the best one (elitism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Activated </a:t>
            </a:r>
            <a:r>
              <a:rPr lang="en-US" dirty="0"/>
              <a:t>when </a:t>
            </a:r>
            <a:r>
              <a:rPr lang="en-US" dirty="0" smtClean="0"/>
              <a:t>no improvement in fitness value.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44281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32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0166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computes the correctness of the individual;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enriches individuals with smaller number of terms;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p=100, after exhaustive testing.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minimized to obtain optimal value of individual.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60381" y="1883590"/>
                <a:ext cx="3221716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81" y="1883590"/>
                <a:ext cx="3221716" cy="636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87253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33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9039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ESPRESSO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60034"/>
            <a:ext cx="8596668" cy="3880773"/>
          </a:xfrm>
        </p:spPr>
        <p:txBody>
          <a:bodyPr/>
          <a:lstStyle/>
          <a:p>
            <a:r>
              <a:rPr lang="en-US" dirty="0" smtClean="0"/>
              <a:t>The ESPRESSO Algorithm is a heuristic algorithm.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onsists of three basic steps;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Expand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Irredundant Cover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Reduce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2" b="2269"/>
          <a:stretch/>
        </p:blipFill>
        <p:spPr>
          <a:xfrm>
            <a:off x="599179" y="3600420"/>
            <a:ext cx="4426478" cy="2233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789" b="1817"/>
          <a:stretch/>
        </p:blipFill>
        <p:spPr>
          <a:xfrm>
            <a:off x="5014746" y="3480294"/>
            <a:ext cx="4221403" cy="2296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4288" y="850321"/>
            <a:ext cx="78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Fundamental Digital Electronics by Brian Lawless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143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34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0355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7957"/>
            <a:ext cx="8596668" cy="3880773"/>
          </a:xfrm>
        </p:spPr>
        <p:txBody>
          <a:bodyPr/>
          <a:lstStyle/>
          <a:p>
            <a:r>
              <a:rPr lang="en-US" dirty="0"/>
              <a:t> ANN training needs an input database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To ﬁnd the best circuit for each </a:t>
            </a:r>
            <a:r>
              <a:rPr lang="en-US" dirty="0" smtClean="0"/>
              <a:t>truth-table, we use the </a:t>
            </a:r>
            <a:r>
              <a:rPr lang="en-US" dirty="0"/>
              <a:t>ESPRESSO </a:t>
            </a:r>
            <a:r>
              <a:rPr lang="en-US" dirty="0" smtClean="0"/>
              <a:t>algorithm.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r="1350" b="1379"/>
          <a:stretch/>
        </p:blipFill>
        <p:spPr>
          <a:xfrm>
            <a:off x="283535" y="3243060"/>
            <a:ext cx="5699051" cy="2533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1791" b="494"/>
          <a:stretch/>
        </p:blipFill>
        <p:spPr>
          <a:xfrm>
            <a:off x="6060558" y="2937144"/>
            <a:ext cx="5394251" cy="2861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4" y="5975498"/>
            <a:ext cx="958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ESSPRESSO Input File		       ESSPRESO Output File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943" b="6182"/>
          <a:stretch/>
        </p:blipFill>
        <p:spPr>
          <a:xfrm>
            <a:off x="2170281" y="2171358"/>
            <a:ext cx="5960082" cy="69943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74002" y="6047087"/>
            <a:ext cx="865225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35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847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 algorithm was implemented as follows: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input, network will receive the outputs for each truth table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input is a set of 16 integer values </a:t>
            </a:r>
            <a:r>
              <a:rPr lang="en-US" dirty="0" smtClean="0"/>
              <a:t>(4 input variables)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Networks </a:t>
            </a:r>
            <a:r>
              <a:rPr lang="en-US" dirty="0"/>
              <a:t>output values represents the inputs of the minimized </a:t>
            </a:r>
            <a:r>
              <a:rPr lang="en-US" dirty="0" smtClean="0"/>
              <a:t>truth-table.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Forty </a:t>
            </a:r>
            <a:r>
              <a:rPr lang="en-US" dirty="0"/>
              <a:t>outputs for </a:t>
            </a:r>
            <a:r>
              <a:rPr lang="en-US" dirty="0" smtClean="0"/>
              <a:t>training </a:t>
            </a:r>
            <a:r>
              <a:rPr lang="en-US" dirty="0"/>
              <a:t>and validation set is </a:t>
            </a:r>
            <a:r>
              <a:rPr lang="en-US" dirty="0" smtClean="0"/>
              <a:t>sufﬁcient.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2695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36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3" y="1597247"/>
            <a:ext cx="8976290" cy="4110962"/>
          </a:xfrm>
        </p:spPr>
        <p:txBody>
          <a:bodyPr>
            <a:normAutofit/>
          </a:bodyPr>
          <a:lstStyle/>
          <a:p>
            <a:r>
              <a:rPr lang="en-US" dirty="0"/>
              <a:t>Designed network had 16 inputs, two hidden layers with 10 neurons and 40 outputs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Chosen </a:t>
            </a:r>
            <a:r>
              <a:rPr lang="en-US" dirty="0"/>
              <a:t>training algorithm was resilient back-propagation (RPROP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32" name="Picture 8" descr="http://www.saedsayad.com/images/ANN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96" y="2728986"/>
            <a:ext cx="7393957" cy="33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aedsayad.com/images/AN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" y="2773586"/>
            <a:ext cx="3289005" cy="37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3687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37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126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9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Hidden activation function was sigmoidal symmetric with range between -1 to 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Output </a:t>
            </a:r>
            <a:r>
              <a:rPr lang="en-US" dirty="0"/>
              <a:t>activation function was </a:t>
            </a:r>
            <a:r>
              <a:rPr lang="en-US" dirty="0" smtClean="0"/>
              <a:t>Gaussian </a:t>
            </a:r>
            <a:r>
              <a:rPr lang="en-US" dirty="0"/>
              <a:t>symmetric function, with range between </a:t>
            </a:r>
            <a:r>
              <a:rPr lang="en-US" dirty="0" smtClean="0"/>
              <a:t> -</a:t>
            </a:r>
            <a:r>
              <a:rPr lang="en-US" dirty="0"/>
              <a:t>1 to 1.</a:t>
            </a:r>
          </a:p>
          <a:p>
            <a:r>
              <a:rPr lang="en-US" dirty="0"/>
              <a:t>Training time is approximately 3 hours on a Intel Dual Core processor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Minimum mean square error (MSE) achieved was 2.274</a:t>
            </a:r>
          </a:p>
        </p:txBody>
      </p:sp>
      <p:pic>
        <p:nvPicPr>
          <p:cNvPr id="2050" name="Picture 2" descr="http://www.saedsayad.com/images/ANN_Sigm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7" y="2679440"/>
            <a:ext cx="4314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edsayad.com/images/ANN_Gaussi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483625"/>
            <a:ext cx="42767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38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5169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</a:t>
            </a:r>
            <a:r>
              <a:rPr lang="en-US" dirty="0"/>
              <a:t>system works as follows: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input is a ﬁle with a truth-table </a:t>
            </a:r>
            <a:r>
              <a:rPr lang="en-US" dirty="0" smtClean="0"/>
              <a:t>that;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escribes </a:t>
            </a:r>
            <a:r>
              <a:rPr lang="en-US" dirty="0"/>
              <a:t>a </a:t>
            </a:r>
            <a:r>
              <a:rPr lang="en-US" dirty="0" smtClean="0"/>
              <a:t>digital circuit </a:t>
            </a:r>
            <a:r>
              <a:rPr lang="en-US" dirty="0"/>
              <a:t>with n inputs and one output that represents system </a:t>
            </a:r>
            <a:r>
              <a:rPr lang="en-US" dirty="0" smtClean="0"/>
              <a:t>task.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receiving the truth-table, the circuit </a:t>
            </a:r>
            <a:r>
              <a:rPr lang="en-US" dirty="0" smtClean="0"/>
              <a:t>optimization </a:t>
            </a:r>
            <a:r>
              <a:rPr lang="en-US" dirty="0"/>
              <a:t>search the best possible circuit executing the genetic algorithm</a:t>
            </a:r>
            <a:r>
              <a:rPr lang="en-US" dirty="0" smtClean="0"/>
              <a:t>;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algorithm achieved stopping criteria, this module sends only the best individual to be conﬁgured in </a:t>
            </a:r>
            <a:r>
              <a:rPr lang="en-US" dirty="0" smtClean="0"/>
              <a:t>hardware.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39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8970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current environment can be considered as the functional requirement.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Intuitively, change of environment alters functional requirements.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environment/requirement can be modelled as a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an environment requirement,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the number of environments.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4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78" y="1671491"/>
            <a:ext cx="945903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PAL </a:t>
            </a:r>
            <a:r>
              <a:rPr lang="en-US" dirty="0"/>
              <a:t>implementation uses VHDL hardware description </a:t>
            </a:r>
            <a:r>
              <a:rPr lang="en-US" dirty="0" smtClean="0"/>
              <a:t>language.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Integrated </a:t>
            </a:r>
            <a:r>
              <a:rPr lang="en-US" dirty="0"/>
              <a:t>to the system using </a:t>
            </a:r>
            <a:r>
              <a:rPr lang="en-US" dirty="0" err="1"/>
              <a:t>Quartus</a:t>
            </a:r>
            <a:r>
              <a:rPr lang="en-US" dirty="0"/>
              <a:t> II IDE together with SOPC Builder.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PAL </a:t>
            </a:r>
            <a:r>
              <a:rPr lang="en-US" dirty="0" smtClean="0"/>
              <a:t>is </a:t>
            </a:r>
            <a:r>
              <a:rPr lang="en-US" dirty="0"/>
              <a:t>capable to store any </a:t>
            </a:r>
            <a:r>
              <a:rPr lang="en-US" dirty="0" err="1"/>
              <a:t>boolean</a:t>
            </a:r>
            <a:r>
              <a:rPr lang="en-US" dirty="0"/>
              <a:t> expression on sum of products form </a:t>
            </a:r>
            <a:r>
              <a:rPr lang="en-US" dirty="0" smtClean="0"/>
              <a:t>by size.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JTAG </a:t>
            </a:r>
            <a:r>
              <a:rPr lang="en-US" dirty="0"/>
              <a:t>interface is responsible for the communication between the system and the </a:t>
            </a:r>
            <a:r>
              <a:rPr lang="en-US" dirty="0" smtClean="0"/>
              <a:t>computer.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communicates with LCD display and reconﬁgures PAL with the best </a:t>
            </a:r>
            <a:r>
              <a:rPr lang="en-US" dirty="0" smtClean="0"/>
              <a:t>individual.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29784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40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557173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8"/>
          <a:stretch/>
        </p:blipFill>
        <p:spPr>
          <a:xfrm>
            <a:off x="2167421" y="2160588"/>
            <a:ext cx="5558905" cy="38814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5813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41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015105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79" b="1166"/>
          <a:stretch/>
        </p:blipFill>
        <p:spPr>
          <a:xfrm>
            <a:off x="3381441" y="2160588"/>
            <a:ext cx="3161126" cy="38361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907756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42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88432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4"/>
          <a:stretch/>
        </p:blipFill>
        <p:spPr>
          <a:xfrm>
            <a:off x="2913227" y="2160589"/>
            <a:ext cx="4125583" cy="38149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87253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43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968903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genetic algorithm for </a:t>
            </a:r>
            <a:r>
              <a:rPr lang="en-US" dirty="0" smtClean="0"/>
              <a:t>given inputs, </a:t>
            </a:r>
            <a:r>
              <a:rPr lang="en-US" dirty="0"/>
              <a:t>is almost instantaneous to ﬁnd the optimized table.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 is very near to ESPRESSO execution </a:t>
            </a:r>
            <a:r>
              <a:rPr lang="en-US" dirty="0" smtClean="0"/>
              <a:t>time, and outputs.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 work’s </a:t>
            </a:r>
            <a:r>
              <a:rPr lang="en-US" dirty="0"/>
              <a:t>genetic algorithm was slower than new genetic </a:t>
            </a:r>
            <a:r>
              <a:rPr lang="en-US" dirty="0" smtClean="0"/>
              <a:t>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algorithm can optimize more complex truth-tables on acceptable time.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This introduces greater scalability for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907756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44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967763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results of the neural network for validation tables and test tables were all don’t care values (&lt; 0</a:t>
            </a:r>
            <a:r>
              <a:rPr lang="en-US" dirty="0" smtClean="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don’t care values were set to -1, tables of two, three and four inputs were completed with don’t care values for non existing line </a:t>
            </a:r>
            <a:r>
              <a:rPr lang="en-US" dirty="0" smtClean="0"/>
              <a:t>outputs.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results were only wires without gates.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different </a:t>
            </a:r>
            <a:r>
              <a:rPr lang="en-US" dirty="0"/>
              <a:t>sizes of </a:t>
            </a:r>
            <a:r>
              <a:rPr lang="en-US" dirty="0" smtClean="0"/>
              <a:t>tables, the network needs different </a:t>
            </a:r>
            <a:r>
              <a:rPr lang="en-US" dirty="0"/>
              <a:t>amounts of input </a:t>
            </a:r>
            <a:r>
              <a:rPr lang="en-US" dirty="0" smtClean="0"/>
              <a:t>neurons.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umber </a:t>
            </a:r>
            <a:r>
              <a:rPr lang="en-US" dirty="0"/>
              <a:t>of neurons is an static value ﬁxed as the minimum required </a:t>
            </a:r>
            <a:r>
              <a:rPr lang="en-US" dirty="0" smtClean="0"/>
              <a:t>amount.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has </a:t>
            </a:r>
            <a:r>
              <a:rPr lang="en-US" dirty="0"/>
              <a:t>tended network output values all for don’t care values, because there were lots of don’t care values completing tables of 2 and 3 inputs.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Threshold approach </a:t>
            </a:r>
            <a:r>
              <a:rPr lang="en-US" dirty="0" smtClean="0"/>
              <a:t>is difficult </a:t>
            </a:r>
            <a:r>
              <a:rPr lang="en-US" dirty="0"/>
              <a:t>because outliers were common.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8518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45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854803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synthesis results are: system complete hardware used 16% of FPGA logic elements and 45% of I/O pins. PAL used 11% of logic elements itself.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After analyzing execution times and results, GA achieved better results (equals to ESPRESSO results) than ANN results.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794342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46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634016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algorithm can be modiﬁed in order to solve more complex tables and,  be applied to a larger number real problems with real-time constraints.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Unlike ANN, GA also have the advantage of being input-size independent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 Results of ANN showed that for this modeling: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input variable number, one network should be </a:t>
            </a:r>
            <a:r>
              <a:rPr lang="en-US" dirty="0" smtClean="0"/>
              <a:t>projected.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xample </a:t>
            </a:r>
            <a:r>
              <a:rPr lang="en-US" dirty="0"/>
              <a:t>tables should be balanced after </a:t>
            </a:r>
            <a:r>
              <a:rPr lang="en-US" dirty="0" smtClean="0"/>
              <a:t>generation.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Modeling </a:t>
            </a:r>
            <a:r>
              <a:rPr lang="en-US" dirty="0"/>
              <a:t>should be changed </a:t>
            </a:r>
            <a:r>
              <a:rPr lang="en-US" dirty="0" smtClean="0"/>
              <a:t>if </a:t>
            </a:r>
            <a:r>
              <a:rPr lang="en-US" dirty="0"/>
              <a:t>the network </a:t>
            </a:r>
            <a:r>
              <a:rPr lang="en-US" dirty="0" smtClean="0"/>
              <a:t>uses </a:t>
            </a:r>
            <a:r>
              <a:rPr lang="en-US" dirty="0"/>
              <a:t>a large different number of </a:t>
            </a:r>
            <a:r>
              <a:rPr lang="en-US" dirty="0" smtClean="0"/>
              <a:t>inputs.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1560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47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647935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Robustness Of Evolvable Hardware in Case of Hardware and Environmental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Assumes that evolution will always be successful, does not deal with unsuccessful </a:t>
            </a:r>
            <a:r>
              <a:rPr lang="en-US" dirty="0" smtClean="0"/>
              <a:t>evolution </a:t>
            </a:r>
            <a:r>
              <a:rPr lang="en-US" dirty="0" smtClean="0"/>
              <a:t>Considers small number of inputs to truth table</a:t>
            </a:r>
            <a:endParaRPr lang="en-US" dirty="0" smtClean="0"/>
          </a:p>
          <a:p>
            <a:r>
              <a:rPr lang="en-US" dirty="0" smtClean="0"/>
              <a:t>Genetic Algorithms and Artificial Neural Networks to Combinational Circuit Generation On Reconfigurable Hardware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Generation of example truth </a:t>
            </a:r>
            <a:r>
              <a:rPr lang="en-US" dirty="0" smtClean="0"/>
              <a:t>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Forty </a:t>
            </a:r>
            <a:r>
              <a:rPr lang="en-US" dirty="0" smtClean="0"/>
              <a:t>sets of outputs is suffice for </a:t>
            </a:r>
            <a:r>
              <a:rPr lang="en-US" dirty="0" smtClean="0"/>
              <a:t>modelling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Determination of parameter </a:t>
            </a:r>
            <a:r>
              <a:rPr lang="en-US" dirty="0" smtClean="0"/>
              <a:t>p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Despite ANN not being able to obtain the circuit, GA experimental data to validate </a:t>
            </a:r>
            <a:r>
              <a:rPr lang="en-US" dirty="0" smtClean="0"/>
              <a:t>results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72314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48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630416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efﬁcient ﬁtness techniques that avoid evaluating the same truth-table lots of </a:t>
            </a:r>
            <a:r>
              <a:rPr lang="en-US" dirty="0" smtClean="0"/>
              <a:t>times.</a:t>
            </a:r>
          </a:p>
          <a:p>
            <a:r>
              <a:rPr lang="en-US" dirty="0" smtClean="0"/>
              <a:t>More appropriate database initialization of truth tables for ANN.</a:t>
            </a:r>
          </a:p>
          <a:p>
            <a:r>
              <a:rPr lang="en-US" dirty="0" smtClean="0"/>
              <a:t>Multi-objective </a:t>
            </a:r>
            <a:r>
              <a:rPr lang="en-US" dirty="0"/>
              <a:t>genetic algorithms </a:t>
            </a:r>
            <a:r>
              <a:rPr lang="en-US" dirty="0" smtClean="0"/>
              <a:t>used </a:t>
            </a:r>
            <a:r>
              <a:rPr lang="en-US" dirty="0"/>
              <a:t>to evaluate two or more conﬂicting ﬁtness objectives.  </a:t>
            </a:r>
            <a:endParaRPr lang="en-US" dirty="0" smtClean="0"/>
          </a:p>
          <a:p>
            <a:r>
              <a:rPr lang="en-US" dirty="0" smtClean="0"/>
              <a:t>Reconﬁgurable hardware implementation aside from </a:t>
            </a:r>
            <a:r>
              <a:rPr lang="en-US" dirty="0"/>
              <a:t>PAL</a:t>
            </a:r>
            <a:r>
              <a:rPr lang="en-US" dirty="0" smtClean="0"/>
              <a:t>, </a:t>
            </a:r>
            <a:r>
              <a:rPr lang="en-US" dirty="0"/>
              <a:t>to </a:t>
            </a:r>
            <a:r>
              <a:rPr lang="en-US" dirty="0" smtClean="0"/>
              <a:t>compare </a:t>
            </a:r>
            <a:r>
              <a:rPr lang="en-US" dirty="0"/>
              <a:t>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143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49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201311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Function State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Different circuits have different function, depending on environment.</a:t>
                </a:r>
              </a:p>
              <a:p>
                <a:r>
                  <a:rPr lang="en-US" dirty="0" smtClean="0"/>
                  <a:t>The circuit function state set can be defined as;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When there is no fault,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conforms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working stable state, called “legal state”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All legal states form legal state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5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15607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50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160806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801430" cy="365125"/>
          </a:xfrm>
        </p:spPr>
        <p:txBody>
          <a:bodyPr/>
          <a:lstStyle/>
          <a:p>
            <a:fld id="{87BA8CE7-D70B-450D-93BD-16057C180FE4}" type="slidenum">
              <a:rPr lang="en-US" sz="1800">
                <a:solidFill>
                  <a:schemeClr val="tx1"/>
                </a:solidFill>
              </a:rPr>
              <a:pPr/>
              <a:t>51</a:t>
            </a:fld>
            <a:r>
              <a:rPr lang="en-US" sz="1800" dirty="0">
                <a:solidFill>
                  <a:schemeClr val="tx1"/>
                </a:solidFill>
              </a:rPr>
              <a:t>/51</a:t>
            </a:r>
          </a:p>
        </p:txBody>
      </p:sp>
    </p:spTree>
    <p:extLst>
      <p:ext uri="{BB962C8B-B14F-4D97-AF65-F5344CB8AC3E}">
        <p14:creationId xmlns:p14="http://schemas.microsoft.com/office/powerpoint/2010/main" val="368773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Function State Definition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a working state, called an “illegal state”, shown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 All illegal states form illegal state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Universal Set </a:t>
                </a:r>
                <a:r>
                  <a:rPr lang="en-US" b="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 smtClean="0"/>
                  <a:t>;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;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Legal state set represents circuits without faults.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Illegal state set represents circuits with faults, unstable state of evolution.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in unstable state, must be repaired else will fail.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6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State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Three factors which cause circuit state transforms;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By Fault: When fault arises; denoted by given fault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 Circuit state transfers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to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By environmental change: Change in environment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Circuit state transfers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to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By evolution: Through successful evolution of circuit. 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Circuit state transfer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to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7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State Transformation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466" b="27900"/>
          <a:stretch/>
        </p:blipFill>
        <p:spPr>
          <a:xfrm>
            <a:off x="677863" y="2811860"/>
            <a:ext cx="8556192" cy="18593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8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configurable circuit consists of LUT’s, a multiplexer, and I/O ports.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expected function can be implemented with one LUT.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Fault tolerance is acquired through use of second LUT.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Multiplexer decides between the LUT output.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Circuit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Circuit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⋀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" t="-1099" b="-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A8CE7-D70B-450D-93BD-16057C180FE4}" type="slidenum">
              <a:rPr lang="en-US" sz="1800" smtClean="0">
                <a:solidFill>
                  <a:schemeClr val="tx1"/>
                </a:solidFill>
              </a:rPr>
              <a:t>9</a:t>
            </a:fld>
            <a:r>
              <a:rPr lang="en-US" sz="1800" dirty="0" smtClean="0">
                <a:solidFill>
                  <a:schemeClr val="tx1"/>
                </a:solidFill>
              </a:rPr>
              <a:t>/51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4926</TotalTime>
  <Words>1929</Words>
  <Application>Microsoft Office PowerPoint</Application>
  <PresentationFormat>Widescreen</PresentationFormat>
  <Paragraphs>403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Facet</vt:lpstr>
      <vt:lpstr>Robustness of Evolvable Hardware in the Case of Fault and Environmental Change </vt:lpstr>
      <vt:lpstr>Introduction</vt:lpstr>
      <vt:lpstr>Introduction</vt:lpstr>
      <vt:lpstr>Introduction</vt:lpstr>
      <vt:lpstr>Circuit Function State Definition</vt:lpstr>
      <vt:lpstr>Circuit Function State Definition </vt:lpstr>
      <vt:lpstr>Circuit State Transformation</vt:lpstr>
      <vt:lpstr>Circuit State Transformation</vt:lpstr>
      <vt:lpstr>Example</vt:lpstr>
      <vt:lpstr>Scenario 1</vt:lpstr>
      <vt:lpstr>Scenario 2</vt:lpstr>
      <vt:lpstr>Scenarios 3 and 4</vt:lpstr>
      <vt:lpstr>State Transformation </vt:lpstr>
      <vt:lpstr>Evolvable Hardware Experimental Setup </vt:lpstr>
      <vt:lpstr>Configurable Circuit </vt:lpstr>
      <vt:lpstr>Evolvable Hardware Algorithm</vt:lpstr>
      <vt:lpstr>Genetic Algorithm</vt:lpstr>
      <vt:lpstr>Genetic Algorithm</vt:lpstr>
      <vt:lpstr>Evolution Scenarios</vt:lpstr>
      <vt:lpstr>Evolution Scenarios</vt:lpstr>
      <vt:lpstr>Results</vt:lpstr>
      <vt:lpstr>Results</vt:lpstr>
      <vt:lpstr>Results</vt:lpstr>
      <vt:lpstr>Results</vt:lpstr>
      <vt:lpstr>   Genetic Algorithms and Artiﬁcial Neural Networks to Combinational Circuit Generation on Reconﬁgurable Hardware </vt:lpstr>
      <vt:lpstr>Introduction</vt:lpstr>
      <vt:lpstr>Introduction: Genetic Algorithm and ANN</vt:lpstr>
      <vt:lpstr>Methodology</vt:lpstr>
      <vt:lpstr>Genetic Algorithm</vt:lpstr>
      <vt:lpstr>Genetic Algorithm</vt:lpstr>
      <vt:lpstr>Crossover</vt:lpstr>
      <vt:lpstr>Genetic Algorithm</vt:lpstr>
      <vt:lpstr>Fitness Function</vt:lpstr>
      <vt:lpstr>ESPRESSO</vt:lpstr>
      <vt:lpstr>Artificial Neural Networks</vt:lpstr>
      <vt:lpstr>Artificial Neural Networks</vt:lpstr>
      <vt:lpstr>Artificial Neural Networks</vt:lpstr>
      <vt:lpstr>Artificial Neural Networks</vt:lpstr>
      <vt:lpstr>Implementation </vt:lpstr>
      <vt:lpstr>Implementation</vt:lpstr>
      <vt:lpstr>Implementation</vt:lpstr>
      <vt:lpstr>Implementation</vt:lpstr>
      <vt:lpstr>Results</vt:lpstr>
      <vt:lpstr>Results</vt:lpstr>
      <vt:lpstr>Results</vt:lpstr>
      <vt:lpstr>Results</vt:lpstr>
      <vt:lpstr>Conclusions</vt:lpstr>
      <vt:lpstr>Gaps In Papers</vt:lpstr>
      <vt:lpstr>Future Work</vt:lpstr>
      <vt:lpstr>Questions?</vt:lpstr>
      <vt:lpstr>     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Robustness of Evolvable Hardware in the Case of Fault and Environmental Change</dc:title>
  <dc:creator>Akash Solomon</dc:creator>
  <cp:lastModifiedBy>Akash Solomon</cp:lastModifiedBy>
  <cp:revision>82</cp:revision>
  <dcterms:created xsi:type="dcterms:W3CDTF">2015-03-12T19:26:28Z</dcterms:created>
  <dcterms:modified xsi:type="dcterms:W3CDTF">2015-03-17T03:57:36Z</dcterms:modified>
</cp:coreProperties>
</file>