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6" r:id="rId18"/>
    <p:sldId id="267" r:id="rId19"/>
    <p:sldId id="268" r:id="rId20"/>
    <p:sldId id="269" r:id="rId21"/>
    <p:sldId id="280" r:id="rId22"/>
    <p:sldId id="279" r:id="rId23"/>
    <p:sldId id="284" r:id="rId24"/>
    <p:sldId id="281" r:id="rId25"/>
    <p:sldId id="285" r:id="rId26"/>
    <p:sldId id="286" r:id="rId27"/>
    <p:sldId id="287" r:id="rId28"/>
    <p:sldId id="288" r:id="rId29"/>
    <p:sldId id="289" r:id="rId30"/>
    <p:sldId id="278" r:id="rId31"/>
    <p:sldId id="290" r:id="rId32"/>
    <p:sldId id="283" r:id="rId33"/>
    <p:sldId id="291" r:id="rId34"/>
    <p:sldId id="282" r:id="rId35"/>
    <p:sldId id="293" r:id="rId36"/>
    <p:sldId id="292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0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AD8E1-A99B-461C-8616-0D0397F7B92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1CB66-622F-4B1C-B2DB-B2AE28F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CB66-622F-4B1C-B2DB-B2AE28F918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3621-ADC6-4916-8E4A-0A1D8536EAA1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745-34B6-4B74-934A-3C0600AEED24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A72C-E544-41E7-AAD5-51F47C43E1D1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4711-8823-40DB-8393-D3EF477D5DED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544-0FDE-4D3D-B9B1-39F49BABFA19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BD78-9B39-41EA-9D43-25AAA941AF3B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CCFC-6804-46F9-85FC-297B47218E2F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EC0C-4C9B-445B-B65D-5E6370927B25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06-4084-4B7C-8E59-4042A11B68BF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B19434-F74B-4070-A658-C146A42C41FE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864-D727-43B9-A6FB-D9BF323BCEE3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C4DD20-37CE-4748-8B76-59B0CA9DA5F2}" type="datetime1">
              <a:rPr lang="en-US" smtClean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Schedule-Aware and Compression-Aware Dynamic Cache Reconfiguration in Real Time Embedded Systems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Shreya </a:t>
            </a:r>
            <a:r>
              <a:rPr lang="en-US" dirty="0" err="1" smtClean="0"/>
              <a:t>sriperumbuduri</a:t>
            </a:r>
            <a:endParaRPr lang="en-US" dirty="0" smtClean="0"/>
          </a:p>
          <a:p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ambadasu</a:t>
            </a:r>
            <a:endParaRPr lang="en-US" dirty="0" smtClean="0"/>
          </a:p>
          <a:p>
            <a:r>
              <a:rPr lang="en-US" dirty="0" smtClean="0"/>
              <a:t>Jayalakshmi </a:t>
            </a:r>
            <a:r>
              <a:rPr lang="en-US" dirty="0" err="1" smtClean="0"/>
              <a:t>muthiah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Overview (Contd..)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83" y="1127557"/>
            <a:ext cx="5786717" cy="3062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03909"/>
            <a:ext cx="6566647" cy="554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T2 arrives (at time P1) and preempts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T1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</a:rPr>
              <a:t>Traditional Approach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the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executes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Cache</a:t>
            </a:r>
            <a:r>
              <a:rPr lang="en-US" sz="26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exclusively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Reconfigurable Cache 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first part of T1 executes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Cache</a:t>
            </a:r>
            <a:r>
              <a:rPr lang="en-US" altLang="zh-CN" sz="2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altLang="zh-CN" sz="26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T1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Cache</a:t>
            </a:r>
            <a:r>
              <a:rPr lang="en-US" altLang="zh-CN" sz="2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altLang="zh-CN" sz="26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T2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is used 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for execution of 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T2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T1 resumes at time point P2, the cache is tuned to 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Cache</a:t>
            </a:r>
            <a:r>
              <a:rPr lang="en-US" altLang="zh-CN" sz="2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altLang="zh-CN" sz="26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T1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- since the actual 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preemption point 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is closer to the midpoint compared to the starting 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point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00" i="1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Note:  the actual preemption point of T1 is not exactly at the same place where we pre-computed the optimal cache configuration (midpoint).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2811" y="4832825"/>
            <a:ext cx="458544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Reduces energy consumption up to 74% without introducing any performance</a:t>
            </a:r>
          </a:p>
          <a:p>
            <a:r>
              <a:rPr lang="en-US" i="1" dirty="0">
                <a:solidFill>
                  <a:srgbClr val="C00000"/>
                </a:solidFill>
              </a:rPr>
              <a:t>penalty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Phase-based Optimal Cache Selection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07886"/>
            <a:ext cx="12192000" cy="24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A task is divided by 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n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potential preemption points (0, P</a:t>
            </a:r>
            <a:r>
              <a:rPr lang="en-US" altLang="zh-CN" sz="2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, P</a:t>
            </a:r>
            <a:r>
              <a:rPr lang="en-US" altLang="zh-CN" sz="2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… P</a:t>
            </a:r>
            <a:r>
              <a:rPr lang="en-US" altLang="zh-CN" sz="2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n-1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)</a:t>
            </a:r>
            <a:endParaRPr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zh-CN" sz="2600" dirty="0">
                <a:solidFill>
                  <a:srgbClr val="C00000"/>
                </a:solidFill>
              </a:rPr>
              <a:t>phase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the period of time between a predefined potential preemption point and task completion -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also called 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partition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points </a:t>
            </a:r>
            <a:endParaRPr lang="en-US" altLang="zh-CN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phase has its optimal cache configuration (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C1, C2 … Cn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Performance-optimal and 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energy-optimal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zh-CN" sz="2600" dirty="0">
                <a:solidFill>
                  <a:srgbClr val="C00000"/>
                </a:solidFill>
              </a:rPr>
              <a:t>static profile table 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generated for each 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task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96" y="3404064"/>
            <a:ext cx="6112373" cy="28311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7886"/>
            <a:ext cx="12192000" cy="4682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preemption points may not be the same as actual preemption points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used for cache configuration selection.</a:t>
            </a: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Partition granularity -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number of dynamic instructions between partition points - determined by dividing the total number of dynamically executed instructions by the partition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factor</a:t>
            </a: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Partition 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 determines the potential preemption points and resulting phases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partition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(finer granularities) factor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leads to large look-up table</a:t>
            </a:r>
          </a:p>
          <a:p>
            <a:pPr marL="684213" lvl="2" indent="-182563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Not feasible due to area constraints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partition factor may not save more energy</a:t>
            </a:r>
          </a:p>
          <a:p>
            <a:pPr marL="684213" lvl="2" indent="-182563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Partition factor around 4 to 7 is profitable</a:t>
            </a:r>
            <a:endParaRPr lang="en-US" sz="2200" dirty="0">
              <a:solidFill>
                <a:srgbClr val="C00000"/>
              </a:solidFill>
            </a:endParaRP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A static profile table is generated for each task - stores the potential preemption points and the corresponding optimal cache configurations for each task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Phase-based Optimal Cache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Scheduling-Aware Cache Reconfiguration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19374"/>
            <a:ext cx="12192000" cy="430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Statically scheduled systems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Arrival times, execution times, and deadlines are known a priori for each task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Statically profile energy-optimal configurations for every execution period of each task without violating any task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Dynamically scheduled systems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 preemption points are unknown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tasks can enter the system at any time</a:t>
            </a:r>
          </a:p>
          <a:p>
            <a:pPr marL="684213" lvl="2" indent="-182563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Conservative approach</a:t>
            </a:r>
          </a:p>
          <a:p>
            <a:pPr marL="684213" lvl="2" indent="-182563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Aggressive approach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Conservative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0170"/>
            <a:ext cx="12192000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Energy-optimal cache configuration with equal or higher performance than base cache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Nearest-neighbor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nearest partition point to decide which cache configuration to tune to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10" descr="conservative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88" y="2378003"/>
            <a:ext cx="4466412" cy="393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" y="1837699"/>
            <a:ext cx="8105313" cy="457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Char char="u"/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marL="22860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+mn-lt"/>
              </a:rPr>
              <a:t>Static Profile </a:t>
            </a: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table </a:t>
            </a:r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(a)</a:t>
            </a:r>
            <a:endParaRPr lang="en-US" altLang="zh-CN" sz="2000" dirty="0">
              <a:solidFill>
                <a:srgbClr val="C00000"/>
              </a:solidFill>
              <a:latin typeface="+mn-lt"/>
            </a:endParaRP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EO</a:t>
            </a:r>
            <a:r>
              <a:rPr lang="en-US" altLang="zh-CN" sz="20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US" altLang="zh-CN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(n/p)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represents deadline-aware energy-optimal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configuration for partition phase </a:t>
            </a:r>
            <a:r>
              <a:rPr lang="en-US" altLang="zh-CN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n/p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task </a:t>
            </a:r>
            <a:r>
              <a:rPr lang="en-US" altLang="zh-CN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US" altLang="zh-CN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n/p – nth phase in a set of p phases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- total dynamic instruction count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executed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single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run of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that task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22860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Task </a:t>
            </a:r>
            <a:r>
              <a:rPr lang="en-US" altLang="zh-CN" dirty="0">
                <a:solidFill>
                  <a:srgbClr val="C00000"/>
                </a:solidFill>
                <a:latin typeface="+mn-lt"/>
              </a:rPr>
              <a:t>list entry </a:t>
            </a:r>
            <a:r>
              <a:rPr lang="en-US" altLang="zh-CN" sz="2000" dirty="0">
                <a:solidFill>
                  <a:srgbClr val="C00000"/>
                </a:solidFill>
                <a:latin typeface="+mn-lt"/>
              </a:rPr>
              <a:t>(b)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Runtime information – Arrival time (Ai), Deadline (Di) and remaining number of dynamic instructions (RIN)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Information used by both the scheduler and the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tuner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When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newly arrived task begins execution,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deadline-aware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energy-optimal cache configuration 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EOi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(0/p))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obtained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 the task list entry, and the cache tuner adjusts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cache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appropriately.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41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Aggressive Approach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52278"/>
            <a:ext cx="12192000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Energy-optimal cache configuration &amp; Performance-optimal cache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their execution time as well.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Ready task list (RTL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– in addition to task list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all the tasks currently in the system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2" y="2537147"/>
            <a:ext cx="690682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Char char="u"/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marL="22860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+mn-lt"/>
              </a:rPr>
              <a:t>Static Profile </a:t>
            </a: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table </a:t>
            </a:r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(a)</a:t>
            </a:r>
            <a:endParaRPr lang="en-US" altLang="zh-CN" sz="2000" dirty="0">
              <a:solidFill>
                <a:srgbClr val="C00000"/>
              </a:solidFill>
              <a:latin typeface="+mn-lt"/>
            </a:endParaRP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Energy - optimal configuration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Performance -optimal configuration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Approximate execution time for each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configuration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2860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+mn-lt"/>
              </a:rPr>
              <a:t>Task list </a:t>
            </a: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entry </a:t>
            </a:r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(b)</a:t>
            </a:r>
            <a:endParaRPr lang="en-US" altLang="zh-CN" sz="2000" dirty="0">
              <a:solidFill>
                <a:srgbClr val="C00000"/>
              </a:solidFill>
              <a:latin typeface="+mn-lt"/>
            </a:endParaRP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Runtime information – Current Phase indicator (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CP</a:t>
            </a:r>
            <a:r>
              <a:rPr lang="en-US" altLang="zh-CN" sz="22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5" name="内容占位符 6" descr="aggressive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3899" y="1281722"/>
            <a:ext cx="5348101" cy="49319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" y="5127829"/>
            <a:ext cx="690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EO, EOT, PO, and POT stand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energy-optimal cache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energy-optimal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cache configuration’s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execution time, the performance-optimal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cache configuration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the performance-optimal cache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configuration’s execution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8527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Aggressive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29272"/>
            <a:ext cx="121920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task T is the only task in the system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tune to energy-optimal cache if possible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task T preempts another task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schedulability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check </a:t>
            </a:r>
          </a:p>
          <a:p>
            <a:pPr marL="684213" lvl="2" indent="-182563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Discard the lowest priority task if absolutely necessary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Tune to energy-optimal cache</a:t>
            </a:r>
          </a:p>
          <a:p>
            <a:pPr marL="684213" lvl="2" indent="-182563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If all other tasks in RTL can meet their deadlines using their performance-optimal caches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task T is preempted by another task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and store runtime information (RIN, CP)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A50021"/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Experimental Setup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7886"/>
            <a:ext cx="12109938" cy="272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SimpleScalar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obtain simulation statistics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Used external I/O (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eio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) trace file, 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checkpointing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and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fast forwarding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to generate static profile table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model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Calculates both dynamic and static energy consumption, memory latency, CPU stall energy, and main memory fetch energy.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energy consumption was updated for each cache configuration using CACTI 4.2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Benchmarks – EEMBC and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MediaBench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图片 8" descr="bench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9239"/>
            <a:ext cx="5983550" cy="201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1080" y="3815246"/>
            <a:ext cx="61788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i="1" dirty="0">
                <a:solidFill>
                  <a:srgbClr val="C00000"/>
                </a:solidFill>
              </a:rPr>
              <a:t>Reconfigurable cache Configuration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four-bank cache of base size 4 KB, which offers sizes of 1 KB, 2 KB, and 4 KB, line sizes ranging from 16 bytes to 64 bytes, and associativity of 1-way, 2-way, and 4-way.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8275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8275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C00000"/>
                </a:solidFill>
              </a:rPr>
              <a:t>Base cache configuration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 4 KB, 2-way set associative cache with a 32-byte line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Energy Savings (Instruction Cache)</a:t>
            </a:r>
          </a:p>
        </p:txBody>
      </p:sp>
      <p:pic>
        <p:nvPicPr>
          <p:cNvPr id="3" name="图片 5" descr="ica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86"/>
            <a:ext cx="7861300" cy="54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24824" y="2836564"/>
            <a:ext cx="3559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28% average energy savings using conservative </a:t>
            </a:r>
            <a:r>
              <a:rPr lang="en-US" altLang="en-US" dirty="0" smtClean="0">
                <a:solidFill>
                  <a:srgbClr val="C00000"/>
                </a:solidFill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51% average energy saving using aggressive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Energy Savings (Data Cache)</a:t>
            </a:r>
          </a:p>
        </p:txBody>
      </p:sp>
      <p:pic>
        <p:nvPicPr>
          <p:cNvPr id="3" name="图片 6" descr="dca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07887"/>
            <a:ext cx="7934325" cy="54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24824" y="2836564"/>
            <a:ext cx="3559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C00000"/>
                </a:solidFill>
              </a:rPr>
              <a:t>17% </a:t>
            </a:r>
            <a:r>
              <a:rPr lang="en-US" altLang="en-US" dirty="0">
                <a:solidFill>
                  <a:srgbClr val="C00000"/>
                </a:solidFill>
              </a:rPr>
              <a:t>average energy savings using conservative </a:t>
            </a:r>
            <a:r>
              <a:rPr lang="en-US" altLang="en-US" dirty="0" smtClean="0">
                <a:solidFill>
                  <a:srgbClr val="C00000"/>
                </a:solidFill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C00000"/>
                </a:solidFill>
              </a:rPr>
              <a:t>22% </a:t>
            </a:r>
            <a:r>
              <a:rPr lang="en-US" altLang="en-US" dirty="0">
                <a:solidFill>
                  <a:srgbClr val="C00000"/>
                </a:solidFill>
              </a:rPr>
              <a:t>average energy saving using aggressive approach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7127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12787"/>
            <a:ext cx="12192000" cy="5486949"/>
          </a:xfrm>
        </p:spPr>
        <p:txBody>
          <a:bodyPr>
            <a:normAutofit fontScale="92500" lnSpcReduction="20000"/>
          </a:bodyPr>
          <a:lstStyle/>
          <a:p>
            <a:pPr marL="284163" indent="-222250">
              <a:buFont typeface="Arial" panose="020B0604020202020204" pitchFamily="34" charset="0"/>
              <a:buChar char="•"/>
            </a:pPr>
            <a:r>
              <a:rPr lang="en-US" sz="2800" dirty="0" smtClean="0"/>
              <a:t>Design </a:t>
            </a:r>
            <a:r>
              <a:rPr lang="en-US" sz="2800" dirty="0"/>
              <a:t>and Optimization in Real time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Energy Constrained – Battery operated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Time Constrained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Hard task deadlines </a:t>
            </a:r>
          </a:p>
          <a:p>
            <a:pPr marL="566928" lvl="3" indent="0">
              <a:buNone/>
            </a:pPr>
            <a:r>
              <a:rPr lang="en-US" sz="2200" dirty="0" smtClean="0"/>
              <a:t>– Tasks must complete execution by their deadlines in order to ensure correct system behavior</a:t>
            </a:r>
          </a:p>
          <a:p>
            <a:pPr marL="566928" lvl="3" indent="0">
              <a:buNone/>
            </a:pPr>
            <a:r>
              <a:rPr lang="en-US" sz="2200" dirty="0"/>
              <a:t>–</a:t>
            </a:r>
            <a:r>
              <a:rPr lang="en-US" sz="2200" dirty="0" smtClean="0"/>
              <a:t> Example: </a:t>
            </a:r>
            <a:r>
              <a:rPr lang="en-US" altLang="zh-CN" sz="2200" dirty="0" smtClean="0">
                <a:sym typeface="Symbol" panose="05050102010706020507" pitchFamily="18" charset="2"/>
              </a:rPr>
              <a:t>Safety-critical </a:t>
            </a:r>
            <a:r>
              <a:rPr lang="en-US" altLang="zh-CN" sz="2200" dirty="0">
                <a:sym typeface="Symbol" panose="05050102010706020507" pitchFamily="18" charset="2"/>
              </a:rPr>
              <a:t>systems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Soft task deadlines</a:t>
            </a:r>
          </a:p>
          <a:p>
            <a:pPr marL="566928" lvl="3" indent="0">
              <a:lnSpc>
                <a:spcPct val="100000"/>
              </a:lnSpc>
              <a:buNone/>
            </a:pPr>
            <a:r>
              <a:rPr lang="en-US" sz="2200" dirty="0"/>
              <a:t>– </a:t>
            </a:r>
            <a:r>
              <a:rPr lang="en-US" sz="2200" dirty="0" smtClean="0"/>
              <a:t>These </a:t>
            </a:r>
            <a:r>
              <a:rPr lang="en-US" sz="2200" dirty="0"/>
              <a:t>systems remain effective even if their deadlines are not guaranteed to be met.</a:t>
            </a:r>
          </a:p>
          <a:p>
            <a:pPr marL="566928" lvl="3" indent="0">
              <a:lnSpc>
                <a:spcPct val="100000"/>
              </a:lnSpc>
              <a:buNone/>
            </a:pPr>
            <a:r>
              <a:rPr lang="en-US" sz="2200" dirty="0"/>
              <a:t>– Minor deadline misses may lead to temporary service or quality degradation, but will not lead to incorrect behavior </a:t>
            </a:r>
          </a:p>
          <a:p>
            <a:pPr marL="566928" lvl="3" indent="0">
              <a:lnSpc>
                <a:spcPct val="100000"/>
              </a:lnSpc>
              <a:buNone/>
            </a:pPr>
            <a:r>
              <a:rPr lang="en-US" sz="2200" dirty="0"/>
              <a:t>– </a:t>
            </a:r>
            <a:r>
              <a:rPr lang="en-US" sz="2200" dirty="0" smtClean="0"/>
              <a:t>Example: </a:t>
            </a:r>
            <a:r>
              <a:rPr lang="en-US" altLang="zh-CN" sz="2200" dirty="0">
                <a:sym typeface="Symbol" panose="05050102010706020507" pitchFamily="18" charset="2"/>
              </a:rPr>
              <a:t>Gaming, multimedia, housekeeping devices</a:t>
            </a:r>
          </a:p>
          <a:p>
            <a:pPr marL="284163" lvl="1" indent="-230188">
              <a:buFont typeface="Arial" panose="020B0604020202020204" pitchFamily="34" charset="0"/>
              <a:buChar char="•"/>
            </a:pPr>
            <a:r>
              <a:rPr lang="en-US" sz="2800" dirty="0"/>
              <a:t>Some common Optimization techniques in Real time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Processor idle time </a:t>
            </a:r>
            <a:r>
              <a:rPr lang="en-US" sz="2400" dirty="0" smtClean="0"/>
              <a:t>(slack time) – uses Dynamic Power Management (DPM) techniques to put the system to sleep when idle.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Dynamic Voltage Scaling (DVS) </a:t>
            </a:r>
            <a:r>
              <a:rPr lang="en-US" sz="2400" dirty="0" smtClean="0"/>
              <a:t>methods – reduce the clock frequency such that tasks execute slowly without violating their deadlines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Dynamic Reconfiguration </a:t>
            </a:r>
            <a:r>
              <a:rPr lang="en-US" sz="2400" dirty="0" smtClean="0"/>
              <a:t>of the cache hierarchy</a:t>
            </a:r>
          </a:p>
          <a:p>
            <a:pPr lvl="1"/>
            <a:endParaRPr lang="en-US" altLang="zh-CN" dirty="0" smtClean="0">
              <a:sym typeface="Symbol" panose="05050102010706020507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Hardware Overhead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7290"/>
            <a:ext cx="12109938" cy="275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Profile Table stores 18 cache configurations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Synthesized using Synopsys Design Compiler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Assumed lookup frequency of one million nanoseconds</a:t>
            </a:r>
          </a:p>
          <a:p>
            <a:pPr marL="684213" lvl="2" indent="-182563" defTabSz="914400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</a:rPr>
              <a:t>Table lookup every 500K cycles using 500 MHz CPU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energy penalty is 450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nJ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than 0.02% of overall savings (2825563 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nJ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 indent="-4572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800" dirty="0" smtClean="0"/>
          </a:p>
        </p:txBody>
      </p:sp>
      <p:pic>
        <p:nvPicPr>
          <p:cNvPr id="4" name="图片 10" descr="over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15" y="3554968"/>
            <a:ext cx="8388170" cy="244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Compression Aware Dynamic Cache Reconfiguration (CACR)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Code Compression in Embedded Systems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28542"/>
            <a:ext cx="12192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Major Design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Constraints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 Embedded Systems: </a:t>
            </a:r>
            <a:r>
              <a:rPr lang="en-US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Memory and time </a:t>
            </a:r>
            <a:endParaRPr lang="en-US" sz="2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&amp; size of the system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Consumption</a:t>
            </a:r>
          </a:p>
          <a:p>
            <a:pPr marL="342900" lvl="2" indent="-3429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DCR may increase the execution time – not desirable in real time systems</a:t>
            </a:r>
          </a:p>
          <a:p>
            <a:pPr marL="457200" lvl="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3" algn="ctr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compression with cache reconfiguration resolves timing constraints by effectively shrinking the program size – fits critical portion of application into a smaller cache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algn="ctr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 smtClean="0">
              <a:solidFill>
                <a:srgbClr val="A50021"/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Code Compression Techniques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28542"/>
            <a:ext cx="12192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Traditional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Dictionary Based Code Compression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Hamming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Distance Base Code Compression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Our Approach : Bitmask Based Code Compression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Compression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Algorithm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Decompression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Mechanism</a:t>
            </a: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Traditional Code Compression Methodology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2" y="1126731"/>
            <a:ext cx="8256862" cy="43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Compression Ratio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71612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Compression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175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Smaller compression ratio is better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4497" y="1743347"/>
            <a:ext cx="5563007" cy="135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3314497" y="2121710"/>
            <a:ext cx="556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Compression Ratio =  Compression Program Size</a:t>
            </a:r>
          </a:p>
          <a:p>
            <a:r>
              <a:rPr lang="en-US" dirty="0" smtClean="0"/>
              <a:t>		       Original Program Size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70991" y="2459115"/>
            <a:ext cx="25656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Compression Techniques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28542"/>
            <a:ext cx="121920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Dictionary-based approach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Good Compression Ratio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 decompression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Hamming Distance Approach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Limited: profitable only 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upto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bitmasks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approach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bitmasks to maximize matching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patterns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compression ratio even further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 smtClean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 smtClean="0">
              <a:solidFill>
                <a:srgbClr val="A50021"/>
              </a:solidFill>
            </a:endParaRPr>
          </a:p>
          <a:p>
            <a:pPr marL="0" lvl="2" algn="ctr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0513" y="2043230"/>
            <a:ext cx="4098524" cy="433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Original Code Size – 80 bits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Compressed Code Size – 62 bits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Dictionary Size – 16 bits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Compression ratio – (62+16)/80 =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97.5%</a:t>
            </a: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algn="ctr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Traditional Dictionary Based Code Compression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535" y="986787"/>
            <a:ext cx="7105727" cy="43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Hamming Distance Compression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28542"/>
            <a:ext cx="5157926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Improved Dictionary-based approach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Compression ratio depends on number of bit changes during compression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Compression ratio –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95%</a:t>
            </a: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 smtClean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 smtClean="0">
              <a:solidFill>
                <a:srgbClr val="A50021"/>
              </a:solidFill>
            </a:endParaRPr>
          </a:p>
          <a:p>
            <a:pPr marL="0" lvl="2" algn="ctr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6" y="4072083"/>
            <a:ext cx="5263429" cy="2054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1180729"/>
            <a:ext cx="6252469" cy="4385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175" y="3733529"/>
            <a:ext cx="4124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Encoding scheme for incorporating mismatches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22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Bit-mask based code Compression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8" y="4155683"/>
            <a:ext cx="4874254" cy="2120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6" y="849768"/>
            <a:ext cx="6202155" cy="3586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19665"/>
            <a:ext cx="5672832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Increased matching patterns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 compressed using bitmask requires 8 bits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Compression ratio – 80%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Challenges: Bitmask selection and dictionary selection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mapping of old addresses (in the original uncompressed code) to new addresses (in the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compressed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code) is kept in a jump table.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200" dirty="0">
              <a:solidFill>
                <a:srgbClr val="A50021"/>
              </a:solidFill>
            </a:endParaRPr>
          </a:p>
          <a:p>
            <a:pPr marL="0" lvl="2" algn="ctr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59" y="5056674"/>
            <a:ext cx="6657975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5158" y="4752474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of a compressed word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78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0683"/>
            <a:ext cx="1210993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cache reconfigurations</a:t>
            </a:r>
            <a:endParaRPr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marL="400050" lvl="2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Promising for improving energy and performance</a:t>
            </a:r>
          </a:p>
          <a:p>
            <a:pPr marL="400050" lvl="2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Hard to implement in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real-time systems</a:t>
            </a:r>
          </a:p>
          <a:p>
            <a:pPr marL="514350" lvl="2" indent="-1143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Dynamic computation is expensive</a:t>
            </a:r>
          </a:p>
          <a:p>
            <a:pPr marL="514350" lvl="2" indent="-1143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Dynamic reconfiguration leads to </a:t>
            </a:r>
            <a:r>
              <a:rPr lang="en-US" altLang="zh-CN" sz="2200" dirty="0" smtClean="0">
                <a:solidFill>
                  <a:srgbClr val="C00000"/>
                </a:solidFill>
                <a:sym typeface="Symbol" panose="05050102010706020507" pitchFamily="18" charset="2"/>
              </a:rPr>
              <a:t>timing uncertainty</a:t>
            </a:r>
          </a:p>
          <a:p>
            <a:pPr algn="ctr"/>
            <a:endParaRPr lang="en-US" altLang="zh-CN" sz="2600" dirty="0" smtClean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algn="ctr"/>
            <a:endParaRPr lang="en-US" altLang="zh-CN" sz="2600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algn="ctr"/>
            <a:endParaRPr lang="en-US" altLang="zh-CN" sz="2600" dirty="0" smtClean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algn="ctr"/>
            <a:r>
              <a:rPr lang="en-US" altLang="zh-CN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Propose </a:t>
            </a:r>
            <a:r>
              <a:rPr lang="en-US" altLang="zh-CN" sz="2400" dirty="0">
                <a:solidFill>
                  <a:srgbClr val="C00000"/>
                </a:solidFill>
                <a:sym typeface="Symbol" panose="05050102010706020507" pitchFamily="18" charset="2"/>
              </a:rPr>
              <a:t>a scheduling-aware dynamic cache reconfiguration technique to generate significant energy savings in soft real-time systems by exploiting static analysis during runtime.</a:t>
            </a:r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zh-CN" sz="2600" dirty="0" smtClean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marL="227013" indent="-2270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058400" cy="71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Dynamic Cache Reconfiguration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Compression Aware DCR - Algorithm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00" y="1055957"/>
            <a:ext cx="6663801" cy="51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14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Performance – Energy Consumption Trade-off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– Anagram Benchmark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982980"/>
            <a:ext cx="8869680" cy="4892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963" y="5875020"/>
            <a:ext cx="940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Pareto optimal </a:t>
            </a:r>
            <a:r>
              <a:rPr lang="en-US" dirty="0" smtClean="0"/>
              <a:t>alternatives are </a:t>
            </a:r>
            <a:r>
              <a:rPr lang="en-US" dirty="0"/>
              <a:t>connected using dashed lines</a:t>
            </a:r>
          </a:p>
        </p:txBody>
      </p:sp>
    </p:spTree>
    <p:extLst>
      <p:ext uri="{BB962C8B-B14F-4D97-AF65-F5344CB8AC3E}">
        <p14:creationId xmlns:p14="http://schemas.microsoft.com/office/powerpoint/2010/main" val="2443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Placement of Decompression Unit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87" y="2011944"/>
            <a:ext cx="7447625" cy="2750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0170"/>
            <a:ext cx="121920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Pre-cache placement – memory contains compressed code – instructions are stored in cache  in uncompressed form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Has little effect on energy and performance of cache</a:t>
            </a:r>
            <a:endParaRPr lang="en-US" sz="2200" dirty="0">
              <a:solidFill>
                <a:srgbClr val="C00000"/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A50021"/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62339"/>
            <a:ext cx="1219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 – cache placement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decompression unit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placed between cache and processor thus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memory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cache contain compressed instructions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best choice to achieve maximum performance as well as minimum energy consumption</a:t>
            </a:r>
            <a:r>
              <a:rPr lang="en-US" sz="2200" dirty="0" smtClean="0"/>
              <a:t>.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However, post-cache placement can introduce </a:t>
            </a:r>
            <a:r>
              <a:rPr lang="en-US" sz="2200" dirty="0" smtClean="0">
                <a:solidFill>
                  <a:srgbClr val="C00000"/>
                </a:solidFill>
              </a:rPr>
              <a:t>significant </a:t>
            </a:r>
            <a:r>
              <a:rPr lang="en-US" sz="2200" dirty="0">
                <a:solidFill>
                  <a:srgbClr val="C00000"/>
                </a:solidFill>
              </a:rPr>
              <a:t>performance overhead to the system. 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A50021"/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14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The impact of pre-cache placement of decompression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engine on cache energy – </a:t>
            </a:r>
            <a:r>
              <a:rPr lang="en-US" altLang="zh-CN" sz="40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djpeg</a:t>
            </a: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benchmark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44" y="1038170"/>
            <a:ext cx="8157913" cy="52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Experimental Setup</a:t>
            </a:r>
            <a:endParaRPr lang="en-US" altLang="zh-CN" sz="4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0170"/>
            <a:ext cx="12192000" cy="717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Benchmarks </a:t>
            </a:r>
          </a:p>
          <a:p>
            <a:pPr marL="461963" lvl="3" indent="-16986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jpeg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djpeg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epic, 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adpcm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rawcaudio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rawdaudio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g.721 (encode, decode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benchmarks from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MediaBench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lvl="3" indent="-16986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dijkstra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patricia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crc32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bitcnts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MiBench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 Compression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Techniques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bitmask-based, dictionary-based and Huffman code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compression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Dictionaries of sizes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KB, 2KB, 4KB, and 8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KB.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mask sets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one 2- bit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sliding, 1-bit sliding and 2-bit fixed, and 1-bit sliding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2-bit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masks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Dictionary-based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Huffman compression - 0.5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KB, 1KB, 2KB, 4KB, and 8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KB dictionary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sizes with 8 bits, 16 bits and 32 bits word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sizes were used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Best choice – dictionary size of 2 KB and word size of 16 bits.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compression is performed offline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ECOFF (Extended Common Object File Format)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header files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provided in </a:t>
            </a:r>
            <a:r>
              <a:rPr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SimpleScalar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toolset - compressed code back into binary files so that they can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loaded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the simulator.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Cache configurations same as in DCR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9" y="1336877"/>
            <a:ext cx="8433786" cy="4986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3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Performance-Energy consumption tradeoff for compressed and uncompressed codes using </a:t>
            </a:r>
            <a:r>
              <a:rPr lang="en-US" sz="3600" i="1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rawcaudio</a:t>
            </a:r>
            <a:r>
              <a:rPr lang="en-US" sz="3600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600" i="1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adpcm-enc</a:t>
            </a:r>
            <a:r>
              <a:rPr lang="en-US" sz="3600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benchmark </a:t>
            </a:r>
            <a:endParaRPr lang="en-US" altLang="zh-CN" sz="36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58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392"/>
            <a:ext cx="12192000" cy="2859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6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36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Energy Savings</a:t>
            </a:r>
            <a:endParaRPr lang="en-US" altLang="zh-CN" sz="36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0170"/>
            <a:ext cx="121920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 cache subsystem – 10% - 76% with an average of 52% - utilizing only DCR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BMC + DCR – energy savings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upto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48% on top of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10% - 76%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obtained only by DCR – without performance degradation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Approach – average 65% energy savings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56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36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Performance Improvements</a:t>
            </a:r>
            <a:endParaRPr lang="en-US" altLang="zh-CN" sz="36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1788"/>
            <a:ext cx="12192000" cy="2828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61016"/>
            <a:ext cx="121920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DCR alone – 11% performance loss on average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BMC + DCR – 75% performance improvement (g721_enc)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0" lvl="4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56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36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  <a:endParaRPr lang="en-US" altLang="zh-CN" sz="36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34" y="815396"/>
            <a:ext cx="11724443" cy="512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cache reconfiguration is a promising approach to improve both energy consumption and overall performance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65% reduction on average in overall energy consumption of the cache subsystem as well as up to 75% performance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in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embedded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 when code compression is integrated with DCR.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 real-time systems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Multi-core and multi-processor systems</a:t>
            </a: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Optimal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mask and dictionary selection 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techniques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3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2" indent="-3429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Gaps in the paper</a:t>
            </a:r>
          </a:p>
          <a:p>
            <a:pPr marL="800100" lvl="3" indent="-3429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partition factor is determined during static profiling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800100" lvl="3" indent="-3429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of the decompression unit is </a:t>
            </a:r>
            <a:r>
              <a:rPr lang="en-US" altLang="zh-CN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explained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351478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Real Time Scheduling Techniques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48337"/>
            <a:ext cx="12109938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Commonly used scheduling techniques</a:t>
            </a:r>
            <a:endParaRPr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marL="400050" lvl="2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Earliest Deadline </a:t>
            </a:r>
            <a:r>
              <a:rPr lang="en-US" altLang="zh-CN" sz="2400" dirty="0">
                <a:solidFill>
                  <a:srgbClr val="C00000"/>
                </a:solidFill>
                <a:sym typeface="Symbol" panose="05050102010706020507" pitchFamily="18" charset="2"/>
              </a:rPr>
              <a:t>First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(EDF)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scheduling</a:t>
            </a:r>
          </a:p>
          <a:p>
            <a:pPr marL="630238" lvl="3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Dynamic scheduling algorithm</a:t>
            </a:r>
          </a:p>
          <a:p>
            <a:pPr marL="630238" lvl="3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Places processes in a priority queue</a:t>
            </a:r>
          </a:p>
          <a:p>
            <a:pPr marL="630238" lvl="3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Whenever a scheduling occurs, queue will be searched for the process closest to its deadline – this process is next to be scheduled for execution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marL="400050" lvl="2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sym typeface="Symbol" panose="05050102010706020507" pitchFamily="18" charset="2"/>
              </a:rPr>
              <a:t>Rate Monotonic (RM)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scheduling</a:t>
            </a:r>
          </a:p>
          <a:p>
            <a:pPr marL="630238" lvl="3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Static scheduling algorithm</a:t>
            </a:r>
          </a:p>
          <a:p>
            <a:pPr marL="630238" lvl="3" indent="-17621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Priorities are assigned on the basis of cycle of duration of the job – the shorter the cycle duration is, higher the job’s priority</a:t>
            </a:r>
          </a:p>
          <a:p>
            <a:pPr marL="914400" lvl="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51478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Cache in Real Time 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56461"/>
            <a:ext cx="1210993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173038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Challenges of using caches in Real Time Systems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Difficulties due to the unpredictability imposed on the system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 algorithms have difficultly calculating WCET for tasks</a:t>
            </a:r>
          </a:p>
          <a:p>
            <a:pPr marL="173038" lvl="1" indent="-173038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Techniques to overcome the scheduling difficulties</a:t>
            </a:r>
          </a:p>
          <a:p>
            <a:pPr marL="400050" lvl="2" indent="-16986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WCET analysis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 static, design time analysis of tasks in the presence of caches to predict cache impact on task execution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times</a:t>
            </a:r>
          </a:p>
          <a:p>
            <a:pPr marL="400050" lvl="2" indent="-16986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Cache </a:t>
            </a:r>
            <a:r>
              <a:rPr lang="en-US" sz="2400" dirty="0">
                <a:solidFill>
                  <a:srgbClr val="C00000"/>
                </a:solidFill>
              </a:rPr>
              <a:t>locking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useful cache lines are “locked” in the cache when a task is preempted so that these blocks will not be evicted to accommodate the new incoming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task</a:t>
            </a:r>
          </a:p>
          <a:p>
            <a:pPr marL="400050" lvl="2" indent="-16986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Cache </a:t>
            </a:r>
            <a:r>
              <a:rPr lang="en-US" sz="2400" dirty="0">
                <a:solidFill>
                  <a:srgbClr val="C00000"/>
                </a:solidFill>
              </a:rPr>
              <a:t>partitioning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cache is partitioned into reserved regions, each of which can only cache data associated with a dedicated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task</a:t>
            </a:r>
          </a:p>
          <a:p>
            <a:pPr marL="400050" lvl="2" indent="-169863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Cache-related </a:t>
            </a:r>
            <a:r>
              <a:rPr lang="en-US" sz="2400" dirty="0">
                <a:solidFill>
                  <a:srgbClr val="C00000"/>
                </a:solidFill>
              </a:rPr>
              <a:t>preemption delay analysis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tight delay estimation so that prediction accuracy is higher than in traditional WCET analysis.</a:t>
            </a:r>
          </a:p>
          <a:p>
            <a:pPr lvl="1" indent="-4572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lvl="2" indent="-4572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51478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Reconfigurable Cache Architectures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50556"/>
            <a:ext cx="12109938" cy="477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Reconfigurable cache architecture – as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by Zhang et al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imposes no overhead to the critical path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cache tuner consists of small custom hardware or a lightweight process running on a coprocessor, which can alter the cache configuration via hardware or software configuration registers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 separate banks, each of which acts as a separate way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Way concatenation -  logically concatenates ways - enables configurable associativity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Way shutdown - shuts down ways to vary cache size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Configurable line size, or block size - setting a unit-length base line size and then fetching subsequent lines if the line size increases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lvl="2" indent="-4572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51478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Determining Best Cache Configuration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7290"/>
            <a:ext cx="12109938" cy="5728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Analysis -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 configurations are evaluated in system during runtime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Limitation - imposes unpredictable performance or significant energy overhead</a:t>
            </a: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</a:rPr>
              <a:t>Static Analysis - non-intrusive – most appropriate for real-time systems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Application-based tuning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alternatives are explored and the best cache configuration is selected for each application in its entirety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Phase-based tuning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best cache configuration is selected for each phase of execution within an application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cache configuration may be stored in a look-up table or encoded into specialized instructions</a:t>
            </a:r>
          </a:p>
          <a:p>
            <a:pPr lvl="1" indent="-4572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0" lvl="1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Previous </a:t>
            </a:r>
            <a:r>
              <a:rPr lang="en-US" sz="2800" dirty="0">
                <a:solidFill>
                  <a:srgbClr val="C00000"/>
                </a:solidFill>
              </a:rPr>
              <a:t>methods focus solely on energy </a:t>
            </a:r>
            <a:r>
              <a:rPr lang="en-US" sz="2800" dirty="0" smtClean="0">
                <a:solidFill>
                  <a:srgbClr val="C00000"/>
                </a:solidFill>
              </a:rPr>
              <a:t>savings and not </a:t>
            </a:r>
            <a:r>
              <a:rPr lang="en-US" sz="2800" dirty="0">
                <a:solidFill>
                  <a:srgbClr val="C00000"/>
                </a:solidFill>
              </a:rPr>
              <a:t>deadlines, which </a:t>
            </a:r>
            <a:r>
              <a:rPr lang="en-US" sz="2800" dirty="0" smtClean="0">
                <a:solidFill>
                  <a:srgbClr val="C00000"/>
                </a:solidFill>
              </a:rPr>
              <a:t>are imperative </a:t>
            </a:r>
            <a:r>
              <a:rPr lang="en-US" sz="2800" dirty="0">
                <a:solidFill>
                  <a:srgbClr val="C00000"/>
                </a:solidFill>
              </a:rPr>
              <a:t>in real-time systems.</a:t>
            </a:r>
          </a:p>
          <a:p>
            <a:pPr lvl="2" indent="-4572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Reconfigurable Cache Architecture -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60530"/>
            <a:ext cx="12192000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An efficient and near optimal strategy for cache tuning based on static program profiling for both statically and dynamically scheduled real-time systems</a:t>
            </a: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statically executes, profiles, and analyzes each task intended to run in the system</a:t>
            </a: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Information obtained in the profiling process - utilized to make reconfiguration decisions dynamically</a:t>
            </a:r>
          </a:p>
          <a:p>
            <a:pPr lvl="1" indent="-4572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Example: </a:t>
            </a: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Assume a system with two tasks, </a:t>
            </a:r>
            <a:r>
              <a: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T1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and </a:t>
            </a:r>
            <a:r>
              <a:rPr lang="en-US" altLang="zh-CN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T2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marL="400050" lvl="2" indent="-16827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Traditionally, the system will use a base cache configuration –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Cache</a:t>
            </a:r>
            <a:r>
              <a:rPr lang="en-US" altLang="zh-CN" sz="24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base</a:t>
            </a:r>
            <a:endParaRPr lang="en-US" altLang="zh-CN" sz="2400" baseline="-250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Overview (Contd..)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16624"/>
            <a:ext cx="12192000" cy="31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Each task into 2 phases – Each phase of each task has a different optimal cache configurations</a:t>
            </a: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Phase</a:t>
            </a:r>
            <a:r>
              <a:rPr lang="en-US" altLang="zh-CN" sz="2600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- starts from the beginning to the end</a:t>
            </a:r>
          </a:p>
          <a:p>
            <a:pPr marL="176213" lvl="1" indent="-176213" defTabSz="9144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Phase</a:t>
            </a:r>
            <a:r>
              <a:rPr lang="en-US" altLang="zh-CN" sz="2600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- starts from the half position of the dynamic instruction flow (midpoint) to the end</a:t>
            </a: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Cache</a:t>
            </a:r>
            <a:r>
              <a:rPr lang="en-US" altLang="zh-CN" sz="2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altLang="zh-CN" sz="26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T1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,Cache</a:t>
            </a:r>
            <a:r>
              <a:rPr lang="en-US" altLang="zh-CN" sz="2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altLang="zh-CN" sz="26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T1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,Cache</a:t>
            </a:r>
            <a:r>
              <a:rPr lang="en-US" altLang="zh-CN" sz="2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altLang="zh-CN" sz="26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T2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,Cache</a:t>
            </a:r>
            <a:r>
              <a:rPr lang="en-US" altLang="zh-CN" sz="2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altLang="zh-CN" sz="26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T2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- 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represent the optimal cache configurations for </a:t>
            </a:r>
            <a:r>
              <a:rPr lang="en-US" altLang="zh-CN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phase</a:t>
            </a:r>
            <a:r>
              <a:rPr lang="en-US" altLang="zh-CN" sz="2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and 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phase</a:t>
            </a:r>
            <a:r>
              <a:rPr lang="en-US" altLang="zh-CN" sz="2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of task 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T1 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and task </a:t>
            </a:r>
            <a:r>
              <a:rPr lang="en-US" altLang="zh-C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T2, 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respectively</a:t>
            </a:r>
            <a:endParaRPr lang="en-US" altLang="zh-CN" sz="2600" baseline="-25000" dirty="0" smtClean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  <a:p>
            <a:pPr marL="228600" lvl="2" indent="-22860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CN" sz="2600" i="1" baseline="-25000" dirty="0">
              <a:solidFill>
                <a:schemeClr val="tx1">
                  <a:lumMod val="75000"/>
                  <a:lumOff val="25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2" y="3869913"/>
            <a:ext cx="9721177" cy="23723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818</TotalTime>
  <Words>2441</Words>
  <Application>Microsoft Office PowerPoint</Application>
  <PresentationFormat>Widescreen</PresentationFormat>
  <Paragraphs>335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宋体</vt:lpstr>
      <vt:lpstr>Arial</vt:lpstr>
      <vt:lpstr>Calibri</vt:lpstr>
      <vt:lpstr>Calibri Light</vt:lpstr>
      <vt:lpstr>Symbol</vt:lpstr>
      <vt:lpstr>Wingdings</vt:lpstr>
      <vt:lpstr>Retrospect</vt:lpstr>
      <vt:lpstr>Schedule-Aware and Compression-Aware Dynamic Cache Reconfiguration in Real Time Embedded Systems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Compression Aware Dynamic Cache Reconfiguration (CACR)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 and Synergetic Integration of DCR and Code Compression in Embedded Systems</dc:title>
  <dc:creator>Jayalakshmi Muthiah</dc:creator>
  <cp:lastModifiedBy>Jayalakshmi Muthiah</cp:lastModifiedBy>
  <cp:revision>72</cp:revision>
  <dcterms:created xsi:type="dcterms:W3CDTF">2015-02-04T01:13:57Z</dcterms:created>
  <dcterms:modified xsi:type="dcterms:W3CDTF">2015-02-05T18:12:56Z</dcterms:modified>
</cp:coreProperties>
</file>