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/>
  <p:notesSz cx="6858000" cy="9144000"/>
  <p:defaultTextStyle>
    <a:lvl1pPr>
      <a:defRPr>
        <a:latin typeface="Lucida Sans Unicode"/>
        <a:ea typeface="Lucida Sans Unicode"/>
        <a:cs typeface="Lucida Sans Unicode"/>
        <a:sym typeface="Lucida Sans Unicode"/>
      </a:defRPr>
    </a:lvl1pPr>
    <a:lvl2pPr indent="457200">
      <a:defRPr>
        <a:latin typeface="Lucida Sans Unicode"/>
        <a:ea typeface="Lucida Sans Unicode"/>
        <a:cs typeface="Lucida Sans Unicode"/>
        <a:sym typeface="Lucida Sans Unicode"/>
      </a:defRPr>
    </a:lvl2pPr>
    <a:lvl3pPr indent="914400">
      <a:defRPr>
        <a:latin typeface="Lucida Sans Unicode"/>
        <a:ea typeface="Lucida Sans Unicode"/>
        <a:cs typeface="Lucida Sans Unicode"/>
        <a:sym typeface="Lucida Sans Unicode"/>
      </a:defRPr>
    </a:lvl3pPr>
    <a:lvl4pPr indent="1371600">
      <a:defRPr>
        <a:latin typeface="Lucida Sans Unicode"/>
        <a:ea typeface="Lucida Sans Unicode"/>
        <a:cs typeface="Lucida Sans Unicode"/>
        <a:sym typeface="Lucida Sans Unicode"/>
      </a:defRPr>
    </a:lvl4pPr>
    <a:lvl5pPr indent="1828800">
      <a:defRPr>
        <a:latin typeface="Lucida Sans Unicode"/>
        <a:ea typeface="Lucida Sans Unicode"/>
        <a:cs typeface="Lucida Sans Unicode"/>
        <a:sym typeface="Lucida Sans Unicode"/>
      </a:defRPr>
    </a:lvl5pPr>
    <a:lvl6pPr indent="2286000">
      <a:defRPr>
        <a:latin typeface="Lucida Sans Unicode"/>
        <a:ea typeface="Lucida Sans Unicode"/>
        <a:cs typeface="Lucida Sans Unicode"/>
        <a:sym typeface="Lucida Sans Unicode"/>
      </a:defRPr>
    </a:lvl6pPr>
    <a:lvl7pPr indent="2743200">
      <a:defRPr>
        <a:latin typeface="Lucida Sans Unicode"/>
        <a:ea typeface="Lucida Sans Unicode"/>
        <a:cs typeface="Lucida Sans Unicode"/>
        <a:sym typeface="Lucida Sans Unicode"/>
      </a:defRPr>
    </a:lvl7pPr>
    <a:lvl8pPr indent="3200400">
      <a:defRPr>
        <a:latin typeface="Lucida Sans Unicode"/>
        <a:ea typeface="Lucida Sans Unicode"/>
        <a:cs typeface="Lucida Sans Unicode"/>
        <a:sym typeface="Lucida Sans Unicode"/>
      </a:defRPr>
    </a:lvl8pPr>
    <a:lvl9pPr indent="3657600">
      <a:defRPr>
        <a:latin typeface="Lucida Sans Unicode"/>
        <a:ea typeface="Lucida Sans Unicode"/>
        <a:cs typeface="Lucida Sans Unicode"/>
        <a:sym typeface="Lucida Sans Unicod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A2BF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B641B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D3C4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DA2BF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Lucida Sans Unicode"/>
          <a:ea typeface="Lucida Sans Unicode"/>
          <a:cs typeface="Lucida Sans Unicod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1" name="Shape 6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3" y="4662559"/>
            <a:ext cx="9151091" cy="3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48BBE0"/>
              </a:gs>
              <a:gs pos="100000">
                <a:srgbClr val="007592"/>
              </a:gs>
            </a:gsLst>
            <a:lin ang="30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" name="Shape 11"/>
          <p:cNvSpPr/>
          <p:nvPr>
            <p:ph type="title"/>
          </p:nvPr>
        </p:nvSpPr>
        <p:spPr>
          <a:xfrm>
            <a:off x="685800" y="38100"/>
            <a:ext cx="7772400" cy="3544263"/>
          </a:xfrm>
          <a:prstGeom prst="rect">
            <a:avLst/>
          </a:prstGeom>
        </p:spPr>
        <p:txBody>
          <a:bodyPr anchor="b"/>
          <a:lstStyle>
            <a:lvl1pPr algn="r">
              <a:defRPr sz="4800"/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8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685800" y="3611607"/>
            <a:ext cx="7772400" cy="2914204"/>
          </a:xfrm>
          <a:prstGeom prst="rect">
            <a:avLst/>
          </a:prstGeom>
        </p:spPr>
        <p:txBody>
          <a:bodyPr/>
          <a:lstStyle>
            <a:lvl1pPr marL="0" marR="64007" indent="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1pPr>
            <a:lvl2pPr marL="0" marR="64007" indent="4572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2pPr>
            <a:lvl3pPr marL="0" marR="64007" indent="9144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3pPr>
            <a:lvl4pPr marL="0" marR="64007" indent="13716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4pPr>
            <a:lvl5pPr marL="0" marR="64007" indent="18288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464646"/>
                </a:solidFill>
              </a:rPr>
              <a:t>Body Level One</a:t>
            </a:r>
            <a:endParaRPr sz="2700">
              <a:solidFill>
                <a:srgbClr val="464646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464646"/>
                </a:solidFill>
              </a:rPr>
              <a:t>Body Level Two</a:t>
            </a:r>
            <a:endParaRPr sz="2700">
              <a:solidFill>
                <a:srgbClr val="464646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464646"/>
                </a:solidFill>
              </a:rPr>
              <a:t>Body Level Three</a:t>
            </a:r>
            <a:endParaRPr sz="2700">
              <a:solidFill>
                <a:srgbClr val="464646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464646"/>
                </a:solidFill>
              </a:rPr>
              <a:t>Body Level Four</a:t>
            </a:r>
            <a:endParaRPr sz="2700">
              <a:solidFill>
                <a:srgbClr val="464646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464646"/>
                </a:solidFill>
              </a:rPr>
              <a:t>Body Level Five</a:t>
            </a:r>
          </a:p>
        </p:txBody>
      </p:sp>
      <p:grpSp>
        <p:nvGrpSpPr>
          <p:cNvPr id="17" name="Group 17"/>
          <p:cNvGrpSpPr/>
          <p:nvPr/>
        </p:nvGrpSpPr>
        <p:grpSpPr>
          <a:xfrm>
            <a:off x="-3765" y="4952999"/>
            <a:ext cx="9147765" cy="1912089"/>
            <a:chOff x="0" y="0"/>
            <a:chExt cx="9147764" cy="1912087"/>
          </a:xfrm>
        </p:grpSpPr>
        <p:sp>
          <p:nvSpPr>
            <p:cNvPr id="13" name="Shape 13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DCAD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4" name="Shape 14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15" name="Shape 15"/>
            <p:cNvSpPr/>
            <p:nvPr/>
          </p:nvSpPr>
          <p:spPr>
            <a:xfrm>
              <a:off x="3764" y="47978"/>
              <a:ext cx="9144001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44671"/>
              <a:ext cx="9147765" cy="790302"/>
            </a:xfrm>
            <a:prstGeom prst="line">
              <a:avLst/>
            </a:prstGeom>
            <a:noFill/>
            <a:ln w="12065" cap="flat">
              <a:solidFill>
                <a:srgbClr val="5699A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</a:p>
          </p:txBody>
        </p:sp>
      </p:grpSp>
      <p:sp>
        <p:nvSpPr>
          <p:cNvPr id="18" name="Shape 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457200" y="210947"/>
            <a:ext cx="8229600" cy="1270382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457200" y="1481328"/>
            <a:ext cx="8229600" cy="53766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Body Level One</a:t>
            </a:r>
            <a:endParaRPr sz="2700"/>
          </a:p>
          <a:p>
            <a:pPr lvl="1">
              <a:defRPr sz="1800"/>
            </a:pPr>
            <a:r>
              <a:rPr sz="2700"/>
              <a:t>Body Level Two</a:t>
            </a:r>
            <a:endParaRPr sz="2700"/>
          </a:p>
          <a:p>
            <a:pPr lvl="2">
              <a:defRPr sz="1800"/>
            </a:pPr>
            <a:r>
              <a:rPr sz="2700"/>
              <a:t>Body Level Three</a:t>
            </a:r>
            <a:endParaRPr sz="2700"/>
          </a:p>
          <a:p>
            <a:pPr lvl="3">
              <a:defRPr sz="1800"/>
            </a:pPr>
            <a:r>
              <a:rPr sz="2700"/>
              <a:t>Body Level Four</a:t>
            </a:r>
            <a:endParaRPr sz="2700"/>
          </a:p>
          <a:p>
            <a:pPr lvl="4">
              <a:defRPr sz="1800"/>
            </a:pPr>
            <a:r>
              <a:rPr sz="2700"/>
              <a:t>Body Level Five</a:t>
            </a:r>
          </a:p>
        </p:txBody>
      </p:sp>
      <p:sp>
        <p:nvSpPr>
          <p:cNvPr id="55" name="Shape 5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xfrm>
            <a:off x="6844013" y="0"/>
            <a:ext cx="1777471" cy="614204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457200" y="274640"/>
            <a:ext cx="6324600" cy="658336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Body Level One</a:t>
            </a:r>
            <a:endParaRPr sz="2700"/>
          </a:p>
          <a:p>
            <a:pPr lvl="1">
              <a:defRPr sz="1800"/>
            </a:pPr>
            <a:r>
              <a:rPr sz="2700"/>
              <a:t>Body Level Two</a:t>
            </a:r>
            <a:endParaRPr sz="2700"/>
          </a:p>
          <a:p>
            <a:pPr lvl="2">
              <a:defRPr sz="1800"/>
            </a:pPr>
            <a:r>
              <a:rPr sz="2700"/>
              <a:t>Body Level Three</a:t>
            </a:r>
            <a:endParaRPr sz="2700"/>
          </a:p>
          <a:p>
            <a:pPr lvl="3">
              <a:defRPr sz="1800"/>
            </a:pPr>
            <a:r>
              <a:rPr sz="2700"/>
              <a:t>Body Level Four</a:t>
            </a:r>
            <a:endParaRPr sz="2700"/>
          </a:p>
          <a:p>
            <a:pPr lvl="4">
              <a:defRPr sz="1800"/>
            </a:pPr>
            <a:r>
              <a:rPr sz="2700"/>
              <a:t>Body Level Five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Body Level One</a:t>
            </a:r>
            <a:endParaRPr sz="2700"/>
          </a:p>
          <a:p>
            <a:pPr lvl="1">
              <a:defRPr sz="1800"/>
            </a:pPr>
            <a:r>
              <a:rPr sz="2700"/>
              <a:t>Body Level Two</a:t>
            </a:r>
            <a:endParaRPr sz="2700"/>
          </a:p>
          <a:p>
            <a:pPr lvl="2">
              <a:defRPr sz="1800"/>
            </a:pPr>
            <a:r>
              <a:rPr sz="2700"/>
              <a:t>Body Level Three</a:t>
            </a:r>
            <a:endParaRPr sz="2700"/>
          </a:p>
          <a:p>
            <a:pPr lvl="3">
              <a:defRPr sz="1800"/>
            </a:pPr>
            <a:r>
              <a:rPr sz="2700"/>
              <a:t>Body Level Four</a:t>
            </a:r>
            <a:endParaRPr sz="2700"/>
          </a:p>
          <a:p>
            <a:pPr lvl="4">
              <a:defRPr sz="1800"/>
            </a:pPr>
            <a:r>
              <a:rPr sz="2700"/>
              <a:t>Body Level Five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title"/>
          </p:nvPr>
        </p:nvSpPr>
        <p:spPr>
          <a:xfrm>
            <a:off x="722376" y="0"/>
            <a:ext cx="7772401" cy="2888513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800">
                <a:solidFill>
                  <a:srgbClr val="DEF5FA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3922712" y="2931711"/>
            <a:ext cx="4572001" cy="31693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FF"/>
                </a:solidFill>
              </a:rPr>
              <a:t>Body Level One</a:t>
            </a:r>
            <a:endParaRPr sz="23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FF"/>
                </a:solidFill>
              </a:rPr>
              <a:t>Body Level Two</a:t>
            </a:r>
            <a:endParaRPr sz="23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FF"/>
                </a:solidFill>
              </a:rPr>
              <a:t>Body Level Three</a:t>
            </a:r>
            <a:endParaRPr sz="23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FF"/>
                </a:solidFill>
              </a:rPr>
              <a:t>Body Level Four</a:t>
            </a:r>
            <a:endParaRPr sz="23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7" name="Shape 27"/>
          <p:cNvSpPr/>
          <p:nvPr/>
        </p:nvSpPr>
        <p:spPr>
          <a:xfrm>
            <a:off x="3636679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3450263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body" idx="1"/>
          </p:nvPr>
        </p:nvSpPr>
        <p:spPr>
          <a:xfrm>
            <a:off x="457200" y="1481327"/>
            <a:ext cx="4038600" cy="537667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 marL="659891" indent="-266700">
              <a:defRPr sz="2800">
                <a:solidFill>
                  <a:srgbClr val="FFFFFF"/>
                </a:solidFill>
              </a:defRPr>
            </a:lvl2pPr>
            <a:lvl3pPr marL="950975" indent="-320039">
              <a:defRPr sz="2800">
                <a:solidFill>
                  <a:srgbClr val="FFFFFF"/>
                </a:solidFill>
              </a:defRPr>
            </a:lvl3pPr>
            <a:lvl4pPr marL="1270000" indent="-355600">
              <a:defRPr sz="2800">
                <a:solidFill>
                  <a:srgbClr val="FFFFFF"/>
                </a:solidFill>
              </a:defRPr>
            </a:lvl4pPr>
            <a:lvl5pPr marL="1498600" indent="-355600">
              <a:defRPr sz="28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DEF5FA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xfrm>
            <a:off x="457200" y="0"/>
            <a:ext cx="8229600" cy="16891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457200" y="4724400"/>
            <a:ext cx="4040188" cy="2133600"/>
          </a:xfrm>
          <a:prstGeom prst="rect">
            <a:avLst/>
          </a:prstGeom>
          <a:solidFill>
            <a:srgbClr val="2DA2BF"/>
          </a:solidFill>
          <a:ln w="9652">
            <a:solidFill>
              <a:srgbClr val="2DA2BF"/>
            </a:solidFill>
            <a:miter lim="800000"/>
          </a:ln>
        </p:spPr>
        <p:txBody>
          <a:bodyPr anchor="ctr"/>
          <a:lstStyle>
            <a:lvl1pPr marL="0" indent="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  <a:endParaRPr sz="2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  <a:endParaRPr sz="2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  <a:endParaRPr sz="2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  <a:endParaRPr sz="2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DEF5FA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914400" y="4876800"/>
            <a:ext cx="7481776" cy="478302"/>
          </a:xfrm>
          <a:prstGeom prst="rect">
            <a:avLst/>
          </a:prstGeom>
        </p:spPr>
        <p:txBody>
          <a:bodyPr anchor="t">
            <a:noAutofit/>
          </a:bodyPr>
          <a:lstStyle>
            <a:lvl1pPr algn="r">
              <a:defRPr b="0" sz="2500">
                <a:solidFill>
                  <a:srgbClr val="2DA2B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500">
                <a:solidFill>
                  <a:srgbClr val="2DA2BF"/>
                </a:solidFill>
              </a:rPr>
              <a:t>Title Text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419600" y="5355101"/>
            <a:ext cx="3974592" cy="1502899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 sz="1600"/>
            </a:lvl1pPr>
            <a:lvl2pPr marL="0" indent="393191" algn="r">
              <a:buClrTx/>
              <a:buSzTx/>
              <a:buFontTx/>
              <a:buNone/>
              <a:defRPr sz="1600"/>
            </a:lvl2pPr>
            <a:lvl3pPr marL="0" indent="630936" algn="r">
              <a:buClrTx/>
              <a:buSzTx/>
              <a:buFontTx/>
              <a:buNone/>
              <a:defRPr sz="1600"/>
            </a:lvl3pPr>
            <a:lvl4pPr marL="0" indent="914400" algn="r">
              <a:buClrTx/>
              <a:buSzTx/>
              <a:buFontTx/>
              <a:buNone/>
              <a:defRPr sz="1600"/>
            </a:lvl4pPr>
            <a:lvl5pPr marL="0" indent="1143000" algn="r">
              <a:buClrTx/>
              <a:buSzTx/>
              <a:buFontTx/>
              <a:buNone/>
              <a:defRPr sz="1600"/>
            </a:lvl5pPr>
          </a:lstStyle>
          <a:p>
            <a:pPr lvl="0">
              <a:defRPr sz="1800"/>
            </a:pPr>
            <a:r>
              <a:rPr sz="1600"/>
              <a:t>Body Level One</a:t>
            </a:r>
            <a:endParaRPr sz="1600"/>
          </a:p>
          <a:p>
            <a:pPr lvl="1">
              <a:defRPr sz="1800"/>
            </a:pPr>
            <a:r>
              <a:rPr sz="1600"/>
              <a:t>Body Level Two</a:t>
            </a:r>
            <a:endParaRPr sz="1600"/>
          </a:p>
          <a:p>
            <a:pPr lvl="2">
              <a:defRPr sz="1800"/>
            </a:pPr>
            <a:r>
              <a:rPr sz="1600"/>
              <a:t>Body Level Three</a:t>
            </a:r>
            <a:endParaRPr sz="1600"/>
          </a:p>
          <a:p>
            <a:pPr lvl="3">
              <a:defRPr sz="1800"/>
            </a:pPr>
            <a:r>
              <a:rPr sz="1600"/>
              <a:t>Body Level Four</a:t>
            </a:r>
            <a:endParaRPr sz="1600"/>
          </a:p>
          <a:p>
            <a:pPr lvl="4">
              <a:defRPr sz="1800"/>
            </a:pPr>
            <a:r>
              <a:rPr sz="1600"/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body" idx="1"/>
          </p:nvPr>
        </p:nvSpPr>
        <p:spPr>
          <a:xfrm>
            <a:off x="1141231" y="5443401"/>
            <a:ext cx="7162801" cy="1414599"/>
          </a:xfrm>
          <a:prstGeom prst="rect">
            <a:avLst/>
          </a:prstGeom>
        </p:spPr>
        <p:txBody>
          <a:bodyPr lIns="0" tIns="0" rIns="0" bIns="0"/>
          <a:lstStyle>
            <a:lvl1pPr marL="0" marR="18288" indent="0" algn="r">
              <a:buClrTx/>
              <a:buSzTx/>
              <a:buFontTx/>
              <a:buNone/>
              <a:defRPr sz="1400">
                <a:solidFill>
                  <a:srgbClr val="FFFFFF"/>
                </a:solidFill>
              </a:defRPr>
            </a:lvl1pPr>
            <a:lvl2pPr marL="659891" marR="18288" indent="-266700" algn="r">
              <a:buClrTx/>
              <a:buFontTx/>
              <a:defRPr sz="1400">
                <a:solidFill>
                  <a:srgbClr val="FFFFFF"/>
                </a:solidFill>
              </a:defRPr>
            </a:lvl2pPr>
            <a:lvl3pPr marL="950975" marR="18288" indent="-320039" algn="r">
              <a:buClrTx/>
              <a:buFontTx/>
              <a:defRPr sz="1400">
                <a:solidFill>
                  <a:srgbClr val="FFFFFF"/>
                </a:solidFill>
              </a:defRPr>
            </a:lvl3pPr>
            <a:lvl4pPr marL="1270000" marR="18288" indent="-355600" algn="r">
              <a:buClrTx/>
              <a:buFontTx/>
              <a:defRPr sz="1400">
                <a:solidFill>
                  <a:srgbClr val="FFFFFF"/>
                </a:solidFill>
              </a:defRPr>
            </a:lvl4pPr>
            <a:lvl5pPr marL="1498600" marR="18288" indent="-355600" algn="r">
              <a:buClrTx/>
              <a:buFontTx/>
              <a:defRPr sz="1400">
                <a:solidFill>
                  <a:srgbClr val="FFFFFF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One</a:t>
            </a:r>
            <a:endParaRPr sz="14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Two</a:t>
            </a:r>
            <a:endParaRPr sz="14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Three</a:t>
            </a:r>
            <a:endParaRPr sz="14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Four</a:t>
            </a:r>
            <a:endParaRPr sz="14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48" name="Shape 4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9" name="Shape 49"/>
          <p:cNvSpPr/>
          <p:nvPr>
            <p:ph type="title"/>
          </p:nvPr>
        </p:nvSpPr>
        <p:spPr>
          <a:xfrm>
            <a:off x="228600" y="4865122"/>
            <a:ext cx="8075432" cy="578280"/>
          </a:xfrm>
          <a:prstGeom prst="rect">
            <a:avLst/>
          </a:prstGeom>
        </p:spPr>
        <p:txBody>
          <a:bodyPr anchor="t"/>
          <a:lstStyle>
            <a:lvl1pPr algn="r">
              <a:defRPr b="0" sz="3000">
                <a:solidFill>
                  <a:srgbClr val="2DA2BF"/>
                </a:solidFill>
                <a:effectLst>
                  <a:outerShdw sx="100000" sy="100000" kx="0" ky="0" algn="b" rotWithShape="0" blurRad="50800" dist="25000" dir="540000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000">
                <a:solidFill>
                  <a:srgbClr val="2DA2BF"/>
                </a:solidFill>
                <a:effectLst>
                  <a:outerShdw sx="100000" sy="100000" kx="0" ky="0" algn="b" rotWithShape="0" blurRad="50800" dist="25000" dir="5400000">
                    <a:srgbClr val="000000">
                      <a:alpha val="45000"/>
                    </a:srgbClr>
                  </a:outerShdw>
                </a:effectLst>
              </a:rPr>
              <a:t>Title Text</a:t>
            </a:r>
          </a:p>
        </p:txBody>
      </p:sp>
      <p:sp>
        <p:nvSpPr>
          <p:cNvPr id="50" name="Shape 50"/>
          <p:cNvSpPr/>
          <p:nvPr/>
        </p:nvSpPr>
        <p:spPr>
          <a:xfrm>
            <a:off x="8664112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1" name="Shape 51"/>
          <p:cNvSpPr/>
          <p:nvPr/>
        </p:nvSpPr>
        <p:spPr>
          <a:xfrm>
            <a:off x="8477695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99272" y="5944935"/>
            <a:ext cx="4940625" cy="921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3" name="Shape 3"/>
          <p:cNvSpPr/>
          <p:nvPr/>
        </p:nvSpPr>
        <p:spPr>
          <a:xfrm>
            <a:off x="485716" y="5939010"/>
            <a:ext cx="3690452" cy="933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/>
          <a:ln w="12700">
            <a:miter lim="400000"/>
          </a:ln>
        </p:spPr>
        <p:txBody>
          <a:bodyPr lIns="0" tIns="0" rIns="0" bIns="0"/>
          <a:lstStyle/>
          <a:p>
            <a:pPr lvl="0"/>
          </a:p>
        </p:txBody>
      </p:sp>
      <p:sp>
        <p:nvSpPr>
          <p:cNvPr id="4" name="Shape 4"/>
          <p:cNvSpPr/>
          <p:nvPr/>
        </p:nvSpPr>
        <p:spPr>
          <a:xfrm>
            <a:off x="-6043" y="5791253"/>
            <a:ext cx="3402316" cy="108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Shape 5"/>
          <p:cNvSpPr/>
          <p:nvPr/>
        </p:nvSpPr>
        <p:spPr>
          <a:xfrm>
            <a:off x="-9238" y="5787737"/>
            <a:ext cx="3405511" cy="1084384"/>
          </a:xfrm>
          <a:prstGeom prst="line">
            <a:avLst/>
          </a:prstGeom>
          <a:ln w="12065">
            <a:solidFill>
              <a:srgbClr val="5699AD"/>
            </a:solidFill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457200" y="1481327"/>
            <a:ext cx="8229600" cy="537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/>
            </a:pPr>
            <a:r>
              <a:rPr sz="2700"/>
              <a:t>Body Level One</a:t>
            </a:r>
            <a:endParaRPr sz="2700"/>
          </a:p>
          <a:p>
            <a:pPr lvl="1">
              <a:defRPr sz="1800"/>
            </a:pPr>
            <a:r>
              <a:rPr sz="2700"/>
              <a:t>Body Level Two</a:t>
            </a:r>
            <a:endParaRPr sz="2700"/>
          </a:p>
          <a:p>
            <a:pPr lvl="2">
              <a:defRPr sz="1800"/>
            </a:pPr>
            <a:r>
              <a:rPr sz="2700"/>
              <a:t>Body Level Three</a:t>
            </a:r>
            <a:endParaRPr sz="2700"/>
          </a:p>
          <a:p>
            <a:pPr lvl="3">
              <a:defRPr sz="1800"/>
            </a:pPr>
            <a:r>
              <a:rPr sz="2700"/>
              <a:t>Body Level Four</a:t>
            </a:r>
            <a:endParaRPr sz="2700"/>
          </a:p>
          <a:p>
            <a:pPr lvl="4">
              <a:defRPr sz="1800"/>
            </a:pPr>
            <a:r>
              <a:rPr sz="2700"/>
              <a:t>Body Level Five</a:t>
            </a:r>
          </a:p>
        </p:txBody>
      </p:sp>
      <p:sp>
        <p:nvSpPr>
          <p:cNvPr id="7" name="Shape 7"/>
          <p:cNvSpPr/>
          <p:nvPr>
            <p:ph type="sldNum" sz="quarter" idx="2"/>
          </p:nvPr>
        </p:nvSpPr>
        <p:spPr>
          <a:xfrm>
            <a:off x="8647272" y="6521737"/>
            <a:ext cx="365761" cy="251332"/>
          </a:xfrm>
          <a:prstGeom prst="rect">
            <a:avLst/>
          </a:prstGeom>
          <a:ln w="12700">
            <a:miter lim="400000"/>
          </a:ln>
        </p:spPr>
        <p:txBody>
          <a:bodyPr lIns="45719" rIns="45719" anchor="b">
            <a:spAutoFit/>
          </a:bodyPr>
          <a:lstStyle>
            <a:lvl1pPr algn="r">
              <a:defRPr sz="1000"/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" name="Shape 8"/>
          <p:cNvSpPr/>
          <p:nvPr>
            <p:ph type="title"/>
          </p:nvPr>
        </p:nvSpPr>
        <p:spPr>
          <a:xfrm>
            <a:off x="457200" y="210948"/>
            <a:ext cx="8229600" cy="1270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Title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spd="med" advClick="1"/>
  <p:txStyles>
    <p:titleStyle>
      <a:lvl1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1pPr>
      <a:lvl2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2pPr>
      <a:lvl3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3pPr>
      <a:lvl4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4pPr>
      <a:lvl5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5pPr>
      <a:lvl6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6pPr>
      <a:lvl7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7pPr>
      <a:lvl8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8pPr>
      <a:lvl9pPr>
        <a:defRPr b="1" sz="4100"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latin typeface="Lucida Sans Unicode"/>
          <a:ea typeface="Lucida Sans Unicode"/>
          <a:cs typeface="Lucida Sans Unicode"/>
          <a:sym typeface="Lucida Sans Unicode"/>
        </a:defRPr>
      </a:lvl9pPr>
    </p:titleStyle>
    <p:bodyStyle>
      <a:lvl1pPr marL="365759" indent="-256031">
        <a:spcBef>
          <a:spcPts val="400"/>
        </a:spcBef>
        <a:buClr>
          <a:srgbClr val="2DA2BF"/>
        </a:buClr>
        <a:buSzPct val="68000"/>
        <a:buFont typeface="Wingdings 3"/>
        <a:buChar char=""/>
        <a:defRPr sz="2700">
          <a:latin typeface="Lucida Sans Unicode"/>
          <a:ea typeface="Lucida Sans Unicode"/>
          <a:cs typeface="Lucida Sans Unicode"/>
          <a:sym typeface="Lucida Sans Unicode"/>
        </a:defRPr>
      </a:lvl1pPr>
      <a:lvl2pPr marL="661548" indent="-268356">
        <a:spcBef>
          <a:spcPts val="400"/>
        </a:spcBef>
        <a:buClr>
          <a:srgbClr val="2DA2BF"/>
        </a:buClr>
        <a:buSzPct val="100000"/>
        <a:buFont typeface="Wingdings 3"/>
        <a:buChar char="◦"/>
        <a:defRPr sz="2700">
          <a:latin typeface="Lucida Sans Unicode"/>
          <a:ea typeface="Lucida Sans Unicode"/>
          <a:cs typeface="Lucida Sans Unicode"/>
          <a:sym typeface="Lucida Sans Unicode"/>
        </a:defRPr>
      </a:lvl2pPr>
      <a:lvl3pPr marL="924850" indent="-293914">
        <a:spcBef>
          <a:spcPts val="400"/>
        </a:spcBef>
        <a:buClr>
          <a:srgbClr val="2DA2BF"/>
        </a:buClr>
        <a:buSzPct val="100000"/>
        <a:buFont typeface="Wingdings 3"/>
        <a:buChar char="●"/>
        <a:defRPr sz="2700">
          <a:latin typeface="Lucida Sans Unicode"/>
          <a:ea typeface="Lucida Sans Unicode"/>
          <a:cs typeface="Lucida Sans Unicode"/>
          <a:sym typeface="Lucida Sans Unicode"/>
        </a:defRPr>
      </a:lvl3pPr>
      <a:lvl4pPr marL="1239252" indent="-324852">
        <a:spcBef>
          <a:spcPts val="400"/>
        </a:spcBef>
        <a:buClr>
          <a:srgbClr val="2DA2BF"/>
        </a:buClr>
        <a:buSzPct val="100000"/>
        <a:buFont typeface="Wingdings 3"/>
        <a:buChar char="●"/>
        <a:defRPr sz="2700">
          <a:latin typeface="Lucida Sans Unicode"/>
          <a:ea typeface="Lucida Sans Unicode"/>
          <a:cs typeface="Lucida Sans Unicode"/>
          <a:sym typeface="Lucida Sans Unicode"/>
        </a:defRPr>
      </a:lvl4pPr>
      <a:lvl5pPr marL="1485900" indent="-342900">
        <a:spcBef>
          <a:spcPts val="400"/>
        </a:spcBef>
        <a:buClr>
          <a:srgbClr val="2DA2BF"/>
        </a:buClr>
        <a:buSzPct val="100000"/>
        <a:buFont typeface="Wingdings 3"/>
        <a:buChar char="●"/>
        <a:defRPr sz="2700">
          <a:latin typeface="Lucida Sans Unicode"/>
          <a:ea typeface="Lucida Sans Unicode"/>
          <a:cs typeface="Lucida Sans Unicode"/>
          <a:sym typeface="Lucida Sans Unicode"/>
        </a:defRPr>
      </a:lvl5pPr>
      <a:lvl6pPr marL="1714500" indent="-342900">
        <a:spcBef>
          <a:spcPts val="400"/>
        </a:spcBef>
        <a:buClr>
          <a:srgbClr val="2DA2BF"/>
        </a:buClr>
        <a:buSzPct val="100000"/>
        <a:buFont typeface="Wingdings 3"/>
        <a:buChar char="◾"/>
        <a:defRPr sz="2700">
          <a:latin typeface="Lucida Sans Unicode"/>
          <a:ea typeface="Lucida Sans Unicode"/>
          <a:cs typeface="Lucida Sans Unicode"/>
          <a:sym typeface="Lucida Sans Unicode"/>
        </a:defRPr>
      </a:lvl6pPr>
      <a:lvl7pPr marL="1985962" indent="-385762">
        <a:spcBef>
          <a:spcPts val="400"/>
        </a:spcBef>
        <a:buClr>
          <a:srgbClr val="2DA2BF"/>
        </a:buClr>
        <a:buSzPct val="100000"/>
        <a:buFont typeface="Wingdings 3"/>
        <a:buChar char="◾"/>
        <a:defRPr sz="2700">
          <a:latin typeface="Lucida Sans Unicode"/>
          <a:ea typeface="Lucida Sans Unicode"/>
          <a:cs typeface="Lucida Sans Unicode"/>
          <a:sym typeface="Lucida Sans Unicode"/>
        </a:defRPr>
      </a:lvl7pPr>
      <a:lvl8pPr marL="2214562" indent="-385762">
        <a:spcBef>
          <a:spcPts val="400"/>
        </a:spcBef>
        <a:buClr>
          <a:srgbClr val="2DA2BF"/>
        </a:buClr>
        <a:buSzPct val="100000"/>
        <a:buFont typeface="Wingdings 3"/>
        <a:buChar char="◾"/>
        <a:defRPr sz="2700">
          <a:latin typeface="Lucida Sans Unicode"/>
          <a:ea typeface="Lucida Sans Unicode"/>
          <a:cs typeface="Lucida Sans Unicode"/>
          <a:sym typeface="Lucida Sans Unicode"/>
        </a:defRPr>
      </a:lvl8pPr>
      <a:lvl9pPr marL="2443162" indent="-385762">
        <a:spcBef>
          <a:spcPts val="400"/>
        </a:spcBef>
        <a:buClr>
          <a:srgbClr val="2DA2BF"/>
        </a:buClr>
        <a:buSzPct val="100000"/>
        <a:buFont typeface="Wingdings 3"/>
        <a:buChar char="◾"/>
        <a:defRPr sz="2700">
          <a:latin typeface="Lucida Sans Unicode"/>
          <a:ea typeface="Lucida Sans Unicode"/>
          <a:cs typeface="Lucida Sans Unicode"/>
          <a:sym typeface="Lucida Sans Unicode"/>
        </a:defRPr>
      </a:lvl9pPr>
    </p:bodyStyle>
    <p:otherStyle>
      <a:lvl1pPr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1pPr>
      <a:lvl2pPr indent="4572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2pPr>
      <a:lvl3pPr indent="9144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3pPr>
      <a:lvl4pPr indent="13716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4pPr>
      <a:lvl5pPr indent="18288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5pPr>
      <a:lvl6pPr indent="22860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6pPr>
      <a:lvl7pPr indent="27432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7pPr>
      <a:lvl8pPr indent="32004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8pPr>
      <a:lvl9pPr indent="3657600" algn="r">
        <a:defRPr sz="1000">
          <a:solidFill>
            <a:schemeClr val="tx1"/>
          </a:solidFill>
          <a:latin typeface="+mn-lt"/>
          <a:ea typeface="+mn-ea"/>
          <a:cs typeface="+mn-cs"/>
          <a:sym typeface="Lucida Sans Unicod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xfrm>
            <a:off x="685800" y="1752600"/>
            <a:ext cx="7772400" cy="1829762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8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FPGA Glitch Power Analysis and Reduction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685800" y="3611607"/>
            <a:ext cx="7772400" cy="1199705"/>
          </a:xfrm>
          <a:prstGeom prst="rect">
            <a:avLst/>
          </a:prstGeom>
        </p:spPr>
        <p:txBody>
          <a:bodyPr/>
          <a:lstStyle/>
          <a:p>
            <a:pPr lvl="0" marR="53126" algn="l" defTabSz="758951"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2241">
                <a:solidFill>
                  <a:srgbClr val="464646"/>
                </a:solidFill>
              </a:rPr>
              <a:t>Vibhav Kundalia                      Niharika Chatla</a:t>
            </a:r>
            <a:endParaRPr sz="2241">
              <a:solidFill>
                <a:srgbClr val="464646"/>
              </a:solidFill>
            </a:endParaRPr>
          </a:p>
          <a:p>
            <a:pPr lvl="0" marR="53126" algn="l" defTabSz="758951"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2241">
                <a:solidFill>
                  <a:srgbClr val="464646"/>
                </a:solidFill>
              </a:rPr>
              <a:t>UFID – 31561935                    UFID - 90431959 </a:t>
            </a:r>
          </a:p>
        </p:txBody>
      </p:sp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000">
                <a:solidFill>
                  <a:srgbClr val="FFFFFF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body" idx="1"/>
          </p:nvPr>
        </p:nvSpPr>
        <p:spPr>
          <a:xfrm>
            <a:off x="457200" y="1481328"/>
            <a:ext cx="4648200" cy="50718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ABC logic synthesis network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Developed at UC Berkeley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Boolean satisfiability (SAT)-based complete don’t-care analysis that determines don’t-care minterms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Utilizes miter circuit to find don’t-cares</a:t>
            </a:r>
            <a:endParaRPr sz="2300"/>
          </a:p>
          <a:p>
            <a:pPr lvl="2" marL="859536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100"/>
              <a:t>If C(x) = 0, y is don’t care minterm of LUT f</a:t>
            </a:r>
          </a:p>
        </p:txBody>
      </p:sp>
      <p:sp>
        <p:nvSpPr>
          <p:cNvPr id="107" name="Shape 107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Don’t-care Analysis</a:t>
            </a:r>
          </a:p>
        </p:txBody>
      </p:sp>
      <p:pic>
        <p:nvPicPr>
          <p:cNvPr id="108" name="image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29025" y="2286000"/>
            <a:ext cx="4214975" cy="3124200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Shape 10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400"/>
              <a:t>Examined amount of glitch power dissipated by 20 MCNC benchmark designs</a:t>
            </a: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400"/>
              <a:t>Experimental setup</a:t>
            </a:r>
            <a:endParaRPr sz="2400"/>
          </a:p>
          <a:p>
            <a:pPr lvl="1" marL="621791" indent="-228600">
              <a:lnSpc>
                <a:spcPct val="90000"/>
              </a:lnSpc>
              <a:spcBef>
                <a:spcPts val="300"/>
              </a:spcBef>
              <a:buFont typeface="Verdana"/>
              <a:defRPr sz="1800"/>
            </a:pPr>
            <a:r>
              <a:rPr sz="2100"/>
              <a:t>Altera Quartus 10.1</a:t>
            </a:r>
            <a:endParaRPr sz="2100"/>
          </a:p>
          <a:p>
            <a:pPr lvl="1" marL="621791" indent="-228600">
              <a:lnSpc>
                <a:spcPct val="90000"/>
              </a:lnSpc>
              <a:spcBef>
                <a:spcPts val="300"/>
              </a:spcBef>
              <a:buFont typeface="Verdana"/>
              <a:defRPr sz="1800"/>
            </a:pPr>
            <a:r>
              <a:rPr sz="2100"/>
              <a:t>65nm Stratix III devices</a:t>
            </a:r>
            <a:endParaRPr sz="2100"/>
          </a:p>
          <a:p>
            <a:pPr lvl="0">
              <a:lnSpc>
                <a:spcPct val="90000"/>
              </a:lnSpc>
              <a:defRPr sz="1800"/>
            </a:pPr>
            <a:r>
              <a:rPr sz="2400"/>
              <a:t>ModelSim 6.3e used for functional and timing simulation using 5000 random input vectors</a:t>
            </a: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400"/>
              <a:t>Dynamic power computed using Quartus PowerPlay</a:t>
            </a: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400"/>
              <a:t>Glitch power</a:t>
            </a:r>
            <a:endParaRPr sz="2400"/>
          </a:p>
          <a:p>
            <a:pPr lvl="1" marL="621791" indent="-228600">
              <a:lnSpc>
                <a:spcPct val="90000"/>
              </a:lnSpc>
              <a:spcBef>
                <a:spcPts val="300"/>
              </a:spcBef>
              <a:buFont typeface="Verdana"/>
              <a:defRPr sz="1800"/>
            </a:pPr>
            <a:r>
              <a:rPr sz="2100"/>
              <a:t>dynamic power(timing simulation) – dynamic power (functional simulation)</a:t>
            </a:r>
          </a:p>
        </p:txBody>
      </p:sp>
      <p:sp>
        <p:nvSpPr>
          <p:cNvPr id="112" name="Shape 11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Power Analysis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body" idx="1"/>
          </p:nvPr>
        </p:nvSpPr>
        <p:spPr>
          <a:xfrm>
            <a:off x="457200" y="1481328"/>
            <a:ext cx="4495800" cy="49956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Percentage of dynamic power from glitches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Range: 5.8-45.4%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Average : 26.0%</a:t>
            </a:r>
            <a:endParaRPr sz="2300"/>
          </a:p>
          <a:p>
            <a:pPr lvl="0">
              <a:defRPr sz="1800"/>
            </a:pPr>
            <a:r>
              <a:rPr sz="2700"/>
              <a:t>Percentage of LUT input states that are don’t-cares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Range: 0.8-37.2%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Average: 15.1%</a:t>
            </a:r>
          </a:p>
        </p:txBody>
      </p:sp>
      <p:sp>
        <p:nvSpPr>
          <p:cNvPr id="116" name="Shape 116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Power Analysis</a:t>
            </a:r>
          </a:p>
        </p:txBody>
      </p:sp>
      <p:pic>
        <p:nvPicPr>
          <p:cNvPr id="117" name="image9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05400" y="1219200"/>
            <a:ext cx="3502372" cy="2391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image10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24400" y="3810000"/>
            <a:ext cx="4225308" cy="2391067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hape 11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Inputs</a:t>
            </a:r>
            <a:endParaRPr sz="2700"/>
          </a:p>
          <a:p>
            <a:pPr lvl="3" marL="1170432" indent="-256032">
              <a:buSzPct val="68000"/>
              <a:buChar char=""/>
              <a:defRPr sz="1800"/>
            </a:pPr>
            <a:r>
              <a:rPr sz="2700"/>
              <a:t>Placed and Routed Netlist</a:t>
            </a:r>
            <a:endParaRPr sz="2700"/>
          </a:p>
          <a:p>
            <a:pPr lvl="3" marL="1170432" indent="-256032">
              <a:buSzPct val="68000"/>
              <a:buChar char=""/>
              <a:defRPr sz="1800"/>
            </a:pPr>
            <a:r>
              <a:rPr sz="2700"/>
              <a:t>Value change dump file(VCD)</a:t>
            </a:r>
            <a:endParaRPr sz="2700"/>
          </a:p>
          <a:p>
            <a:pPr lvl="0">
              <a:defRPr sz="1800"/>
            </a:pPr>
            <a:r>
              <a:rPr sz="2700"/>
              <a:t>The algorithm iterates through each LUT in the netlist from shallower to deeper ones.</a:t>
            </a:r>
            <a:endParaRPr sz="2700"/>
          </a:p>
          <a:p>
            <a:pPr lvl="0">
              <a:defRPr sz="1800"/>
            </a:pPr>
            <a:r>
              <a:rPr sz="2700"/>
              <a:t>For each LUT</a:t>
            </a:r>
            <a:endParaRPr sz="2700"/>
          </a:p>
          <a:p>
            <a:pPr lvl="3" marL="1170432" indent="-256032">
              <a:buSzPct val="68000"/>
              <a:buChar char=""/>
              <a:defRPr sz="1800"/>
            </a:pPr>
            <a:r>
              <a:rPr sz="2700"/>
              <a:t>Compute the don’t cares of the LUT</a:t>
            </a:r>
            <a:endParaRPr sz="2700"/>
          </a:p>
          <a:p>
            <a:pPr lvl="3" marL="1170432" indent="-256032">
              <a:buSzPct val="68000"/>
              <a:buChar char=""/>
              <a:defRPr sz="1800"/>
            </a:pPr>
            <a:r>
              <a:rPr sz="2700"/>
              <a:t>Scan the input vectors</a:t>
            </a:r>
            <a:endParaRPr sz="2700"/>
          </a:p>
          <a:p>
            <a:pPr lvl="3" marL="1170432" indent="-256032">
              <a:buSzPct val="68000"/>
              <a:buChar char=""/>
              <a:defRPr sz="1800"/>
            </a:pPr>
            <a:r>
              <a:rPr sz="2700"/>
              <a:t>Set the values of the don’t cares.</a:t>
            </a:r>
          </a:p>
        </p:txBody>
      </p:sp>
      <p:sp>
        <p:nvSpPr>
          <p:cNvPr id="122" name="Shape 12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Reduction Algorithm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body" idx="1"/>
          </p:nvPr>
        </p:nvSpPr>
        <p:spPr>
          <a:xfrm>
            <a:off x="436716" y="1255612"/>
            <a:ext cx="7483405" cy="4623276"/>
          </a:xfrm>
          <a:prstGeom prst="rect">
            <a:avLst/>
          </a:prstGeom>
        </p:spPr>
        <p:txBody>
          <a:bodyPr/>
          <a:lstStyle/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Computing the don’t-cares for a LUT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ABC’s SAT-based don’t-care analysis is used</a:t>
            </a:r>
            <a:endParaRPr sz="2241"/>
          </a:p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Scanning the input vectors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 Voting mechanism</a:t>
            </a:r>
            <a:endParaRPr sz="2241"/>
          </a:p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Set the value of don’t cares and update the netlist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Set to the value with more votes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Netlist is updated before proceeding to the next LUT 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The functionality of the circuit should be guaranteed.</a:t>
            </a:r>
          </a:p>
        </p:txBody>
      </p:sp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27" name="Shape 1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Reduction Algorithm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"/>
          </p:nvPr>
        </p:nvSpPr>
        <p:spPr>
          <a:xfrm>
            <a:off x="498556" y="1433078"/>
            <a:ext cx="8229602" cy="4572104"/>
          </a:xfrm>
          <a:prstGeom prst="rect">
            <a:avLst/>
          </a:prstGeom>
        </p:spPr>
        <p:txBody>
          <a:bodyPr/>
          <a:lstStyle/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The sequence of local input vectors to the LUT extracted from the VCD file.</a:t>
            </a:r>
            <a:endParaRPr sz="2241"/>
          </a:p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The input vectors are examined in order.</a:t>
            </a:r>
            <a:endParaRPr sz="2241"/>
          </a:p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Whenever an input vector corresponding to a don’t care is reached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check for the closest care states in the past and future of the don't care input vector.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cast the vote for 0 or 1 based on these care states if they are same.</a:t>
            </a:r>
            <a:endParaRPr sz="2241"/>
          </a:p>
          <a:p>
            <a:pPr lvl="3" marL="971458" indent="-212506" defTabSz="758951">
              <a:spcBef>
                <a:spcPts val="300"/>
              </a:spcBef>
              <a:buSzPct val="68000"/>
              <a:buChar char=""/>
              <a:defRPr sz="1800"/>
            </a:pPr>
            <a:r>
              <a:rPr sz="2241"/>
              <a:t>Otherwise, no vote is cast. </a:t>
            </a:r>
            <a:endParaRPr sz="2241"/>
          </a:p>
          <a:p>
            <a:pPr lvl="0" marL="303580" indent="-212506" defTabSz="758951">
              <a:spcBef>
                <a:spcPts val="300"/>
              </a:spcBef>
              <a:defRPr sz="1800"/>
            </a:pPr>
            <a:r>
              <a:rPr sz="2241"/>
              <a:t>Vote count is maintained for each don't care in a LUT. </a:t>
            </a:r>
          </a:p>
        </p:txBody>
      </p:sp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Input Vector Scan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pic>
        <p:nvPicPr>
          <p:cNvPr id="134" name="Screen Shot 2015-04-14 at 12.52.31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0865" y="137855"/>
            <a:ext cx="6350499" cy="62824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pic>
        <p:nvPicPr>
          <p:cNvPr id="137" name="Screen Shot 2015-04-14 at 12.55.21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59013" y="2133600"/>
            <a:ext cx="3632201" cy="2590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Screen Shot 2015-04-14 at 12.55.13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5875" y="1835579"/>
            <a:ext cx="2390133" cy="31868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body" idx="1"/>
          </p:nvPr>
        </p:nvSpPr>
        <p:spPr>
          <a:xfrm>
            <a:off x="567484" y="1545004"/>
            <a:ext cx="3765724" cy="407943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Run the simulation using the modified circuit after glitch reduction.</a:t>
            </a:r>
            <a:endParaRPr sz="2700"/>
          </a:p>
          <a:p>
            <a:pPr lvl="0">
              <a:defRPr sz="1800"/>
            </a:pPr>
            <a:r>
              <a:rPr sz="2700"/>
              <a:t>The algorithm is repeated iteratively.</a:t>
            </a:r>
            <a:endParaRPr sz="2700"/>
          </a:p>
          <a:p>
            <a:pPr lvl="0">
              <a:defRPr sz="1800"/>
            </a:pPr>
            <a:r>
              <a:rPr sz="2700"/>
              <a:t>Runtime of algorithm is less.</a:t>
            </a:r>
          </a:p>
        </p:txBody>
      </p:sp>
      <p:sp>
        <p:nvSpPr>
          <p:cNvPr id="141" name="Shape 14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Iterative Flow</a:t>
            </a:r>
          </a:p>
        </p:txBody>
      </p:sp>
      <p:pic>
        <p:nvPicPr>
          <p:cNvPr id="143" name="Screen Shot 2015-04-14 at 1.09.13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41437" y="1801826"/>
            <a:ext cx="3533692" cy="38226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idx="1"/>
          </p:nvPr>
        </p:nvSpPr>
        <p:spPr>
          <a:xfrm>
            <a:off x="418804" y="1180966"/>
            <a:ext cx="7764771" cy="4792403"/>
          </a:xfrm>
          <a:prstGeom prst="rect">
            <a:avLst/>
          </a:prstGeom>
        </p:spPr>
        <p:txBody>
          <a:bodyPr/>
          <a:lstStyle/>
          <a:p>
            <a:pPr lvl="0" marL="296265" indent="-207385" defTabSz="740663">
              <a:spcBef>
                <a:spcPts val="300"/>
              </a:spcBef>
              <a:defRPr sz="1800"/>
            </a:pPr>
            <a:r>
              <a:rPr sz="2187"/>
              <a:t>Experimental Setup</a:t>
            </a:r>
            <a:endParaRPr sz="2187"/>
          </a:p>
          <a:p>
            <a:pPr lvl="3" marL="948049" indent="-207385" defTabSz="740663">
              <a:spcBef>
                <a:spcPts val="300"/>
              </a:spcBef>
              <a:buSzPct val="68000"/>
              <a:buChar char=""/>
              <a:defRPr sz="1800"/>
            </a:pPr>
            <a:r>
              <a:rPr sz="2187"/>
              <a:t>20 MCNC benchmark circuits</a:t>
            </a:r>
            <a:endParaRPr sz="2187"/>
          </a:p>
          <a:p>
            <a:pPr lvl="3" marL="948049" indent="-207385" defTabSz="740663">
              <a:spcBef>
                <a:spcPts val="300"/>
              </a:spcBef>
              <a:buSzPct val="68000"/>
              <a:buChar char=""/>
              <a:defRPr sz="1800"/>
            </a:pPr>
            <a:r>
              <a:rPr sz="2187"/>
              <a:t>Quartus II 10.1</a:t>
            </a:r>
            <a:endParaRPr sz="2187"/>
          </a:p>
          <a:p>
            <a:pPr lvl="3" marL="948049" indent="-207385" defTabSz="740663">
              <a:spcBef>
                <a:spcPts val="300"/>
              </a:spcBef>
              <a:buSzPct val="68000"/>
              <a:buChar char=""/>
              <a:defRPr sz="1800"/>
            </a:pPr>
            <a:r>
              <a:rPr sz="2187"/>
              <a:t>Altera Stratix III 65nm FPGA family</a:t>
            </a:r>
            <a:endParaRPr sz="2187"/>
          </a:p>
          <a:p>
            <a:pPr lvl="3" marL="948049" indent="-207385" defTabSz="740663">
              <a:spcBef>
                <a:spcPts val="300"/>
              </a:spcBef>
              <a:buSzPct val="68000"/>
              <a:buChar char=""/>
              <a:defRPr sz="1800"/>
            </a:pPr>
            <a:r>
              <a:rPr sz="2187"/>
              <a:t>Modelsim SE 6.3e</a:t>
            </a:r>
            <a:endParaRPr sz="2187"/>
          </a:p>
          <a:p>
            <a:pPr lvl="0" marL="296265" indent="-207385" defTabSz="740663">
              <a:spcBef>
                <a:spcPts val="300"/>
              </a:spcBef>
              <a:defRPr sz="1800"/>
            </a:pPr>
            <a:r>
              <a:rPr sz="2187"/>
              <a:t> For each circuit</a:t>
            </a:r>
            <a:endParaRPr sz="2187"/>
          </a:p>
          <a:p>
            <a:pPr lvl="3" marL="948049" indent="-207385" defTabSz="740663">
              <a:spcBef>
                <a:spcPts val="300"/>
              </a:spcBef>
              <a:buSzPct val="68000"/>
              <a:buChar char=""/>
              <a:defRPr sz="1800"/>
            </a:pPr>
            <a:r>
              <a:rPr sz="2187"/>
              <a:t>5000 random input vectors are applied</a:t>
            </a:r>
            <a:endParaRPr sz="2187"/>
          </a:p>
          <a:p>
            <a:pPr lvl="0" marL="296265" indent="-207385" defTabSz="740663">
              <a:spcBef>
                <a:spcPts val="300"/>
              </a:spcBef>
              <a:defRPr sz="1800"/>
            </a:pPr>
            <a:r>
              <a:rPr sz="2187"/>
              <a:t>Combinational equivalence checking is used after the glitch reduction step.</a:t>
            </a:r>
            <a:endParaRPr sz="2187"/>
          </a:p>
          <a:p>
            <a:pPr lvl="0" marL="296265" indent="-207385" defTabSz="740663">
              <a:spcBef>
                <a:spcPts val="300"/>
              </a:spcBef>
              <a:defRPr sz="1800"/>
            </a:pPr>
            <a:r>
              <a:rPr sz="2187"/>
              <a:t>Three passes of the optimization loop are performed.</a:t>
            </a:r>
            <a:endParaRPr sz="2187"/>
          </a:p>
          <a:p>
            <a:pPr lvl="0" marL="296265" indent="-207385" defTabSz="740663">
              <a:spcBef>
                <a:spcPts val="300"/>
              </a:spcBef>
              <a:defRPr sz="1800"/>
            </a:pPr>
            <a:r>
              <a:rPr sz="2187"/>
              <a:t>Power measurements performed by Quartus Powerplay. </a:t>
            </a:r>
          </a:p>
        </p:txBody>
      </p:sp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47" name="Shape 147"/>
          <p:cNvSpPr/>
          <p:nvPr>
            <p:ph type="title"/>
          </p:nvPr>
        </p:nvSpPr>
        <p:spPr>
          <a:xfrm>
            <a:off x="333130" y="210948"/>
            <a:ext cx="8229601" cy="127038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Experimental study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body" idx="1"/>
          </p:nvPr>
        </p:nvSpPr>
        <p:spPr>
          <a:xfrm>
            <a:off x="457200" y="1481328"/>
            <a:ext cx="441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Used for Implementing Digital Systems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Pros</a:t>
            </a:r>
            <a:endParaRPr sz="2300"/>
          </a:p>
          <a:p>
            <a:pPr lvl="2" marL="859536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100"/>
              <a:t>Flexible</a:t>
            </a:r>
            <a:endParaRPr sz="2100"/>
          </a:p>
          <a:p>
            <a:pPr lvl="2" marL="859536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100"/>
              <a:t>Low time-to-market</a:t>
            </a:r>
            <a:endParaRPr sz="21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Cons</a:t>
            </a:r>
            <a:endParaRPr sz="2300"/>
          </a:p>
          <a:p>
            <a:pPr lvl="2" marL="228600" indent="402336">
              <a:spcBef>
                <a:spcPts val="300"/>
              </a:spcBef>
              <a:buSzTx/>
              <a:buNone/>
              <a:defRPr sz="1800"/>
            </a:pPr>
            <a:r>
              <a:rPr sz="2100"/>
              <a:t>Power Consumption (upto 10x more power than equivalent ASIC design)</a:t>
            </a:r>
          </a:p>
        </p:txBody>
      </p:sp>
      <p:sp>
        <p:nvSpPr>
          <p:cNvPr id="68" name="Shape 68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>
            <a:lvl1pPr defTabSz="795527">
              <a:defRPr sz="3132">
                <a:effectLst>
                  <a:outerShdw sx="100000" sy="100000" kx="0" ky="0" algn="b" rotWithShape="0" blurRad="33147" dist="22098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3132">
                <a:solidFill>
                  <a:srgbClr val="464646"/>
                </a:solidFill>
                <a:effectLst>
                  <a:outerShdw sx="100000" sy="100000" kx="0" ky="0" algn="b" rotWithShape="0" blurRad="33147" dist="22098" dir="5400000">
                    <a:srgbClr val="000000">
                      <a:alpha val="25000"/>
                    </a:srgbClr>
                  </a:outerShdw>
                </a:effectLst>
              </a:rPr>
              <a:t>FPGA – Field Programmable Gate Arrays</a:t>
            </a:r>
          </a:p>
        </p:txBody>
      </p:sp>
      <p:pic>
        <p:nvPicPr>
          <p:cNvPr id="69" name="image2.jpg" descr="http://upload.wikimedia.org/wikipedia/commons/f/fa/Altera_StratixIVGX_FPGA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76800" y="1676400"/>
            <a:ext cx="3880095" cy="2971800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body" idx="1"/>
          </p:nvPr>
        </p:nvSpPr>
        <p:spPr>
          <a:xfrm>
            <a:off x="455638" y="1271960"/>
            <a:ext cx="3596690" cy="4669087"/>
          </a:xfrm>
          <a:prstGeom prst="rect">
            <a:avLst/>
          </a:prstGeom>
        </p:spPr>
        <p:txBody>
          <a:bodyPr/>
          <a:lstStyle/>
          <a:p>
            <a:pPr lvl="0" marL="263347" indent="-184343" defTabSz="658368">
              <a:spcBef>
                <a:spcPts val="200"/>
              </a:spcBef>
              <a:defRPr sz="1800"/>
            </a:pPr>
            <a:r>
              <a:rPr sz="1944"/>
              <a:t>Dynamic Power reduction in comparison with baseline settings</a:t>
            </a:r>
            <a:endParaRPr sz="1944"/>
          </a:p>
          <a:p>
            <a:pPr lvl="2" marL="638616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Average : 4%</a:t>
            </a:r>
            <a:endParaRPr sz="1944"/>
          </a:p>
          <a:p>
            <a:pPr lvl="2" marL="638616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Peak : 12.5%</a:t>
            </a:r>
            <a:endParaRPr sz="1944"/>
          </a:p>
          <a:p>
            <a:pPr lvl="0" marL="263347" indent="-184343" defTabSz="658368">
              <a:spcBef>
                <a:spcPts val="200"/>
              </a:spcBef>
              <a:defRPr sz="1800"/>
            </a:pPr>
            <a:r>
              <a:rPr sz="1944"/>
              <a:t>Glitch Power reduction</a:t>
            </a:r>
            <a:endParaRPr sz="1944"/>
          </a:p>
          <a:p>
            <a:pPr lvl="2" marL="638616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Average : 13.7%</a:t>
            </a:r>
            <a:endParaRPr sz="1944"/>
          </a:p>
          <a:p>
            <a:pPr lvl="2" marL="638616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Peak : 49%</a:t>
            </a:r>
            <a:endParaRPr sz="1944"/>
          </a:p>
          <a:p>
            <a:pPr lvl="0" marL="263347" indent="-184343" defTabSz="658368">
              <a:spcBef>
                <a:spcPts val="200"/>
              </a:spcBef>
              <a:defRPr sz="1800"/>
            </a:pPr>
            <a:r>
              <a:rPr sz="1944"/>
              <a:t>Dynamic power reduction optimized vs worst-case settings</a:t>
            </a:r>
            <a:endParaRPr sz="1944"/>
          </a:p>
          <a:p>
            <a:pPr lvl="1" marL="467441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Average : 9.8%</a:t>
            </a:r>
            <a:endParaRPr sz="1944"/>
          </a:p>
          <a:p>
            <a:pPr lvl="1" marL="467441" indent="-184343" defTabSz="658368">
              <a:spcBef>
                <a:spcPts val="200"/>
              </a:spcBef>
              <a:buSzPct val="68000"/>
              <a:buChar char=""/>
              <a:defRPr sz="1800"/>
            </a:pPr>
            <a:r>
              <a:rPr sz="1944"/>
              <a:t>Peak : 30.8%</a:t>
            </a:r>
          </a:p>
        </p:txBody>
      </p:sp>
      <p:sp>
        <p:nvSpPr>
          <p:cNvPr id="150" name="Shape 15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Results</a:t>
            </a:r>
          </a:p>
        </p:txBody>
      </p:sp>
      <p:pic>
        <p:nvPicPr>
          <p:cNvPr id="152" name="Screen Shot 2015-04-14 at 2.05.25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89799" y="911855"/>
            <a:ext cx="4769154" cy="27820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Screen Shot 2015-04-14 at 2.05.48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38338" y="3416780"/>
            <a:ext cx="4769155" cy="26860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body" idx="1"/>
          </p:nvPr>
        </p:nvSpPr>
        <p:spPr>
          <a:xfrm>
            <a:off x="4728076" y="1360166"/>
            <a:ext cx="3817638" cy="5118625"/>
          </a:xfrm>
          <a:prstGeom prst="rect">
            <a:avLst/>
          </a:prstGeom>
        </p:spPr>
        <p:txBody>
          <a:bodyPr/>
          <a:lstStyle/>
          <a:p>
            <a:pPr lvl="0" marL="245059" indent="-171541" defTabSz="612648">
              <a:spcBef>
                <a:spcPts val="200"/>
              </a:spcBef>
              <a:defRPr sz="1800"/>
            </a:pPr>
            <a:r>
              <a:rPr sz="1809"/>
              <a:t>Relationship between don’t cares, power and fanout presents a challenge to glitch reduction algorithm.</a:t>
            </a:r>
            <a:endParaRPr sz="1809"/>
          </a:p>
          <a:p>
            <a:pPr lvl="0" marL="245059" indent="-171541" defTabSz="612648">
              <a:spcBef>
                <a:spcPts val="200"/>
              </a:spcBef>
              <a:defRPr sz="1800"/>
            </a:pPr>
            <a:r>
              <a:rPr sz="1809"/>
              <a:t>Increase in fanout increases the average dynamic power of the FPGA due to increase in capacitance.</a:t>
            </a:r>
            <a:endParaRPr sz="1809"/>
          </a:p>
          <a:p>
            <a:pPr lvl="0" marL="245059" indent="-171541" defTabSz="612648">
              <a:spcBef>
                <a:spcPts val="200"/>
              </a:spcBef>
              <a:defRPr sz="1800"/>
            </a:pPr>
            <a:r>
              <a:rPr sz="1809"/>
              <a:t>High fanout signals have fewer don't cares in their driving LUTs than low fanout signals.</a:t>
            </a:r>
            <a:endParaRPr sz="1809"/>
          </a:p>
          <a:p>
            <a:pPr lvl="0" marL="245059" indent="-171541" defTabSz="612648">
              <a:spcBef>
                <a:spcPts val="200"/>
              </a:spcBef>
              <a:defRPr sz="1800"/>
            </a:pPr>
            <a:r>
              <a:rPr sz="1809"/>
              <a:t>Signals consuming most power are poor targets for glitch reduction techniques based on don't cares. </a:t>
            </a:r>
          </a:p>
        </p:txBody>
      </p:sp>
      <p:sp>
        <p:nvSpPr>
          <p:cNvPr id="156" name="Shape 15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pic>
        <p:nvPicPr>
          <p:cNvPr id="157" name="Screen Shot 2015-04-14 at 2.25.24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4521" y="1011082"/>
            <a:ext cx="4112841" cy="23233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Screen Shot 2015-04-14 at 2.25.32 AM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9241" y="3535365"/>
            <a:ext cx="3817638" cy="2284800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>
            <p:ph type="title"/>
          </p:nvPr>
        </p:nvSpPr>
        <p:spPr>
          <a:xfrm>
            <a:off x="457200" y="210948"/>
            <a:ext cx="8085929" cy="1070975"/>
          </a:xfrm>
          <a:prstGeom prst="rect">
            <a:avLst/>
          </a:prstGeom>
        </p:spPr>
        <p:txBody>
          <a:bodyPr lIns="0" tIns="0" rIns="0" bIns="0"/>
          <a:lstStyle>
            <a:lvl1pPr defTabSz="758951">
              <a:defRPr sz="3403">
                <a:effectLst>
                  <a:outerShdw sx="100000" sy="100000" kx="0" ky="0" algn="b" rotWithShape="0" blurRad="31623" dist="21082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3403">
                <a:solidFill>
                  <a:srgbClr val="464646"/>
                </a:solidFill>
                <a:effectLst>
                  <a:outerShdw sx="100000" sy="100000" kx="0" ky="0" algn="b" rotWithShape="0" blurRad="31623" dist="21082" dir="5400000">
                    <a:srgbClr val="000000">
                      <a:alpha val="25000"/>
                    </a:srgbClr>
                  </a:outerShdw>
                </a:effectLst>
              </a:rPr>
              <a:t>Power &amp; don’t-care ratio vs Fanout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body" idx="1"/>
          </p:nvPr>
        </p:nvSpPr>
        <p:spPr>
          <a:xfrm>
            <a:off x="475993" y="1379336"/>
            <a:ext cx="4615690" cy="4663702"/>
          </a:xfrm>
          <a:prstGeom prst="rect">
            <a:avLst/>
          </a:prstGeom>
        </p:spPr>
        <p:txBody>
          <a:bodyPr/>
          <a:lstStyle/>
          <a:p>
            <a:pPr lvl="0" marL="288950" indent="-202265" defTabSz="722376">
              <a:spcBef>
                <a:spcPts val="300"/>
              </a:spcBef>
              <a:defRPr sz="1800"/>
            </a:pPr>
            <a:r>
              <a:rPr sz="2133"/>
              <a:t>Vote bias is defined as the percentage of votes that were cast for the most popular setting.</a:t>
            </a:r>
            <a:endParaRPr sz="2133"/>
          </a:p>
          <a:p>
            <a:pPr lvl="0" marL="288950" indent="-202265" defTabSz="722376">
              <a:spcBef>
                <a:spcPts val="300"/>
              </a:spcBef>
              <a:defRPr sz="1800"/>
            </a:pPr>
            <a:r>
              <a:rPr sz="2133"/>
              <a:t>There usually exists a highly preferable setting for a particular don’t-care minterm in a LUT.</a:t>
            </a:r>
            <a:endParaRPr sz="2133"/>
          </a:p>
          <a:p>
            <a:pPr lvl="0" marL="288950" indent="-202265" defTabSz="722376">
              <a:spcBef>
                <a:spcPts val="300"/>
              </a:spcBef>
              <a:defRPr sz="1800"/>
            </a:pPr>
            <a:r>
              <a:rPr sz="2133"/>
              <a:t>Observations suggest that don’t-care logic values can be selected with a high degree of confidence. </a:t>
            </a:r>
          </a:p>
        </p:txBody>
      </p:sp>
      <p:sp>
        <p:nvSpPr>
          <p:cNvPr id="162" name="Shape 16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77823">
              <a:defRPr sz="3936">
                <a:effectLst>
                  <a:outerShdw sx="100000" sy="100000" kx="0" ky="0" algn="b" rotWithShape="0" blurRad="36576" dist="24384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3936">
                <a:solidFill>
                  <a:srgbClr val="464646"/>
                </a:solidFill>
                <a:effectLst>
                  <a:outerShdw sx="100000" sy="100000" kx="0" ky="0" algn="b" rotWithShape="0" blurRad="36576" dist="24384" dir="5400000">
                    <a:srgbClr val="000000">
                      <a:alpha val="25000"/>
                    </a:srgbClr>
                  </a:outerShdw>
                </a:effectLst>
              </a:rPr>
              <a:t>Power vs Average Voltage Bias</a:t>
            </a:r>
          </a:p>
        </p:txBody>
      </p:sp>
      <p:pic>
        <p:nvPicPr>
          <p:cNvPr id="164" name="Screen Shot 2015-04-14 at 2.29.06 AM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24743" y="1645259"/>
            <a:ext cx="3744579" cy="22862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body" idx="1"/>
          </p:nvPr>
        </p:nvSpPr>
        <p:spPr>
          <a:xfrm>
            <a:off x="457200" y="1150475"/>
            <a:ext cx="8229600" cy="5376673"/>
          </a:xfrm>
          <a:prstGeom prst="rect">
            <a:avLst/>
          </a:prstGeom>
        </p:spPr>
        <p:txBody>
          <a:bodyPr/>
          <a:lstStyle/>
          <a:p>
            <a:pPr lvl="0" marL="336499" indent="-235549" defTabSz="841247">
              <a:spcBef>
                <a:spcPts val="300"/>
              </a:spcBef>
              <a:defRPr sz="1800"/>
            </a:pPr>
            <a:r>
              <a:rPr sz="2484"/>
              <a:t>Glitch power is a significant portion of total power.</a:t>
            </a:r>
            <a:endParaRPr sz="2484"/>
          </a:p>
          <a:p>
            <a:pPr lvl="2" marL="816010" indent="-235549" defTabSz="841247">
              <a:spcBef>
                <a:spcPts val="300"/>
              </a:spcBef>
              <a:buSzPct val="68000"/>
              <a:buChar char=""/>
              <a:defRPr sz="1800"/>
            </a:pPr>
            <a:r>
              <a:rPr sz="2484"/>
              <a:t>can be reduced using don't care based optimizations.</a:t>
            </a:r>
            <a:endParaRPr sz="2484"/>
          </a:p>
          <a:p>
            <a:pPr lvl="0" marL="336499" indent="-235549" defTabSz="841247">
              <a:spcBef>
                <a:spcPts val="300"/>
              </a:spcBef>
              <a:defRPr sz="1800"/>
            </a:pPr>
            <a:r>
              <a:rPr sz="2484"/>
              <a:t>As glitch reduction technique performed after placement and routing, it has no effect on circuit area.</a:t>
            </a:r>
            <a:endParaRPr sz="2484"/>
          </a:p>
          <a:p>
            <a:pPr lvl="0" marL="336499" indent="-235549" defTabSz="841247">
              <a:spcBef>
                <a:spcPts val="300"/>
              </a:spcBef>
              <a:defRPr sz="1800"/>
            </a:pPr>
            <a:r>
              <a:rPr b="1" sz="2484"/>
              <a:t>Future work</a:t>
            </a:r>
            <a:r>
              <a:rPr sz="2484"/>
              <a:t> </a:t>
            </a:r>
            <a:endParaRPr sz="2484"/>
          </a:p>
          <a:p>
            <a:pPr lvl="1" marL="597286" indent="-235549" defTabSz="841247">
              <a:spcBef>
                <a:spcPts val="300"/>
              </a:spcBef>
              <a:buSzPct val="68000"/>
              <a:buChar char=""/>
              <a:defRPr sz="1800"/>
            </a:pPr>
            <a:r>
              <a:rPr sz="2484"/>
              <a:t>Integrate algorithm into power-aware FPGA CAD Flow.</a:t>
            </a:r>
            <a:endParaRPr sz="2484"/>
          </a:p>
          <a:p>
            <a:pPr lvl="1" marL="597286" indent="-235549" defTabSz="841247">
              <a:spcBef>
                <a:spcPts val="300"/>
              </a:spcBef>
              <a:buSzPct val="68000"/>
              <a:buChar char=""/>
              <a:defRPr sz="1800"/>
            </a:pPr>
            <a:r>
              <a:rPr sz="2484"/>
              <a:t>To investigate whether other stages of CAD flow could improve algorithm effectiveness.</a:t>
            </a:r>
            <a:endParaRPr sz="2484"/>
          </a:p>
        </p:txBody>
      </p:sp>
      <p:sp>
        <p:nvSpPr>
          <p:cNvPr id="167" name="Shape 16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  <p:sp>
        <p:nvSpPr>
          <p:cNvPr id="168" name="Shape 168"/>
          <p:cNvSpPr/>
          <p:nvPr>
            <p:ph type="title"/>
          </p:nvPr>
        </p:nvSpPr>
        <p:spPr>
          <a:xfrm>
            <a:off x="457200" y="210948"/>
            <a:ext cx="7803918" cy="1080869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Conclusions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body" idx="1"/>
          </p:nvPr>
        </p:nvSpPr>
        <p:spPr>
          <a:xfrm>
            <a:off x="152400" y="1524000"/>
            <a:ext cx="4648200" cy="4525963"/>
          </a:xfrm>
          <a:prstGeom prst="rect">
            <a:avLst/>
          </a:prstGeom>
        </p:spPr>
        <p:txBody>
          <a:bodyPr/>
          <a:lstStyle/>
          <a:p>
            <a:pPr lvl="0" marL="340156" indent="-238109" defTabSz="850391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511"/>
              <a:t>Island-style architecture</a:t>
            </a:r>
            <a:endParaRPr sz="2511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139"/>
              <a:t>Logic blocks connected through programmable routing network</a:t>
            </a:r>
            <a:endParaRPr sz="2139"/>
          </a:p>
          <a:p>
            <a:pPr lvl="0" marL="340156" indent="-238109" defTabSz="850391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511"/>
              <a:t>Look-up-tables (inside logic blocks)</a:t>
            </a:r>
            <a:endParaRPr sz="2511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139"/>
              <a:t>L-input LUT can implement k variable logic functions and requires 2^k configuration bits</a:t>
            </a:r>
            <a:endParaRPr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139"/>
              <a:t>Hardware implementation of truth table</a:t>
            </a:r>
          </a:p>
        </p:txBody>
      </p:sp>
      <p:sp>
        <p:nvSpPr>
          <p:cNvPr id="73" name="Shape 73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FPGA Architecture </a:t>
            </a:r>
          </a:p>
        </p:txBody>
      </p:sp>
      <p:pic>
        <p:nvPicPr>
          <p:cNvPr id="74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24400" y="1905000"/>
            <a:ext cx="4419600" cy="3048001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body" idx="1"/>
          </p:nvPr>
        </p:nvSpPr>
        <p:spPr>
          <a:xfrm>
            <a:off x="533400" y="1219200"/>
            <a:ext cx="8229600" cy="507187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Static Power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Current leakage in transistors</a:t>
            </a:r>
            <a:endParaRPr sz="2300"/>
          </a:p>
          <a:p>
            <a:pPr lvl="0">
              <a:defRPr sz="1800"/>
            </a:pPr>
            <a:r>
              <a:rPr sz="2700"/>
              <a:t>Dynamic Power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Signal transition for 0 to 1 or 1 to 0</a:t>
            </a:r>
            <a:endParaRPr sz="2300"/>
          </a:p>
          <a:p>
            <a:pPr lvl="2" marL="859536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100"/>
              <a:t>Functional transition</a:t>
            </a:r>
            <a:endParaRPr sz="2100"/>
          </a:p>
          <a:p>
            <a:pPr lvl="3" marL="1143000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1900"/>
              <a:t>Necessary for correct operation of circuit</a:t>
            </a:r>
            <a:endParaRPr sz="1900"/>
          </a:p>
          <a:p>
            <a:pPr lvl="2" marL="859536" indent="-228600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100"/>
              <a:t>Glitch</a:t>
            </a:r>
            <a:endParaRPr sz="2100"/>
          </a:p>
          <a:p>
            <a:pPr lvl="3" marL="1155031" indent="-240631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000"/>
              <a:t>Transitions that arise from unbalanced delays to the inputs of a logic gate</a:t>
            </a:r>
            <a:endParaRPr sz="1900"/>
          </a:p>
          <a:p>
            <a:pPr lvl="3" marL="1155031" indent="-240631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000"/>
              <a:t>Doesn’t affect the functionality of a synchronous circuit but has significant effect on power</a:t>
            </a:r>
            <a:endParaRPr sz="1900"/>
          </a:p>
          <a:p>
            <a:pPr lvl="3" marL="1155031" indent="-240631"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2000"/>
              <a:t>4-73% of total dynamic power, average 22.6%</a:t>
            </a:r>
          </a:p>
        </p:txBody>
      </p:sp>
      <p:sp>
        <p:nvSpPr>
          <p:cNvPr id="78" name="Shape 78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Power in FPGAs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Example</a:t>
            </a:r>
          </a:p>
        </p:txBody>
      </p:sp>
      <p:pic>
        <p:nvPicPr>
          <p:cNvPr id="82" name="image4.png" descr="Untitled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219200"/>
            <a:ext cx="5668167" cy="4067744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image5.png" descr="Untitled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24659" y="1295400"/>
            <a:ext cx="3319341" cy="3867488"/>
          </a:xfrm>
          <a:prstGeom prst="rect">
            <a:avLst/>
          </a:prstGeom>
          <a:ln w="12700">
            <a:miter lim="400000"/>
          </a:ln>
        </p:spPr>
      </p:pic>
      <p:sp>
        <p:nvSpPr>
          <p:cNvPr id="84" name="Shape 8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idx="1"/>
          </p:nvPr>
        </p:nvSpPr>
        <p:spPr>
          <a:xfrm>
            <a:off x="457200" y="1066800"/>
            <a:ext cx="8229600" cy="5148072"/>
          </a:xfrm>
          <a:prstGeom prst="rect">
            <a:avLst/>
          </a:prstGeom>
        </p:spPr>
        <p:txBody>
          <a:bodyPr/>
          <a:lstStyle/>
          <a:p>
            <a:pPr lvl="0" marL="351129" indent="-245790" defTabSz="877823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304"/>
              <a:t>Algorithms that attempt to balance delays</a:t>
            </a:r>
            <a:endParaRPr sz="230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Technology mapping stage</a:t>
            </a:r>
            <a:endParaRPr sz="2016"/>
          </a:p>
          <a:p>
            <a:pPr lvl="2" marL="825154" indent="-219455" defTabSz="877823">
              <a:lnSpc>
                <a:spcPct val="90000"/>
              </a:lnSpc>
              <a:spcBef>
                <a:spcPts val="200"/>
              </a:spcBef>
              <a:buClr>
                <a:srgbClr val="DA1F28"/>
              </a:buClr>
              <a:buFont typeface="Wingdings 2"/>
              <a:defRPr sz="1800"/>
            </a:pPr>
            <a:r>
              <a:rPr sz="1824"/>
              <a:t>Mapping based on glitch-aware switching activities</a:t>
            </a:r>
            <a:endParaRPr sz="182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Routing stage</a:t>
            </a:r>
            <a:endParaRPr sz="2016"/>
          </a:p>
          <a:p>
            <a:pPr lvl="2" marL="825154" indent="-219455" defTabSz="877823">
              <a:lnSpc>
                <a:spcPct val="90000"/>
              </a:lnSpc>
              <a:spcBef>
                <a:spcPts val="200"/>
              </a:spcBef>
              <a:buClr>
                <a:srgbClr val="DA1F28"/>
              </a:buClr>
              <a:buFont typeface="Wingdings 2"/>
              <a:defRPr sz="1800"/>
            </a:pPr>
            <a:r>
              <a:rPr sz="1824"/>
              <a:t>Faster arriving inputs delayed by extending path</a:t>
            </a:r>
            <a:endParaRPr sz="182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Architectural level</a:t>
            </a:r>
            <a:endParaRPr sz="2016"/>
          </a:p>
          <a:p>
            <a:pPr lvl="2" marL="825154" indent="-219455" defTabSz="877823">
              <a:lnSpc>
                <a:spcPct val="90000"/>
              </a:lnSpc>
              <a:spcBef>
                <a:spcPts val="200"/>
              </a:spcBef>
              <a:buClr>
                <a:srgbClr val="DA1F28"/>
              </a:buClr>
              <a:buFont typeface="Wingdings 2"/>
              <a:defRPr sz="1800"/>
            </a:pPr>
            <a:r>
              <a:rPr sz="1824"/>
              <a:t>Programmable delay elements</a:t>
            </a:r>
            <a:endParaRPr sz="182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All incur area or performance overhead</a:t>
            </a:r>
            <a:endParaRPr sz="2016"/>
          </a:p>
          <a:p>
            <a:pPr lvl="0" marL="351129" indent="-245790" defTabSz="877823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304"/>
              <a:t>Flip-flop insertion/pipelining</a:t>
            </a:r>
            <a:endParaRPr sz="230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Break up deep combinational logic paths into stages of pipeline</a:t>
            </a:r>
            <a:endParaRPr sz="2016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Fewer logic levels reduces opportunity for imbalanced delays</a:t>
            </a:r>
            <a:endParaRPr sz="2016"/>
          </a:p>
          <a:p>
            <a:pPr lvl="0" marL="351129" indent="-245790" defTabSz="877823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304"/>
              <a:t>Hazard-free logic synthesis techniques </a:t>
            </a:r>
            <a:endParaRPr sz="2304"/>
          </a:p>
          <a:p>
            <a:pPr lvl="1" marL="596920" indent="-219455" defTabSz="877823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sz="2016"/>
              <a:t>Change don’t-care values to reduce glitches</a:t>
            </a:r>
          </a:p>
        </p:txBody>
      </p:sp>
      <p:sp>
        <p:nvSpPr>
          <p:cNvPr id="87" name="Shape 87"/>
          <p:cNvSpPr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Glitch Reduction in FPGAs</a:t>
            </a:r>
          </a:p>
        </p:txBody>
      </p:sp>
      <p:sp>
        <p:nvSpPr>
          <p:cNvPr id="88" name="Shape 8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body" idx="1"/>
          </p:nvPr>
        </p:nvSpPr>
        <p:spPr>
          <a:xfrm>
            <a:off x="457200" y="1481328"/>
            <a:ext cx="5257800" cy="4525963"/>
          </a:xfrm>
          <a:prstGeom prst="rect">
            <a:avLst/>
          </a:prstGeom>
        </p:spPr>
        <p:txBody>
          <a:bodyPr/>
          <a:lstStyle/>
          <a:p>
            <a:pPr lvl="0" marL="340156" indent="-238109" defTabSz="850391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511"/>
              <a:t>Terms</a:t>
            </a:r>
            <a:endParaRPr sz="2511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i="1" sz="2139"/>
              <a:t>n</a:t>
            </a:r>
            <a:r>
              <a:rPr sz="2139"/>
              <a:t> : number of nets in circuit</a:t>
            </a:r>
            <a:endParaRPr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i="1" sz="2139"/>
              <a:t>S</a:t>
            </a:r>
            <a:r>
              <a:rPr baseline="-26430" i="1" sz="2139"/>
              <a:t>i</a:t>
            </a:r>
            <a:r>
              <a:rPr sz="2139"/>
              <a:t> : switching activity of net </a:t>
            </a:r>
            <a:r>
              <a:rPr i="1" sz="2139"/>
              <a:t>i</a:t>
            </a:r>
            <a:endParaRPr i="1"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i="1" sz="2139"/>
              <a:t>C</a:t>
            </a:r>
            <a:r>
              <a:rPr baseline="-26430" i="1" sz="2139"/>
              <a:t>i</a:t>
            </a:r>
            <a:r>
              <a:rPr sz="2139"/>
              <a:t> : capacitance of net </a:t>
            </a:r>
            <a:r>
              <a:rPr i="1" sz="2139"/>
              <a:t>i</a:t>
            </a:r>
            <a:endParaRPr i="1"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i="1" sz="2139"/>
              <a:t>f </a:t>
            </a:r>
            <a:r>
              <a:rPr sz="2139"/>
              <a:t>: frequency of circuit</a:t>
            </a:r>
            <a:endParaRPr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r>
              <a:rPr i="1" sz="2139"/>
              <a:t>V</a:t>
            </a:r>
            <a:r>
              <a:rPr baseline="-26430" i="1" sz="2139"/>
              <a:t>dd</a:t>
            </a:r>
            <a:r>
              <a:rPr sz="2139"/>
              <a:t> : supply voltage</a:t>
            </a:r>
            <a:endParaRPr sz="2139"/>
          </a:p>
          <a:p>
            <a:pPr lvl="1" marL="578266" indent="-212597" defTabSz="850391">
              <a:lnSpc>
                <a:spcPct val="90000"/>
              </a:lnSpc>
              <a:spcBef>
                <a:spcPts val="200"/>
              </a:spcBef>
              <a:buFont typeface="Verdana"/>
              <a:defRPr sz="1800"/>
            </a:pPr>
            <a:endParaRPr i="1" sz="2139"/>
          </a:p>
          <a:p>
            <a:pPr lvl="0" marL="340156" indent="-238109" defTabSz="850391">
              <a:lnSpc>
                <a:spcPct val="90000"/>
              </a:lnSpc>
              <a:spcBef>
                <a:spcPts val="300"/>
              </a:spcBef>
              <a:defRPr sz="1800"/>
            </a:pPr>
            <a:r>
              <a:rPr sz="2511"/>
              <a:t>The glitch reduction algorithm aims to lower the switching activity as a means of reducing dynamic power</a:t>
            </a:r>
          </a:p>
        </p:txBody>
      </p:sp>
      <p:sp>
        <p:nvSpPr>
          <p:cNvPr id="91" name="Shape 91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Dynamic Power of FPGA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5715000" y="2895599"/>
            <a:ext cx="2819400" cy="1008226"/>
            <a:chOff x="0" y="0"/>
            <a:chExt cx="2819400" cy="1008224"/>
          </a:xfrm>
        </p:grpSpPr>
        <p:sp>
          <p:nvSpPr>
            <p:cNvPr id="92" name="Shape 92"/>
            <p:cNvSpPr/>
            <p:nvPr/>
          </p:nvSpPr>
          <p:spPr>
            <a:xfrm>
              <a:off x="0" y="0"/>
              <a:ext cx="2819400" cy="1008225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</a:p>
          </p:txBody>
        </p:sp>
        <p:sp>
          <p:nvSpPr>
            <p:cNvPr id="93" name="Shape 93"/>
            <p:cNvSpPr/>
            <p:nvPr/>
          </p:nvSpPr>
          <p:spPr>
            <a:xfrm>
              <a:off x="0" y="0"/>
              <a:ext cx="2819400" cy="39956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lvl="0"/>
              <a:r>
                <a:t> </a:t>
              </a:r>
            </a:p>
          </p:txBody>
        </p:sp>
      </p:grp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700"/>
              <a:t>Glitch reduction algorithm based on      don’t-cares</a:t>
            </a:r>
            <a:endParaRPr sz="27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Selects don’t-care output values of LUTs in such a way that reduces glitches 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Performed after placement and routing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Uses timing simulation data for guidance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No area or performance overhead</a:t>
            </a:r>
            <a:endParaRPr sz="2300"/>
          </a:p>
          <a:p>
            <a:pPr lvl="1" marL="621791" indent="-228600">
              <a:spcBef>
                <a:spcPts val="300"/>
              </a:spcBef>
              <a:buFont typeface="Verdana"/>
              <a:defRPr sz="1800"/>
            </a:pPr>
            <a:r>
              <a:rPr sz="2300"/>
              <a:t>Inspired by hazard-free logic synthesis techniques for asynchronous circuits</a:t>
            </a:r>
          </a:p>
        </p:txBody>
      </p:sp>
      <p:sp>
        <p:nvSpPr>
          <p:cNvPr id="98" name="Shape 98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Proposed Solution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body" idx="1"/>
          </p:nvPr>
        </p:nvSpPr>
        <p:spPr>
          <a:xfrm>
            <a:off x="457200" y="1481328"/>
            <a:ext cx="4876800" cy="491947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2400"/>
              <a:t>Entries in truth table where output can be set as either logic-0 or logic-1 without affecting correctness of circuit</a:t>
            </a:r>
            <a:endParaRPr sz="2400"/>
          </a:p>
          <a:p>
            <a:pPr lvl="0">
              <a:lnSpc>
                <a:spcPct val="90000"/>
              </a:lnSpc>
              <a:defRPr sz="1800"/>
            </a:pPr>
            <a:r>
              <a:rPr sz="2400"/>
              <a:t>Two categories</a:t>
            </a:r>
            <a:endParaRPr sz="2400"/>
          </a:p>
          <a:p>
            <a:pPr lvl="1" marL="621791" indent="-228600">
              <a:lnSpc>
                <a:spcPct val="90000"/>
              </a:lnSpc>
              <a:spcBef>
                <a:spcPts val="300"/>
              </a:spcBef>
              <a:buFont typeface="Verdana"/>
              <a:defRPr sz="1800"/>
            </a:pPr>
            <a:r>
              <a:rPr sz="2100"/>
              <a:t>Satisfiability don’t-cares (SDCs)</a:t>
            </a:r>
            <a:endParaRPr sz="2100"/>
          </a:p>
          <a:p>
            <a:pPr lvl="2" marL="859536" indent="-228600">
              <a:lnSpc>
                <a:spcPct val="90000"/>
              </a:lnSpc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1900"/>
              <a:t>Particular input pattern can never occur on inputs</a:t>
            </a:r>
            <a:endParaRPr sz="1900"/>
          </a:p>
          <a:p>
            <a:pPr lvl="1" marL="621791" indent="-228600">
              <a:lnSpc>
                <a:spcPct val="90000"/>
              </a:lnSpc>
              <a:spcBef>
                <a:spcPts val="300"/>
              </a:spcBef>
              <a:buFont typeface="Verdana"/>
              <a:defRPr sz="1800"/>
            </a:pPr>
            <a:r>
              <a:rPr sz="2100"/>
              <a:t>Observability don’t-cares (ODCs)</a:t>
            </a:r>
            <a:endParaRPr sz="2100"/>
          </a:p>
          <a:p>
            <a:pPr lvl="2" marL="859536" indent="-228600">
              <a:lnSpc>
                <a:spcPct val="90000"/>
              </a:lnSpc>
              <a:spcBef>
                <a:spcPts val="300"/>
              </a:spcBef>
              <a:buClr>
                <a:srgbClr val="DA1F28"/>
              </a:buClr>
              <a:buFont typeface="Wingdings 2"/>
              <a:defRPr sz="1800"/>
            </a:pPr>
            <a:r>
              <a:rPr sz="1900"/>
              <a:t>Output cannot propagate to circuit’s primary outputs</a:t>
            </a:r>
          </a:p>
        </p:txBody>
      </p:sp>
      <p:sp>
        <p:nvSpPr>
          <p:cNvPr id="102" name="Shape 102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  <a:effectLst/>
              </a:defRPr>
            </a:pPr>
            <a:r>
              <a:rPr b="1" sz="4100">
                <a:solidFill>
                  <a:srgbClr val="464646"/>
                </a:solidFill>
                <a:effectLst>
                  <a:outerShdw sx="100000" sy="100000" kx="0" ky="0" algn="b" rotWithShape="0" blurRad="38100" dist="25400" dir="5400000">
                    <a:srgbClr val="000000">
                      <a:alpha val="25000"/>
                    </a:srgbClr>
                  </a:outerShdw>
                </a:effectLst>
              </a:rPr>
              <a:t>Don’t-cares in Logic Circuits</a:t>
            </a:r>
          </a:p>
        </p:txBody>
      </p:sp>
      <p:pic>
        <p:nvPicPr>
          <p:cNvPr id="103" name="image7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86400" y="2819400"/>
            <a:ext cx="3505200" cy="167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/>
            </a:pPr>
            <a:fld id="{86CB4B4D-7CA3-9044-876B-883B54F8677D}" type="slidenum">
              <a:rPr sz="1000"/>
            </a:fld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rgbClr val="2DA2BF"/>
          </a:solidFill>
          <a:prstDash val="solid"/>
          <a:bevel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ucida Sans Unicode"/>
            <a:ea typeface="Lucida Sans Unicode"/>
            <a:cs typeface="Lucida Sans Unicode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rgbClr val="2DA2BF"/>
          </a:solidFill>
          <a:prstDash val="solid"/>
          <a:bevel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ucida Sans Unicode"/>
            <a:ea typeface="Lucida Sans Unicode"/>
            <a:cs typeface="Lucida Sans Unicode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rgbClr val="2DA2BF"/>
          </a:solidFill>
          <a:prstDash val="solid"/>
          <a:bevel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ucida Sans Unicode"/>
            <a:ea typeface="Lucida Sans Unicode"/>
            <a:cs typeface="Lucida Sans Unicode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rgbClr val="2DA2BF"/>
          </a:solidFill>
          <a:prstDash val="solid"/>
          <a:bevel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Lucida Sans Unicode"/>
            <a:ea typeface="Lucida Sans Unicode"/>
            <a:cs typeface="Lucida Sans Unicode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