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71" r:id="rId5"/>
    <p:sldId id="272" r:id="rId6"/>
    <p:sldId id="273" r:id="rId7"/>
    <p:sldId id="274" r:id="rId8"/>
    <p:sldId id="260" r:id="rId9"/>
    <p:sldId id="261" r:id="rId10"/>
    <p:sldId id="263" r:id="rId11"/>
    <p:sldId id="262" r:id="rId12"/>
    <p:sldId id="281" r:id="rId13"/>
    <p:sldId id="282" r:id="rId14"/>
    <p:sldId id="283" r:id="rId15"/>
    <p:sldId id="259" r:id="rId16"/>
    <p:sldId id="266" r:id="rId17"/>
    <p:sldId id="267" r:id="rId18"/>
    <p:sldId id="268" r:id="rId19"/>
    <p:sldId id="269" r:id="rId20"/>
    <p:sldId id="270" r:id="rId21"/>
    <p:sldId id="284" r:id="rId22"/>
    <p:sldId id="275" r:id="rId23"/>
    <p:sldId id="276" r:id="rId24"/>
    <p:sldId id="277" r:id="rId25"/>
    <p:sldId id="278" r:id="rId26"/>
    <p:sldId id="279" r:id="rId27"/>
    <p:sldId id="280"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33" autoAdjust="0"/>
    <p:restoredTop sz="84360"/>
  </p:normalViewPr>
  <p:slideViewPr>
    <p:cSldViewPr snapToGrid="0">
      <p:cViewPr>
        <p:scale>
          <a:sx n="80" d="100"/>
          <a:sy n="80" d="100"/>
        </p:scale>
        <p:origin x="-634" y="53"/>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US" dirty="0" smtClean="0"/>
              <a:t>Comparison of Power Consumption Before Virtualization and After Virtualization</a:t>
            </a:r>
            <a:endParaRPr lang="en-US" dirty="0"/>
          </a:p>
        </c:rich>
      </c:tx>
      <c:layout/>
      <c:spPr>
        <a:noFill/>
        <a:ln>
          <a:noFill/>
        </a:ln>
        <a:effectLst/>
      </c:spPr>
    </c:title>
    <c:plotArea>
      <c:layout/>
      <c:barChart>
        <c:barDir val="col"/>
        <c:grouping val="clustered"/>
        <c:ser>
          <c:idx val="0"/>
          <c:order val="0"/>
          <c:tx>
            <c:strRef>
              <c:f>Sheet1!$B$1</c:f>
              <c:strCache>
                <c:ptCount val="1"/>
                <c:pt idx="0">
                  <c:v>Before Virtualization</c:v>
                </c:pt>
              </c:strCache>
            </c:strRef>
          </c:tx>
          <c:spPr>
            <a:solidFill>
              <a:schemeClr val="accent1"/>
            </a:solidFill>
            <a:ln>
              <a:noFill/>
            </a:ln>
            <a:effectLst/>
          </c:spPr>
          <c:cat>
            <c:strRef>
              <c:f>Sheet1!$A$2:$A$4</c:f>
              <c:strCache>
                <c:ptCount val="3"/>
                <c:pt idx="0">
                  <c:v>September</c:v>
                </c:pt>
                <c:pt idx="1">
                  <c:v>October</c:v>
                </c:pt>
                <c:pt idx="2">
                  <c:v>November</c:v>
                </c:pt>
              </c:strCache>
            </c:strRef>
          </c:cat>
          <c:val>
            <c:numRef>
              <c:f>Sheet1!$B$2:$B$4</c:f>
              <c:numCache>
                <c:formatCode>General</c:formatCode>
                <c:ptCount val="3"/>
                <c:pt idx="0">
                  <c:v>750</c:v>
                </c:pt>
                <c:pt idx="1">
                  <c:v>950</c:v>
                </c:pt>
                <c:pt idx="2">
                  <c:v>950</c:v>
                </c:pt>
              </c:numCache>
            </c:numRef>
          </c:val>
        </c:ser>
        <c:ser>
          <c:idx val="1"/>
          <c:order val="1"/>
          <c:tx>
            <c:strRef>
              <c:f>Sheet1!$C$1</c:f>
              <c:strCache>
                <c:ptCount val="1"/>
                <c:pt idx="0">
                  <c:v>After Virtualization</c:v>
                </c:pt>
              </c:strCache>
            </c:strRef>
          </c:tx>
          <c:spPr>
            <a:solidFill>
              <a:schemeClr val="accent2"/>
            </a:solidFill>
            <a:ln>
              <a:noFill/>
            </a:ln>
            <a:effectLst/>
          </c:spPr>
          <c:cat>
            <c:strRef>
              <c:f>Sheet1!$A$2:$A$4</c:f>
              <c:strCache>
                <c:ptCount val="3"/>
                <c:pt idx="0">
                  <c:v>September</c:v>
                </c:pt>
                <c:pt idx="1">
                  <c:v>October</c:v>
                </c:pt>
                <c:pt idx="2">
                  <c:v>November</c:v>
                </c:pt>
              </c:strCache>
            </c:strRef>
          </c:cat>
          <c:val>
            <c:numRef>
              <c:f>Sheet1!$C$2:$C$4</c:f>
              <c:numCache>
                <c:formatCode>General</c:formatCode>
                <c:ptCount val="3"/>
                <c:pt idx="0">
                  <c:v>550</c:v>
                </c:pt>
                <c:pt idx="1">
                  <c:v>700</c:v>
                </c:pt>
                <c:pt idx="2">
                  <c:v>700</c:v>
                </c:pt>
              </c:numCache>
            </c:numRef>
          </c:val>
        </c:ser>
        <c:dLbls/>
        <c:gapWidth val="219"/>
        <c:overlap val="-27"/>
        <c:axId val="91318144"/>
        <c:axId val="91319680"/>
      </c:barChart>
      <c:catAx>
        <c:axId val="91318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91319680"/>
        <c:crosses val="autoZero"/>
        <c:auto val="1"/>
        <c:lblAlgn val="ctr"/>
        <c:lblOffset val="100"/>
      </c:catAx>
      <c:valAx>
        <c:axId val="913196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913181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4B5F4-6874-D946-BBD1-EA11B7F6F417}" type="datetimeFigureOut">
              <a:rPr lang="en-US" smtClean="0"/>
              <a:pPr/>
              <a:t>4/16/2015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0E7ED-44BD-424A-8DBF-3F092AD6FDD4}" type="slidenum">
              <a:rPr lang="en-US" smtClean="0"/>
              <a:pPr/>
              <a:t>‹#›</a:t>
            </a:fld>
            <a:endParaRPr lang="en-US"/>
          </a:p>
        </p:txBody>
      </p:sp>
    </p:spTree>
    <p:extLst>
      <p:ext uri="{BB962C8B-B14F-4D97-AF65-F5344CB8AC3E}">
        <p14:creationId xmlns:p14="http://schemas.microsoft.com/office/powerpoint/2010/main" xmlns="" val="829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this also means is that </a:t>
            </a:r>
            <a:endParaRPr lang="en-US" dirty="0" smtClean="0"/>
          </a:p>
        </p:txBody>
      </p:sp>
      <p:sp>
        <p:nvSpPr>
          <p:cNvPr id="4" name="Slide Number Placeholder 3"/>
          <p:cNvSpPr>
            <a:spLocks noGrp="1"/>
          </p:cNvSpPr>
          <p:nvPr>
            <p:ph type="sldNum" sz="quarter" idx="10"/>
          </p:nvPr>
        </p:nvSpPr>
        <p:spPr/>
        <p:txBody>
          <a:bodyPr/>
          <a:lstStyle/>
          <a:p>
            <a:fld id="{6910E7ED-44BD-424A-8DBF-3F092AD6FDD4}" type="slidenum">
              <a:rPr lang="en-US" smtClean="0"/>
              <a:pPr/>
              <a:t>26</a:t>
            </a:fld>
            <a:endParaRPr lang="en-US"/>
          </a:p>
        </p:txBody>
      </p:sp>
    </p:spTree>
    <p:extLst>
      <p:ext uri="{BB962C8B-B14F-4D97-AF65-F5344CB8AC3E}">
        <p14:creationId xmlns:p14="http://schemas.microsoft.com/office/powerpoint/2010/main" xmlns="" val="132582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intrusion detection systems</a:t>
            </a:r>
            <a:r>
              <a:rPr lang="en-US" baseline="0" dirty="0" smtClean="0"/>
              <a:t> deployed</a:t>
            </a:r>
          </a:p>
          <a:p>
            <a:r>
              <a:rPr lang="en-US" baseline="0" dirty="0" smtClean="0"/>
              <a:t>Allows to defend against insider threat problem</a:t>
            </a:r>
          </a:p>
        </p:txBody>
      </p:sp>
      <p:sp>
        <p:nvSpPr>
          <p:cNvPr id="4" name="Slide Number Placeholder 3"/>
          <p:cNvSpPr>
            <a:spLocks noGrp="1"/>
          </p:cNvSpPr>
          <p:nvPr>
            <p:ph type="sldNum" sz="quarter" idx="10"/>
          </p:nvPr>
        </p:nvSpPr>
        <p:spPr/>
        <p:txBody>
          <a:bodyPr/>
          <a:lstStyle/>
          <a:p>
            <a:fld id="{6910E7ED-44BD-424A-8DBF-3F092AD6FDD4}" type="slidenum">
              <a:rPr lang="en-US" smtClean="0"/>
              <a:pPr/>
              <a:t>27</a:t>
            </a:fld>
            <a:endParaRPr lang="en-US"/>
          </a:p>
        </p:txBody>
      </p:sp>
    </p:spTree>
    <p:extLst>
      <p:ext uri="{BB962C8B-B14F-4D97-AF65-F5344CB8AC3E}">
        <p14:creationId xmlns:p14="http://schemas.microsoft.com/office/powerpoint/2010/main" xmlns="" val="9216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Datacenters powering Internet services are no longer simply a miscellaneous collection of machines co-located in a facility and wired up together.</a:t>
            </a:r>
          </a:p>
          <a:p>
            <a:r>
              <a:rPr lang="en-US" dirty="0" smtClean="0"/>
              <a:t>The software running on these systems, such as Gmail or Web search services, execute at a scale far beyond a single machine or a single 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Datacenters are essentially very large devices that consume electrical power and produce heat. The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datacenter’s cooling system removes that heat—consuming additional energy in the process, whose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must be removed as well.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4</a:t>
            </a:fld>
            <a:endParaRPr lang="en-US"/>
          </a:p>
        </p:txBody>
      </p:sp>
    </p:spTree>
    <p:extLst>
      <p:ext uri="{BB962C8B-B14F-4D97-AF65-F5344CB8AC3E}">
        <p14:creationId xmlns:p14="http://schemas.microsoft.com/office/powerpoint/2010/main" xmlns="" val="117947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Data centers’ energy consumption has attracted global attention because of the fast growth of the information technology (IT) industry primarily due to the massive computing demands driven by communications, banking, online retail, and entertainment services.</a:t>
            </a:r>
            <a:endParaRPr lang="en-US" dirty="0" smtClean="0"/>
          </a:p>
        </p:txBody>
      </p:sp>
      <p:sp>
        <p:nvSpPr>
          <p:cNvPr id="4" name="Slide Number Placeholder 3"/>
          <p:cNvSpPr>
            <a:spLocks noGrp="1"/>
          </p:cNvSpPr>
          <p:nvPr>
            <p:ph type="sldNum" sz="quarter" idx="10"/>
          </p:nvPr>
        </p:nvSpPr>
        <p:spPr/>
        <p:txBody>
          <a:bodyPr/>
          <a:lstStyle/>
          <a:p>
            <a:fld id="{6910E7ED-44BD-424A-8DBF-3F092AD6FDD4}" type="slidenum">
              <a:rPr lang="en-US" smtClean="0"/>
              <a:pPr/>
              <a:t>5</a:t>
            </a:fld>
            <a:endParaRPr lang="en-US"/>
          </a:p>
        </p:txBody>
      </p:sp>
    </p:spTree>
    <p:extLst>
      <p:ext uri="{BB962C8B-B14F-4D97-AF65-F5344CB8AC3E}">
        <p14:creationId xmlns:p14="http://schemas.microsoft.com/office/powerpoint/2010/main" xmlns="" val="94522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an article published by </a:t>
            </a:r>
            <a:r>
              <a:rPr lang="en-US" dirty="0" err="1" smtClean="0"/>
              <a:t>computerworld.com</a:t>
            </a:r>
            <a:r>
              <a:rPr lang="en-US" dirty="0" smtClean="0"/>
              <a:t>,</a:t>
            </a:r>
          </a:p>
          <a:p>
            <a:r>
              <a:rPr lang="en-US" dirty="0" smtClean="0"/>
              <a:t>As</a:t>
            </a:r>
            <a:r>
              <a:rPr lang="en-US" baseline="0" dirty="0" smtClean="0"/>
              <a:t> of 2013 , </a:t>
            </a:r>
          </a:p>
          <a:p>
            <a:r>
              <a:rPr lang="en-US" sz="1200" kern="1200" dirty="0" smtClean="0">
                <a:solidFill>
                  <a:schemeClr val="tx1"/>
                </a:solidFill>
                <a:latin typeface="+mn-lt"/>
                <a:ea typeface="+mn-ea"/>
                <a:cs typeface="+mn-cs"/>
              </a:rPr>
              <a:t>Nationwide, data centers in total used 91 billion kilowatt-hours of electrical energy in 2013, and they will be using 139 billion kilowatt-hours by 2020 - a 53% increase </a:t>
            </a:r>
          </a:p>
          <a:p>
            <a:r>
              <a:rPr lang="en-US" sz="1200" kern="1200" dirty="0" smtClean="0">
                <a:solidFill>
                  <a:schemeClr val="tx1"/>
                </a:solidFill>
                <a:latin typeface="+mn-lt"/>
                <a:ea typeface="+mn-ea"/>
                <a:cs typeface="+mn-cs"/>
              </a:rPr>
              <a:t>And if we were to see what this does to our environment</a:t>
            </a:r>
            <a:r>
              <a:rPr lang="en-US" sz="1200" kern="1200" baseline="0" dirty="0" smtClean="0">
                <a:solidFill>
                  <a:schemeClr val="tx1"/>
                </a:solidFill>
                <a:latin typeface="+mn-lt"/>
                <a:ea typeface="+mn-ea"/>
                <a:cs typeface="+mn-cs"/>
              </a:rPr>
              <a:t> -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97 </a:t>
            </a:r>
            <a:r>
              <a:rPr lang="en-US" sz="1200" kern="1200" dirty="0" err="1" smtClean="0">
                <a:solidFill>
                  <a:schemeClr val="tx1"/>
                </a:solidFill>
                <a:latin typeface="+mn-lt"/>
                <a:ea typeface="+mn-ea"/>
                <a:cs typeface="+mn-cs"/>
              </a:rPr>
              <a:t>nmillion</a:t>
            </a:r>
            <a:r>
              <a:rPr lang="en-US" sz="1200" kern="1200" dirty="0" smtClean="0">
                <a:solidFill>
                  <a:schemeClr val="tx1"/>
                </a:solidFill>
                <a:latin typeface="+mn-lt"/>
                <a:ea typeface="+mn-ea"/>
                <a:cs typeface="+mn-cs"/>
              </a:rPr>
              <a:t> metric tons of carbon dioxide</a:t>
            </a:r>
            <a:r>
              <a:rPr lang="en-US" sz="1200" kern="1200" baseline="0" dirty="0" smtClean="0">
                <a:solidFill>
                  <a:schemeClr val="tx1"/>
                </a:solidFill>
                <a:latin typeface="+mn-lt"/>
                <a:ea typeface="+mn-ea"/>
                <a:cs typeface="+mn-cs"/>
              </a:rPr>
              <a:t> emissions, predicted to reach 147 million MT</a:t>
            </a:r>
            <a:endParaRPr lang="en-US" dirty="0" smtClean="0"/>
          </a:p>
          <a:p>
            <a:endParaRPr lang="en-US"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6</a:t>
            </a:fld>
            <a:endParaRPr lang="en-US"/>
          </a:p>
        </p:txBody>
      </p:sp>
    </p:spTree>
    <p:extLst>
      <p:ext uri="{BB962C8B-B14F-4D97-AF65-F5344CB8AC3E}">
        <p14:creationId xmlns:p14="http://schemas.microsoft.com/office/powerpoint/2010/main" xmlns="" val="99719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50%</a:t>
            </a:r>
          </a:p>
          <a:p>
            <a:pPr marL="228600" indent="-228600">
              <a:buAutoNum type="arabicPeriod"/>
            </a:pPr>
            <a:r>
              <a:rPr lang="en-US" dirty="0" smtClean="0"/>
              <a:t>Next 50%</a:t>
            </a:r>
          </a:p>
          <a:p>
            <a:pPr marL="228600" indent="-228600">
              <a:buAutoNum type="arabicPeriod"/>
            </a:pPr>
            <a:r>
              <a:rPr lang="en-US" dirty="0" smtClean="0"/>
              <a:t>Total</a:t>
            </a:r>
            <a:r>
              <a:rPr lang="en-US" baseline="0" dirty="0" smtClean="0"/>
              <a:t> reduction of non renewable sources – reducing co2 emissions</a:t>
            </a:r>
          </a:p>
          <a:p>
            <a:pPr marL="228600" indent="-2286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7</a:t>
            </a:fld>
            <a:endParaRPr lang="en-US"/>
          </a:p>
        </p:txBody>
      </p:sp>
    </p:spTree>
    <p:extLst>
      <p:ext uri="{BB962C8B-B14F-4D97-AF65-F5344CB8AC3E}">
        <p14:creationId xmlns:p14="http://schemas.microsoft.com/office/powerpoint/2010/main" xmlns="" val="15830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8</a:t>
            </a:fld>
            <a:endParaRPr lang="en-US"/>
          </a:p>
        </p:txBody>
      </p:sp>
    </p:spTree>
    <p:extLst>
      <p:ext uri="{BB962C8B-B14F-4D97-AF65-F5344CB8AC3E}">
        <p14:creationId xmlns:p14="http://schemas.microsoft.com/office/powerpoint/2010/main" xmlns="" val="178525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smtClean="0"/>
              <a:t>To damage computing infrastructure</a:t>
            </a:r>
            <a:r>
              <a:rPr lang="en-US" sz="2100" baseline="0" dirty="0" smtClean="0"/>
              <a:t> to compromise availability</a:t>
            </a:r>
            <a:endParaRPr lang="en-US" sz="2100" dirty="0" smtClean="0"/>
          </a:p>
        </p:txBody>
      </p:sp>
      <p:sp>
        <p:nvSpPr>
          <p:cNvPr id="4" name="Slide Number Placeholder 3"/>
          <p:cNvSpPr>
            <a:spLocks noGrp="1"/>
          </p:cNvSpPr>
          <p:nvPr>
            <p:ph type="sldNum" sz="quarter" idx="10"/>
          </p:nvPr>
        </p:nvSpPr>
        <p:spPr/>
        <p:txBody>
          <a:bodyPr/>
          <a:lstStyle/>
          <a:p>
            <a:fld id="{6910E7ED-44BD-424A-8DBF-3F092AD6FDD4}" type="slidenum">
              <a:rPr lang="en-US" smtClean="0"/>
              <a:pPr/>
              <a:t>23</a:t>
            </a:fld>
            <a:endParaRPr lang="en-US"/>
          </a:p>
        </p:txBody>
      </p:sp>
    </p:spTree>
    <p:extLst>
      <p:ext uri="{BB962C8B-B14F-4D97-AF65-F5344CB8AC3E}">
        <p14:creationId xmlns:p14="http://schemas.microsoft.com/office/powerpoint/2010/main" xmlns="" val="145657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t>Cyber-physical defense proposed.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today’s data centers, customers’ data and code reside and</a:t>
            </a:r>
          </a:p>
          <a:p>
            <a:r>
              <a:rPr lang="en-US" sz="1200" kern="1200" baseline="0" dirty="0" smtClean="0">
                <a:solidFill>
                  <a:schemeClr val="tx1"/>
                </a:solidFill>
                <a:latin typeface="+mn-lt"/>
                <a:ea typeface="+mn-ea"/>
                <a:cs typeface="+mn-cs"/>
              </a:rPr>
              <a:t>execute within virtual machines (VMs). Virtual machines are</a:t>
            </a:r>
          </a:p>
          <a:p>
            <a:r>
              <a:rPr lang="en-US" sz="1200" kern="1200" baseline="0" dirty="0" smtClean="0">
                <a:solidFill>
                  <a:schemeClr val="tx1"/>
                </a:solidFill>
                <a:latin typeface="+mn-lt"/>
                <a:ea typeface="+mn-ea"/>
                <a:cs typeface="+mn-cs"/>
              </a:rPr>
              <a:t>containers for code and data, and because of the underlying</a:t>
            </a:r>
          </a:p>
          <a:p>
            <a:r>
              <a:rPr lang="en-US" sz="1200" kern="1200" baseline="0" dirty="0" smtClean="0">
                <a:solidFill>
                  <a:schemeClr val="tx1"/>
                </a:solidFill>
                <a:latin typeface="+mn-lt"/>
                <a:ea typeface="+mn-ea"/>
                <a:cs typeface="+mn-cs"/>
              </a:rPr>
              <a:t>virtualization software, the code and data are not tied down</a:t>
            </a:r>
          </a:p>
          <a:p>
            <a:r>
              <a:rPr lang="en-US" sz="1200" kern="1200" baseline="0" dirty="0" smtClean="0">
                <a:solidFill>
                  <a:schemeClr val="tx1"/>
                </a:solidFill>
                <a:latin typeface="+mn-lt"/>
                <a:ea typeface="+mn-ea"/>
                <a:cs typeface="+mn-cs"/>
              </a:rPr>
              <a:t>to the physical system that they are executing or stored</a:t>
            </a:r>
          </a:p>
          <a:p>
            <a:r>
              <a:rPr lang="en-US" sz="1200" kern="1200" baseline="0" dirty="0" smtClean="0">
                <a:solidFill>
                  <a:schemeClr val="tx1"/>
                </a:solidFill>
                <a:latin typeface="+mn-lt"/>
                <a:ea typeface="+mn-ea"/>
                <a:cs typeface="+mn-cs"/>
              </a:rPr>
              <a:t>on [6].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VM migration is a common technique used to move a</a:t>
            </a:r>
          </a:p>
          <a:p>
            <a:r>
              <a:rPr lang="en-US" sz="1200" kern="1200" baseline="0" dirty="0" smtClean="0">
                <a:solidFill>
                  <a:schemeClr val="tx1"/>
                </a:solidFill>
                <a:latin typeface="+mn-lt"/>
                <a:ea typeface="+mn-ea"/>
                <a:cs typeface="+mn-cs"/>
              </a:rPr>
              <a:t>VM from one physical machine to another [7]. Virtualization</a:t>
            </a:r>
          </a:p>
          <a:p>
            <a:r>
              <a:rPr lang="en-US" sz="1200" kern="1200" baseline="0" dirty="0" smtClean="0">
                <a:solidFill>
                  <a:schemeClr val="tx1"/>
                </a:solidFill>
                <a:latin typeface="+mn-lt"/>
                <a:ea typeface="+mn-ea"/>
                <a:cs typeface="+mn-cs"/>
              </a:rPr>
              <a:t>allows VMs to be easily deleted, encrypted or moved –</a:t>
            </a:r>
          </a:p>
          <a:p>
            <a:r>
              <a:rPr lang="en-US" sz="1200" kern="1200" baseline="0" dirty="0" smtClean="0">
                <a:solidFill>
                  <a:schemeClr val="tx1"/>
                </a:solidFill>
                <a:latin typeface="+mn-lt"/>
                <a:ea typeface="+mn-ea"/>
                <a:cs typeface="+mn-cs"/>
              </a:rPr>
              <a:t>which forms the trio of our defense strategies. Our defense</a:t>
            </a:r>
          </a:p>
          <a:p>
            <a:r>
              <a:rPr lang="en-US" sz="1200" kern="1200" baseline="0" dirty="0" smtClean="0">
                <a:solidFill>
                  <a:schemeClr val="tx1"/>
                </a:solidFill>
                <a:latin typeface="+mn-lt"/>
                <a:ea typeface="+mn-ea"/>
                <a:cs typeface="+mn-cs"/>
              </a:rPr>
              <a:t>strategies are in the spirit of moving target defense, where</a:t>
            </a:r>
          </a:p>
          <a:p>
            <a:r>
              <a:rPr lang="en-US" sz="1200" kern="1200" baseline="0" dirty="0" smtClean="0">
                <a:solidFill>
                  <a:schemeClr val="tx1"/>
                </a:solidFill>
                <a:latin typeface="+mn-lt"/>
                <a:ea typeface="+mn-ea"/>
                <a:cs typeface="+mn-cs"/>
              </a:rPr>
              <a:t>code and data are moved to avoid the attacker. However,</a:t>
            </a:r>
          </a:p>
          <a:p>
            <a:r>
              <a:rPr lang="en-US" sz="1200" kern="1200" baseline="0" dirty="0" smtClean="0">
                <a:solidFill>
                  <a:schemeClr val="tx1"/>
                </a:solidFill>
                <a:latin typeface="+mn-lt"/>
                <a:ea typeface="+mn-ea"/>
                <a:cs typeface="+mn-cs"/>
              </a:rPr>
              <a:t>the power of virtualization and moving target defense has</a:t>
            </a:r>
          </a:p>
          <a:p>
            <a:r>
              <a:rPr lang="en-US" sz="1200" kern="1200" baseline="0" dirty="0" smtClean="0">
                <a:solidFill>
                  <a:schemeClr val="tx1"/>
                </a:solidFill>
                <a:latin typeface="+mn-lt"/>
                <a:ea typeface="+mn-ea"/>
                <a:cs typeface="+mn-cs"/>
              </a:rPr>
              <a:t>always been used only against software-level (cyber) attacks</a:t>
            </a:r>
          </a:p>
          <a:p>
            <a:r>
              <a:rPr lang="en-US" sz="1200" kern="1200" baseline="0" dirty="0" smtClean="0">
                <a:solidFill>
                  <a:schemeClr val="tx1"/>
                </a:solidFill>
                <a:latin typeface="+mn-lt"/>
                <a:ea typeface="+mn-ea"/>
                <a:cs typeface="+mn-cs"/>
              </a:rPr>
              <a:t>confining its applicability only in the cyber space [8]. We</a:t>
            </a:r>
          </a:p>
          <a:p>
            <a:r>
              <a:rPr lang="en-US" sz="1200" kern="1200" baseline="0" dirty="0" smtClean="0">
                <a:solidFill>
                  <a:schemeClr val="tx1"/>
                </a:solidFill>
                <a:latin typeface="+mn-lt"/>
                <a:ea typeface="+mn-ea"/>
                <a:cs typeface="+mn-cs"/>
              </a:rPr>
              <a:t>extend these ideas to protect VMs, and the code and data</a:t>
            </a:r>
          </a:p>
          <a:p>
            <a:r>
              <a:rPr lang="en-US" sz="1200" kern="1200" baseline="0" dirty="0" smtClean="0">
                <a:solidFill>
                  <a:schemeClr val="tx1"/>
                </a:solidFill>
                <a:latin typeface="+mn-lt"/>
                <a:ea typeface="+mn-ea"/>
                <a:cs typeface="+mn-cs"/>
              </a:rPr>
              <a:t>contained in them, from physical attacks.</a:t>
            </a:r>
            <a:endParaRPr lang="en-US" dirty="0" smtClean="0"/>
          </a:p>
          <a:p>
            <a:endParaRPr lang="en-US" dirty="0"/>
          </a:p>
        </p:txBody>
      </p:sp>
      <p:sp>
        <p:nvSpPr>
          <p:cNvPr id="4" name="Slide Number Placeholder 3"/>
          <p:cNvSpPr>
            <a:spLocks noGrp="1"/>
          </p:cNvSpPr>
          <p:nvPr>
            <p:ph type="sldNum" sz="quarter" idx="10"/>
          </p:nvPr>
        </p:nvSpPr>
        <p:spPr/>
        <p:txBody>
          <a:bodyPr/>
          <a:lstStyle/>
          <a:p>
            <a:fld id="{6910E7ED-44BD-424A-8DBF-3F092AD6FDD4}" type="slidenum">
              <a:rPr lang="en-US" smtClean="0"/>
              <a:pPr/>
              <a:t>24</a:t>
            </a:fld>
            <a:endParaRPr lang="en-US"/>
          </a:p>
        </p:txBody>
      </p:sp>
    </p:spTree>
    <p:extLst>
      <p:ext uri="{BB962C8B-B14F-4D97-AF65-F5344CB8AC3E}">
        <p14:creationId xmlns:p14="http://schemas.microsoft.com/office/powerpoint/2010/main" xmlns="" val="62367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is the ability to migrate running OS instances across distinct physical nodes. Migration is the ability to move a VM from one physical server to another. This capability is being increasingly utilized in today’s enterprise environments to provide efficient online system maintenance, reconfiguration, load balancing and proactive fault tolerance. They provide desirable features to meet requirements of computing resources in modern computing systems, including server consolidation, performance isolation and ease of management. </a:t>
            </a:r>
            <a:endParaRPr lang="en-US" dirty="0" smtClean="0"/>
          </a:p>
        </p:txBody>
      </p:sp>
      <p:sp>
        <p:nvSpPr>
          <p:cNvPr id="4" name="Slide Number Placeholder 3"/>
          <p:cNvSpPr>
            <a:spLocks noGrp="1"/>
          </p:cNvSpPr>
          <p:nvPr>
            <p:ph type="sldNum" sz="quarter" idx="10"/>
          </p:nvPr>
        </p:nvSpPr>
        <p:spPr/>
        <p:txBody>
          <a:bodyPr/>
          <a:lstStyle/>
          <a:p>
            <a:fld id="{6910E7ED-44BD-424A-8DBF-3F092AD6FDD4}" type="slidenum">
              <a:rPr lang="en-US" smtClean="0"/>
              <a:pPr/>
              <a:t>25</a:t>
            </a:fld>
            <a:endParaRPr lang="en-US"/>
          </a:p>
        </p:txBody>
      </p:sp>
    </p:spTree>
    <p:extLst>
      <p:ext uri="{BB962C8B-B14F-4D97-AF65-F5344CB8AC3E}">
        <p14:creationId xmlns:p14="http://schemas.microsoft.com/office/powerpoint/2010/main" xmlns="" val="134555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E894693-F7CC-4D03-AC1F-8B0D4ECB76F4}" type="datetime1">
              <a:rPr lang="en-US" smtClean="0"/>
              <a:t>4/16/2015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AB683-2B9C-494D-B923-108D7AB4EFFB}" type="datetime1">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2CEA03-D359-4D33-8779-7C11281D75A8}" type="datetime1">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99A424-275F-49C9-9F44-8212B1EBEAE8}" type="datetime1">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2032AF8-F5D0-4334-8F22-409AF3DEE0B4}" type="datetime1">
              <a:rPr lang="en-US" smtClean="0"/>
              <a:t>4/16/2015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09C5FD-D6CF-4E9B-B95C-533E1E590C99}" type="datetime1">
              <a:rPr lang="en-US" smtClean="0"/>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CD43B-7435-442F-8769-9ACC995E9241}" type="datetime1">
              <a:rPr lang="en-US" smtClean="0"/>
              <a:t>4/16/2015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28A4E3-C176-49FD-A52A-00FE2F8830B8}" type="datetime1">
              <a:rPr lang="en-US" smtClean="0"/>
              <a:t>4/16/2015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AC701-C19D-44FC-85EC-88F53304A2E4}" type="datetime1">
              <a:rPr lang="en-US" smtClean="0"/>
              <a:t>4/16/2015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2C8E818-E322-4DE1-829C-1E55D806EBDA}" type="datetime1">
              <a:rPr lang="en-US" smtClean="0"/>
              <a:t>4/16/2015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29DDE40-E1AD-4713-9798-D86DD928D64B}" type="datetime1">
              <a:rPr lang="en-US" smtClean="0"/>
              <a:t>4/16/2015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B16608-9A82-4A61-8A21-452E31267369}" type="datetime1">
              <a:rPr lang="en-US" smtClean="0"/>
              <a:t>4/16/2015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Virtualization in data centers</a:t>
            </a:r>
            <a:endParaRPr lang="en-US" dirty="0"/>
          </a:p>
        </p:txBody>
      </p:sp>
      <p:sp>
        <p:nvSpPr>
          <p:cNvPr id="3" name="Subtitle 2"/>
          <p:cNvSpPr>
            <a:spLocks noGrp="1"/>
          </p:cNvSpPr>
          <p:nvPr>
            <p:ph type="subTitle" idx="1"/>
          </p:nvPr>
        </p:nvSpPr>
        <p:spPr>
          <a:xfrm>
            <a:off x="2679906" y="3956279"/>
            <a:ext cx="6831673" cy="1023493"/>
          </a:xfrm>
        </p:spPr>
        <p:txBody>
          <a:bodyPr numCol="1">
            <a:normAutofit fontScale="92500" lnSpcReduction="20000"/>
          </a:bodyPr>
          <a:lstStyle/>
          <a:p>
            <a:r>
              <a:rPr lang="en-US" dirty="0" smtClean="0"/>
              <a:t>Shefali Gundecha</a:t>
            </a:r>
            <a:endParaRPr lang="en-US" dirty="0"/>
          </a:p>
          <a:p>
            <a:r>
              <a:rPr lang="en-US" dirty="0" smtClean="0"/>
              <a:t>Srinivas Narne</a:t>
            </a:r>
          </a:p>
          <a:p>
            <a:r>
              <a:rPr lang="en-US" dirty="0" smtClean="0"/>
              <a:t>Yash Kulkarni</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1</a:t>
            </a:fld>
            <a:r>
              <a:rPr lang="en-US" dirty="0" smtClean="0"/>
              <a:t> of 42</a:t>
            </a:r>
            <a:endParaRPr lang="en-US" dirty="0"/>
          </a:p>
        </p:txBody>
      </p:sp>
    </p:spTree>
    <p:extLst>
      <p:ext uri="{BB962C8B-B14F-4D97-AF65-F5344CB8AC3E}">
        <p14:creationId xmlns:p14="http://schemas.microsoft.com/office/powerpoint/2010/main" xmlns="" val="40218777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Briefly About Virtualization</a:t>
            </a:r>
            <a:endParaRPr lang="en-US" dirty="0"/>
          </a:p>
        </p:txBody>
      </p:sp>
      <p:sp>
        <p:nvSpPr>
          <p:cNvPr id="3" name="Content Placeholder 2"/>
          <p:cNvSpPr>
            <a:spLocks noGrp="1"/>
          </p:cNvSpPr>
          <p:nvPr>
            <p:ph sz="half" idx="1"/>
          </p:nvPr>
        </p:nvSpPr>
        <p:spPr/>
        <p:txBody>
          <a:bodyPr/>
          <a:lstStyle/>
          <a:p>
            <a:r>
              <a:rPr lang="en-US" dirty="0" smtClean="0"/>
              <a:t>Hypervisor/Virtual Machine Monitor</a:t>
            </a:r>
          </a:p>
          <a:p>
            <a:r>
              <a:rPr lang="en-US" dirty="0" smtClean="0"/>
              <a:t>Host Operating System</a:t>
            </a:r>
          </a:p>
          <a:p>
            <a:r>
              <a:rPr lang="en-US" dirty="0" smtClean="0"/>
              <a:t>Guest Operating System</a:t>
            </a:r>
          </a:p>
          <a:p>
            <a:r>
              <a:rPr lang="en-US" dirty="0" smtClean="0"/>
              <a:t>Every Virtual Machine is given a set of virtual hardware.</a:t>
            </a:r>
          </a:p>
          <a:p>
            <a:r>
              <a:rPr lang="en-US" dirty="0" smtClean="0"/>
              <a:t>Involves many software and hardware architectural modifications. (Memory Management, CPU Management)</a:t>
            </a:r>
          </a:p>
        </p:txBody>
      </p:sp>
      <p:pic>
        <p:nvPicPr>
          <p:cNvPr id="7" name="Content Placeholder 6" descr="vmware-640x310.png"/>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079958" y="2841904"/>
            <a:ext cx="4892842" cy="2263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69E57DC2-970A-4B3E-BB1C-7A09969E49DF}" type="slidenum">
              <a:rPr lang="en-US" smtClean="0"/>
              <a:pPr/>
              <a:t>10</a:t>
            </a:fld>
            <a:r>
              <a:rPr lang="en-US" dirty="0" smtClean="0"/>
              <a:t> of 42</a:t>
            </a:r>
            <a:endParaRPr lang="en-US" dirty="0"/>
          </a:p>
        </p:txBody>
      </p:sp>
    </p:spTree>
    <p:extLst>
      <p:ext uri="{BB962C8B-B14F-4D97-AF65-F5344CB8AC3E}">
        <p14:creationId xmlns:p14="http://schemas.microsoft.com/office/powerpoint/2010/main" xmlns="" val="17350792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Ways of Virtualization</a:t>
            </a:r>
            <a:endParaRPr lang="en-US" dirty="0"/>
          </a:p>
        </p:txBody>
      </p:sp>
      <p:sp>
        <p:nvSpPr>
          <p:cNvPr id="3" name="Content Placeholder 2"/>
          <p:cNvSpPr>
            <a:spLocks noGrp="1"/>
          </p:cNvSpPr>
          <p:nvPr>
            <p:ph sz="half" idx="1"/>
          </p:nvPr>
        </p:nvSpPr>
        <p:spPr/>
        <p:txBody>
          <a:bodyPr/>
          <a:lstStyle/>
          <a:p>
            <a:r>
              <a:rPr lang="en-US" dirty="0" smtClean="0"/>
              <a:t>Classic Virtual Machines</a:t>
            </a:r>
          </a:p>
          <a:p>
            <a:r>
              <a:rPr lang="en-US" dirty="0" smtClean="0"/>
              <a:t>Hosted System Virtual Machines</a:t>
            </a:r>
          </a:p>
          <a:p>
            <a:r>
              <a:rPr lang="en-US" dirty="0" smtClean="0"/>
              <a:t>Dual Mode Hosted Virtual Machines</a:t>
            </a:r>
          </a:p>
        </p:txBody>
      </p:sp>
      <p:pic>
        <p:nvPicPr>
          <p:cNvPr id="6" name="Content Placeholder 5" descr="bigstock-Data-Servers-Vitual-Reality-973988.jpg"/>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031833" y="2039040"/>
            <a:ext cx="4940968" cy="3705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pPr/>
              <a:t>11</a:t>
            </a:fld>
            <a:r>
              <a:rPr lang="en-US" dirty="0" smtClean="0"/>
              <a:t> of 42</a:t>
            </a:r>
            <a:endParaRPr lang="en-US" dirty="0"/>
          </a:p>
        </p:txBody>
      </p:sp>
    </p:spTree>
    <p:extLst>
      <p:ext uri="{BB962C8B-B14F-4D97-AF65-F5344CB8AC3E}">
        <p14:creationId xmlns:p14="http://schemas.microsoft.com/office/powerpoint/2010/main" xmlns="" val="131263044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VM – Not Hosted</a:t>
            </a:r>
            <a:endParaRPr lang="en-US" dirty="0"/>
          </a:p>
        </p:txBody>
      </p:sp>
      <p:pic>
        <p:nvPicPr>
          <p:cNvPr id="13" name="Content Placeholder 12" descr="Screen Shot 2015-04-16 at 2.01.50 AM.p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99010" y="2286000"/>
            <a:ext cx="6946380" cy="3581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Slide Number Placeholder 3"/>
          <p:cNvSpPr>
            <a:spLocks noGrp="1"/>
          </p:cNvSpPr>
          <p:nvPr>
            <p:ph type="sldNum" sz="quarter" idx="12"/>
          </p:nvPr>
        </p:nvSpPr>
        <p:spPr/>
        <p:txBody>
          <a:bodyPr/>
          <a:lstStyle/>
          <a:p>
            <a:fld id="{69E57DC2-970A-4B3E-BB1C-7A09969E49DF}" type="slidenum">
              <a:rPr lang="en-US" smtClean="0"/>
              <a:pPr/>
              <a:t>12</a:t>
            </a:fld>
            <a:r>
              <a:rPr lang="en-US" dirty="0" smtClean="0"/>
              <a:t> of 42</a:t>
            </a:r>
            <a:endParaRPr lang="en-US" dirty="0"/>
          </a:p>
        </p:txBody>
      </p:sp>
    </p:spTree>
    <p:extLst>
      <p:ext uri="{BB962C8B-B14F-4D97-AF65-F5344CB8AC3E}">
        <p14:creationId xmlns:p14="http://schemas.microsoft.com/office/powerpoint/2010/main" xmlns="" val="55167244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Hosted System VM</a:t>
            </a:r>
            <a:endParaRPr lang="en-US" dirty="0"/>
          </a:p>
        </p:txBody>
      </p:sp>
      <p:pic>
        <p:nvPicPr>
          <p:cNvPr id="4" name="Content Placeholder 3" descr="Screen Shot 2015-04-16 at 2.08.00 AM.p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74321" y="2286000"/>
            <a:ext cx="6995757" cy="3581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pPr/>
              <a:t>13</a:t>
            </a:fld>
            <a:r>
              <a:rPr lang="en-US" dirty="0" smtClean="0"/>
              <a:t> of 42</a:t>
            </a:r>
            <a:endParaRPr lang="en-US" dirty="0"/>
          </a:p>
        </p:txBody>
      </p:sp>
    </p:spTree>
    <p:extLst>
      <p:ext uri="{BB962C8B-B14F-4D97-AF65-F5344CB8AC3E}">
        <p14:creationId xmlns:p14="http://schemas.microsoft.com/office/powerpoint/2010/main" xmlns="" val="16327307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dual-mode hosted VMs</a:t>
            </a:r>
          </a:p>
        </p:txBody>
      </p:sp>
      <p:pic>
        <p:nvPicPr>
          <p:cNvPr id="4" name="Content Placeholder 3" descr="Screen Shot 2015-04-16 at 2.09.09 AM.p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41081" y="2286000"/>
            <a:ext cx="6662238" cy="3581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Slide Number Placeholder 4"/>
          <p:cNvSpPr>
            <a:spLocks noGrp="1"/>
          </p:cNvSpPr>
          <p:nvPr>
            <p:ph type="sldNum" sz="quarter" idx="12"/>
          </p:nvPr>
        </p:nvSpPr>
        <p:spPr/>
        <p:txBody>
          <a:bodyPr/>
          <a:lstStyle/>
          <a:p>
            <a:fld id="{69E57DC2-970A-4B3E-BB1C-7A09969E49DF}" type="slidenum">
              <a:rPr lang="en-US" smtClean="0"/>
              <a:pPr/>
              <a:t>14</a:t>
            </a:fld>
            <a:r>
              <a:rPr lang="en-US" dirty="0" smtClean="0"/>
              <a:t> of 42</a:t>
            </a:r>
            <a:endParaRPr lang="en-US" dirty="0"/>
          </a:p>
        </p:txBody>
      </p:sp>
    </p:spTree>
    <p:extLst>
      <p:ext uri="{BB962C8B-B14F-4D97-AF65-F5344CB8AC3E}">
        <p14:creationId xmlns:p14="http://schemas.microsoft.com/office/powerpoint/2010/main" xmlns="" val="15936421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4058292"/>
          </a:xfrm>
        </p:spPr>
        <p:txBody>
          <a:bodyPr>
            <a:normAutofit fontScale="90000"/>
          </a:bodyPr>
          <a:lstStyle/>
          <a:p>
            <a:r>
              <a:rPr lang="en-US" dirty="0"/>
              <a:t>Virtualization of Hardware Resources as a Method of Power Savings in Data Center</a:t>
            </a:r>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15</a:t>
            </a:fld>
            <a:r>
              <a:rPr lang="en-US" dirty="0" smtClean="0"/>
              <a:t> of 42</a:t>
            </a:r>
            <a:endParaRPr lang="en-US" dirty="0"/>
          </a:p>
        </p:txBody>
      </p:sp>
    </p:spTree>
    <p:extLst>
      <p:ext uri="{BB962C8B-B14F-4D97-AF65-F5344CB8AC3E}">
        <p14:creationId xmlns:p14="http://schemas.microsoft.com/office/powerpoint/2010/main" xmlns="" val="20397236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half" idx="1"/>
          </p:nvPr>
        </p:nvSpPr>
        <p:spPr/>
        <p:txBody>
          <a:bodyPr anchor="t"/>
          <a:lstStyle/>
          <a:p>
            <a:pPr algn="just"/>
            <a:r>
              <a:rPr lang="en-US" dirty="0" smtClean="0"/>
              <a:t>To compare energy consumption levels of a data center before and after virtualization.</a:t>
            </a:r>
          </a:p>
          <a:p>
            <a:pPr algn="just"/>
            <a:r>
              <a:rPr lang="en-US" dirty="0" smtClean="0"/>
              <a:t>The data centers of a public gas distribution company, Sarajevogas have been chosen to conduct the experiment.</a:t>
            </a:r>
            <a:endParaRPr lang="en-US" dirty="0"/>
          </a:p>
        </p:txBody>
      </p:sp>
      <p:pic>
        <p:nvPicPr>
          <p:cNvPr id="5" name="Content Placeholder 4" descr="142914995760780-2.gif"/>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106652" y="2171700"/>
            <a:ext cx="3301133" cy="3176225"/>
          </a:xfrm>
        </p:spPr>
      </p:pic>
      <p:sp>
        <p:nvSpPr>
          <p:cNvPr id="6" name="Slide Number Placeholder 5"/>
          <p:cNvSpPr>
            <a:spLocks noGrp="1"/>
          </p:cNvSpPr>
          <p:nvPr>
            <p:ph type="sldNum" sz="quarter" idx="12"/>
          </p:nvPr>
        </p:nvSpPr>
        <p:spPr/>
        <p:txBody>
          <a:bodyPr/>
          <a:lstStyle/>
          <a:p>
            <a:fld id="{69E57DC2-970A-4B3E-BB1C-7A09969E49DF}" type="slidenum">
              <a:rPr lang="en-US" smtClean="0"/>
              <a:pPr/>
              <a:t>16</a:t>
            </a:fld>
            <a:r>
              <a:rPr lang="en-US" dirty="0" smtClean="0"/>
              <a:t> of 42</a:t>
            </a:r>
            <a:endParaRPr lang="en-US" dirty="0"/>
          </a:p>
        </p:txBody>
      </p:sp>
    </p:spTree>
    <p:extLst>
      <p:ext uri="{BB962C8B-B14F-4D97-AF65-F5344CB8AC3E}">
        <p14:creationId xmlns:p14="http://schemas.microsoft.com/office/powerpoint/2010/main" xmlns="" val="7501677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and Results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A part of the existing infrastructure is replaced with the virtual one</a:t>
            </a:r>
          </a:p>
          <a:p>
            <a:r>
              <a:rPr lang="en-US" dirty="0" smtClean="0"/>
              <a:t>Average power used in one server is found out to be 450 Watt</a:t>
            </a:r>
          </a:p>
          <a:p>
            <a:r>
              <a:rPr lang="en-US" dirty="0" smtClean="0"/>
              <a:t>Initially the energy consumption of five different servers has been observed from which the energy costs are calculated</a:t>
            </a:r>
          </a:p>
          <a:p>
            <a:r>
              <a:rPr lang="en-US" dirty="0" smtClean="0"/>
              <a:t>Energy consumption of one enterprise class server with five virtual machines is observed</a:t>
            </a:r>
            <a:endParaRPr lang="en-US" dirty="0"/>
          </a:p>
        </p:txBody>
      </p:sp>
      <p:pic>
        <p:nvPicPr>
          <p:cNvPr id="7" name="Content Placeholder 6" descr="analysis.jpg"/>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702198" y="2286000"/>
            <a:ext cx="4093028" cy="3581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Slide Number Placeholder 5"/>
          <p:cNvSpPr>
            <a:spLocks noGrp="1"/>
          </p:cNvSpPr>
          <p:nvPr>
            <p:ph type="sldNum" sz="quarter" idx="12"/>
          </p:nvPr>
        </p:nvSpPr>
        <p:spPr/>
        <p:txBody>
          <a:bodyPr/>
          <a:lstStyle/>
          <a:p>
            <a:fld id="{69E57DC2-970A-4B3E-BB1C-7A09969E49DF}" type="slidenum">
              <a:rPr lang="en-US" smtClean="0"/>
              <a:pPr/>
              <a:t>17</a:t>
            </a:fld>
            <a:r>
              <a:rPr lang="en-US" dirty="0" smtClean="0"/>
              <a:t> of 42</a:t>
            </a:r>
            <a:endParaRPr lang="en-US" dirty="0"/>
          </a:p>
        </p:txBody>
      </p:sp>
    </p:spTree>
    <p:extLst>
      <p:ext uri="{BB962C8B-B14F-4D97-AF65-F5344CB8AC3E}">
        <p14:creationId xmlns:p14="http://schemas.microsoft.com/office/powerpoint/2010/main" xmlns="" val="15494953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and Results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61537967"/>
              </p:ext>
            </p:extLst>
          </p:nvPr>
        </p:nvGraphicFramePr>
        <p:xfrm>
          <a:off x="1371600" y="2286000"/>
          <a:ext cx="9601200" cy="2026920"/>
        </p:xfrm>
        <a:graphic>
          <a:graphicData uri="http://schemas.openxmlformats.org/drawingml/2006/table">
            <a:tbl>
              <a:tblPr firstRow="1" firstCol="1" bandRow="1">
                <a:tableStyleId>{F5AB1C69-6EDB-4FF4-983F-18BD219EF322}</a:tableStyleId>
              </a:tblPr>
              <a:tblGrid>
                <a:gridCol w="2400300"/>
                <a:gridCol w="2400300"/>
                <a:gridCol w="2400300"/>
                <a:gridCol w="2400300"/>
              </a:tblGrid>
              <a:tr h="370840">
                <a:tc>
                  <a:txBody>
                    <a:bodyPr/>
                    <a:lstStyle/>
                    <a:p>
                      <a:endParaRPr lang="en-US" dirty="0"/>
                    </a:p>
                  </a:txBody>
                  <a:tcPr/>
                </a:tc>
                <a:tc>
                  <a:txBody>
                    <a:bodyPr/>
                    <a:lstStyle/>
                    <a:p>
                      <a:r>
                        <a:rPr lang="en-US" dirty="0" smtClean="0"/>
                        <a:t>Monthly Power Consumption Cost (in Euros)</a:t>
                      </a:r>
                      <a:endParaRPr lang="en-US" dirty="0"/>
                    </a:p>
                  </a:txBody>
                  <a:tcPr/>
                </a:tc>
                <a:tc>
                  <a:txBody>
                    <a:bodyPr/>
                    <a:lstStyle/>
                    <a:p>
                      <a:r>
                        <a:rPr lang="en-US" dirty="0" smtClean="0"/>
                        <a:t>Number of Servers</a:t>
                      </a:r>
                      <a:endParaRPr lang="en-US" dirty="0"/>
                    </a:p>
                  </a:txBody>
                  <a:tcPr/>
                </a:tc>
                <a:tc>
                  <a:txBody>
                    <a:bodyPr/>
                    <a:lstStyle/>
                    <a:p>
                      <a:r>
                        <a:rPr lang="en-US" dirty="0" smtClean="0"/>
                        <a:t>Total (in</a:t>
                      </a:r>
                      <a:r>
                        <a:rPr lang="en-US" baseline="0" dirty="0" smtClean="0"/>
                        <a:t> Euros)</a:t>
                      </a:r>
                      <a:endParaRPr lang="en-US" dirty="0"/>
                    </a:p>
                  </a:txBody>
                  <a:tcPr/>
                </a:tc>
              </a:tr>
              <a:tr h="370840">
                <a:tc>
                  <a:txBody>
                    <a:bodyPr/>
                    <a:lstStyle/>
                    <a:p>
                      <a:r>
                        <a:rPr lang="en-US" dirty="0" smtClean="0"/>
                        <a:t>September</a:t>
                      </a:r>
                      <a:endParaRPr lang="en-US" dirty="0"/>
                    </a:p>
                  </a:txBody>
                  <a:tcPr/>
                </a:tc>
                <a:tc>
                  <a:txBody>
                    <a:bodyPr/>
                    <a:lstStyle/>
                    <a:p>
                      <a:r>
                        <a:rPr lang="en-US" dirty="0" smtClean="0"/>
                        <a:t>81.55</a:t>
                      </a:r>
                      <a:endParaRPr lang="en-US" dirty="0"/>
                    </a:p>
                  </a:txBody>
                  <a:tcPr/>
                </a:tc>
                <a:tc>
                  <a:txBody>
                    <a:bodyPr/>
                    <a:lstStyle/>
                    <a:p>
                      <a:r>
                        <a:rPr lang="en-US" dirty="0" smtClean="0"/>
                        <a:t>5</a:t>
                      </a:r>
                      <a:endParaRPr lang="en-US" dirty="0"/>
                    </a:p>
                  </a:txBody>
                  <a:tcPr/>
                </a:tc>
                <a:tc>
                  <a:txBody>
                    <a:bodyPr/>
                    <a:lstStyle/>
                    <a:p>
                      <a:r>
                        <a:rPr lang="en-US" dirty="0" smtClean="0"/>
                        <a:t>407.75</a:t>
                      </a:r>
                      <a:endParaRPr lang="en-US" dirty="0"/>
                    </a:p>
                  </a:txBody>
                  <a:tcPr/>
                </a:tc>
              </a:tr>
              <a:tr h="370840">
                <a:tc>
                  <a:txBody>
                    <a:bodyPr/>
                    <a:lstStyle/>
                    <a:p>
                      <a:r>
                        <a:rPr lang="en-US" dirty="0" smtClean="0"/>
                        <a:t>October</a:t>
                      </a:r>
                      <a:endParaRPr lang="en-US" dirty="0"/>
                    </a:p>
                  </a:txBody>
                  <a:tcPr/>
                </a:tc>
                <a:tc>
                  <a:txBody>
                    <a:bodyPr/>
                    <a:lstStyle/>
                    <a:p>
                      <a:r>
                        <a:rPr lang="en-US" dirty="0" smtClean="0"/>
                        <a:t>105.99</a:t>
                      </a:r>
                      <a:endParaRPr lang="en-US" dirty="0"/>
                    </a:p>
                  </a:txBody>
                  <a:tcPr/>
                </a:tc>
                <a:tc>
                  <a:txBody>
                    <a:bodyPr/>
                    <a:lstStyle/>
                    <a:p>
                      <a:r>
                        <a:rPr lang="en-US" dirty="0" smtClean="0"/>
                        <a:t>5</a:t>
                      </a:r>
                      <a:endParaRPr lang="en-US" dirty="0"/>
                    </a:p>
                  </a:txBody>
                  <a:tcPr/>
                </a:tc>
                <a:tc>
                  <a:txBody>
                    <a:bodyPr/>
                    <a:lstStyle/>
                    <a:p>
                      <a:r>
                        <a:rPr lang="en-US" dirty="0" smtClean="0"/>
                        <a:t>529.96</a:t>
                      </a:r>
                      <a:endParaRPr lang="en-US" dirty="0"/>
                    </a:p>
                  </a:txBody>
                  <a:tcPr/>
                </a:tc>
              </a:tr>
              <a:tr h="370840">
                <a:tc>
                  <a:txBody>
                    <a:bodyPr/>
                    <a:lstStyle/>
                    <a:p>
                      <a:r>
                        <a:rPr lang="en-US" dirty="0" smtClean="0"/>
                        <a:t>November</a:t>
                      </a:r>
                      <a:endParaRPr lang="en-US" dirty="0"/>
                    </a:p>
                  </a:txBody>
                  <a:tcPr/>
                </a:tc>
                <a:tc>
                  <a:txBody>
                    <a:bodyPr/>
                    <a:lstStyle/>
                    <a:p>
                      <a:r>
                        <a:rPr lang="en-US" dirty="0" smtClean="0"/>
                        <a:t>105.99</a:t>
                      </a:r>
                      <a:endParaRPr lang="en-US" dirty="0"/>
                    </a:p>
                  </a:txBody>
                  <a:tcPr/>
                </a:tc>
                <a:tc>
                  <a:txBody>
                    <a:bodyPr/>
                    <a:lstStyle/>
                    <a:p>
                      <a:r>
                        <a:rPr lang="en-US" dirty="0" smtClean="0"/>
                        <a:t>5</a:t>
                      </a:r>
                      <a:endParaRPr lang="en-US" dirty="0"/>
                    </a:p>
                  </a:txBody>
                  <a:tcPr/>
                </a:tc>
                <a:tc>
                  <a:txBody>
                    <a:bodyPr/>
                    <a:lstStyle/>
                    <a:p>
                      <a:r>
                        <a:rPr lang="en-US" dirty="0" smtClean="0"/>
                        <a:t>529.96</a:t>
                      </a:r>
                      <a:endParaRPr lang="en-US" dirty="0"/>
                    </a:p>
                  </a:txBody>
                  <a:tcPr/>
                </a:tc>
              </a:tr>
            </a:tbl>
          </a:graphicData>
        </a:graphic>
      </p:graphicFrame>
      <p:sp>
        <p:nvSpPr>
          <p:cNvPr id="8" name="TextBox 7"/>
          <p:cNvSpPr txBox="1"/>
          <p:nvPr/>
        </p:nvSpPr>
        <p:spPr>
          <a:xfrm>
            <a:off x="1371600" y="4716379"/>
            <a:ext cx="9601199" cy="369332"/>
          </a:xfrm>
          <a:prstGeom prst="rect">
            <a:avLst/>
          </a:prstGeom>
          <a:noFill/>
        </p:spPr>
        <p:txBody>
          <a:bodyPr wrap="square" rtlCol="0">
            <a:spAutoFit/>
          </a:bodyPr>
          <a:lstStyle/>
          <a:p>
            <a:pPr algn="ctr"/>
            <a:r>
              <a:rPr lang="en-US" dirty="0" smtClean="0"/>
              <a:t>Monthly Energy Costs for Five Physical Server Configurations</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18</a:t>
            </a:fld>
            <a:r>
              <a:rPr lang="en-US" dirty="0" smtClean="0"/>
              <a:t> of 42</a:t>
            </a:r>
            <a:endParaRPr lang="en-US" dirty="0"/>
          </a:p>
        </p:txBody>
      </p:sp>
    </p:spTree>
    <p:extLst>
      <p:ext uri="{BB962C8B-B14F-4D97-AF65-F5344CB8AC3E}">
        <p14:creationId xmlns:p14="http://schemas.microsoft.com/office/powerpoint/2010/main" xmlns="" val="194589163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and Results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45972417"/>
              </p:ext>
            </p:extLst>
          </p:nvPr>
        </p:nvGraphicFramePr>
        <p:xfrm>
          <a:off x="1371600" y="2286000"/>
          <a:ext cx="9601200" cy="1483360"/>
        </p:xfrm>
        <a:graphic>
          <a:graphicData uri="http://schemas.openxmlformats.org/drawingml/2006/table">
            <a:tbl>
              <a:tblPr firstRow="1" firstCol="1" bandRow="1">
                <a:tableStyleId>{F5AB1C69-6EDB-4FF4-983F-18BD219EF322}</a:tableStyleId>
              </a:tblPr>
              <a:tblGrid>
                <a:gridCol w="4800600"/>
                <a:gridCol w="4800600"/>
              </a:tblGrid>
              <a:tr h="370840">
                <a:tc>
                  <a:txBody>
                    <a:bodyPr/>
                    <a:lstStyle/>
                    <a:p>
                      <a:pPr algn="ctr"/>
                      <a:endParaRPr lang="en-US" dirty="0"/>
                    </a:p>
                  </a:txBody>
                  <a:tcPr/>
                </a:tc>
                <a:tc>
                  <a:txBody>
                    <a:bodyPr/>
                    <a:lstStyle/>
                    <a:p>
                      <a:pPr algn="ctr"/>
                      <a:r>
                        <a:rPr lang="en-US" dirty="0" smtClean="0"/>
                        <a:t>Monthly</a:t>
                      </a:r>
                      <a:r>
                        <a:rPr lang="en-US" baseline="0" dirty="0" smtClean="0"/>
                        <a:t> Power Consumption Cost (in Euros)</a:t>
                      </a:r>
                      <a:endParaRPr lang="en-US" dirty="0"/>
                    </a:p>
                  </a:txBody>
                  <a:tcPr/>
                </a:tc>
              </a:tr>
              <a:tr h="370840">
                <a:tc>
                  <a:txBody>
                    <a:bodyPr/>
                    <a:lstStyle/>
                    <a:p>
                      <a:pPr algn="ctr"/>
                      <a:r>
                        <a:rPr lang="en-US" dirty="0" smtClean="0"/>
                        <a:t>September</a:t>
                      </a:r>
                      <a:endParaRPr lang="en-US" dirty="0"/>
                    </a:p>
                  </a:txBody>
                  <a:tcPr/>
                </a:tc>
                <a:tc>
                  <a:txBody>
                    <a:bodyPr/>
                    <a:lstStyle/>
                    <a:p>
                      <a:pPr algn="ctr"/>
                      <a:r>
                        <a:rPr lang="en-US" dirty="0" smtClean="0"/>
                        <a:t>217.48</a:t>
                      </a:r>
                      <a:endParaRPr lang="en-US" dirty="0"/>
                    </a:p>
                  </a:txBody>
                  <a:tcPr/>
                </a:tc>
              </a:tr>
              <a:tr h="370840">
                <a:tc>
                  <a:txBody>
                    <a:bodyPr/>
                    <a:lstStyle/>
                    <a:p>
                      <a:pPr algn="ctr"/>
                      <a:r>
                        <a:rPr lang="en-US" dirty="0" smtClean="0"/>
                        <a:t>October</a:t>
                      </a:r>
                      <a:endParaRPr lang="en-US" dirty="0"/>
                    </a:p>
                  </a:txBody>
                  <a:tcPr/>
                </a:tc>
                <a:tc>
                  <a:txBody>
                    <a:bodyPr/>
                    <a:lstStyle/>
                    <a:p>
                      <a:pPr algn="ctr"/>
                      <a:r>
                        <a:rPr lang="en-US" dirty="0" smtClean="0"/>
                        <a:t>282.65</a:t>
                      </a:r>
                      <a:endParaRPr lang="en-US" dirty="0"/>
                    </a:p>
                  </a:txBody>
                  <a:tcPr/>
                </a:tc>
              </a:tr>
              <a:tr h="370840">
                <a:tc>
                  <a:txBody>
                    <a:bodyPr/>
                    <a:lstStyle/>
                    <a:p>
                      <a:pPr algn="ctr"/>
                      <a:r>
                        <a:rPr lang="en-US" dirty="0" smtClean="0"/>
                        <a:t>November</a:t>
                      </a:r>
                      <a:endParaRPr lang="en-US" dirty="0"/>
                    </a:p>
                  </a:txBody>
                  <a:tcPr/>
                </a:tc>
                <a:tc>
                  <a:txBody>
                    <a:bodyPr/>
                    <a:lstStyle/>
                    <a:p>
                      <a:pPr algn="ctr"/>
                      <a:r>
                        <a:rPr lang="en-US" dirty="0" smtClean="0"/>
                        <a:t>282.65</a:t>
                      </a:r>
                      <a:endParaRPr lang="en-US" dirty="0"/>
                    </a:p>
                  </a:txBody>
                  <a:tcPr/>
                </a:tc>
              </a:tr>
            </a:tbl>
          </a:graphicData>
        </a:graphic>
      </p:graphicFrame>
      <p:sp>
        <p:nvSpPr>
          <p:cNvPr id="5" name="TextBox 4"/>
          <p:cNvSpPr txBox="1"/>
          <p:nvPr/>
        </p:nvSpPr>
        <p:spPr>
          <a:xfrm>
            <a:off x="1371601" y="4251158"/>
            <a:ext cx="9601200" cy="369332"/>
          </a:xfrm>
          <a:prstGeom prst="rect">
            <a:avLst/>
          </a:prstGeom>
          <a:noFill/>
        </p:spPr>
        <p:txBody>
          <a:bodyPr wrap="square" rtlCol="0">
            <a:spAutoFit/>
          </a:bodyPr>
          <a:lstStyle/>
          <a:p>
            <a:pPr algn="ctr"/>
            <a:r>
              <a:rPr lang="en-US" dirty="0" smtClean="0"/>
              <a:t>Monthly Power Consumption Costs in Virtualized Environment</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19</a:t>
            </a:fld>
            <a:r>
              <a:rPr lang="en-US" dirty="0" smtClean="0"/>
              <a:t> of 42</a:t>
            </a:r>
            <a:endParaRPr lang="en-US" dirty="0"/>
          </a:p>
        </p:txBody>
      </p:sp>
    </p:spTree>
    <p:extLst>
      <p:ext uri="{BB962C8B-B14F-4D97-AF65-F5344CB8AC3E}">
        <p14:creationId xmlns:p14="http://schemas.microsoft.com/office/powerpoint/2010/main" xmlns="" val="14862351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Today’s Discussion</a:t>
            </a:r>
            <a:endParaRPr lang="en-US" dirty="0"/>
          </a:p>
        </p:txBody>
      </p:sp>
      <p:sp>
        <p:nvSpPr>
          <p:cNvPr id="10" name="Text Placeholder 9"/>
          <p:cNvSpPr>
            <a:spLocks noGrp="1"/>
          </p:cNvSpPr>
          <p:nvPr>
            <p:ph type="body" idx="1"/>
          </p:nvPr>
        </p:nvSpPr>
        <p:spPr/>
        <p:txBody>
          <a:bodyPr/>
          <a:lstStyle/>
          <a:p>
            <a:r>
              <a:rPr lang="en-US" dirty="0" smtClean="0"/>
              <a:t>Virtualization of Hardware Resources as a Method of Power Savings in Data Center</a:t>
            </a:r>
            <a:endParaRPr lang="en-US" dirty="0"/>
          </a:p>
        </p:txBody>
      </p:sp>
      <p:sp>
        <p:nvSpPr>
          <p:cNvPr id="11" name="Content Placeholder 10"/>
          <p:cNvSpPr>
            <a:spLocks noGrp="1"/>
          </p:cNvSpPr>
          <p:nvPr>
            <p:ph sz="half" idx="2"/>
          </p:nvPr>
        </p:nvSpPr>
        <p:spPr/>
        <p:txBody>
          <a:bodyPr/>
          <a:lstStyle/>
          <a:p>
            <a:r>
              <a:rPr lang="en-US" dirty="0"/>
              <a:t>Emir Skejić, Osman Džindo, Damir </a:t>
            </a:r>
            <a:r>
              <a:rPr lang="en-US" dirty="0" smtClean="0"/>
              <a:t>Demirović</a:t>
            </a:r>
          </a:p>
          <a:p>
            <a:r>
              <a:rPr lang="en-US" dirty="0" smtClean="0"/>
              <a:t>University of Tuzla</a:t>
            </a:r>
          </a:p>
          <a:p>
            <a:r>
              <a:rPr lang="hr-HR" dirty="0"/>
              <a:t>MIPRO 2010, May 24-28, 2010, Opatija, Croatia</a:t>
            </a:r>
            <a:endParaRPr lang="en-US" dirty="0"/>
          </a:p>
        </p:txBody>
      </p:sp>
      <p:sp>
        <p:nvSpPr>
          <p:cNvPr id="12" name="Text Placeholder 11"/>
          <p:cNvSpPr>
            <a:spLocks noGrp="1"/>
          </p:cNvSpPr>
          <p:nvPr>
            <p:ph type="body" sz="quarter" idx="3"/>
          </p:nvPr>
        </p:nvSpPr>
        <p:spPr/>
        <p:txBody>
          <a:bodyPr/>
          <a:lstStyle/>
          <a:p>
            <a:r>
              <a:rPr lang="en-US" dirty="0" smtClean="0"/>
              <a:t>Physical Attack Protection with Human Secure Virtualization in Data Centers</a:t>
            </a:r>
            <a:endParaRPr lang="en-US" dirty="0"/>
          </a:p>
        </p:txBody>
      </p:sp>
      <p:sp>
        <p:nvSpPr>
          <p:cNvPr id="13" name="Content Placeholder 12"/>
          <p:cNvSpPr>
            <a:spLocks noGrp="1"/>
          </p:cNvSpPr>
          <p:nvPr>
            <p:ph sz="quarter" idx="4"/>
          </p:nvPr>
        </p:nvSpPr>
        <p:spPr/>
        <p:txBody>
          <a:bodyPr/>
          <a:lstStyle/>
          <a:p>
            <a:r>
              <a:rPr lang="en-US" dirty="0"/>
              <a:t>Jakub Szefer, Pramod Jamkhedkar, Yu-Yuan Chen and Ruby B. </a:t>
            </a:r>
            <a:r>
              <a:rPr lang="en-US" dirty="0" smtClean="0"/>
              <a:t>Lee</a:t>
            </a:r>
          </a:p>
          <a:p>
            <a:r>
              <a:rPr lang="en-US" dirty="0" smtClean="0"/>
              <a:t>Princeton University</a:t>
            </a:r>
          </a:p>
          <a:p>
            <a:r>
              <a:rPr lang="en-US" dirty="0"/>
              <a:t>2012, IEEE/IFIP International Conference on Dependable Systems and Networks Workshops</a:t>
            </a:r>
          </a:p>
        </p:txBody>
      </p:sp>
      <p:sp>
        <p:nvSpPr>
          <p:cNvPr id="7" name="Slide Number Placeholder 6"/>
          <p:cNvSpPr>
            <a:spLocks noGrp="1"/>
          </p:cNvSpPr>
          <p:nvPr>
            <p:ph type="sldNum" sz="quarter" idx="12"/>
          </p:nvPr>
        </p:nvSpPr>
        <p:spPr/>
        <p:txBody>
          <a:bodyPr/>
          <a:lstStyle/>
          <a:p>
            <a:fld id="{69E57DC2-970A-4B3E-BB1C-7A09969E49DF}" type="slidenum">
              <a:rPr lang="en-US" smtClean="0"/>
              <a:pPr/>
              <a:t>2</a:t>
            </a:fld>
            <a:r>
              <a:rPr lang="en-US" dirty="0" smtClean="0"/>
              <a:t> of 42</a:t>
            </a:r>
            <a:endParaRPr lang="en-US" dirty="0"/>
          </a:p>
        </p:txBody>
      </p:sp>
    </p:spTree>
    <p:extLst>
      <p:ext uri="{BB962C8B-B14F-4D97-AF65-F5344CB8AC3E}">
        <p14:creationId xmlns:p14="http://schemas.microsoft.com/office/powerpoint/2010/main" xmlns="" val="84693088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Power Consumption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31418417"/>
              </p:ext>
            </p:extLst>
          </p:nvPr>
        </p:nvGraphicFramePr>
        <p:xfrm>
          <a:off x="1371600" y="2286000"/>
          <a:ext cx="9601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5981700"/>
            <a:ext cx="9601200" cy="369332"/>
          </a:xfrm>
          <a:prstGeom prst="rect">
            <a:avLst/>
          </a:prstGeom>
          <a:noFill/>
        </p:spPr>
        <p:txBody>
          <a:bodyPr wrap="square" rtlCol="0">
            <a:spAutoFit/>
          </a:bodyPr>
          <a:lstStyle/>
          <a:p>
            <a:pPr algn="ctr"/>
            <a:r>
              <a:rPr lang="en-US" dirty="0" smtClean="0"/>
              <a:t>Virtualization leads to huge reduction in energy costs</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20</a:t>
            </a:fld>
            <a:r>
              <a:rPr lang="en-US" dirty="0" smtClean="0"/>
              <a:t> of 42</a:t>
            </a:r>
            <a:endParaRPr lang="en-US" dirty="0"/>
          </a:p>
        </p:txBody>
      </p:sp>
    </p:spTree>
    <p:extLst>
      <p:ext uri="{BB962C8B-B14F-4D97-AF65-F5344CB8AC3E}">
        <p14:creationId xmlns:p14="http://schemas.microsoft.com/office/powerpoint/2010/main" xmlns="" val="21005983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Virtualization reduces energy costs</a:t>
            </a:r>
          </a:p>
          <a:p>
            <a:r>
              <a:rPr lang="en-US" dirty="0" smtClean="0"/>
              <a:t>Virtualization improves device utilization</a:t>
            </a:r>
          </a:p>
          <a:p>
            <a:r>
              <a:rPr lang="en-US" dirty="0" smtClean="0"/>
              <a:t>Virtualization makes data center maintenance simple</a:t>
            </a:r>
          </a:p>
          <a:p>
            <a:endParaRPr lang="en-US" dirty="0" smtClean="0"/>
          </a:p>
          <a:p>
            <a:endParaRPr lang="en-US" dirty="0"/>
          </a:p>
        </p:txBody>
      </p:sp>
      <p:pic>
        <p:nvPicPr>
          <p:cNvPr id="5" name="Content Placeholder 4" descr="quick-thought-cheap-deals-bad-idea-2.jpg"/>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515574" y="2286000"/>
            <a:ext cx="2466276" cy="3581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21</a:t>
            </a:fld>
            <a:r>
              <a:rPr lang="en-US" dirty="0" smtClean="0"/>
              <a:t> of 42</a:t>
            </a:r>
            <a:endParaRPr lang="en-US" dirty="0"/>
          </a:p>
        </p:txBody>
      </p:sp>
    </p:spTree>
    <p:extLst>
      <p:ext uri="{BB962C8B-B14F-4D97-AF65-F5344CB8AC3E}">
        <p14:creationId xmlns:p14="http://schemas.microsoft.com/office/powerpoint/2010/main" xmlns="" val="73157108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025" y="1301360"/>
            <a:ext cx="9612971" cy="4072745"/>
          </a:xfrm>
        </p:spPr>
        <p:txBody>
          <a:bodyPr>
            <a:normAutofit fontScale="90000"/>
          </a:bodyPr>
          <a:lstStyle/>
          <a:p>
            <a:r>
              <a:rPr lang="en-US" dirty="0"/>
              <a:t>Physical Attack Protection with Human-Secure Virtualization in Data Centers</a:t>
            </a:r>
          </a:p>
        </p:txBody>
      </p:sp>
      <p:sp>
        <p:nvSpPr>
          <p:cNvPr id="3" name="Slide Number Placeholder 2"/>
          <p:cNvSpPr>
            <a:spLocks noGrp="1"/>
          </p:cNvSpPr>
          <p:nvPr>
            <p:ph type="sldNum" sz="quarter" idx="12"/>
          </p:nvPr>
        </p:nvSpPr>
        <p:spPr/>
        <p:txBody>
          <a:bodyPr/>
          <a:lstStyle/>
          <a:p>
            <a:fld id="{69E57DC2-970A-4B3E-BB1C-7A09969E49DF}" type="slidenum">
              <a:rPr lang="en-US" smtClean="0"/>
              <a:pPr/>
              <a:t>22</a:t>
            </a:fld>
            <a:r>
              <a:rPr lang="en-US" dirty="0" smtClean="0"/>
              <a:t> of 42</a:t>
            </a:r>
            <a:endParaRPr lang="en-US" dirty="0"/>
          </a:p>
        </p:txBody>
      </p:sp>
    </p:spTree>
    <p:extLst>
      <p:ext uri="{BB962C8B-B14F-4D97-AF65-F5344CB8AC3E}">
        <p14:creationId xmlns:p14="http://schemas.microsoft.com/office/powerpoint/2010/main" xmlns="" val="172284408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r>
              <a:rPr lang="en-US" dirty="0"/>
              <a:t>Earlier – data centers were isolated, each company had its own</a:t>
            </a:r>
          </a:p>
          <a:p>
            <a:r>
              <a:rPr lang="en-US" dirty="0"/>
              <a:t>Now, used to provide computation &amp; storage as a utility.</a:t>
            </a:r>
          </a:p>
          <a:p>
            <a:pPr lvl="1"/>
            <a:r>
              <a:rPr lang="en-US" dirty="0">
                <a:solidFill>
                  <a:schemeClr val="accent3">
                    <a:lumMod val="75000"/>
                  </a:schemeClr>
                </a:solidFill>
              </a:rPr>
              <a:t>Prime example : Cloud Computing</a:t>
            </a:r>
          </a:p>
          <a:p>
            <a:r>
              <a:rPr lang="en-US" dirty="0"/>
              <a:t>Prevalence of cloud computing =&gt; Data centers turning into prime targets for attackers</a:t>
            </a:r>
          </a:p>
          <a:p>
            <a:pPr lvl="1"/>
            <a:r>
              <a:rPr lang="en-US" dirty="0">
                <a:solidFill>
                  <a:schemeClr val="accent3">
                    <a:lumMod val="75000"/>
                  </a:schemeClr>
                </a:solidFill>
              </a:rPr>
              <a:t>To steal information</a:t>
            </a:r>
          </a:p>
          <a:p>
            <a:pPr lvl="1"/>
            <a:r>
              <a:rPr lang="en-US" dirty="0">
                <a:solidFill>
                  <a:schemeClr val="accent3">
                    <a:lumMod val="75000"/>
                  </a:schemeClr>
                </a:solidFill>
              </a:rPr>
              <a:t>To damage computing infrastructure</a:t>
            </a:r>
          </a:p>
          <a:p>
            <a:r>
              <a:rPr lang="en-US" dirty="0"/>
              <a:t>No or limited cyber-physical defenses </a:t>
            </a:r>
            <a:r>
              <a:rPr lang="en-US" dirty="0" smtClean="0"/>
              <a:t>proposed</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23</a:t>
            </a:fld>
            <a:r>
              <a:rPr lang="en-US" dirty="0" smtClean="0"/>
              <a:t> of 42</a:t>
            </a:r>
            <a:endParaRPr lang="en-US" dirty="0"/>
          </a:p>
        </p:txBody>
      </p:sp>
    </p:spTree>
    <p:extLst>
      <p:ext uri="{BB962C8B-B14F-4D97-AF65-F5344CB8AC3E}">
        <p14:creationId xmlns:p14="http://schemas.microsoft.com/office/powerpoint/2010/main" xmlns="" val="13249015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of Data Centers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For protection against physical attacks</a:t>
            </a:r>
          </a:p>
          <a:p>
            <a:pPr lvl="1"/>
            <a:r>
              <a:rPr lang="en-US" dirty="0">
                <a:solidFill>
                  <a:schemeClr val="accent3">
                    <a:lumMod val="75000"/>
                  </a:schemeClr>
                </a:solidFill>
              </a:rPr>
              <a:t>Security locks</a:t>
            </a:r>
          </a:p>
          <a:p>
            <a:pPr lvl="1"/>
            <a:r>
              <a:rPr lang="en-US" dirty="0">
                <a:solidFill>
                  <a:schemeClr val="accent3">
                    <a:lumMod val="75000"/>
                  </a:schemeClr>
                </a:solidFill>
              </a:rPr>
              <a:t>Two-factor authentication</a:t>
            </a:r>
          </a:p>
          <a:p>
            <a:pPr lvl="1"/>
            <a:r>
              <a:rPr lang="en-US" dirty="0">
                <a:solidFill>
                  <a:schemeClr val="accent3">
                    <a:lumMod val="75000"/>
                  </a:schemeClr>
                </a:solidFill>
              </a:rPr>
              <a:t>Surveillance cameras, etc.</a:t>
            </a:r>
          </a:p>
          <a:p>
            <a:r>
              <a:rPr lang="en-US" dirty="0"/>
              <a:t>Cyber-level protection mechanisms</a:t>
            </a:r>
          </a:p>
          <a:p>
            <a:pPr lvl="1"/>
            <a:r>
              <a:rPr lang="en-US" dirty="0">
                <a:solidFill>
                  <a:schemeClr val="accent3">
                    <a:lumMod val="75000"/>
                  </a:schemeClr>
                </a:solidFill>
              </a:rPr>
              <a:t>Persistent encryption</a:t>
            </a:r>
          </a:p>
          <a:p>
            <a:pPr lvl="1"/>
            <a:r>
              <a:rPr lang="en-US" dirty="0">
                <a:solidFill>
                  <a:schemeClr val="accent3">
                    <a:lumMod val="75000"/>
                  </a:schemeClr>
                </a:solidFill>
              </a:rPr>
              <a:t>Hashed storage</a:t>
            </a:r>
          </a:p>
          <a:p>
            <a:r>
              <a:rPr lang="en-US" dirty="0"/>
              <a:t>Huge overhead in datacenters handling large amount of data.</a:t>
            </a:r>
          </a:p>
          <a:p>
            <a:r>
              <a:rPr lang="en-US" dirty="0"/>
              <a:t>Key : In today’s data centers, data and code reside &amp; execute within virtual machines (VMs). </a:t>
            </a:r>
          </a:p>
          <a:p>
            <a:r>
              <a:rPr lang="en-US" dirty="0"/>
              <a:t>VMs are containers for code and data, and because of the underlying virtualization software, the code and data are not tied down to the physical system.</a:t>
            </a:r>
          </a:p>
          <a:p>
            <a:endParaRPr lang="en-US" dirty="0"/>
          </a:p>
        </p:txBody>
      </p:sp>
      <p:pic>
        <p:nvPicPr>
          <p:cNvPr id="4" name="Picture 2" descr="http://www.birst.com/sites/default/files/birst.infographic.all_.07-maxedit-21.png"/>
          <p:cNvPicPr>
            <a:picLocks noChangeAspect="1" noChangeArrowheads="1"/>
          </p:cNvPicPr>
          <p:nvPr/>
        </p:nvPicPr>
        <p:blipFill>
          <a:blip r:embed="rId3"/>
          <a:srcRect/>
          <a:stretch>
            <a:fillRect/>
          </a:stretch>
        </p:blipFill>
        <p:spPr bwMode="auto">
          <a:xfrm>
            <a:off x="7848600" y="2171700"/>
            <a:ext cx="3124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69E57DC2-970A-4B3E-BB1C-7A09969E49DF}" type="slidenum">
              <a:rPr lang="en-US" smtClean="0"/>
              <a:pPr/>
              <a:t>24</a:t>
            </a:fld>
            <a:r>
              <a:rPr lang="en-US" dirty="0" smtClean="0"/>
              <a:t> of 42</a:t>
            </a:r>
            <a:endParaRPr lang="en-US" dirty="0"/>
          </a:p>
        </p:txBody>
      </p:sp>
    </p:spTree>
    <p:extLst>
      <p:ext uri="{BB962C8B-B14F-4D97-AF65-F5344CB8AC3E}">
        <p14:creationId xmlns:p14="http://schemas.microsoft.com/office/powerpoint/2010/main" xmlns="" val="8297743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Virtualization of Data Centers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Virtualization allows VMs to be easily deleted, encrypted or moved.</a:t>
            </a:r>
          </a:p>
          <a:p>
            <a:pPr lvl="1"/>
            <a:r>
              <a:rPr lang="en-US" dirty="0">
                <a:solidFill>
                  <a:schemeClr val="accent3">
                    <a:lumMod val="75000"/>
                  </a:schemeClr>
                </a:solidFill>
              </a:rPr>
              <a:t>Which forms the trio of our defense strategy </a:t>
            </a:r>
          </a:p>
          <a:p>
            <a:r>
              <a:rPr lang="en-US" dirty="0"/>
              <a:t>VM migration is a common technique used to move a VM from one physical machine to another.</a:t>
            </a:r>
          </a:p>
          <a:p>
            <a:r>
              <a:rPr lang="en-US" dirty="0"/>
              <a:t>Increasingly utilized in today’s enterprise environments to provide :</a:t>
            </a:r>
          </a:p>
          <a:p>
            <a:pPr lvl="1"/>
            <a:r>
              <a:rPr lang="en-US" dirty="0">
                <a:solidFill>
                  <a:schemeClr val="accent3">
                    <a:lumMod val="75000"/>
                  </a:schemeClr>
                </a:solidFill>
              </a:rPr>
              <a:t>Efficient online system maintenance</a:t>
            </a:r>
          </a:p>
          <a:p>
            <a:pPr lvl="1"/>
            <a:r>
              <a:rPr lang="en-US" dirty="0">
                <a:solidFill>
                  <a:schemeClr val="accent3">
                    <a:lumMod val="75000"/>
                  </a:schemeClr>
                </a:solidFill>
              </a:rPr>
              <a:t>Reconfiguration</a:t>
            </a:r>
          </a:p>
          <a:p>
            <a:pPr lvl="1"/>
            <a:r>
              <a:rPr lang="en-US" dirty="0">
                <a:solidFill>
                  <a:schemeClr val="accent3">
                    <a:lumMod val="75000"/>
                  </a:schemeClr>
                </a:solidFill>
              </a:rPr>
              <a:t>Load balancing </a:t>
            </a:r>
          </a:p>
          <a:p>
            <a:pPr lvl="1"/>
            <a:r>
              <a:rPr lang="en-US" dirty="0">
                <a:solidFill>
                  <a:schemeClr val="accent3">
                    <a:lumMod val="75000"/>
                  </a:schemeClr>
                </a:solidFill>
              </a:rPr>
              <a:t>Proactive fault tolerance</a:t>
            </a:r>
          </a:p>
        </p:txBody>
      </p:sp>
      <p:pic>
        <p:nvPicPr>
          <p:cNvPr id="6" name="Picture 2" descr="http://devcentral.f5.com/weblogs/images/devcentral_f5_com/weblogs/macvittie/WindowsLiveWriter/YouAintSeenNothingTilYouveSeenThis_8B93/migration_2.jpg"/>
          <p:cNvPicPr>
            <a:picLocks noGrp="1" noChangeAspect="1" noChangeArrowheads="1"/>
          </p:cNvPicPr>
          <p:nvPr>
            <p:ph sz="half" idx="2"/>
          </p:nvPr>
        </p:nvPicPr>
        <p:blipFill>
          <a:blip r:embed="rId3"/>
          <a:srcRect/>
          <a:stretch>
            <a:fillRect/>
          </a:stretch>
        </p:blipFill>
        <p:spPr bwMode="auto">
          <a:xfrm>
            <a:off x="6524625" y="2323450"/>
            <a:ext cx="4448175" cy="3506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4" descr="https://jon.oberheide.org/blog/wp-content/uploads/2008/03/vmotion-technology.jpg"/>
          <p:cNvPicPr>
            <a:picLocks noChangeAspect="1" noChangeArrowheads="1"/>
          </p:cNvPicPr>
          <p:nvPr/>
        </p:nvPicPr>
        <p:blipFill>
          <a:blip r:embed="rId4"/>
          <a:srcRect/>
          <a:stretch>
            <a:fillRect/>
          </a:stretch>
        </p:blipFill>
        <p:spPr bwMode="auto">
          <a:xfrm>
            <a:off x="6524625" y="3416969"/>
            <a:ext cx="4762500" cy="1724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Slide Number Placeholder 7"/>
          <p:cNvSpPr>
            <a:spLocks noGrp="1"/>
          </p:cNvSpPr>
          <p:nvPr>
            <p:ph type="sldNum" sz="quarter" idx="12"/>
          </p:nvPr>
        </p:nvSpPr>
        <p:spPr/>
        <p:txBody>
          <a:bodyPr/>
          <a:lstStyle/>
          <a:p>
            <a:fld id="{69E57DC2-970A-4B3E-BB1C-7A09969E49DF}" type="slidenum">
              <a:rPr lang="en-US" smtClean="0"/>
              <a:pPr/>
              <a:t>25</a:t>
            </a:fld>
            <a:r>
              <a:rPr lang="en-US" dirty="0" smtClean="0"/>
              <a:t> of 42</a:t>
            </a:r>
            <a:endParaRPr lang="en-US" dirty="0"/>
          </a:p>
        </p:txBody>
      </p:sp>
    </p:spTree>
    <p:extLst>
      <p:ext uri="{BB962C8B-B14F-4D97-AF65-F5344CB8AC3E}">
        <p14:creationId xmlns:p14="http://schemas.microsoft.com/office/powerpoint/2010/main" xmlns="" val="140180847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Human-Aware Data Center Defense Framework</a:t>
            </a:r>
          </a:p>
        </p:txBody>
      </p:sp>
      <p:sp>
        <p:nvSpPr>
          <p:cNvPr id="3" name="Content Placeholder 2"/>
          <p:cNvSpPr>
            <a:spLocks noGrp="1"/>
          </p:cNvSpPr>
          <p:nvPr>
            <p:ph sz="half" idx="1"/>
          </p:nvPr>
        </p:nvSpPr>
        <p:spPr/>
        <p:txBody>
          <a:bodyPr/>
          <a:lstStyle/>
          <a:p>
            <a:r>
              <a:rPr lang="en-US" dirty="0"/>
              <a:t>VMs are enabled by a hypervisor that virtualizes underlying hardware.</a:t>
            </a:r>
          </a:p>
          <a:p>
            <a:r>
              <a:rPr lang="en-US" dirty="0"/>
              <a:t>Allowing for separation of physical components from cyber components.</a:t>
            </a:r>
          </a:p>
          <a:p>
            <a:r>
              <a:rPr lang="en-US" dirty="0"/>
              <a:t>By extracting content of VMs attackers can access valuable information.</a:t>
            </a:r>
          </a:p>
        </p:txBody>
      </p:sp>
      <p:pic>
        <p:nvPicPr>
          <p:cNvPr id="6" name="Content Placeholder 5" descr="Screenshot (68).png"/>
          <p:cNvPicPr>
            <a:picLocks noGrp="1" noChangeAspect="1"/>
          </p:cNvPicPr>
          <p:nvPr>
            <p:ph sz="half" idx="2"/>
          </p:nvPr>
        </p:nvPicPr>
        <p:blipFill>
          <a:blip r:embed="rId3">
            <a:duotone>
              <a:schemeClr val="accent5">
                <a:shade val="45000"/>
                <a:satMod val="135000"/>
              </a:schemeClr>
              <a:prstClr val="white"/>
            </a:duotone>
          </a:blip>
          <a:srcRect l="16981" t="39105" r="50944" b="30761"/>
          <a:stretch>
            <a:fillRect/>
          </a:stretch>
        </p:blipFill>
        <p:spPr>
          <a:xfrm>
            <a:off x="6492541" y="2452751"/>
            <a:ext cx="4862578" cy="25684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69E57DC2-970A-4B3E-BB1C-7A09969E49DF}" type="slidenum">
              <a:rPr lang="en-US" smtClean="0"/>
              <a:pPr/>
              <a:t>26</a:t>
            </a:fld>
            <a:r>
              <a:rPr lang="en-US" dirty="0" smtClean="0"/>
              <a:t> of 42</a:t>
            </a:r>
            <a:endParaRPr lang="en-US" dirty="0"/>
          </a:p>
        </p:txBody>
      </p:sp>
    </p:spTree>
    <p:extLst>
      <p:ext uri="{BB962C8B-B14F-4D97-AF65-F5344CB8AC3E}">
        <p14:creationId xmlns:p14="http://schemas.microsoft.com/office/powerpoint/2010/main" xmlns="" val="11967482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Aware Data Center Defense Framework 2</a:t>
            </a:r>
            <a:endParaRPr lang="en-US" dirty="0"/>
          </a:p>
        </p:txBody>
      </p:sp>
      <p:sp>
        <p:nvSpPr>
          <p:cNvPr id="3" name="Content Placeholder 2"/>
          <p:cNvSpPr>
            <a:spLocks noGrp="1"/>
          </p:cNvSpPr>
          <p:nvPr>
            <p:ph sz="half" idx="1"/>
          </p:nvPr>
        </p:nvSpPr>
        <p:spPr/>
        <p:txBody>
          <a:bodyPr/>
          <a:lstStyle/>
          <a:p>
            <a:r>
              <a:rPr lang="en-US" dirty="0"/>
              <a:t>System migrates all code &amp; data from devices on intrusion detection.</a:t>
            </a:r>
          </a:p>
          <a:p>
            <a:r>
              <a:rPr lang="en-US" dirty="0"/>
              <a:t>Intrusion detection performed by leveraging available physical detection systems</a:t>
            </a:r>
            <a:r>
              <a:rPr lang="en-US" dirty="0" smtClean="0"/>
              <a:t>.</a:t>
            </a:r>
          </a:p>
          <a:p>
            <a:r>
              <a:rPr lang="en-US" dirty="0"/>
              <a:t>Framework based on time difference between attack detection &amp; actual attack.</a:t>
            </a:r>
          </a:p>
          <a:p>
            <a:r>
              <a:rPr lang="en-US" dirty="0"/>
              <a:t>Sensors trigger warning </a:t>
            </a:r>
            <a:r>
              <a:rPr lang="en-US" dirty="0" smtClean="0"/>
              <a:t>at </a:t>
            </a:r>
            <a:r>
              <a:rPr lang="en-US" sz="3200" dirty="0"/>
              <a:t>t</a:t>
            </a:r>
            <a:r>
              <a:rPr lang="en-US" dirty="0"/>
              <a:t>detect</a:t>
            </a:r>
            <a:r>
              <a:rPr lang="en-US" sz="3200" dirty="0"/>
              <a:t>.</a:t>
            </a:r>
            <a:endParaRPr lang="en-US" dirty="0"/>
          </a:p>
        </p:txBody>
      </p:sp>
      <p:pic>
        <p:nvPicPr>
          <p:cNvPr id="5" name="Content Placeholder 5" descr="Screenshot (69).png"/>
          <p:cNvPicPr>
            <a:picLocks noGrp="1" noChangeAspect="1"/>
          </p:cNvPicPr>
          <p:nvPr>
            <p:ph sz="half" idx="2"/>
          </p:nvPr>
        </p:nvPicPr>
        <p:blipFill>
          <a:blip r:embed="rId3"/>
          <a:srcRect l="10638" t="19302" r="43617" b="44746"/>
          <a:stretch>
            <a:fillRect/>
          </a:stretch>
        </p:blipFill>
        <p:spPr>
          <a:xfrm>
            <a:off x="6524625" y="3096125"/>
            <a:ext cx="4443257" cy="1963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27</a:t>
            </a:fld>
            <a:r>
              <a:rPr lang="en-US" dirty="0" smtClean="0"/>
              <a:t> of 42</a:t>
            </a:r>
            <a:endParaRPr lang="en-US" dirty="0"/>
          </a:p>
        </p:txBody>
      </p:sp>
    </p:spTree>
    <p:extLst>
      <p:ext uri="{BB962C8B-B14F-4D97-AF65-F5344CB8AC3E}">
        <p14:creationId xmlns:p14="http://schemas.microsoft.com/office/powerpoint/2010/main" xmlns="" val="95570152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Response Mechanisms</a:t>
            </a:r>
            <a:endParaRPr lang="en-IN" dirty="0"/>
          </a:p>
        </p:txBody>
      </p:sp>
      <p:sp>
        <p:nvSpPr>
          <p:cNvPr id="5" name="Content Placeholder 4"/>
          <p:cNvSpPr>
            <a:spLocks noGrp="1"/>
          </p:cNvSpPr>
          <p:nvPr>
            <p:ph idx="1"/>
          </p:nvPr>
        </p:nvSpPr>
        <p:spPr/>
        <p:txBody>
          <a:bodyPr/>
          <a:lstStyle/>
          <a:p>
            <a:r>
              <a:rPr lang="en-IN" dirty="0" smtClean="0"/>
              <a:t>Based on the input of the physical detection system, and the estimated time to respond, various types of response mechanisms can be initiated.</a:t>
            </a:r>
          </a:p>
          <a:p>
            <a:endParaRPr lang="en-IN" dirty="0" smtClean="0"/>
          </a:p>
          <a:p>
            <a:r>
              <a:rPr lang="en-IN" dirty="0" smtClean="0"/>
              <a:t>Types of responses:</a:t>
            </a:r>
          </a:p>
          <a:p>
            <a:pPr>
              <a:buNone/>
            </a:pPr>
            <a:endParaRPr lang="en-IN" dirty="0" smtClean="0"/>
          </a:p>
          <a:p>
            <a:pPr lvl="3"/>
            <a:r>
              <a:rPr lang="en-IN" dirty="0" smtClean="0"/>
              <a:t>Delete: Delete the code and data from the computing equipment; when attacker is able to access it, the data are no longer there</a:t>
            </a:r>
          </a:p>
          <a:p>
            <a:pPr lvl="3"/>
            <a:r>
              <a:rPr lang="en-IN" dirty="0" smtClean="0"/>
              <a:t>Encrypt: Encrypt the code and data within the computing equipment, rendering it unusable for the attacker</a:t>
            </a:r>
          </a:p>
          <a:p>
            <a:pPr lvl="3"/>
            <a:r>
              <a:rPr lang="en-IN" dirty="0" smtClean="0"/>
              <a:t>Move: Move the code and data away from the computing equipment</a:t>
            </a:r>
          </a:p>
        </p:txBody>
      </p:sp>
      <p:sp>
        <p:nvSpPr>
          <p:cNvPr id="6" name="Slide Number Placeholder 5"/>
          <p:cNvSpPr>
            <a:spLocks noGrp="1"/>
          </p:cNvSpPr>
          <p:nvPr>
            <p:ph type="sldNum" sz="quarter" idx="12"/>
          </p:nvPr>
        </p:nvSpPr>
        <p:spPr/>
        <p:txBody>
          <a:bodyPr/>
          <a:lstStyle/>
          <a:p>
            <a:fld id="{69E57DC2-970A-4B3E-BB1C-7A09969E49DF}" type="slidenum">
              <a:rPr lang="en-US" smtClean="0"/>
              <a:pPr/>
              <a:t>28</a:t>
            </a:fld>
            <a:r>
              <a:rPr lang="en-US" dirty="0" smtClean="0"/>
              <a:t> of 42</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Response Mechanisms</a:t>
            </a:r>
            <a:endParaRPr lang="en-IN" dirty="0"/>
          </a:p>
        </p:txBody>
      </p:sp>
      <p:sp>
        <p:nvSpPr>
          <p:cNvPr id="3" name="Content Placeholder 2"/>
          <p:cNvSpPr>
            <a:spLocks noGrp="1"/>
          </p:cNvSpPr>
          <p:nvPr>
            <p:ph idx="1"/>
          </p:nvPr>
        </p:nvSpPr>
        <p:spPr/>
        <p:txBody>
          <a:bodyPr/>
          <a:lstStyle/>
          <a:p>
            <a:r>
              <a:rPr lang="en-IN" dirty="0" smtClean="0"/>
              <a:t>It is possible to use a combination of these strategies based on the available response time, type of attack, the security </a:t>
            </a:r>
            <a:r>
              <a:rPr lang="en-IN" dirty="0" smtClean="0"/>
              <a:t>goals, </a:t>
            </a:r>
            <a:r>
              <a:rPr lang="en-IN" dirty="0" smtClean="0"/>
              <a:t>type of compute or storage infrastructure and the types of requests from the cloud </a:t>
            </a:r>
            <a:r>
              <a:rPr lang="en-IN" dirty="0" smtClean="0"/>
              <a:t>customers</a:t>
            </a:r>
          </a:p>
          <a:p>
            <a:endParaRPr lang="en-IN" dirty="0"/>
          </a:p>
        </p:txBody>
      </p:sp>
      <p:pic>
        <p:nvPicPr>
          <p:cNvPr id="4" name="Picture 3" descr="Types.jpg"/>
          <p:cNvPicPr>
            <a:picLocks noChangeAspect="1"/>
          </p:cNvPicPr>
          <p:nvPr/>
        </p:nvPicPr>
        <p:blipFill>
          <a:blip r:embed="rId2"/>
          <a:stretch>
            <a:fillRect/>
          </a:stretch>
        </p:blipFill>
        <p:spPr>
          <a:xfrm>
            <a:off x="2222183" y="3700463"/>
            <a:ext cx="6978967" cy="173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69E57DC2-970A-4B3E-BB1C-7A09969E49DF}" type="slidenum">
              <a:rPr lang="en-US" smtClean="0"/>
              <a:pPr/>
              <a:t>29</a:t>
            </a:fld>
            <a:r>
              <a:rPr lang="en-US" dirty="0" smtClean="0"/>
              <a:t> of 42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729946"/>
            <a:ext cx="9612971" cy="3629706"/>
          </a:xfrm>
        </p:spPr>
        <p:txBody>
          <a:bodyPr/>
          <a:lstStyle/>
          <a:p>
            <a:r>
              <a:rPr lang="en-US" dirty="0" smtClean="0"/>
              <a:t>Introduction to data centers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a:t>
            </a:fld>
            <a:r>
              <a:rPr lang="en-US" dirty="0" smtClean="0"/>
              <a:t> of 42</a:t>
            </a:r>
            <a:endParaRPr lang="en-US" dirty="0"/>
          </a:p>
        </p:txBody>
      </p:sp>
    </p:spTree>
    <p:extLst>
      <p:ext uri="{BB962C8B-B14F-4D97-AF65-F5344CB8AC3E}">
        <p14:creationId xmlns:p14="http://schemas.microsoft.com/office/powerpoint/2010/main" xmlns="" val="10574184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Comparison of Response Mechanisms</a:t>
            </a:r>
            <a:endParaRPr lang="en-IN" dirty="0"/>
          </a:p>
        </p:txBody>
      </p:sp>
      <p:sp>
        <p:nvSpPr>
          <p:cNvPr id="3" name="Content Placeholder 2"/>
          <p:cNvSpPr>
            <a:spLocks noGrp="1"/>
          </p:cNvSpPr>
          <p:nvPr>
            <p:ph idx="1"/>
          </p:nvPr>
        </p:nvSpPr>
        <p:spPr>
          <a:xfrm>
            <a:off x="1295400" y="1962150"/>
            <a:ext cx="9601200" cy="4591050"/>
          </a:xfrm>
        </p:spPr>
        <p:txBody>
          <a:bodyPr anchor="ctr">
            <a:noAutofit/>
          </a:bodyPr>
          <a:lstStyle/>
          <a:p>
            <a:pPr>
              <a:buSzPct val="150000"/>
            </a:pPr>
            <a:r>
              <a:rPr lang="en-IN" sz="1600" dirty="0" smtClean="0"/>
              <a:t>Delete:</a:t>
            </a:r>
          </a:p>
          <a:p>
            <a:pPr lvl="3">
              <a:buSzPct val="150000"/>
            </a:pPr>
            <a:r>
              <a:rPr lang="en-IN" sz="1600" dirty="0" smtClean="0"/>
              <a:t>Fast</a:t>
            </a:r>
          </a:p>
          <a:p>
            <a:pPr lvl="3">
              <a:buSzPct val="150000"/>
            </a:pPr>
            <a:r>
              <a:rPr lang="en-IN" sz="1600" dirty="0" smtClean="0"/>
              <a:t>Confidentiality maintained</a:t>
            </a:r>
          </a:p>
          <a:p>
            <a:pPr lvl="3">
              <a:buSzPct val="150000"/>
            </a:pPr>
            <a:r>
              <a:rPr lang="en-IN" sz="1600" dirty="0" smtClean="0"/>
              <a:t>No availability of data after delete</a:t>
            </a:r>
          </a:p>
          <a:p>
            <a:pPr lvl="3">
              <a:buSzPct val="150000"/>
            </a:pPr>
            <a:r>
              <a:rPr lang="en-IN" sz="1600" dirty="0" smtClean="0"/>
              <a:t>P</a:t>
            </a:r>
            <a:r>
              <a:rPr lang="en-IN" sz="1600" dirty="0" smtClean="0"/>
              <a:t>ossible </a:t>
            </a:r>
            <a:r>
              <a:rPr lang="en-IN" sz="1600" dirty="0" smtClean="0"/>
              <a:t>to use Delete with replication </a:t>
            </a:r>
            <a:r>
              <a:rPr lang="en-IN" sz="1600" dirty="0" smtClean="0"/>
              <a:t>at some remote site</a:t>
            </a:r>
          </a:p>
          <a:p>
            <a:pPr lvl="3">
              <a:buSzPct val="150000"/>
            </a:pPr>
            <a:endParaRPr lang="en-IN" sz="1600" dirty="0" smtClean="0"/>
          </a:p>
          <a:p>
            <a:pPr lvl="6">
              <a:buSzPct val="150000"/>
            </a:pPr>
            <a:r>
              <a:rPr lang="en-IN" sz="1600" dirty="0" smtClean="0"/>
              <a:t>Encrypt:</a:t>
            </a:r>
          </a:p>
          <a:p>
            <a:pPr lvl="7">
              <a:buSzPct val="150000"/>
            </a:pPr>
            <a:r>
              <a:rPr lang="en-IN" sz="1600" dirty="0" smtClean="0"/>
              <a:t> Confidentiality maintained</a:t>
            </a:r>
          </a:p>
          <a:p>
            <a:pPr lvl="7">
              <a:buSzPct val="150000"/>
            </a:pPr>
            <a:r>
              <a:rPr lang="en-IN" sz="1600" dirty="0" smtClean="0"/>
              <a:t>Availability is also maintained unless intruder destroys/steals the equipment</a:t>
            </a:r>
          </a:p>
          <a:p>
            <a:pPr lvl="7">
              <a:buSzPct val="150000"/>
            </a:pPr>
            <a:r>
              <a:rPr lang="en-IN" sz="1600" dirty="0" smtClean="0"/>
              <a:t>Higher cost</a:t>
            </a:r>
          </a:p>
          <a:p>
            <a:pPr lvl="7">
              <a:buSzPct val="150000"/>
            </a:pPr>
            <a:r>
              <a:rPr lang="en-IN" sz="1600" dirty="0" smtClean="0"/>
              <a:t>There may not be sufficient time to encrypt after attack detection</a:t>
            </a:r>
          </a:p>
          <a:p>
            <a:pPr lvl="7">
              <a:buSzPct val="150000"/>
            </a:pPr>
            <a:r>
              <a:rPr lang="en-US" sz="1600" dirty="0" smtClean="0"/>
              <a:t>Can be used on-demand, based on customer requests</a:t>
            </a:r>
          </a:p>
          <a:p>
            <a:pPr lvl="7">
              <a:buSzPct val="150000"/>
            </a:pPr>
            <a:endParaRPr lang="en-IN" sz="1600" dirty="0" smtClean="0"/>
          </a:p>
          <a:p>
            <a:pPr lvl="8">
              <a:buSzPct val="150000"/>
            </a:pPr>
            <a:endParaRPr lang="en-IN" sz="1600"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30</a:t>
            </a:fld>
            <a:r>
              <a:rPr lang="en-US" dirty="0" smtClean="0"/>
              <a:t> of 42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Comparison of Response Mechanisms</a:t>
            </a:r>
            <a:endParaRPr lang="en-IN" dirty="0"/>
          </a:p>
        </p:txBody>
      </p:sp>
      <p:sp>
        <p:nvSpPr>
          <p:cNvPr id="3" name="Content Placeholder 2"/>
          <p:cNvSpPr>
            <a:spLocks noGrp="1"/>
          </p:cNvSpPr>
          <p:nvPr>
            <p:ph idx="1"/>
          </p:nvPr>
        </p:nvSpPr>
        <p:spPr/>
        <p:txBody>
          <a:bodyPr>
            <a:normAutofit/>
          </a:bodyPr>
          <a:lstStyle/>
          <a:p>
            <a:r>
              <a:rPr lang="en-IN" dirty="0" smtClean="0"/>
              <a:t>Move:</a:t>
            </a:r>
          </a:p>
          <a:p>
            <a:pPr lvl="1"/>
            <a:r>
              <a:rPr lang="en-IN" dirty="0" smtClean="0"/>
              <a:t> Confidentiality, integrity and availability are all preserved</a:t>
            </a:r>
          </a:p>
          <a:p>
            <a:pPr lvl="1"/>
            <a:r>
              <a:rPr lang="en-IN" dirty="0" smtClean="0"/>
              <a:t> May not be possible for shorter response </a:t>
            </a:r>
            <a:r>
              <a:rPr lang="en-IN" dirty="0" smtClean="0"/>
              <a:t>times</a:t>
            </a:r>
          </a:p>
          <a:p>
            <a:pPr lvl="1"/>
            <a:r>
              <a:rPr lang="en-US" dirty="0" smtClean="0"/>
              <a:t>Sections of a data center can be made “</a:t>
            </a:r>
            <a:r>
              <a:rPr lang="en-US" b="1" dirty="0" smtClean="0"/>
              <a:t>high security” </a:t>
            </a:r>
            <a:r>
              <a:rPr lang="en-US" dirty="0" smtClean="0"/>
              <a:t>areas, and data could be moved there</a:t>
            </a:r>
          </a:p>
          <a:p>
            <a:pPr lvl="1"/>
            <a:r>
              <a:rPr lang="en-US" dirty="0" smtClean="0"/>
              <a:t>Customers can bear these costs to provide extra sophistication</a:t>
            </a:r>
            <a:endParaRPr lang="en-IN"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pPr/>
              <a:t>31</a:t>
            </a:fld>
            <a:r>
              <a:rPr lang="en-US" dirty="0" smtClean="0"/>
              <a:t> of 42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IN" dirty="0"/>
          </a:p>
        </p:txBody>
      </p:sp>
      <p:sp>
        <p:nvSpPr>
          <p:cNvPr id="4" name="Content Placeholder 3"/>
          <p:cNvSpPr>
            <a:spLocks noGrp="1"/>
          </p:cNvSpPr>
          <p:nvPr>
            <p:ph sz="half" idx="1"/>
          </p:nvPr>
        </p:nvSpPr>
        <p:spPr/>
        <p:txBody>
          <a:bodyPr>
            <a:normAutofit/>
          </a:bodyPr>
          <a:lstStyle/>
          <a:p>
            <a:r>
              <a:rPr lang="en-US" dirty="0" smtClean="0"/>
              <a:t>The components of the system:</a:t>
            </a:r>
          </a:p>
          <a:p>
            <a:pPr lvl="1"/>
            <a:r>
              <a:rPr lang="en-US" dirty="0" smtClean="0"/>
              <a:t>The physical sensors and security monitors</a:t>
            </a:r>
          </a:p>
          <a:p>
            <a:pPr lvl="1"/>
            <a:r>
              <a:rPr lang="en-US" dirty="0" smtClean="0"/>
              <a:t>The management infrastructure software that accepts inputs from sensors</a:t>
            </a:r>
          </a:p>
          <a:p>
            <a:pPr lvl="1"/>
            <a:r>
              <a:rPr lang="en-US" dirty="0" smtClean="0"/>
              <a:t>Compute and networking nodes which carry out the defensive measures</a:t>
            </a:r>
            <a:endParaRPr lang="en-IN" dirty="0" smtClean="0"/>
          </a:p>
        </p:txBody>
      </p:sp>
      <p:pic>
        <p:nvPicPr>
          <p:cNvPr id="6" name="Content Placeholder 5" descr="system_components.jpg"/>
          <p:cNvPicPr>
            <a:picLocks noGrp="1" noChangeAspect="1"/>
          </p:cNvPicPr>
          <p:nvPr>
            <p:ph sz="half" idx="2"/>
          </p:nvPr>
        </p:nvPicPr>
        <p:blipFill>
          <a:blip r:embed="rId2"/>
          <a:stretch>
            <a:fillRect/>
          </a:stretch>
        </p:blipFill>
        <p:spPr>
          <a:xfrm>
            <a:off x="6524625" y="2486658"/>
            <a:ext cx="4448175" cy="31800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69E57DC2-970A-4B3E-BB1C-7A09969E49DF}" type="slidenum">
              <a:rPr lang="en-US" smtClean="0"/>
              <a:pPr/>
              <a:t>32</a:t>
            </a:fld>
            <a:r>
              <a:rPr lang="en-US" dirty="0" smtClean="0"/>
              <a:t> of 42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IN" dirty="0"/>
          </a:p>
        </p:txBody>
      </p:sp>
      <p:sp>
        <p:nvSpPr>
          <p:cNvPr id="5" name="Content Placeholder 4"/>
          <p:cNvSpPr>
            <a:spLocks noGrp="1"/>
          </p:cNvSpPr>
          <p:nvPr>
            <p:ph idx="1"/>
          </p:nvPr>
        </p:nvSpPr>
        <p:spPr/>
        <p:txBody>
          <a:bodyPr/>
          <a:lstStyle/>
          <a:p>
            <a:r>
              <a:rPr lang="en-US" dirty="0" smtClean="0"/>
              <a:t>The physical security monitor collects data from sensors, formats and converts it to the standard API calls to the management infrastructure</a:t>
            </a:r>
          </a:p>
          <a:p>
            <a:endParaRPr lang="en-US" dirty="0" smtClean="0"/>
          </a:p>
          <a:p>
            <a:r>
              <a:rPr lang="en-US" dirty="0" smtClean="0"/>
              <a:t>The monitor can implement drivers for a large number of types of sensors, abstracting their details</a:t>
            </a:r>
          </a:p>
          <a:p>
            <a:endParaRPr lang="en-US" dirty="0" smtClean="0"/>
          </a:p>
          <a:p>
            <a:r>
              <a:rPr lang="en-US" dirty="0" smtClean="0"/>
              <a:t>The management infrastructure can also receive input from sensors already in the data centers e.g. those used in climate control</a:t>
            </a:r>
          </a:p>
        </p:txBody>
      </p:sp>
      <p:sp>
        <p:nvSpPr>
          <p:cNvPr id="6" name="Slide Number Placeholder 5"/>
          <p:cNvSpPr>
            <a:spLocks noGrp="1"/>
          </p:cNvSpPr>
          <p:nvPr>
            <p:ph type="sldNum" sz="quarter" idx="12"/>
          </p:nvPr>
        </p:nvSpPr>
        <p:spPr/>
        <p:txBody>
          <a:bodyPr/>
          <a:lstStyle/>
          <a:p>
            <a:fld id="{69E57DC2-970A-4B3E-BB1C-7A09969E49DF}" type="slidenum">
              <a:rPr lang="en-US" smtClean="0"/>
              <a:pPr/>
              <a:t>33</a:t>
            </a:fld>
            <a:r>
              <a:rPr lang="en-US" dirty="0" smtClean="0"/>
              <a:t> of 42</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of the Management Infrastructure</a:t>
            </a:r>
            <a:endParaRPr lang="en-IN" dirty="0"/>
          </a:p>
        </p:txBody>
      </p:sp>
      <p:sp>
        <p:nvSpPr>
          <p:cNvPr id="3" name="Content Placeholder 2"/>
          <p:cNvSpPr>
            <a:spLocks noGrp="1"/>
          </p:cNvSpPr>
          <p:nvPr>
            <p:ph idx="1"/>
          </p:nvPr>
        </p:nvSpPr>
        <p:spPr/>
        <p:txBody>
          <a:bodyPr/>
          <a:lstStyle/>
          <a:p>
            <a:r>
              <a:rPr lang="en-US" dirty="0" smtClean="0"/>
              <a:t>Tracking sensor locations and data from them</a:t>
            </a:r>
          </a:p>
          <a:p>
            <a:endParaRPr lang="en-US" dirty="0" smtClean="0"/>
          </a:p>
          <a:p>
            <a:r>
              <a:rPr lang="en-US" dirty="0" smtClean="0"/>
              <a:t>Tracking compute and networking equipment locations</a:t>
            </a:r>
          </a:p>
          <a:p>
            <a:endParaRPr lang="en-US" dirty="0" smtClean="0"/>
          </a:p>
          <a:p>
            <a:r>
              <a:rPr lang="en-US" dirty="0" smtClean="0"/>
              <a:t>Mapping which sensor’s data affect which computing equipment </a:t>
            </a:r>
          </a:p>
          <a:p>
            <a:endParaRPr lang="en-US" dirty="0" smtClean="0"/>
          </a:p>
          <a:p>
            <a:r>
              <a:rPr lang="en-US" dirty="0" smtClean="0"/>
              <a:t>Mapping how sensor data changes affect security </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34</a:t>
            </a:fld>
            <a:r>
              <a:rPr lang="en-US" dirty="0" smtClean="0"/>
              <a:t> of 42</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of the Management Infrastructure</a:t>
            </a:r>
            <a:endParaRPr lang="en-IN" dirty="0"/>
          </a:p>
        </p:txBody>
      </p:sp>
      <p:sp>
        <p:nvSpPr>
          <p:cNvPr id="3" name="Content Placeholder 2"/>
          <p:cNvSpPr>
            <a:spLocks noGrp="1"/>
          </p:cNvSpPr>
          <p:nvPr>
            <p:ph idx="1"/>
          </p:nvPr>
        </p:nvSpPr>
        <p:spPr/>
        <p:txBody>
          <a:bodyPr>
            <a:normAutofit/>
          </a:bodyPr>
          <a:lstStyle/>
          <a:p>
            <a:endParaRPr lang="en-US" dirty="0" smtClean="0"/>
          </a:p>
          <a:p>
            <a:r>
              <a:rPr lang="en-US" dirty="0" smtClean="0"/>
              <a:t>The location of the sensors is a function of floor plan and layout of the room</a:t>
            </a:r>
          </a:p>
          <a:p>
            <a:r>
              <a:rPr lang="en-US" dirty="0" smtClean="0"/>
              <a:t>Server type and location can be extracted from CAD files</a:t>
            </a:r>
          </a:p>
          <a:p>
            <a:r>
              <a:rPr lang="en-US" dirty="0" smtClean="0"/>
              <a:t>A system architect will be needed to specify the scope of each sensor</a:t>
            </a:r>
          </a:p>
          <a:p>
            <a:r>
              <a:rPr lang="en-US" dirty="0" smtClean="0"/>
              <a:t>E.g. a camera can only see in the direction it faces</a:t>
            </a:r>
          </a:p>
          <a:p>
            <a:r>
              <a:rPr lang="en-US" dirty="0" smtClean="0"/>
              <a:t>With these metadata and CAD files, the management software can maintain an accurate view of the data center</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35</a:t>
            </a:fld>
            <a:r>
              <a:rPr lang="en-US" dirty="0" smtClean="0"/>
              <a:t> of 42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Defense Strategies</a:t>
            </a:r>
            <a:endParaRPr lang="en-IN" dirty="0"/>
          </a:p>
        </p:txBody>
      </p:sp>
      <p:sp>
        <p:nvSpPr>
          <p:cNvPr id="3" name="Content Placeholder 2"/>
          <p:cNvSpPr>
            <a:spLocks noGrp="1"/>
          </p:cNvSpPr>
          <p:nvPr>
            <p:ph sz="half" idx="1"/>
          </p:nvPr>
        </p:nvSpPr>
        <p:spPr/>
        <p:txBody>
          <a:bodyPr>
            <a:normAutofit fontScale="77500" lnSpcReduction="20000"/>
          </a:bodyPr>
          <a:lstStyle/>
          <a:p>
            <a:r>
              <a:rPr lang="en-IN" dirty="0" smtClean="0"/>
              <a:t>The decision </a:t>
            </a:r>
            <a:r>
              <a:rPr lang="en-IN" dirty="0" smtClean="0"/>
              <a:t>logic, </a:t>
            </a:r>
            <a:r>
              <a:rPr lang="en-IN" dirty="0" smtClean="0"/>
              <a:t>in the management infrastructure is responsible for calculating the actual </a:t>
            </a:r>
            <a:r>
              <a:rPr lang="en-IN" dirty="0" err="1" smtClean="0"/>
              <a:t>defense</a:t>
            </a:r>
            <a:r>
              <a:rPr lang="en-IN" dirty="0" smtClean="0"/>
              <a:t> strategies and triggering them upon a physical </a:t>
            </a:r>
            <a:r>
              <a:rPr lang="en-IN" dirty="0" smtClean="0"/>
              <a:t>intrusion</a:t>
            </a:r>
          </a:p>
          <a:p>
            <a:r>
              <a:rPr lang="en-IN" dirty="0" smtClean="0"/>
              <a:t>The inputs to the decision logic include: physical inputs about the physical infrastructure (data </a:t>
            </a:r>
            <a:r>
              <a:rPr lang="en-IN" dirty="0" err="1" smtClean="0"/>
              <a:t>center</a:t>
            </a:r>
            <a:r>
              <a:rPr lang="en-IN" dirty="0" smtClean="0"/>
              <a:t> layout, location and type of sensors, etc.), inputs from the security monitors reporting the current status from the sensors, as well as inputs about the load of the networks, availability of the servers or the security requirements for VMs, etc</a:t>
            </a:r>
            <a:r>
              <a:rPr lang="en-IN" dirty="0" smtClean="0"/>
              <a:t>.</a:t>
            </a:r>
          </a:p>
          <a:p>
            <a:r>
              <a:rPr lang="en-IN" dirty="0" smtClean="0"/>
              <a:t>The </a:t>
            </a:r>
            <a:r>
              <a:rPr lang="en-IN" dirty="0" smtClean="0"/>
              <a:t>inputs are obtained via the API and may require specific interpreter modules so each input can be properly interpreted.</a:t>
            </a:r>
            <a:endParaRPr lang="en-IN" dirty="0"/>
          </a:p>
        </p:txBody>
      </p:sp>
      <p:pic>
        <p:nvPicPr>
          <p:cNvPr id="5" name="Content Placeholder 4" descr="logic.jpg"/>
          <p:cNvPicPr>
            <a:picLocks noGrp="1" noChangeAspect="1"/>
          </p:cNvPicPr>
          <p:nvPr>
            <p:ph sz="half" idx="2"/>
          </p:nvPr>
        </p:nvPicPr>
        <p:blipFill>
          <a:blip r:embed="rId2"/>
          <a:stretch>
            <a:fillRect/>
          </a:stretch>
        </p:blipFill>
        <p:spPr>
          <a:xfrm>
            <a:off x="6600489" y="2286000"/>
            <a:ext cx="4296447" cy="3581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36</a:t>
            </a:fld>
            <a:r>
              <a:rPr lang="en-US" dirty="0" smtClean="0"/>
              <a:t> of 42</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Defense Strategies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Any regular maintenance will be scheduled and the information about the schedule can help the </a:t>
            </a:r>
            <a:r>
              <a:rPr lang="en-IN" dirty="0" err="1" smtClean="0"/>
              <a:t>defense</a:t>
            </a:r>
            <a:r>
              <a:rPr lang="en-IN" dirty="0" smtClean="0"/>
              <a:t>. </a:t>
            </a:r>
            <a:endParaRPr lang="en-IN" dirty="0" smtClean="0"/>
          </a:p>
          <a:p>
            <a:r>
              <a:rPr lang="en-IN" dirty="0" smtClean="0"/>
              <a:t>For </a:t>
            </a:r>
            <a:r>
              <a:rPr lang="en-IN" dirty="0" smtClean="0"/>
              <a:t>example, when a scheduled server maintenance is coming up, the management infrastructure has essentially a large </a:t>
            </a:r>
            <a:r>
              <a:rPr lang="en-IN" b="1" dirty="0" err="1" smtClean="0"/>
              <a:t>t</a:t>
            </a:r>
            <a:r>
              <a:rPr lang="en-IN" sz="1600" dirty="0" err="1" smtClean="0"/>
              <a:t>detect</a:t>
            </a:r>
            <a:r>
              <a:rPr lang="en-IN" dirty="0" smtClean="0"/>
              <a:t> </a:t>
            </a:r>
            <a:r>
              <a:rPr lang="en-IN" dirty="0" smtClean="0"/>
              <a:t>to </a:t>
            </a:r>
            <a:r>
              <a:rPr lang="en-IN" b="1" dirty="0" err="1" smtClean="0"/>
              <a:t>t</a:t>
            </a:r>
            <a:r>
              <a:rPr lang="en-IN" sz="1600" dirty="0" err="1" smtClean="0"/>
              <a:t>attack</a:t>
            </a:r>
            <a:r>
              <a:rPr lang="en-IN" dirty="0" smtClean="0"/>
              <a:t> time window, during which the </a:t>
            </a:r>
            <a:r>
              <a:rPr lang="en-IN" dirty="0" err="1" smtClean="0"/>
              <a:t>defenses</a:t>
            </a:r>
            <a:r>
              <a:rPr lang="en-IN" dirty="0" smtClean="0"/>
              <a:t> can be activated early </a:t>
            </a:r>
            <a:r>
              <a:rPr lang="en-IN" dirty="0" smtClean="0"/>
              <a:t>on.</a:t>
            </a:r>
          </a:p>
          <a:p>
            <a:r>
              <a:rPr lang="en-IN" dirty="0" smtClean="0"/>
              <a:t>The physical infrastructure database is generated </a:t>
            </a:r>
            <a:r>
              <a:rPr lang="en-IN" dirty="0" smtClean="0"/>
              <a:t>automatically </a:t>
            </a:r>
            <a:r>
              <a:rPr lang="en-IN" dirty="0" smtClean="0"/>
              <a:t>from the CAD files described earlier. </a:t>
            </a:r>
            <a:endParaRPr lang="en-IN" dirty="0" smtClean="0"/>
          </a:p>
          <a:p>
            <a:r>
              <a:rPr lang="en-IN" dirty="0" smtClean="0"/>
              <a:t>The </a:t>
            </a:r>
            <a:r>
              <a:rPr lang="en-IN" dirty="0" smtClean="0"/>
              <a:t>database ensures that the management software </a:t>
            </a:r>
            <a:r>
              <a:rPr lang="en-IN" dirty="0" smtClean="0"/>
              <a:t>has </a:t>
            </a:r>
            <a:r>
              <a:rPr lang="en-IN" dirty="0" err="1" smtClean="0"/>
              <a:t>upto</a:t>
            </a:r>
            <a:r>
              <a:rPr lang="en-IN" dirty="0" smtClean="0"/>
              <a:t>-date </a:t>
            </a:r>
            <a:r>
              <a:rPr lang="en-IN" dirty="0" smtClean="0"/>
              <a:t>view of where the compute equipment is physically </a:t>
            </a:r>
            <a:endParaRPr lang="en-IN" dirty="0" smtClean="0"/>
          </a:p>
          <a:p>
            <a:r>
              <a:rPr lang="en-IN" dirty="0" smtClean="0"/>
              <a:t>The </a:t>
            </a:r>
            <a:r>
              <a:rPr lang="en-IN" dirty="0" smtClean="0"/>
              <a:t>cyber infrastructure status is the information obtained from the software running on the different pieces of compute-related equipment. For example, a server can report that the anti-virus software found a virus on the system, and hence it can no longer be trusted to carry out the </a:t>
            </a:r>
            <a:r>
              <a:rPr lang="en-IN" dirty="0" err="1" smtClean="0"/>
              <a:t>defenses</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37</a:t>
            </a:fld>
            <a:r>
              <a:rPr lang="en-US" dirty="0" smtClean="0"/>
              <a:t> of 42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Enacting Defense Strategies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Given these inputs, the algorithm inside the decision logic outputs the </a:t>
            </a:r>
            <a:r>
              <a:rPr lang="en-IN" dirty="0" err="1" smtClean="0"/>
              <a:t>defense</a:t>
            </a:r>
            <a:r>
              <a:rPr lang="en-IN" dirty="0" smtClean="0"/>
              <a:t> strategy that is to be taken at each time instant</a:t>
            </a:r>
            <a:r>
              <a:rPr lang="en-IN" dirty="0" smtClean="0"/>
              <a:t>.</a:t>
            </a:r>
          </a:p>
          <a:p>
            <a:r>
              <a:rPr lang="en-IN" dirty="0" smtClean="0"/>
              <a:t>T</a:t>
            </a:r>
            <a:r>
              <a:rPr lang="en-IN" dirty="0" smtClean="0"/>
              <a:t>he </a:t>
            </a:r>
            <a:r>
              <a:rPr lang="en-IN" dirty="0" err="1" smtClean="0"/>
              <a:t>defense</a:t>
            </a:r>
            <a:r>
              <a:rPr lang="en-IN" dirty="0" smtClean="0"/>
              <a:t> strategy will be a mix of defensive measures depending on the available time for the </a:t>
            </a:r>
            <a:r>
              <a:rPr lang="en-IN" dirty="0" err="1" smtClean="0"/>
              <a:t>defense</a:t>
            </a:r>
            <a:r>
              <a:rPr lang="en-IN" dirty="0" smtClean="0"/>
              <a:t> to be activated</a:t>
            </a:r>
            <a:r>
              <a:rPr lang="en-IN" dirty="0" smtClean="0"/>
              <a:t>.</a:t>
            </a:r>
          </a:p>
          <a:p>
            <a:r>
              <a:rPr lang="en-IN" dirty="0" smtClean="0"/>
              <a:t> </a:t>
            </a:r>
            <a:r>
              <a:rPr lang="en-IN" dirty="0" smtClean="0"/>
              <a:t>The </a:t>
            </a:r>
            <a:r>
              <a:rPr lang="en-IN" dirty="0" err="1" smtClean="0"/>
              <a:t>defense</a:t>
            </a:r>
            <a:r>
              <a:rPr lang="en-IN" dirty="0" smtClean="0"/>
              <a:t> strategies are translated into actual virtual machine management </a:t>
            </a:r>
            <a:r>
              <a:rPr lang="en-IN" dirty="0" smtClean="0"/>
              <a:t>instructions so </a:t>
            </a:r>
            <a:r>
              <a:rPr lang="en-IN" dirty="0" smtClean="0"/>
              <a:t>that the compute equipment can carry out the needed measures</a:t>
            </a:r>
            <a:r>
              <a:rPr lang="en-IN" dirty="0" smtClean="0"/>
              <a:t>.</a:t>
            </a:r>
          </a:p>
          <a:p>
            <a:r>
              <a:rPr lang="en-IN" dirty="0" smtClean="0"/>
              <a:t>With more inputs, the </a:t>
            </a:r>
            <a:r>
              <a:rPr lang="en-IN" dirty="0" err="1" smtClean="0"/>
              <a:t>defense</a:t>
            </a:r>
            <a:r>
              <a:rPr lang="en-IN" dirty="0" smtClean="0"/>
              <a:t> strategy will be refined so the system </a:t>
            </a:r>
            <a:r>
              <a:rPr lang="en-IN" dirty="0" smtClean="0"/>
              <a:t>is able to adapt itself to the situation</a:t>
            </a:r>
          </a:p>
          <a:p>
            <a:r>
              <a:rPr lang="en-IN" dirty="0" smtClean="0"/>
              <a:t> </a:t>
            </a:r>
            <a:r>
              <a:rPr lang="en-IN" dirty="0" smtClean="0"/>
              <a:t>For example, if a person is detected in a server room, the compute infrastructure closest to the entrance will be defended first as that’s what the attacker can reach most quickly</a:t>
            </a:r>
            <a:r>
              <a:rPr lang="en-IN" dirty="0" smtClean="0"/>
              <a:t>.</a:t>
            </a:r>
          </a:p>
          <a:p>
            <a:r>
              <a:rPr lang="en-US" dirty="0" smtClean="0"/>
              <a:t>The output of the system can also be used to reconfigure the sensors i.e. increase camera resolution for better face recognition</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38</a:t>
            </a:fld>
            <a:r>
              <a:rPr lang="en-US" dirty="0" smtClean="0"/>
              <a:t> of 42</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in the Field</a:t>
            </a:r>
            <a:endParaRPr lang="en-IN" dirty="0"/>
          </a:p>
        </p:txBody>
      </p:sp>
      <p:sp>
        <p:nvSpPr>
          <p:cNvPr id="3" name="Content Placeholder 2"/>
          <p:cNvSpPr>
            <a:spLocks noGrp="1"/>
          </p:cNvSpPr>
          <p:nvPr>
            <p:ph idx="1"/>
          </p:nvPr>
        </p:nvSpPr>
        <p:spPr/>
        <p:txBody>
          <a:bodyPr/>
          <a:lstStyle/>
          <a:p>
            <a:r>
              <a:rPr lang="en-IN" dirty="0" smtClean="0"/>
              <a:t>Cyber-level approaches against physical or hardware attacks have been in the form of secure server architectures that have focused on persistent encryption of data outside the processor </a:t>
            </a:r>
            <a:r>
              <a:rPr lang="en-IN" dirty="0" smtClean="0"/>
              <a:t>boundary  or </a:t>
            </a:r>
            <a:r>
              <a:rPr lang="en-IN" dirty="0" smtClean="0"/>
              <a:t>special cryptographic co-processors </a:t>
            </a:r>
            <a:r>
              <a:rPr lang="en-IN" dirty="0" smtClean="0"/>
              <a:t> </a:t>
            </a:r>
          </a:p>
          <a:p>
            <a:r>
              <a:rPr lang="en-IN" dirty="0" smtClean="0"/>
              <a:t>While </a:t>
            </a:r>
            <a:r>
              <a:rPr lang="en-IN" dirty="0" smtClean="0"/>
              <a:t>these approaches can provide sound security against physical attacks, implementing them on a large scale within a data </a:t>
            </a:r>
            <a:r>
              <a:rPr lang="en-IN" dirty="0" err="1" smtClean="0"/>
              <a:t>center</a:t>
            </a:r>
            <a:r>
              <a:rPr lang="en-IN" dirty="0" smtClean="0"/>
              <a:t> will affect performance and lead to significant amounts of </a:t>
            </a:r>
            <a:r>
              <a:rPr lang="en-IN" dirty="0" smtClean="0"/>
              <a:t>redundancy</a:t>
            </a:r>
          </a:p>
          <a:p>
            <a:r>
              <a:rPr lang="en-IN" dirty="0" smtClean="0"/>
              <a:t>Virtualization in cloud computing provides unique advantages in terms of protecting customers’ code and data from potential security threats from hackers. The capability to “move” code and data around in the presence of software attacks has been well exploited in the form of moving target </a:t>
            </a:r>
            <a:r>
              <a:rPr lang="en-IN" dirty="0" err="1" smtClean="0"/>
              <a:t>defense</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39</a:t>
            </a:fld>
            <a:r>
              <a:rPr lang="en-US" dirty="0" smtClean="0"/>
              <a:t> of 42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Datacenters</a:t>
            </a:r>
            <a:endParaRPr lang="en-US" dirty="0"/>
          </a:p>
        </p:txBody>
      </p:sp>
      <p:sp>
        <p:nvSpPr>
          <p:cNvPr id="5" name="Content Placeholder 4"/>
          <p:cNvSpPr>
            <a:spLocks noGrp="1"/>
          </p:cNvSpPr>
          <p:nvPr>
            <p:ph idx="1"/>
          </p:nvPr>
        </p:nvSpPr>
        <p:spPr>
          <a:xfrm>
            <a:off x="1371600" y="1780674"/>
            <a:ext cx="9601200" cy="4086726"/>
          </a:xfrm>
        </p:spPr>
        <p:txBody>
          <a:bodyPr/>
          <a:lstStyle/>
          <a:p>
            <a:r>
              <a:rPr lang="en-US" dirty="0" smtClean="0"/>
              <a:t>Servers?</a:t>
            </a:r>
          </a:p>
          <a:p>
            <a:endParaRPr lang="en-US" dirty="0"/>
          </a:p>
        </p:txBody>
      </p:sp>
      <p:pic>
        <p:nvPicPr>
          <p:cNvPr id="6" name="Picture 5" descr="Screenshot (67).png"/>
          <p:cNvPicPr>
            <a:picLocks noChangeAspect="1"/>
          </p:cNvPicPr>
          <p:nvPr/>
        </p:nvPicPr>
        <p:blipFill>
          <a:blip r:embed="rId3"/>
          <a:srcRect l="17500" t="14427" r="19167" b="18874"/>
          <a:stretch>
            <a:fillRect/>
          </a:stretch>
        </p:blipFill>
        <p:spPr>
          <a:xfrm>
            <a:off x="3034186" y="2171700"/>
            <a:ext cx="7078133"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69E57DC2-970A-4B3E-BB1C-7A09969E49DF}" type="slidenum">
              <a:rPr lang="en-US" smtClean="0"/>
              <a:pPr/>
              <a:t>4</a:t>
            </a:fld>
            <a:r>
              <a:rPr lang="en-US" dirty="0" smtClean="0"/>
              <a:t> of 42</a:t>
            </a:r>
            <a:endParaRPr lang="en-US" dirty="0"/>
          </a:p>
        </p:txBody>
      </p:sp>
    </p:spTree>
    <p:extLst>
      <p:ext uri="{BB962C8B-B14F-4D97-AF65-F5344CB8AC3E}">
        <p14:creationId xmlns:p14="http://schemas.microsoft.com/office/powerpoint/2010/main" xmlns="" val="1044513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normAutofit/>
          </a:bodyPr>
          <a:lstStyle/>
          <a:p>
            <a:r>
              <a:rPr lang="en-US" dirty="0" smtClean="0"/>
              <a:t>Used methods of </a:t>
            </a:r>
            <a:r>
              <a:rPr lang="en-US" i="1" dirty="0" smtClean="0"/>
              <a:t>delete, encrypt or move</a:t>
            </a:r>
            <a:r>
              <a:rPr lang="en-US" dirty="0" smtClean="0"/>
              <a:t> to protect code and data inside </a:t>
            </a:r>
            <a:r>
              <a:rPr lang="en-US" b="1" dirty="0" smtClean="0"/>
              <a:t>virtual machines</a:t>
            </a:r>
            <a:endParaRPr lang="en-US" dirty="0" smtClean="0"/>
          </a:p>
          <a:p>
            <a:r>
              <a:rPr lang="en-US" dirty="0" smtClean="0"/>
              <a:t>Exploits the time delay between attack detection and attack, using it to activate defense</a:t>
            </a:r>
          </a:p>
          <a:p>
            <a:r>
              <a:rPr lang="en-US" dirty="0" smtClean="0"/>
              <a:t>Shows how physical equipment can be used to trigger a cyber defense</a:t>
            </a:r>
          </a:p>
          <a:p>
            <a:r>
              <a:rPr lang="en-US" dirty="0" smtClean="0"/>
              <a:t>Exploits the virtues of VM technology like live migration</a:t>
            </a:r>
          </a:p>
          <a:p>
            <a:r>
              <a:rPr lang="en-US" dirty="0" smtClean="0"/>
              <a:t>Protects against insider threats</a:t>
            </a:r>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40</a:t>
            </a:fld>
            <a:r>
              <a:rPr lang="en-US" dirty="0" smtClean="0"/>
              <a:t> of 42</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IN" dirty="0"/>
          </a:p>
        </p:txBody>
      </p:sp>
      <p:sp>
        <p:nvSpPr>
          <p:cNvPr id="3" name="Content Placeholder 2"/>
          <p:cNvSpPr>
            <a:spLocks noGrp="1"/>
          </p:cNvSpPr>
          <p:nvPr>
            <p:ph idx="1"/>
          </p:nvPr>
        </p:nvSpPr>
        <p:spPr/>
        <p:txBody>
          <a:bodyPr/>
          <a:lstStyle/>
          <a:p>
            <a:pPr algn="just"/>
            <a:r>
              <a:rPr lang="en-US" dirty="0" smtClean="0"/>
              <a:t>Although the 2</a:t>
            </a:r>
            <a:r>
              <a:rPr lang="en-US" baseline="30000" dirty="0" smtClean="0"/>
              <a:t>nd</a:t>
            </a:r>
            <a:r>
              <a:rPr lang="en-US" dirty="0" smtClean="0"/>
              <a:t> paper presents a detailed description of the defense strategies, further implementation details are conspicuously lacking</a:t>
            </a:r>
          </a:p>
          <a:p>
            <a:pPr algn="just"/>
            <a:r>
              <a:rPr lang="en-US" dirty="0" smtClean="0"/>
              <a:t>The decision making algorithm has not been explicitly described</a:t>
            </a:r>
          </a:p>
          <a:p>
            <a:pPr algn="just"/>
            <a:r>
              <a:rPr lang="en-US" dirty="0" smtClean="0"/>
              <a:t>No statistics or quantitative analysis to justify this technique’s virtues over any other </a:t>
            </a:r>
            <a:r>
              <a:rPr lang="en-US" dirty="0" err="1" smtClean="0"/>
              <a:t>previos</a:t>
            </a:r>
            <a:r>
              <a:rPr lang="en-US" dirty="0" smtClean="0"/>
              <a:t> techniques, just qualitative description (Probably due to implementation costs of the system)</a:t>
            </a:r>
          </a:p>
          <a:p>
            <a:pPr algn="just"/>
            <a:r>
              <a:rPr lang="en-US" dirty="0" smtClean="0"/>
              <a:t>Overall, the paper could have been more detailed and more incisive in its treatment of the subject</a:t>
            </a:r>
          </a:p>
          <a:p>
            <a:endParaRPr lang="en-IN"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41</a:t>
            </a:fld>
            <a:r>
              <a:rPr lang="en-US" dirty="0" smtClean="0"/>
              <a:t> of 42</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IN" dirty="0"/>
          </a:p>
        </p:txBody>
      </p:sp>
      <p:sp>
        <p:nvSpPr>
          <p:cNvPr id="5" name="Text Placeholder 4"/>
          <p:cNvSpPr>
            <a:spLocks noGrp="1"/>
          </p:cNvSpPr>
          <p:nvPr>
            <p:ph type="body" idx="1"/>
          </p:nvPr>
        </p:nvSpPr>
        <p:spPr/>
        <p:txBody>
          <a:bodyPr/>
          <a:lstStyle/>
          <a:p>
            <a:r>
              <a:rPr lang="en-US" dirty="0" smtClean="0"/>
              <a:t>Any questions?</a:t>
            </a:r>
            <a:endParaRPr lang="en-IN"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42</a:t>
            </a:fld>
            <a:r>
              <a:rPr lang="en-US" dirty="0" smtClean="0"/>
              <a:t> of 42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in Data Centers</a:t>
            </a:r>
            <a:endParaRPr lang="en-US" dirty="0"/>
          </a:p>
        </p:txBody>
      </p:sp>
      <p:sp>
        <p:nvSpPr>
          <p:cNvPr id="3" name="Content Placeholder 2"/>
          <p:cNvSpPr>
            <a:spLocks noGrp="1"/>
          </p:cNvSpPr>
          <p:nvPr>
            <p:ph sz="half" idx="1"/>
          </p:nvPr>
        </p:nvSpPr>
        <p:spPr/>
        <p:txBody>
          <a:bodyPr>
            <a:normAutofit lnSpcReduction="10000"/>
          </a:bodyPr>
          <a:lstStyle/>
          <a:p>
            <a:r>
              <a:rPr lang="en-US" dirty="0"/>
              <a:t>Data centers’ energy consumption has attracted global attention.</a:t>
            </a:r>
          </a:p>
          <a:p>
            <a:r>
              <a:rPr lang="en-US" dirty="0"/>
              <a:t>Reason : Fast growth of the IT industry</a:t>
            </a:r>
            <a:r>
              <a:rPr lang="en-US" dirty="0" smtClean="0"/>
              <a:t>.</a:t>
            </a:r>
          </a:p>
          <a:p>
            <a:r>
              <a:rPr lang="en-US" dirty="0"/>
              <a:t>Due to the massive computing demands driven </a:t>
            </a:r>
            <a:r>
              <a:rPr lang="en-US" dirty="0" smtClean="0"/>
              <a:t>by</a:t>
            </a:r>
          </a:p>
          <a:p>
            <a:pPr lvl="1"/>
            <a:r>
              <a:rPr lang="en-US" dirty="0">
                <a:solidFill>
                  <a:schemeClr val="accent3">
                    <a:lumMod val="75000"/>
                  </a:schemeClr>
                </a:solidFill>
              </a:rPr>
              <a:t>Communications</a:t>
            </a:r>
          </a:p>
          <a:p>
            <a:pPr lvl="1"/>
            <a:r>
              <a:rPr lang="en-US" dirty="0">
                <a:solidFill>
                  <a:schemeClr val="accent3">
                    <a:lumMod val="75000"/>
                  </a:schemeClr>
                </a:solidFill>
              </a:rPr>
              <a:t>Banking</a:t>
            </a:r>
          </a:p>
          <a:p>
            <a:pPr lvl="1"/>
            <a:r>
              <a:rPr lang="en-US" dirty="0">
                <a:solidFill>
                  <a:schemeClr val="accent3">
                    <a:lumMod val="75000"/>
                  </a:schemeClr>
                </a:solidFill>
              </a:rPr>
              <a:t>Online retail</a:t>
            </a:r>
          </a:p>
          <a:p>
            <a:pPr lvl="1"/>
            <a:r>
              <a:rPr lang="en-US" dirty="0">
                <a:solidFill>
                  <a:schemeClr val="accent3">
                    <a:lumMod val="75000"/>
                  </a:schemeClr>
                </a:solidFill>
              </a:rPr>
              <a:t>Entertainment </a:t>
            </a:r>
            <a:r>
              <a:rPr lang="en-US" dirty="0" smtClean="0">
                <a:solidFill>
                  <a:schemeClr val="accent3">
                    <a:lumMod val="75000"/>
                  </a:schemeClr>
                </a:solidFill>
              </a:rPr>
              <a:t>services</a:t>
            </a:r>
            <a:endParaRPr lang="en-US" dirty="0">
              <a:solidFill>
                <a:schemeClr val="accent3">
                  <a:lumMod val="75000"/>
                </a:schemeClr>
              </a:solidFill>
            </a:endParaRPr>
          </a:p>
        </p:txBody>
      </p:sp>
      <p:pic>
        <p:nvPicPr>
          <p:cNvPr id="5" name="Picture 2" descr="http://www.zootweb.com/blog/wp-content/themes/zootblog/images/authors/iStock_000015845250XSmall_mobile_banking-243x300.jpg"/>
          <p:cNvPicPr>
            <a:picLocks noGrp="1" noChangeAspect="1" noChangeArrowheads="1"/>
          </p:cNvPicPr>
          <p:nvPr>
            <p:ph sz="half" idx="2"/>
          </p:nvPr>
        </p:nvPicPr>
        <p:blipFill>
          <a:blip r:embed="rId3"/>
          <a:srcRect/>
          <a:stretch>
            <a:fillRect/>
          </a:stretch>
        </p:blipFill>
        <p:spPr bwMode="auto">
          <a:xfrm>
            <a:off x="7298245" y="2286000"/>
            <a:ext cx="2900934"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5</a:t>
            </a:fld>
            <a:r>
              <a:rPr lang="en-US" dirty="0" smtClean="0"/>
              <a:t> of </a:t>
            </a:r>
            <a:r>
              <a:rPr lang="en-US" dirty="0" smtClean="0"/>
              <a:t>42</a:t>
            </a:r>
            <a:endParaRPr lang="en-US" dirty="0"/>
          </a:p>
        </p:txBody>
      </p:sp>
    </p:spTree>
    <p:extLst>
      <p:ext uri="{BB962C8B-B14F-4D97-AF65-F5344CB8AC3E}">
        <p14:creationId xmlns:p14="http://schemas.microsoft.com/office/powerpoint/2010/main" xmlns="" val="2637070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in Data Centers 2</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As of 2013, nationwide datacenters in total used 91 billion kilowatt-hours of electrical energy.</a:t>
            </a:r>
          </a:p>
          <a:p>
            <a:r>
              <a:rPr lang="en-US" dirty="0"/>
              <a:t>Expected to hit 139 B kWh by 2020 – 53%</a:t>
            </a:r>
          </a:p>
          <a:p>
            <a:r>
              <a:rPr lang="en-US" dirty="0"/>
              <a:t>97 million metric tons of CO2 emissions.</a:t>
            </a:r>
          </a:p>
          <a:p>
            <a:r>
              <a:rPr lang="en-US" dirty="0"/>
              <a:t>147 million MT by 2020.</a:t>
            </a:r>
          </a:p>
          <a:p>
            <a:r>
              <a:rPr lang="en-US" dirty="0"/>
              <a:t>The non-IT operations require almost the same energy as the IT operations.</a:t>
            </a:r>
          </a:p>
          <a:p>
            <a:r>
              <a:rPr lang="en-US" dirty="0"/>
              <a:t>Primary cause :  High energy consuming cooling and air flow systems &amp; lack of environmental information</a:t>
            </a:r>
          </a:p>
          <a:p>
            <a:r>
              <a:rPr lang="en-US" dirty="0"/>
              <a:t>Example: Overcompensated cooling  systems. </a:t>
            </a:r>
          </a:p>
        </p:txBody>
      </p:sp>
      <p:pic>
        <p:nvPicPr>
          <p:cNvPr id="5" name="Content Placeholder 4" descr="normal.img-033.jpg"/>
          <p:cNvPicPr>
            <a:picLocks noGrp="1"/>
          </p:cNvPicPr>
          <p:nvPr>
            <p:ph sz="half" idx="2"/>
          </p:nvPr>
        </p:nvPicPr>
        <p:blipFill>
          <a:blip r:embed="rId3"/>
          <a:srcRect/>
          <a:stretch>
            <a:fillRect/>
          </a:stretch>
        </p:blipFill>
        <p:spPr bwMode="auto">
          <a:xfrm>
            <a:off x="6524625" y="2903798"/>
            <a:ext cx="4448175" cy="23458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6</a:t>
            </a:fld>
            <a:r>
              <a:rPr lang="en-US" dirty="0" smtClean="0"/>
              <a:t> of 42</a:t>
            </a:r>
            <a:endParaRPr lang="en-US" dirty="0"/>
          </a:p>
        </p:txBody>
      </p:sp>
    </p:spTree>
    <p:extLst>
      <p:ext uri="{BB962C8B-B14F-4D97-AF65-F5344CB8AC3E}">
        <p14:creationId xmlns:p14="http://schemas.microsoft.com/office/powerpoint/2010/main" xmlns="" val="9664886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head towards greener data centers?</a:t>
            </a:r>
            <a:endParaRPr lang="en-US" dirty="0"/>
          </a:p>
        </p:txBody>
      </p:sp>
      <p:sp>
        <p:nvSpPr>
          <p:cNvPr id="5" name="Content Placeholder 4"/>
          <p:cNvSpPr>
            <a:spLocks noGrp="1"/>
          </p:cNvSpPr>
          <p:nvPr>
            <p:ph idx="1"/>
          </p:nvPr>
        </p:nvSpPr>
        <p:spPr/>
        <p:txBody>
          <a:bodyPr/>
          <a:lstStyle/>
          <a:p>
            <a:r>
              <a:rPr lang="en-US" dirty="0" smtClean="0"/>
              <a:t>Sensor networks and automated control</a:t>
            </a:r>
          </a:p>
          <a:p>
            <a:pPr lvl="1"/>
            <a:r>
              <a:rPr lang="en-US" dirty="0">
                <a:solidFill>
                  <a:schemeClr val="accent3">
                    <a:lumMod val="75000"/>
                  </a:schemeClr>
                </a:solidFill>
              </a:rPr>
              <a:t>Environmental monitoring</a:t>
            </a:r>
          </a:p>
          <a:p>
            <a:pPr lvl="1"/>
            <a:r>
              <a:rPr lang="en-US" dirty="0">
                <a:solidFill>
                  <a:schemeClr val="accent3">
                    <a:lumMod val="75000"/>
                  </a:schemeClr>
                </a:solidFill>
              </a:rPr>
              <a:t>Thermal model based real-time fan </a:t>
            </a:r>
            <a:r>
              <a:rPr lang="en-US" dirty="0" smtClean="0">
                <a:solidFill>
                  <a:schemeClr val="accent3">
                    <a:lumMod val="75000"/>
                  </a:schemeClr>
                </a:solidFill>
              </a:rPr>
              <a:t>control</a:t>
            </a:r>
          </a:p>
          <a:p>
            <a:r>
              <a:rPr lang="en-US" dirty="0"/>
              <a:t>IT consolidation and workload optimization </a:t>
            </a:r>
            <a:endParaRPr lang="en-US" dirty="0" smtClean="0"/>
          </a:p>
          <a:p>
            <a:pPr lvl="1"/>
            <a:r>
              <a:rPr lang="en-US" dirty="0">
                <a:solidFill>
                  <a:schemeClr val="accent3">
                    <a:lumMod val="75000"/>
                  </a:schemeClr>
                </a:solidFill>
              </a:rPr>
              <a:t>Heuristic variation-aware server placement</a:t>
            </a:r>
          </a:p>
          <a:p>
            <a:pPr lvl="1"/>
            <a:r>
              <a:rPr lang="en-US" dirty="0">
                <a:solidFill>
                  <a:schemeClr val="accent3">
                    <a:lumMod val="75000"/>
                  </a:schemeClr>
                </a:solidFill>
              </a:rPr>
              <a:t>Virtualization </a:t>
            </a:r>
            <a:r>
              <a:rPr lang="en-US" dirty="0" smtClean="0">
                <a:solidFill>
                  <a:schemeClr val="accent3">
                    <a:lumMod val="75000"/>
                  </a:schemeClr>
                </a:solidFill>
              </a:rPr>
              <a:t>techniques</a:t>
            </a:r>
          </a:p>
          <a:p>
            <a:r>
              <a:rPr lang="en-US" dirty="0"/>
              <a:t>Utilizing renewable energy </a:t>
            </a:r>
            <a:r>
              <a:rPr lang="en-US" dirty="0" smtClean="0"/>
              <a:t>sources</a:t>
            </a:r>
          </a:p>
          <a:p>
            <a:pPr lvl="1"/>
            <a:r>
              <a:rPr lang="en-US" dirty="0">
                <a:solidFill>
                  <a:schemeClr val="accent3">
                    <a:lumMod val="75000"/>
                  </a:schemeClr>
                </a:solidFill>
              </a:rPr>
              <a:t>Integrate renewable sources of energy into existing power supply units</a:t>
            </a:r>
          </a:p>
          <a:p>
            <a:pPr lvl="1"/>
            <a:r>
              <a:rPr lang="en-US" dirty="0">
                <a:solidFill>
                  <a:schemeClr val="accent3">
                    <a:lumMod val="75000"/>
                  </a:schemeClr>
                </a:solidFill>
              </a:rPr>
              <a:t>Strategies to compensate for the solar power intermittencies</a:t>
            </a:r>
          </a:p>
        </p:txBody>
      </p:sp>
      <p:sp>
        <p:nvSpPr>
          <p:cNvPr id="4" name="Slide Number Placeholder 3"/>
          <p:cNvSpPr>
            <a:spLocks noGrp="1"/>
          </p:cNvSpPr>
          <p:nvPr>
            <p:ph type="sldNum" sz="quarter" idx="12"/>
          </p:nvPr>
        </p:nvSpPr>
        <p:spPr/>
        <p:txBody>
          <a:bodyPr/>
          <a:lstStyle/>
          <a:p>
            <a:fld id="{69E57DC2-970A-4B3E-BB1C-7A09969E49DF}" type="slidenum">
              <a:rPr lang="en-US" smtClean="0"/>
              <a:pPr/>
              <a:t>7</a:t>
            </a:fld>
            <a:r>
              <a:rPr lang="en-US" dirty="0" smtClean="0"/>
              <a:t> of 42</a:t>
            </a:r>
            <a:endParaRPr lang="en-US" dirty="0"/>
          </a:p>
        </p:txBody>
      </p:sp>
    </p:spTree>
    <p:extLst>
      <p:ext uri="{BB962C8B-B14F-4D97-AF65-F5344CB8AC3E}">
        <p14:creationId xmlns:p14="http://schemas.microsoft.com/office/powerpoint/2010/main" xmlns="" val="4757776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4123256"/>
          </a:xfrm>
        </p:spPr>
        <p:txBody>
          <a:bodyPr/>
          <a:lstStyle/>
          <a:p>
            <a:r>
              <a:rPr lang="en-US" dirty="0" smtClean="0"/>
              <a:t>Introduction to virtualization</a:t>
            </a:r>
            <a:endParaRPr lang="en-US" dirty="0"/>
          </a:p>
        </p:txBody>
      </p:sp>
      <p:sp>
        <p:nvSpPr>
          <p:cNvPr id="3" name="Slide Number Placeholder 2"/>
          <p:cNvSpPr>
            <a:spLocks noGrp="1"/>
          </p:cNvSpPr>
          <p:nvPr>
            <p:ph type="sldNum" sz="quarter" idx="12"/>
          </p:nvPr>
        </p:nvSpPr>
        <p:spPr/>
        <p:txBody>
          <a:bodyPr/>
          <a:lstStyle/>
          <a:p>
            <a:fld id="{69E57DC2-970A-4B3E-BB1C-7A09969E49DF}" type="slidenum">
              <a:rPr lang="en-US" smtClean="0"/>
              <a:pPr/>
              <a:t>8</a:t>
            </a:fld>
            <a:r>
              <a:rPr lang="en-US" dirty="0" smtClean="0"/>
              <a:t> of 42</a:t>
            </a:r>
            <a:endParaRPr lang="en-US" dirty="0"/>
          </a:p>
        </p:txBody>
      </p:sp>
    </p:spTree>
    <p:extLst>
      <p:ext uri="{BB962C8B-B14F-4D97-AF65-F5344CB8AC3E}">
        <p14:creationId xmlns:p14="http://schemas.microsoft.com/office/powerpoint/2010/main" xmlns="" val="194300349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Virtualization?</a:t>
            </a:r>
            <a:endParaRPr lang="en-US" dirty="0"/>
          </a:p>
        </p:txBody>
      </p:sp>
      <p:sp>
        <p:nvSpPr>
          <p:cNvPr id="5" name="Content Placeholder 4"/>
          <p:cNvSpPr>
            <a:spLocks noGrp="1"/>
          </p:cNvSpPr>
          <p:nvPr>
            <p:ph sz="half" idx="1"/>
          </p:nvPr>
        </p:nvSpPr>
        <p:spPr/>
        <p:txBody>
          <a:bodyPr anchor="t"/>
          <a:lstStyle/>
          <a:p>
            <a:pPr algn="just"/>
            <a:r>
              <a:rPr lang="en-US" dirty="0"/>
              <a:t>Virtualization refers to the act of creating a virtual (rather than actual) version of something, including (but not limited to) a virtual computer hardware platform, operating system (OS), storage device, or computer network resources.</a:t>
            </a:r>
          </a:p>
        </p:txBody>
      </p:sp>
      <p:pic>
        <p:nvPicPr>
          <p:cNvPr id="9" name="Content Placeholder 8" descr="what-is.jpg"/>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7635144" y="1251285"/>
            <a:ext cx="3479208" cy="434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Slide Number Placeholder 5"/>
          <p:cNvSpPr>
            <a:spLocks noGrp="1"/>
          </p:cNvSpPr>
          <p:nvPr>
            <p:ph type="sldNum" sz="quarter" idx="12"/>
          </p:nvPr>
        </p:nvSpPr>
        <p:spPr/>
        <p:txBody>
          <a:bodyPr/>
          <a:lstStyle/>
          <a:p>
            <a:fld id="{69E57DC2-970A-4B3E-BB1C-7A09969E49DF}" type="slidenum">
              <a:rPr lang="en-US" smtClean="0"/>
              <a:pPr/>
              <a:t>9</a:t>
            </a:fld>
            <a:r>
              <a:rPr lang="en-US" dirty="0" smtClean="0"/>
              <a:t> of 42</a:t>
            </a:r>
            <a:endParaRPr lang="en-US" dirty="0"/>
          </a:p>
        </p:txBody>
      </p:sp>
    </p:spTree>
    <p:extLst>
      <p:ext uri="{BB962C8B-B14F-4D97-AF65-F5344CB8AC3E}">
        <p14:creationId xmlns:p14="http://schemas.microsoft.com/office/powerpoint/2010/main" xmlns="" val="6596390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TF00001241</Template>
  <TotalTime>661</TotalTime>
  <Words>2541</Words>
  <Application>Microsoft Macintosh PowerPoint</Application>
  <PresentationFormat>Custom</PresentationFormat>
  <Paragraphs>323</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Crop</vt:lpstr>
      <vt:lpstr>Virtualization in data centers</vt:lpstr>
      <vt:lpstr>Today’s Discussion</vt:lpstr>
      <vt:lpstr>Introduction to data centers</vt:lpstr>
      <vt:lpstr>Datacenters</vt:lpstr>
      <vt:lpstr>Energy Consumption in Data Centers</vt:lpstr>
      <vt:lpstr>Energy Consumption in Data Centers 2</vt:lpstr>
      <vt:lpstr>How do we head towards greener data centers?</vt:lpstr>
      <vt:lpstr>Introduction to virtualization</vt:lpstr>
      <vt:lpstr>What is Virtualization?</vt:lpstr>
      <vt:lpstr>Briefly About Virtualization</vt:lpstr>
      <vt:lpstr>Different Ways of Virtualization</vt:lpstr>
      <vt:lpstr>Classic VM – Not Hosted</vt:lpstr>
      <vt:lpstr>Hosted System VM</vt:lpstr>
      <vt:lpstr>User, dual-mode hosted VMs</vt:lpstr>
      <vt:lpstr>Virtualization of Hardware Resources as a Method of Power Savings in Data Center</vt:lpstr>
      <vt:lpstr>Objective</vt:lpstr>
      <vt:lpstr>Data Analysis and Results</vt:lpstr>
      <vt:lpstr>Data Analysis and Results 2</vt:lpstr>
      <vt:lpstr>Data Analysis and Results 3</vt:lpstr>
      <vt:lpstr>Comparison of Power Consumption</vt:lpstr>
      <vt:lpstr>Conclusion</vt:lpstr>
      <vt:lpstr>Physical Attack Protection with Human-Secure Virtualization in Data Centers</vt:lpstr>
      <vt:lpstr>Introduction</vt:lpstr>
      <vt:lpstr>Protection of Data Centers</vt:lpstr>
      <vt:lpstr>Virtualization of Data Centers</vt:lpstr>
      <vt:lpstr>Human-Aware Data Center Defense Framework</vt:lpstr>
      <vt:lpstr>Human Aware Data Center Defense Framework 2</vt:lpstr>
      <vt:lpstr>Types of Response Mechanisms</vt:lpstr>
      <vt:lpstr>Types of Response Mechanisms</vt:lpstr>
      <vt:lpstr>Comparison of Response Mechanisms</vt:lpstr>
      <vt:lpstr>Comparison of Response Mechanisms</vt:lpstr>
      <vt:lpstr>System Architecture</vt:lpstr>
      <vt:lpstr>System Architecture</vt:lpstr>
      <vt:lpstr>Tasks of the Management Infrastructure</vt:lpstr>
      <vt:lpstr>Tasks of the Management Infrastructure</vt:lpstr>
      <vt:lpstr>Computing the Defense Strategies</vt:lpstr>
      <vt:lpstr>Computing the Defense Strategies</vt:lpstr>
      <vt:lpstr>Enacting Defense Strategies</vt:lpstr>
      <vt:lpstr>Related Work in the Field</vt:lpstr>
      <vt:lpstr>Conclusion</vt:lpstr>
      <vt:lpstr>Comments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2015-02-11T21:46:52Z</dcterms:created>
  <dcterms:modified xsi:type="dcterms:W3CDTF">2015-04-16T11:32:43Z</dcterms:modified>
</cp:coreProperties>
</file>