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30"/>
  </p:notesMasterIdLst>
  <p:handoutMasterIdLst>
    <p:handoutMasterId r:id="rId31"/>
  </p:handoutMasterIdLst>
  <p:sldIdLst>
    <p:sldId id="544" r:id="rId2"/>
    <p:sldId id="545" r:id="rId3"/>
    <p:sldId id="596" r:id="rId4"/>
    <p:sldId id="590" r:id="rId5"/>
    <p:sldId id="547" r:id="rId6"/>
    <p:sldId id="591" r:id="rId7"/>
    <p:sldId id="593" r:id="rId8"/>
    <p:sldId id="554" r:id="rId9"/>
    <p:sldId id="555" r:id="rId10"/>
    <p:sldId id="597" r:id="rId11"/>
    <p:sldId id="566" r:id="rId12"/>
    <p:sldId id="568" r:id="rId13"/>
    <p:sldId id="569" r:id="rId14"/>
    <p:sldId id="570" r:id="rId15"/>
    <p:sldId id="598" r:id="rId16"/>
    <p:sldId id="595" r:id="rId17"/>
    <p:sldId id="601" r:id="rId18"/>
    <p:sldId id="610" r:id="rId19"/>
    <p:sldId id="602" r:id="rId20"/>
    <p:sldId id="603" r:id="rId21"/>
    <p:sldId id="604" r:id="rId22"/>
    <p:sldId id="605" r:id="rId23"/>
    <p:sldId id="608" r:id="rId24"/>
    <p:sldId id="609" r:id="rId25"/>
    <p:sldId id="588" r:id="rId26"/>
    <p:sldId id="599" r:id="rId27"/>
    <p:sldId id="552" r:id="rId28"/>
    <p:sldId id="600" r:id="rId2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21A5"/>
    <a:srgbClr val="0000CC"/>
    <a:srgbClr val="CC3300"/>
    <a:srgbClr val="3B60FF"/>
    <a:srgbClr val="8FA4FF"/>
    <a:srgbClr val="BDE3FF"/>
    <a:srgbClr val="5BB9FF"/>
    <a:srgbClr val="D1FFE8"/>
    <a:srgbClr val="FFF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04" autoAdjust="0"/>
    <p:restoredTop sz="94705" autoAdjust="0"/>
  </p:normalViewPr>
  <p:slideViewPr>
    <p:cSldViewPr>
      <p:cViewPr varScale="1">
        <p:scale>
          <a:sx n="116" d="100"/>
          <a:sy n="116" d="100"/>
        </p:scale>
        <p:origin x="18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8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A062AF-0942-4A47-96F7-14A739DE3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0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B1AEEC-E6E7-4897-ACFA-211E4157F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5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8: Justin</a:t>
            </a:r>
          </a:p>
          <a:p>
            <a:r>
              <a:rPr lang="en-US" dirty="0" smtClean="0"/>
              <a:t>Requesting a minimum of 3</a:t>
            </a:r>
            <a:r>
              <a:rPr lang="en-US" baseline="0" dirty="0" smtClean="0"/>
              <a:t> memberships, directly correlating to how many platforms and benchmarks we can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8: Justin</a:t>
            </a:r>
          </a:p>
          <a:p>
            <a:r>
              <a:rPr lang="en-US" dirty="0" smtClean="0"/>
              <a:t>Requesting a minimum of 3</a:t>
            </a:r>
            <a:r>
              <a:rPr lang="en-US" baseline="0" dirty="0" smtClean="0"/>
              <a:t> memberships, directly correlating to how many platforms and benchmarks we can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8: Justin</a:t>
            </a:r>
          </a:p>
          <a:p>
            <a:r>
              <a:rPr lang="en-US" dirty="0" smtClean="0"/>
              <a:t>Requesting a minimum of 3</a:t>
            </a:r>
            <a:r>
              <a:rPr lang="en-US" baseline="0" dirty="0" smtClean="0"/>
              <a:t> memberships, directly correlating to how many platforms and benchmarks we can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B1AEEC-E6E7-4897-ACFA-211E4157F21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3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pic>
        <p:nvPicPr>
          <p:cNvPr id="11" name="Picture 44" descr="CHRECschoo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6" y="4789714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338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600" b="1" spc="-30" dirty="0" smtClean="0">
                <a:solidFill>
                  <a:schemeClr val="bg1"/>
                </a:solidFill>
                <a:latin typeface="Arial Narrow" pitchFamily="34" charset="0"/>
              </a:rPr>
              <a:t>2014</a:t>
            </a:r>
            <a:r>
              <a:rPr lang="en-US" sz="1600" b="1" spc="-30" baseline="0" dirty="0" smtClean="0">
                <a:solidFill>
                  <a:schemeClr val="bg1"/>
                </a:solidFill>
                <a:latin typeface="Arial Narrow" pitchFamily="34" charset="0"/>
              </a:rPr>
              <a:t> MAPLD Conference</a:t>
            </a:r>
            <a:endParaRPr lang="en-US" sz="1600" b="1" spc="-3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FE732-6BA6-4AB6-BEB7-5946491E22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A2B4-EDA1-458D-AD7A-9217265C4B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</a:t>
            </a:r>
            <a:fld id="{771664E6-88B0-4C1C-9C61-F4DA8154D7B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Slide </a:t>
            </a:r>
            <a:fld id="{670C8789-6D68-439F-9594-9BDF1193AD99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8A5BB-CDFE-430C-B294-B042D724E4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9FFA5-071C-4018-A73A-0F5384B2A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AE75-B836-4FF8-8DCE-4A5DDA871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89B0A-10CF-4117-BB30-947EA9640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F7D6-4A8D-418E-AAE3-2FBBAEBF2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84FC2-DEC3-491D-BF9E-2FCDA52C2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 dirty="0" smtClean="0"/>
              <a:t>Slide </a:t>
            </a:r>
            <a:fld id="{D2147983-34FF-46F8-B126-A690851334C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 smtClean="0"/>
              <a:t> of</a:t>
            </a:r>
            <a:endParaRPr lang="en-US" altLang="en-US" dirty="0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76200" y="6243638"/>
            <a:ext cx="1524000" cy="4572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latin typeface="+mj-lt"/>
              </a:rPr>
              <a:t>May 21, 2014</a:t>
            </a:r>
            <a:endParaRPr lang="en-US" altLang="en-US" sz="1600" b="1" dirty="0">
              <a:latin typeface="+mj-lt"/>
            </a:endParaRPr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924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/>
              <a:t>Comparative Analysis of Present and Future Space Processors with Device Metrics</a:t>
            </a:r>
            <a:endParaRPr lang="en-US" sz="4400" dirty="0" smtClean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581400" y="40386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b="1" u="sng" dirty="0"/>
              <a:t>Tyler M. </a:t>
            </a:r>
            <a:r>
              <a:rPr lang="en-US" altLang="zh-TW" b="1" u="sng" dirty="0" smtClean="0"/>
              <a:t>Lovelly</a:t>
            </a:r>
            <a:endParaRPr lang="en-US" altLang="zh-TW" sz="600" u="sng" dirty="0" smtClean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Ph.D. student</a:t>
            </a:r>
            <a:endParaRPr lang="en-US" sz="12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en-US" altLang="zh-TW" sz="900" dirty="0" smtClean="0"/>
          </a:p>
          <a:p>
            <a:pPr algn="r">
              <a:lnSpc>
                <a:spcPct val="80000"/>
              </a:lnSpc>
              <a:defRPr/>
            </a:pPr>
            <a:r>
              <a:rPr lang="en-US" altLang="zh-TW" b="1" dirty="0" smtClean="0"/>
              <a:t>Kevin Cheng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M</a:t>
            </a:r>
            <a:r>
              <a:rPr lang="en-US" sz="1200" dirty="0" smtClean="0">
                <a:solidFill>
                  <a:srgbClr val="FF4A00"/>
                </a:solidFill>
              </a:rPr>
              <a:t>.S. student</a:t>
            </a:r>
            <a:endParaRPr lang="en-US" sz="12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</a:t>
            </a:r>
            <a:r>
              <a:rPr lang="en-US" sz="1200" dirty="0" smtClean="0">
                <a:solidFill>
                  <a:srgbClr val="FF4A00"/>
                </a:solidFill>
              </a:rPr>
              <a:t>Florida</a:t>
            </a:r>
            <a:endParaRPr lang="en-US" altLang="zh-TW" sz="1200" dirty="0"/>
          </a:p>
          <a:p>
            <a:pPr algn="r" eaLnBrk="1" hangingPunct="1">
              <a:lnSpc>
                <a:spcPct val="80000"/>
              </a:lnSpc>
              <a:defRPr/>
            </a:pPr>
            <a:endParaRPr lang="en-US" altLang="zh-TW" sz="900" dirty="0" smtClean="0"/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b="1" dirty="0" smtClean="0"/>
              <a:t>William Garcia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B.S./M.S. student</a:t>
            </a:r>
            <a:endParaRPr lang="en-US" sz="12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</a:t>
            </a:r>
            <a:r>
              <a:rPr lang="en-US" sz="1200" dirty="0" smtClean="0">
                <a:solidFill>
                  <a:srgbClr val="FF4A00"/>
                </a:solidFill>
              </a:rPr>
              <a:t>Florida</a:t>
            </a:r>
            <a:endParaRPr lang="en-US" sz="1200" dirty="0">
              <a:solidFill>
                <a:srgbClr val="FF4A00"/>
              </a:solidFill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019800" y="403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/>
              <a:t>Dr. Alan </a:t>
            </a:r>
            <a:r>
              <a:rPr lang="en-US" b="1" dirty="0" smtClean="0"/>
              <a:t>D. George</a:t>
            </a:r>
            <a:endParaRPr lang="en-US" b="1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Professor of ECE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</a:t>
            </a:r>
            <a:r>
              <a:rPr lang="en-US" sz="1200" dirty="0" smtClean="0">
                <a:solidFill>
                  <a:srgbClr val="FF4A00"/>
                </a:solidFill>
              </a:rPr>
              <a:t>Florida</a:t>
            </a:r>
            <a:endParaRPr lang="en-US" sz="1200" dirty="0">
              <a:solidFill>
                <a:srgbClr val="FF4A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243935"/>
            <a:ext cx="293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/>
              <a:t>This work was supported in part by the I/UCRC Program</a:t>
            </a:r>
          </a:p>
          <a:p>
            <a:pPr algn="just"/>
            <a:r>
              <a:rPr lang="en-US" sz="800" b="1" dirty="0"/>
              <a:t>of the National Science Foundation under Grant Nos. EEC-0642422 and IIP-1161022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89B0A-10CF-4117-BB30-947EA96400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r>
              <a:rPr lang="en-US" altLang="en-US" dirty="0" smtClean="0">
                <a:solidFill>
                  <a:srgbClr val="000000"/>
                </a:solidFill>
              </a:rPr>
              <a:t> of </a:t>
            </a:r>
            <a:r>
              <a:rPr lang="en-US" altLang="en-US" dirty="0"/>
              <a:t>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30092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Device Metrics Examples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530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88987"/>
          </a:xfrm>
        </p:spPr>
        <p:txBody>
          <a:bodyPr/>
          <a:lstStyle/>
          <a:p>
            <a:r>
              <a:rPr lang="en-US" dirty="0" smtClean="0"/>
              <a:t>Device Metrics: CPU Analysis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11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914400"/>
            <a:ext cx="8686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b="1" u="sng" kern="0" dirty="0" smtClean="0"/>
              <a:t>Example: Freescale P5040 (</a:t>
            </a:r>
            <a:r>
              <a:rPr lang="en-US" sz="2400" b="1" u="sng" kern="0" dirty="0" err="1" smtClean="0"/>
              <a:t>RadHard</a:t>
            </a:r>
            <a:r>
              <a:rPr lang="en-US" sz="2400" b="1" u="sng" kern="0" dirty="0" smtClean="0"/>
              <a:t> RAD5545)</a:t>
            </a:r>
          </a:p>
          <a:p>
            <a:pPr lvl="1"/>
            <a:r>
              <a:rPr lang="en-US" sz="2000" kern="0" dirty="0" smtClean="0"/>
              <a:t>COTS counterpart of RadHard RAD5545 CPU from BAE Systems</a:t>
            </a:r>
          </a:p>
          <a:p>
            <a:pPr lvl="1"/>
            <a:r>
              <a:rPr lang="en-US" sz="2000" kern="0" dirty="0" smtClean="0"/>
              <a:t>Fixed-logic CPU</a:t>
            </a:r>
            <a:r>
              <a:rPr lang="en-US" sz="2000" kern="0" dirty="0"/>
              <a:t>: 2.2 GHz, 49 </a:t>
            </a:r>
            <a:r>
              <a:rPr lang="en-US" sz="2000" kern="0" dirty="0" smtClean="0"/>
              <a:t>W, quad-core, </a:t>
            </a:r>
            <a:r>
              <a:rPr lang="en-US" sz="2000" kern="0" dirty="0"/>
              <a:t>n</a:t>
            </a:r>
            <a:r>
              <a:rPr lang="en-US" sz="2000" kern="0" dirty="0" smtClean="0"/>
              <a:t>o SIMD engine</a:t>
            </a:r>
          </a:p>
          <a:p>
            <a:r>
              <a:rPr lang="en-US" sz="2400" kern="0" dirty="0" smtClean="0"/>
              <a:t>Calculating CD and CD/W</a:t>
            </a:r>
          </a:p>
          <a:p>
            <a:pPr lvl="1"/>
            <a:r>
              <a:rPr lang="en-US" sz="2000" kern="0" dirty="0" smtClean="0"/>
              <a:t>Each core contains</a:t>
            </a:r>
          </a:p>
          <a:p>
            <a:pPr lvl="2"/>
            <a:r>
              <a:rPr lang="en-US" sz="1600" kern="0" dirty="0" smtClean="0"/>
              <a:t>3 integer execution units	</a:t>
            </a:r>
            <a:r>
              <a:rPr lang="en-US" sz="1600" kern="0" dirty="0"/>
              <a:t>1 floating-point execution </a:t>
            </a:r>
            <a:r>
              <a:rPr lang="en-US" sz="1600" kern="0" dirty="0" smtClean="0"/>
              <a:t>unit</a:t>
            </a:r>
          </a:p>
          <a:p>
            <a:pPr lvl="3"/>
            <a:r>
              <a:rPr lang="en-US" sz="1400" kern="0" dirty="0" smtClean="0"/>
              <a:t>Can issue 2 instructions each cycle</a:t>
            </a:r>
          </a:p>
          <a:p>
            <a:pPr lvl="1"/>
            <a:r>
              <a:rPr lang="en-US" sz="2000" kern="0" dirty="0" smtClean="0"/>
              <a:t>Calculate operations/cycle for each data type</a:t>
            </a:r>
          </a:p>
          <a:p>
            <a:pPr lvl="2"/>
            <a:r>
              <a:rPr lang="en-US" sz="1600" kern="0" dirty="0" smtClean="0"/>
              <a:t>Int8: 2 ops/cycle	Int16: 2 ops/cycle	Int32: 2 ops/cycle</a:t>
            </a:r>
          </a:p>
          <a:p>
            <a:pPr lvl="2"/>
            <a:r>
              <a:rPr lang="en-US" sz="1600" kern="0" dirty="0" smtClean="0"/>
              <a:t>SPFP: 1 op/cycle	DPFP: 1 op/cycle</a:t>
            </a:r>
          </a:p>
          <a:p>
            <a:pPr lvl="1"/>
            <a:r>
              <a:rPr lang="en-US" sz="2000" kern="0" dirty="0" smtClean="0"/>
              <a:t>CD</a:t>
            </a:r>
            <a:r>
              <a:rPr lang="en-US" sz="2000" kern="0" baseline="-25000" dirty="0" smtClean="0"/>
              <a:t>Int8,Int16,Int32</a:t>
            </a:r>
            <a:r>
              <a:rPr lang="en-US" sz="2000" kern="0" dirty="0"/>
              <a:t>	</a:t>
            </a:r>
            <a:r>
              <a:rPr lang="en-US" sz="2000" kern="0" dirty="0" smtClean="0"/>
              <a:t>= 4 cores </a:t>
            </a:r>
            <a:r>
              <a:rPr lang="en-US" sz="2000" kern="0" dirty="0"/>
              <a:t>×</a:t>
            </a:r>
            <a:r>
              <a:rPr lang="en-US" sz="2000" kern="0" dirty="0" smtClean="0"/>
              <a:t> 2.2 GHz × 2 ops/cycle = </a:t>
            </a:r>
            <a:r>
              <a:rPr lang="en-US" sz="2000" b="1" kern="0" dirty="0" smtClean="0">
                <a:solidFill>
                  <a:srgbClr val="0021A5"/>
                </a:solidFill>
              </a:rPr>
              <a:t>17.6 GOPS</a:t>
            </a:r>
          </a:p>
          <a:p>
            <a:pPr lvl="1"/>
            <a:r>
              <a:rPr lang="en-US" sz="2000" kern="0" dirty="0" smtClean="0"/>
              <a:t>CD/W</a:t>
            </a:r>
            <a:r>
              <a:rPr lang="en-US" sz="2000" kern="0" baseline="-25000" dirty="0" smtClean="0"/>
              <a:t>Int8,Int16,Int32</a:t>
            </a:r>
            <a:r>
              <a:rPr lang="en-US" sz="2000" kern="0" dirty="0"/>
              <a:t>	</a:t>
            </a:r>
            <a:r>
              <a:rPr lang="en-US" sz="2000" kern="0" dirty="0" smtClean="0"/>
              <a:t>= 17.6 GOPS / 49 W</a:t>
            </a:r>
            <a:r>
              <a:rPr lang="en-US" sz="2000" kern="0" dirty="0"/>
              <a:t>	</a:t>
            </a:r>
            <a:r>
              <a:rPr lang="en-US" sz="2000" kern="0" dirty="0" smtClean="0"/>
              <a:t>	   = </a:t>
            </a:r>
            <a:r>
              <a:rPr lang="en-US" sz="2000" b="1" kern="0" dirty="0" smtClean="0">
                <a:solidFill>
                  <a:srgbClr val="0021A5"/>
                </a:solidFill>
              </a:rPr>
              <a:t>0.36 GOPS/W</a:t>
            </a:r>
          </a:p>
          <a:p>
            <a:pPr lvl="1"/>
            <a:r>
              <a:rPr lang="en-US" sz="2000" kern="0" dirty="0" smtClean="0"/>
              <a:t>CD</a:t>
            </a:r>
            <a:r>
              <a:rPr lang="en-US" sz="2000" kern="0" baseline="-25000" dirty="0" smtClean="0"/>
              <a:t>SPFP,DPFP</a:t>
            </a:r>
            <a:r>
              <a:rPr lang="en-US" sz="2000" kern="0" dirty="0"/>
              <a:t>	</a:t>
            </a:r>
            <a:r>
              <a:rPr lang="en-US" sz="2000" kern="0" dirty="0" smtClean="0"/>
              <a:t>= 4 cores </a:t>
            </a:r>
            <a:r>
              <a:rPr lang="en-US" sz="2000" kern="0" dirty="0"/>
              <a:t>× </a:t>
            </a:r>
            <a:r>
              <a:rPr lang="en-US" sz="2000" kern="0" dirty="0" smtClean="0"/>
              <a:t>2.2 GHz </a:t>
            </a:r>
            <a:r>
              <a:rPr lang="en-US" sz="2000" kern="0" dirty="0"/>
              <a:t>× </a:t>
            </a:r>
            <a:r>
              <a:rPr lang="en-US" sz="2000" kern="0" dirty="0" smtClean="0"/>
              <a:t>1 ops/cycle = </a:t>
            </a:r>
            <a:r>
              <a:rPr lang="en-US" sz="2000" b="1" kern="0" dirty="0" smtClean="0">
                <a:solidFill>
                  <a:srgbClr val="0021A5"/>
                </a:solidFill>
              </a:rPr>
              <a:t>8.8 GOPS</a:t>
            </a:r>
          </a:p>
          <a:p>
            <a:pPr lvl="1"/>
            <a:r>
              <a:rPr lang="en-US" sz="2000" kern="0" dirty="0" smtClean="0"/>
              <a:t>CD/W</a:t>
            </a:r>
            <a:r>
              <a:rPr lang="en-US" sz="2000" kern="0" baseline="-25000" dirty="0" smtClean="0"/>
              <a:t>SPFP,DPFP</a:t>
            </a:r>
            <a:r>
              <a:rPr lang="en-US" sz="2000" kern="0" dirty="0"/>
              <a:t>	</a:t>
            </a:r>
            <a:r>
              <a:rPr lang="en-US" sz="2000" kern="0" dirty="0" smtClean="0"/>
              <a:t>= 8.8 GOPS / 49 W</a:t>
            </a:r>
            <a:r>
              <a:rPr lang="en-US" sz="2000" kern="0" dirty="0"/>
              <a:t>	</a:t>
            </a:r>
            <a:r>
              <a:rPr lang="en-US" sz="2000" kern="0" dirty="0" smtClean="0"/>
              <a:t>	   = </a:t>
            </a:r>
            <a:r>
              <a:rPr lang="en-US" sz="2000" b="1" kern="0" dirty="0" smtClean="0">
                <a:solidFill>
                  <a:srgbClr val="0021A5"/>
                </a:solidFill>
              </a:rPr>
              <a:t>0.18 GOPS/W</a:t>
            </a:r>
            <a:endParaRPr lang="en-US" sz="2000" b="1" kern="0" dirty="0">
              <a:solidFill>
                <a:srgbClr val="0021A5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432484" y="3276600"/>
            <a:ext cx="2101916" cy="533400"/>
          </a:xfrm>
          <a:prstGeom prst="wedgeRoundRectCallout">
            <a:avLst>
              <a:gd name="adj1" fmla="val -39794"/>
              <a:gd name="adj2" fmla="val 73894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1"/>
                </a:solidFill>
              </a:rPr>
              <a:t>Operations mix of 50% add, 50% </a:t>
            </a:r>
            <a:r>
              <a:rPr lang="en-US" sz="1600" dirty="0" err="1" smtClean="0">
                <a:solidFill>
                  <a:schemeClr val="tx1"/>
                </a:solidFill>
              </a:rPr>
              <a:t>mult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0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88987"/>
          </a:xfrm>
        </p:spPr>
        <p:txBody>
          <a:bodyPr/>
          <a:lstStyle/>
          <a:p>
            <a:r>
              <a:rPr lang="en-US" dirty="0" smtClean="0"/>
              <a:t>Device Metrics: CPU Analysis (2/2)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12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4252" y="1169987"/>
            <a:ext cx="878354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Calculating IMB, EMB, and IOB</a:t>
            </a:r>
            <a:endParaRPr lang="en-US" sz="2400" kern="0" dirty="0"/>
          </a:p>
          <a:p>
            <a:pPr lvl="1"/>
            <a:r>
              <a:rPr lang="en-US" sz="2000" kern="0" dirty="0" smtClean="0"/>
              <a:t>Each core contains</a:t>
            </a:r>
          </a:p>
          <a:p>
            <a:pPr lvl="2"/>
            <a:r>
              <a:rPr lang="en-US" sz="1600" kern="0" dirty="0" smtClean="0"/>
              <a:t>L1 data cache: 8-byte bus	L1 </a:t>
            </a:r>
            <a:r>
              <a:rPr lang="en-US" sz="1600" kern="0" dirty="0" err="1" smtClean="0"/>
              <a:t>instr</a:t>
            </a:r>
            <a:r>
              <a:rPr lang="en-US" sz="1600" kern="0" dirty="0" smtClean="0"/>
              <a:t> cache: 16-byte bus	L2 cache: 64-byte bus</a:t>
            </a:r>
          </a:p>
          <a:p>
            <a:pPr lvl="1"/>
            <a:r>
              <a:rPr lang="en-US" sz="2000" kern="0" dirty="0"/>
              <a:t>Total of 2 DDR3 </a:t>
            </a:r>
            <a:r>
              <a:rPr lang="en-US" sz="2000" kern="0" dirty="0" smtClean="0"/>
              <a:t>controllers: </a:t>
            </a:r>
            <a:r>
              <a:rPr lang="en-US" sz="1600" kern="0" dirty="0" smtClean="0">
                <a:solidFill>
                  <a:srgbClr val="0021A5"/>
                </a:solidFill>
              </a:rPr>
              <a:t>8-byte </a:t>
            </a:r>
            <a:r>
              <a:rPr lang="en-US" sz="1600" kern="0" dirty="0">
                <a:solidFill>
                  <a:srgbClr val="0021A5"/>
                </a:solidFill>
              </a:rPr>
              <a:t>bus; 1600 MT/s</a:t>
            </a:r>
          </a:p>
          <a:p>
            <a:pPr lvl="1"/>
            <a:r>
              <a:rPr lang="en-US" sz="2000" kern="0" dirty="0" smtClean="0"/>
              <a:t>IMB</a:t>
            </a:r>
            <a:r>
              <a:rPr lang="en-US" sz="2000" kern="0" baseline="-25000" dirty="0" smtClean="0"/>
              <a:t>L1data</a:t>
            </a:r>
            <a:r>
              <a:rPr lang="en-US" sz="2000" kern="0" dirty="0"/>
              <a:t>	= </a:t>
            </a:r>
            <a:r>
              <a:rPr lang="en-US" sz="2000" kern="0" dirty="0" smtClean="0"/>
              <a:t>4 cores </a:t>
            </a:r>
            <a:r>
              <a:rPr lang="en-US" sz="2000" kern="0" dirty="0"/>
              <a:t>× </a:t>
            </a:r>
            <a:r>
              <a:rPr lang="en-US" sz="2000" kern="0" dirty="0" smtClean="0"/>
              <a:t>2.2 GHz </a:t>
            </a:r>
            <a:r>
              <a:rPr lang="en-US" sz="2000" kern="0" dirty="0"/>
              <a:t>× 8 </a:t>
            </a:r>
            <a:r>
              <a:rPr lang="en-US" sz="2000" kern="0" dirty="0" smtClean="0"/>
              <a:t>bytes   = </a:t>
            </a:r>
            <a:r>
              <a:rPr lang="en-US" sz="2000" b="1" kern="0" dirty="0" smtClean="0">
                <a:solidFill>
                  <a:srgbClr val="0021A5"/>
                </a:solidFill>
              </a:rPr>
              <a:t>70.4 GB/s</a:t>
            </a:r>
          </a:p>
          <a:p>
            <a:pPr lvl="1"/>
            <a:r>
              <a:rPr lang="en-US" sz="2000" kern="0" dirty="0" smtClean="0"/>
              <a:t>IMB</a:t>
            </a:r>
            <a:r>
              <a:rPr lang="en-US" sz="2000" kern="0" baseline="-25000" dirty="0" smtClean="0"/>
              <a:t>L1inst</a:t>
            </a:r>
            <a:r>
              <a:rPr lang="en-US" sz="2000" kern="0" dirty="0"/>
              <a:t>	= 4 cores × </a:t>
            </a:r>
            <a:r>
              <a:rPr lang="en-US" sz="2000" kern="0" dirty="0" smtClean="0"/>
              <a:t>2.2 GHz </a:t>
            </a:r>
            <a:r>
              <a:rPr lang="en-US" sz="2000" kern="0" dirty="0"/>
              <a:t>× </a:t>
            </a:r>
            <a:r>
              <a:rPr lang="en-US" sz="2000" kern="0" dirty="0" smtClean="0"/>
              <a:t>16 </a:t>
            </a:r>
            <a:r>
              <a:rPr lang="en-US" sz="2000" kern="0" dirty="0"/>
              <a:t>bytes = </a:t>
            </a:r>
            <a:r>
              <a:rPr lang="en-US" sz="2000" b="1" kern="0" dirty="0" smtClean="0">
                <a:solidFill>
                  <a:srgbClr val="0021A5"/>
                </a:solidFill>
              </a:rPr>
              <a:t>140.8 GB/s</a:t>
            </a:r>
          </a:p>
          <a:p>
            <a:pPr lvl="1"/>
            <a:r>
              <a:rPr lang="en-US" sz="2000" kern="0" dirty="0" smtClean="0"/>
              <a:t>IMB</a:t>
            </a:r>
            <a:r>
              <a:rPr lang="en-US" sz="2000" kern="0" baseline="-25000" dirty="0" smtClean="0"/>
              <a:t>L2</a:t>
            </a:r>
            <a:r>
              <a:rPr lang="en-US" sz="2000" kern="0" dirty="0"/>
              <a:t>	= 4 cores × </a:t>
            </a:r>
            <a:r>
              <a:rPr lang="en-US" sz="2000" kern="0" dirty="0" smtClean="0"/>
              <a:t>2.2 GHz </a:t>
            </a:r>
            <a:r>
              <a:rPr lang="en-US" sz="2000" kern="0" dirty="0"/>
              <a:t>× </a:t>
            </a:r>
            <a:r>
              <a:rPr lang="en-US" sz="2000" kern="0" dirty="0" smtClean="0"/>
              <a:t>64 bytes = </a:t>
            </a:r>
            <a:r>
              <a:rPr lang="en-US" sz="2000" b="1" kern="0" dirty="0" smtClean="0">
                <a:solidFill>
                  <a:srgbClr val="0021A5"/>
                </a:solidFill>
              </a:rPr>
              <a:t>563.2 GB/s</a:t>
            </a:r>
          </a:p>
          <a:p>
            <a:pPr lvl="1"/>
            <a:r>
              <a:rPr lang="en-US" sz="2000" kern="0" dirty="0" smtClean="0"/>
              <a:t>EMB	= 2 DDR3 × 8 bytes × 1600 MT/s = </a:t>
            </a:r>
            <a:r>
              <a:rPr lang="en-US" sz="2000" b="1" kern="0" dirty="0" smtClean="0">
                <a:solidFill>
                  <a:srgbClr val="0021A5"/>
                </a:solidFill>
              </a:rPr>
              <a:t>25.6 GB/s</a:t>
            </a:r>
          </a:p>
          <a:p>
            <a:pPr lvl="1"/>
            <a:r>
              <a:rPr lang="en-US" sz="2000" kern="0" dirty="0" smtClean="0"/>
              <a:t>IOB</a:t>
            </a:r>
            <a:r>
              <a:rPr lang="en-US" sz="2000" kern="0" dirty="0"/>
              <a:t>	= </a:t>
            </a:r>
            <a:r>
              <a:rPr lang="en-US" sz="2000" kern="0" dirty="0" smtClean="0"/>
              <a:t>DDR3 </a:t>
            </a:r>
            <a:r>
              <a:rPr lang="en-US" sz="2000" kern="0" dirty="0"/>
              <a:t>+ </a:t>
            </a:r>
            <a:r>
              <a:rPr lang="en-US" sz="2000" kern="0" dirty="0" smtClean="0"/>
              <a:t>10GigE + 1GigE + </a:t>
            </a:r>
            <a:r>
              <a:rPr lang="en-US" sz="2000" kern="0" dirty="0" err="1" smtClean="0"/>
              <a:t>PCIe</a:t>
            </a:r>
            <a:r>
              <a:rPr lang="en-US" sz="2000" kern="0" dirty="0" smtClean="0"/>
              <a:t> + SATA2.0 + GPIO</a:t>
            </a:r>
          </a:p>
          <a:p>
            <a:pPr marL="344487" lvl="1" indent="0">
              <a:buNone/>
            </a:pPr>
            <a:r>
              <a:rPr lang="en-US" sz="2000" kern="0" dirty="0" smtClean="0"/>
              <a:t>          	= 25.6 GB/s + 5 GB/s + .5 GB/s</a:t>
            </a:r>
          </a:p>
          <a:p>
            <a:pPr marL="344487" lvl="1" indent="0">
              <a:buNone/>
            </a:pPr>
            <a:r>
              <a:rPr lang="en-US" sz="2000" kern="0" dirty="0" smtClean="0"/>
              <a:t>		</a:t>
            </a:r>
            <a:r>
              <a:rPr lang="en-US" sz="2000" kern="0" dirty="0"/>
              <a:t> </a:t>
            </a:r>
            <a:r>
              <a:rPr lang="en-US" sz="2000" kern="0" dirty="0" smtClean="0"/>
              <a:t>  + 8 GB/s + .3 </a:t>
            </a:r>
            <a:r>
              <a:rPr lang="en-US" sz="2000" kern="0" dirty="0"/>
              <a:t>GB/s + </a:t>
            </a:r>
            <a:r>
              <a:rPr lang="en-US" sz="2000" kern="0" dirty="0" smtClean="0"/>
              <a:t>8.8GB/s = </a:t>
            </a:r>
            <a:r>
              <a:rPr lang="en-US" sz="2000" b="1" kern="0" dirty="0" smtClean="0">
                <a:solidFill>
                  <a:srgbClr val="0021A5"/>
                </a:solidFill>
              </a:rPr>
              <a:t>48.2 GB/s</a:t>
            </a:r>
            <a:endParaRPr lang="en-US" sz="1600" kern="0" dirty="0">
              <a:solidFill>
                <a:srgbClr val="0021A5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241676" y="5284787"/>
            <a:ext cx="2057400" cy="533400"/>
          </a:xfrm>
          <a:prstGeom prst="wedgeRoundRectCallout">
            <a:avLst>
              <a:gd name="adj1" fmla="val 6056"/>
              <a:gd name="adj2" fmla="val -79909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Based on </a:t>
            </a:r>
            <a:r>
              <a:rPr lang="en-US" sz="1600" dirty="0" smtClean="0">
                <a:solidFill>
                  <a:schemeClr val="tx1"/>
                </a:solidFill>
              </a:rPr>
              <a:t>optimal </a:t>
            </a:r>
            <a:r>
              <a:rPr lang="en-US" sz="1600" dirty="0" err="1">
                <a:solidFill>
                  <a:schemeClr val="tx1"/>
                </a:solidFill>
              </a:rPr>
              <a:t>SerDes</a:t>
            </a:r>
            <a:r>
              <a:rPr lang="en-US" sz="1600" dirty="0">
                <a:solidFill>
                  <a:schemeClr val="tx1"/>
                </a:solidFill>
              </a:rPr>
              <a:t> lane </a:t>
            </a:r>
            <a:r>
              <a:rPr lang="en-US" sz="1600" dirty="0" err="1" smtClean="0">
                <a:solidFill>
                  <a:schemeClr val="tx1"/>
                </a:solidFill>
              </a:rPr>
              <a:t>config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239000" y="2389187"/>
            <a:ext cx="1752600" cy="533400"/>
          </a:xfrm>
          <a:prstGeom prst="wedgeRoundRectCallout">
            <a:avLst>
              <a:gd name="adj1" fmla="val -49350"/>
              <a:gd name="adj2" fmla="val 7179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Assumes 100% cache hit rate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28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88987"/>
          </a:xfrm>
        </p:spPr>
        <p:txBody>
          <a:bodyPr/>
          <a:lstStyle/>
          <a:p>
            <a:r>
              <a:rPr lang="en-US" dirty="0" smtClean="0"/>
              <a:t>Device Metrics: FPGA Analysis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838200"/>
            <a:ext cx="8686800" cy="523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b="1" u="sng" kern="0" dirty="0" smtClean="0"/>
              <a:t>Example: Xilinx Virtex-5 FX130T</a:t>
            </a:r>
          </a:p>
          <a:p>
            <a:pPr lvl="1"/>
            <a:r>
              <a:rPr lang="en-US" sz="2000" kern="0" dirty="0" smtClean="0"/>
              <a:t>COTS counterpart of </a:t>
            </a:r>
            <a:r>
              <a:rPr lang="en-US" sz="2000" kern="0" dirty="0" err="1" smtClean="0"/>
              <a:t>RadHard</a:t>
            </a:r>
            <a:r>
              <a:rPr lang="en-US" sz="2000" kern="0" dirty="0" smtClean="0"/>
              <a:t> Virtex-5QV FX130 FPGA from Xilinx</a:t>
            </a:r>
          </a:p>
          <a:p>
            <a:pPr lvl="1"/>
            <a:r>
              <a:rPr lang="en-US" sz="2000" kern="0" dirty="0" smtClean="0"/>
              <a:t>Reconfigurable-logic FPGA: different methods required for metrics </a:t>
            </a:r>
            <a:r>
              <a:rPr lang="en-US" sz="2000" kern="0" baseline="30000" dirty="0" smtClean="0">
                <a:solidFill>
                  <a:schemeClr val="tx1"/>
                </a:solidFill>
              </a:rPr>
              <a:t>[3]</a:t>
            </a:r>
          </a:p>
          <a:p>
            <a:r>
              <a:rPr lang="en-US" sz="2400" kern="0" dirty="0" smtClean="0"/>
              <a:t>Calculating CD and CD/W</a:t>
            </a:r>
            <a:endParaRPr lang="en-US" sz="2400" kern="0" dirty="0"/>
          </a:p>
          <a:p>
            <a:pPr lvl="1"/>
            <a:r>
              <a:rPr lang="en-US" sz="2000" kern="0" dirty="0" smtClean="0"/>
              <a:t>FPGA logic resources</a:t>
            </a:r>
          </a:p>
          <a:p>
            <a:pPr lvl="2"/>
            <a:r>
              <a:rPr lang="en-US" sz="1600" kern="0" dirty="0" smtClean="0"/>
              <a:t>Look-up tables (LUTs), Flip-flops (FFs), Multiply-accumulate units (DSPs)</a:t>
            </a:r>
          </a:p>
          <a:p>
            <a:pPr lvl="1"/>
            <a:r>
              <a:rPr lang="en-US" sz="2000" kern="0" dirty="0" smtClean="0"/>
              <a:t>Generate and implement compute cores on FPGA with vendor tools</a:t>
            </a:r>
          </a:p>
          <a:p>
            <a:pPr lvl="2"/>
            <a:r>
              <a:rPr lang="en-US" sz="1600" kern="0" dirty="0" smtClean="0"/>
              <a:t>All combinations of operation and data types: with and without DSP resources</a:t>
            </a:r>
          </a:p>
          <a:p>
            <a:pPr lvl="2"/>
            <a:r>
              <a:rPr lang="en-US" sz="1600" kern="0" dirty="0"/>
              <a:t>C</a:t>
            </a:r>
            <a:r>
              <a:rPr lang="en-US" sz="1600" kern="0" dirty="0" smtClean="0"/>
              <a:t>ollect data on resource usage and max. operating frequencies</a:t>
            </a:r>
          </a:p>
          <a:p>
            <a:pPr lvl="2"/>
            <a:r>
              <a:rPr lang="en-US" sz="1600" kern="0" dirty="0" smtClean="0"/>
              <a:t>Linear-programming algorithm optimally packs cores onto FPGA</a:t>
            </a:r>
          </a:p>
          <a:p>
            <a:pPr lvl="2"/>
            <a:r>
              <a:rPr lang="en-US" sz="1600" kern="0" dirty="0" smtClean="0"/>
              <a:t>Max. cores = max. ops/cycle (with pipelined cores)</a:t>
            </a:r>
            <a:endParaRPr lang="en-US" sz="2000" kern="0" dirty="0" smtClean="0"/>
          </a:p>
          <a:p>
            <a:pPr lvl="1"/>
            <a:r>
              <a:rPr lang="en-US" sz="2000" kern="0" dirty="0"/>
              <a:t>Use vendor-provided tools for power estimation</a:t>
            </a:r>
          </a:p>
          <a:p>
            <a:pPr lvl="2"/>
            <a:r>
              <a:rPr lang="en-US" sz="1600" kern="0" dirty="0" smtClean="0"/>
              <a:t>Calculate dynamic power based </a:t>
            </a:r>
            <a:r>
              <a:rPr lang="en-US" sz="1600" kern="0" dirty="0"/>
              <a:t>on resource </a:t>
            </a:r>
            <a:r>
              <a:rPr lang="en-US" sz="1600" kern="0" dirty="0" smtClean="0"/>
              <a:t>usage for cores</a:t>
            </a:r>
            <a:endParaRPr lang="en-US" sz="1600" kern="0" dirty="0"/>
          </a:p>
          <a:p>
            <a:pPr lvl="1"/>
            <a:r>
              <a:rPr lang="en-US" sz="2000" kern="0" dirty="0"/>
              <a:t>C</a:t>
            </a:r>
            <a:r>
              <a:rPr lang="en-US" sz="2000" kern="0" dirty="0" smtClean="0"/>
              <a:t>D</a:t>
            </a:r>
            <a:r>
              <a:rPr lang="en-US" sz="2000" kern="0" baseline="-25000" dirty="0" smtClean="0"/>
              <a:t>Int8 </a:t>
            </a:r>
            <a:r>
              <a:rPr lang="en-US" sz="2000" kern="0" dirty="0" smtClean="0"/>
              <a:t>= 2358 ops/cycle </a:t>
            </a:r>
            <a:r>
              <a:rPr lang="en-US" sz="2000" kern="0" dirty="0"/>
              <a:t>×</a:t>
            </a:r>
            <a:r>
              <a:rPr lang="en-US" sz="2000" kern="0" dirty="0" smtClean="0"/>
              <a:t> 0.353 GHz  = </a:t>
            </a:r>
            <a:r>
              <a:rPr lang="en-US" sz="2000" b="1" kern="0" dirty="0" smtClean="0">
                <a:solidFill>
                  <a:srgbClr val="0021A5"/>
                </a:solidFill>
              </a:rPr>
              <a:t>833.2 GOPS</a:t>
            </a:r>
          </a:p>
          <a:p>
            <a:pPr lvl="1"/>
            <a:r>
              <a:rPr lang="en-US" sz="2000" kern="0" dirty="0" smtClean="0"/>
              <a:t>CD/W</a:t>
            </a:r>
            <a:r>
              <a:rPr lang="en-US" sz="2000" kern="0" baseline="-25000" dirty="0" smtClean="0"/>
              <a:t>Int8</a:t>
            </a:r>
            <a:r>
              <a:rPr lang="en-US" sz="2000" kern="0" dirty="0" smtClean="0"/>
              <a:t> = 833.2 GOPS / 16.53 W</a:t>
            </a:r>
            <a:r>
              <a:rPr lang="en-US" sz="2000" kern="0" dirty="0"/>
              <a:t> </a:t>
            </a:r>
            <a:r>
              <a:rPr lang="en-US" sz="2000" kern="0" dirty="0" smtClean="0"/>
              <a:t>= </a:t>
            </a:r>
            <a:r>
              <a:rPr lang="en-US" sz="2000" b="1" kern="0" dirty="0" smtClean="0">
                <a:solidFill>
                  <a:srgbClr val="0021A5"/>
                </a:solidFill>
              </a:rPr>
              <a:t>50.42 GOPS/W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6150114"/>
            <a:ext cx="29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 smtClean="0"/>
              <a:t>[3] </a:t>
            </a:r>
            <a:r>
              <a:rPr lang="en-US" sz="800" b="1" dirty="0"/>
              <a:t>N. </a:t>
            </a:r>
            <a:r>
              <a:rPr lang="en-US" sz="800" b="1" dirty="0" err="1"/>
              <a:t>Wulf</a:t>
            </a:r>
            <a:r>
              <a:rPr lang="en-US" sz="800" b="1" dirty="0"/>
              <a:t>, J. Richardson, and A. George, “Optimizing </a:t>
            </a:r>
            <a:r>
              <a:rPr lang="en-US" sz="800" b="1" dirty="0" smtClean="0"/>
              <a:t>FPGA Performance, Power</a:t>
            </a:r>
            <a:r>
              <a:rPr lang="en-US" sz="800" b="1" dirty="0"/>
              <a:t>, and Dependability with Linear Programming,” Proc. of Military and Aerospace </a:t>
            </a:r>
            <a:r>
              <a:rPr lang="en-US" sz="800" b="1" dirty="0" smtClean="0"/>
              <a:t>Programmable-Logic </a:t>
            </a:r>
            <a:r>
              <a:rPr lang="en-US" sz="800" b="1" dirty="0"/>
              <a:t>Devices Conference (MAPLD), San Diego, CA, April 9 - 12, </a:t>
            </a:r>
            <a:r>
              <a:rPr lang="en-US" sz="800" b="1" dirty="0" smtClean="0"/>
              <a:t>2013.</a:t>
            </a:r>
            <a:endParaRPr lang="en-US" sz="800" b="1" dirty="0"/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2209800" y="6172200"/>
            <a:ext cx="2057400" cy="533400"/>
          </a:xfrm>
          <a:prstGeom prst="wedgeRoundRectCallout">
            <a:avLst>
              <a:gd name="adj1" fmla="val -41292"/>
              <a:gd name="adj2" fmla="val -78272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Same process used for all data types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477000" y="4419600"/>
            <a:ext cx="2057400" cy="533400"/>
          </a:xfrm>
          <a:prstGeom prst="wedgeRoundRectCallout">
            <a:avLst>
              <a:gd name="adj1" fmla="val 1498"/>
              <a:gd name="adj2" fmla="val -13107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Operations mix of 50% add, 50% </a:t>
            </a:r>
            <a:r>
              <a:rPr lang="en-US" sz="1600" dirty="0" err="1">
                <a:solidFill>
                  <a:schemeClr val="tx1"/>
                </a:solidFill>
              </a:rPr>
              <a:t>mult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88987"/>
          </a:xfrm>
        </p:spPr>
        <p:txBody>
          <a:bodyPr/>
          <a:lstStyle/>
          <a:p>
            <a:r>
              <a:rPr lang="en-US" dirty="0" smtClean="0"/>
              <a:t>Device Metrics: FPGA Analysis (2/2)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14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322387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Calculating </a:t>
            </a:r>
            <a:r>
              <a:rPr lang="en-US" sz="2400" kern="0" dirty="0"/>
              <a:t>IMB, EMB, and </a:t>
            </a:r>
            <a:r>
              <a:rPr lang="en-US" sz="2400" kern="0" dirty="0" smtClean="0"/>
              <a:t>IOB</a:t>
            </a:r>
            <a:endParaRPr lang="en-US" sz="2000" kern="0" dirty="0" smtClean="0"/>
          </a:p>
          <a:p>
            <a:pPr lvl="1"/>
            <a:r>
              <a:rPr lang="en-US" sz="2000" kern="0" dirty="0" smtClean="0"/>
              <a:t>298 Block RAM units (BRAMs): </a:t>
            </a:r>
            <a:r>
              <a:rPr lang="en-US" sz="1600" kern="0" dirty="0" smtClean="0">
                <a:solidFill>
                  <a:srgbClr val="0021A5"/>
                </a:solidFill>
              </a:rPr>
              <a:t>9-byte bus, 2 ports, 0.266 GHz operating frequency</a:t>
            </a:r>
            <a:endParaRPr lang="en-US" sz="1600" kern="0" dirty="0">
              <a:solidFill>
                <a:srgbClr val="0021A5"/>
              </a:solidFill>
            </a:endParaRPr>
          </a:p>
          <a:p>
            <a:pPr lvl="1"/>
            <a:r>
              <a:rPr lang="en-US" sz="2000" kern="0" dirty="0" smtClean="0"/>
              <a:t>5 DDR2 controllers: </a:t>
            </a:r>
            <a:r>
              <a:rPr lang="en-US" sz="1600" kern="0" dirty="0" smtClean="0">
                <a:solidFill>
                  <a:srgbClr val="0021A5"/>
                </a:solidFill>
              </a:rPr>
              <a:t>8-byte bus, double data rate, 0.266 GHz </a:t>
            </a:r>
            <a:r>
              <a:rPr lang="en-US" sz="1600" kern="0" dirty="0">
                <a:solidFill>
                  <a:srgbClr val="0021A5"/>
                </a:solidFill>
              </a:rPr>
              <a:t>operating </a:t>
            </a:r>
            <a:r>
              <a:rPr lang="en-US" sz="1600" kern="0" dirty="0" smtClean="0">
                <a:solidFill>
                  <a:srgbClr val="0021A5"/>
                </a:solidFill>
              </a:rPr>
              <a:t>frequency</a:t>
            </a:r>
            <a:endParaRPr lang="en-US" sz="1600" kern="0" dirty="0">
              <a:solidFill>
                <a:srgbClr val="0021A5"/>
              </a:solidFill>
            </a:endParaRPr>
          </a:p>
          <a:p>
            <a:pPr lvl="1"/>
            <a:r>
              <a:rPr lang="en-US" sz="2000" kern="0" dirty="0" smtClean="0"/>
              <a:t>840 GPIO pins: </a:t>
            </a:r>
            <a:r>
              <a:rPr lang="en-US" sz="1600" kern="0" dirty="0" smtClean="0">
                <a:solidFill>
                  <a:srgbClr val="0021A5"/>
                </a:solidFill>
              </a:rPr>
              <a:t>0.8 Gb/s data rate</a:t>
            </a:r>
          </a:p>
          <a:p>
            <a:pPr lvl="1"/>
            <a:r>
              <a:rPr lang="en-US" sz="2000" kern="0" dirty="0" smtClean="0"/>
              <a:t>20 </a:t>
            </a:r>
            <a:r>
              <a:rPr lang="en-US" sz="2000" kern="0" dirty="0" err="1" smtClean="0"/>
              <a:t>RocketIO</a:t>
            </a:r>
            <a:r>
              <a:rPr lang="en-US" sz="2000" kern="0" dirty="0" smtClean="0"/>
              <a:t> GTX transceivers: </a:t>
            </a:r>
            <a:r>
              <a:rPr lang="en-US" sz="1600" kern="0" dirty="0" smtClean="0">
                <a:solidFill>
                  <a:srgbClr val="0021A5"/>
                </a:solidFill>
              </a:rPr>
              <a:t>6.5 Gb/s data rate</a:t>
            </a:r>
          </a:p>
          <a:p>
            <a:pPr lvl="1"/>
            <a:r>
              <a:rPr lang="en-US" sz="2000" kern="0" dirty="0" smtClean="0"/>
              <a:t>IMB</a:t>
            </a:r>
            <a:r>
              <a:rPr lang="en-US" sz="2000" kern="0" baseline="-25000" dirty="0" smtClean="0"/>
              <a:t>BRAM</a:t>
            </a:r>
            <a:r>
              <a:rPr lang="en-US" sz="2000" kern="0" dirty="0" smtClean="0"/>
              <a:t> = 298 BRAMs </a:t>
            </a:r>
            <a:r>
              <a:rPr lang="en-US" sz="2000" kern="0" dirty="0"/>
              <a:t>× </a:t>
            </a:r>
            <a:r>
              <a:rPr lang="en-US" sz="2000" kern="0" dirty="0" smtClean="0"/>
              <a:t>0.266 </a:t>
            </a:r>
            <a:r>
              <a:rPr lang="en-US" sz="2000" kern="0" dirty="0"/>
              <a:t>GHz × </a:t>
            </a:r>
            <a:r>
              <a:rPr lang="en-US" sz="2000" kern="0" dirty="0" smtClean="0"/>
              <a:t>9 </a:t>
            </a:r>
            <a:r>
              <a:rPr lang="en-US" sz="2000" kern="0" dirty="0"/>
              <a:t>bytes </a:t>
            </a:r>
            <a:r>
              <a:rPr lang="en-US" sz="2000" kern="0" dirty="0" smtClean="0"/>
              <a:t>× 2 ports = </a:t>
            </a:r>
            <a:r>
              <a:rPr lang="en-US" sz="2000" b="1" kern="0" dirty="0" smtClean="0">
                <a:solidFill>
                  <a:srgbClr val="0021A5"/>
                </a:solidFill>
              </a:rPr>
              <a:t>1430.04 GB/s</a:t>
            </a:r>
            <a:endParaRPr lang="en-US" sz="2000" b="1" kern="0" dirty="0">
              <a:solidFill>
                <a:srgbClr val="0021A5"/>
              </a:solidFill>
            </a:endParaRPr>
          </a:p>
          <a:p>
            <a:pPr lvl="1"/>
            <a:r>
              <a:rPr lang="en-US" sz="2000" kern="0" dirty="0" smtClean="0"/>
              <a:t>EMB = 5 DDR2 × </a:t>
            </a:r>
            <a:r>
              <a:rPr lang="en-US" sz="2000" kern="0" dirty="0"/>
              <a:t>0.266 GHz × </a:t>
            </a:r>
            <a:r>
              <a:rPr lang="en-US" sz="2000" kern="0" dirty="0" smtClean="0"/>
              <a:t>8 </a:t>
            </a:r>
            <a:r>
              <a:rPr lang="en-US" sz="2000" kern="0" dirty="0"/>
              <a:t>bytes × </a:t>
            </a:r>
            <a:r>
              <a:rPr lang="en-US" sz="2000" kern="0" dirty="0" smtClean="0"/>
              <a:t>2 (</a:t>
            </a:r>
            <a:r>
              <a:rPr lang="en-US" sz="1600" kern="0" dirty="0" smtClean="0"/>
              <a:t>double data rate</a:t>
            </a:r>
            <a:r>
              <a:rPr lang="en-US" sz="2000" kern="0" dirty="0" smtClean="0"/>
              <a:t>) = </a:t>
            </a:r>
            <a:r>
              <a:rPr lang="en-US" sz="2000" b="1" kern="0" dirty="0" smtClean="0">
                <a:solidFill>
                  <a:srgbClr val="0021A5"/>
                </a:solidFill>
              </a:rPr>
              <a:t>21.33 </a:t>
            </a:r>
            <a:r>
              <a:rPr lang="en-US" sz="2000" b="1" kern="0" dirty="0">
                <a:solidFill>
                  <a:srgbClr val="0021A5"/>
                </a:solidFill>
              </a:rPr>
              <a:t>GB/s</a:t>
            </a:r>
          </a:p>
          <a:p>
            <a:pPr lvl="1"/>
            <a:r>
              <a:rPr lang="en-US" sz="2000" kern="0" dirty="0" smtClean="0"/>
              <a:t>IOB = DDR2 + GPIO + </a:t>
            </a:r>
            <a:r>
              <a:rPr lang="en-US" sz="2000" kern="0" dirty="0" err="1" smtClean="0"/>
              <a:t>RocketIO</a:t>
            </a:r>
            <a:r>
              <a:rPr lang="en-US" sz="2000" kern="0" dirty="0" smtClean="0"/>
              <a:t> GTX transceivers</a:t>
            </a:r>
          </a:p>
          <a:p>
            <a:pPr marL="344487" lvl="1" indent="0">
              <a:buNone/>
            </a:pPr>
            <a:r>
              <a:rPr lang="en-US" sz="2000" kern="0" dirty="0" smtClean="0"/>
              <a:t>	    = 21.33 GB/s + (840 pins</a:t>
            </a:r>
            <a:r>
              <a:rPr lang="en-US" sz="2000" kern="0" dirty="0"/>
              <a:t> × </a:t>
            </a:r>
            <a:r>
              <a:rPr lang="en-US" sz="2000" kern="0" dirty="0" smtClean="0"/>
              <a:t>0.8 Gb/s)</a:t>
            </a:r>
          </a:p>
          <a:p>
            <a:pPr marL="344487" lvl="1" indent="0">
              <a:buNone/>
            </a:pPr>
            <a:r>
              <a:rPr lang="en-US" sz="2000" kern="0" dirty="0"/>
              <a:t>	 </a:t>
            </a:r>
            <a:r>
              <a:rPr lang="en-US" sz="2000" kern="0" dirty="0" smtClean="0"/>
              <a:t>      + </a:t>
            </a:r>
            <a:r>
              <a:rPr lang="en-US" sz="2000" kern="0" dirty="0"/>
              <a:t>(20 transceivers × 6.5 Gb/s) = </a:t>
            </a:r>
            <a:r>
              <a:rPr lang="en-US" sz="2000" b="1" kern="0" dirty="0" smtClean="0">
                <a:solidFill>
                  <a:srgbClr val="0021A5"/>
                </a:solidFill>
              </a:rPr>
              <a:t>121.58 GB/s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191250" y="2617787"/>
            <a:ext cx="2419350" cy="571500"/>
          </a:xfrm>
          <a:prstGeom prst="wedgeRoundRectCallout">
            <a:avLst>
              <a:gd name="adj1" fmla="val -41292"/>
              <a:gd name="adj2" fmla="val -78272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Based on max. packing of memory controllers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94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89B0A-10CF-4117-BB30-947EA96400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of </a:t>
            </a:r>
            <a:r>
              <a:rPr lang="en-US" altLang="en-US" dirty="0"/>
              <a:t>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30092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Benchmarking Examples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4101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of </a:t>
            </a:r>
            <a:r>
              <a:rPr lang="en-US" altLang="en-US" dirty="0"/>
              <a:t>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12787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Benchmarking: P5040 (1/2)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228600" y="838200"/>
                <a:ext cx="8610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rgbClr val="FF4A00"/>
                    </a:solidFill>
                    <a:latin typeface="+mn-lt"/>
                    <a:cs typeface="+mn-cs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0021A5"/>
                    </a:solidFill>
                    <a:latin typeface="+mn-lt"/>
                    <a:cs typeface="+mn-cs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en-US" sz="2400" kern="0" dirty="0" smtClean="0"/>
                  <a:t>Matrix multiplication of two </a:t>
                </a:r>
                <a14:m>
                  <m:oMath xmlns:m="http://schemas.openxmlformats.org/officeDocument/2006/math">
                    <m:r>
                      <a:rPr lang="en-US" sz="2400" b="0" i="1" kern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kern="0" dirty="0" smtClean="0"/>
                  <a:t> matrices</a:t>
                </a:r>
                <a:endParaRPr lang="en-US" sz="1600" kern="0" dirty="0" smtClean="0"/>
              </a:p>
              <a:p>
                <a:pPr lvl="1"/>
                <a:r>
                  <a:rPr lang="en-US" sz="2000" kern="0" dirty="0" smtClean="0"/>
                  <a:t>Generated results for various data types, problem sizes, # cores</a:t>
                </a:r>
              </a:p>
              <a:p>
                <a:pPr lvl="1"/>
                <a:r>
                  <a:rPr lang="en-US" sz="2000" kern="0" dirty="0" smtClean="0"/>
                  <a:t>Estimated RAD5545 performance based on reduced frequency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838200"/>
                <a:ext cx="8610600" cy="1219200"/>
              </a:xfrm>
              <a:prstGeom prst="rect">
                <a:avLst/>
              </a:prstGeom>
              <a:blipFill rotWithShape="0">
                <a:blip r:embed="rId2"/>
                <a:stretch>
                  <a:fillRect l="-283" t="-3500" b="-6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3896085" cy="205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292" y="2057400"/>
            <a:ext cx="3899793" cy="2057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077619"/>
            <a:ext cx="3889078" cy="2057400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 bwMode="auto">
          <a:xfrm>
            <a:off x="5257800" y="2540667"/>
            <a:ext cx="1752600" cy="431133"/>
          </a:xfrm>
          <a:prstGeom prst="wedgeRoundRectCallout">
            <a:avLst>
              <a:gd name="adj1" fmla="val 41353"/>
              <a:gd name="adj2" fmla="val 7662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performance of </a:t>
            </a:r>
            <a:r>
              <a:rPr lang="en-US" sz="1400" b="1" dirty="0" smtClean="0">
                <a:solidFill>
                  <a:schemeClr val="tx1"/>
                </a:solidFill>
              </a:rPr>
              <a:t>~0.61 GOPS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343400" y="4038600"/>
            <a:ext cx="4721522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Performance analysis</a:t>
            </a:r>
            <a:endParaRPr lang="en-US" sz="1600" kern="0" dirty="0" smtClean="0"/>
          </a:p>
          <a:p>
            <a:pPr lvl="1"/>
            <a:r>
              <a:rPr lang="en-US" sz="2000" kern="0" dirty="0" smtClean="0"/>
              <a:t>Scales down with higher precision</a:t>
            </a:r>
          </a:p>
          <a:p>
            <a:pPr lvl="2"/>
            <a:r>
              <a:rPr lang="en-US" sz="1600" kern="0" dirty="0" smtClean="0"/>
              <a:t>Exception: Int32/Int64 slower than SPFP due to larger output matrices</a:t>
            </a:r>
          </a:p>
          <a:p>
            <a:pPr lvl="1"/>
            <a:r>
              <a:rPr lang="en-US" sz="2000" kern="0" dirty="0" smtClean="0"/>
              <a:t>Very high parallel efficiency; approaching linear speedup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3352800" y="1944019"/>
            <a:ext cx="1828800" cy="418181"/>
          </a:xfrm>
          <a:prstGeom prst="wedgeRoundRectCallout">
            <a:avLst>
              <a:gd name="adj1" fmla="val -74817"/>
              <a:gd name="adj2" fmla="val 9390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performance of </a:t>
            </a:r>
            <a:r>
              <a:rPr lang="en-US" sz="1400" b="1" dirty="0" smtClean="0">
                <a:solidFill>
                  <a:schemeClr val="tx1"/>
                </a:solidFill>
              </a:rPr>
              <a:t>~3.09 GOPS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3124200" y="5867400"/>
            <a:ext cx="1378170" cy="609600"/>
          </a:xfrm>
          <a:prstGeom prst="wedgeRoundRectCallout">
            <a:avLst>
              <a:gd name="adj1" fmla="val 21983"/>
              <a:gd name="adj2" fmla="val -136894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Speedup consistent for all data types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53" y="304800"/>
            <a:ext cx="723884" cy="72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419083"/>
            <a:ext cx="4841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3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r>
              <a:rPr lang="en-US" altLang="en-US" dirty="0" smtClean="0">
                <a:solidFill>
                  <a:srgbClr val="000000"/>
                </a:solidFill>
              </a:rPr>
              <a:t> of </a:t>
            </a:r>
            <a:r>
              <a:rPr lang="en-US" altLang="en-US" dirty="0" smtClean="0"/>
              <a:t>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12787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Benchmarking: P5040 (2/2)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228600" y="838200"/>
                <a:ext cx="8610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rgbClr val="FF4A00"/>
                    </a:solidFill>
                    <a:latin typeface="+mn-lt"/>
                    <a:cs typeface="+mn-cs"/>
                  </a:defRPr>
                </a:lvl2pPr>
                <a:lvl3pPr marL="1022350" indent="-350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rgbClr val="0021A5"/>
                    </a:solidFill>
                    <a:latin typeface="+mn-lt"/>
                    <a:cs typeface="+mn-cs"/>
                  </a:defRPr>
                </a:lvl3pPr>
                <a:lvl4pPr marL="1339850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681163" indent="-3397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r>
                  <a:rPr lang="en-US" sz="2400" kern="0" dirty="0"/>
                  <a:t>Convolution of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kern="0" dirty="0"/>
                  <a:t> matrix with </a:t>
                </a:r>
                <a14:m>
                  <m:oMath xmlns:m="http://schemas.openxmlformats.org/officeDocument/2006/math">
                    <m:r>
                      <a:rPr lang="en-US" sz="2400" i="1" ker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en-US" sz="2400" kern="0" dirty="0"/>
                  <a:t> </a:t>
                </a:r>
                <a:r>
                  <a:rPr lang="en-US" sz="2400" kern="0" dirty="0" err="1"/>
                  <a:t>Sobel</a:t>
                </a:r>
                <a:r>
                  <a:rPr lang="en-US" sz="2400" kern="0" dirty="0"/>
                  <a:t> filter</a:t>
                </a:r>
                <a:endParaRPr lang="en-US" sz="1600" kern="0" dirty="0"/>
              </a:p>
              <a:p>
                <a:pPr lvl="1"/>
                <a:r>
                  <a:rPr lang="en-US" sz="2000" kern="0" dirty="0" smtClean="0"/>
                  <a:t>Generated results for various data types, problem sizes, # cores</a:t>
                </a:r>
              </a:p>
              <a:p>
                <a:pPr lvl="1"/>
                <a:r>
                  <a:rPr lang="en-US" sz="2000" kern="0" dirty="0" smtClean="0"/>
                  <a:t>Estimated RAD5545 performance based on reduced frequency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838200"/>
                <a:ext cx="8610600" cy="1219200"/>
              </a:xfrm>
              <a:prstGeom prst="rect">
                <a:avLst/>
              </a:prstGeom>
              <a:blipFill rotWithShape="0">
                <a:blip r:embed="rId2"/>
                <a:stretch>
                  <a:fillRect l="-283" t="-3500" b="-6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343400" y="4038600"/>
            <a:ext cx="4800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Performance analysis</a:t>
            </a:r>
            <a:endParaRPr lang="en-US" sz="1600" kern="0" dirty="0" smtClean="0"/>
          </a:p>
          <a:p>
            <a:pPr lvl="1"/>
            <a:r>
              <a:rPr lang="en-US" sz="2000" kern="0" dirty="0" smtClean="0"/>
              <a:t>Scales down with higher precision</a:t>
            </a:r>
          </a:p>
          <a:p>
            <a:pPr lvl="2"/>
            <a:r>
              <a:rPr lang="en-US" sz="1600" kern="0" dirty="0" smtClean="0"/>
              <a:t>Slower GOPS than matrix multiplication</a:t>
            </a:r>
            <a:endParaRPr lang="en-US" sz="1600" kern="0" dirty="0"/>
          </a:p>
          <a:p>
            <a:pPr lvl="2"/>
            <a:r>
              <a:rPr lang="en-US" sz="1600" kern="0" dirty="0" smtClean="0"/>
              <a:t>More overhead from indexing matrices</a:t>
            </a:r>
          </a:p>
          <a:p>
            <a:pPr lvl="1"/>
            <a:r>
              <a:rPr lang="en-US" sz="2000" kern="0" dirty="0" smtClean="0"/>
              <a:t>Moderate parallel efficiency with peak performance at 4 cores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39035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00" y="2057400"/>
            <a:ext cx="39035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114800"/>
            <a:ext cx="3896478" cy="2057400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 bwMode="auto">
          <a:xfrm>
            <a:off x="3429000" y="3429000"/>
            <a:ext cx="1627778" cy="648619"/>
          </a:xfrm>
          <a:prstGeom prst="wedgeRoundRectCallout">
            <a:avLst>
              <a:gd name="adj1" fmla="val -61997"/>
              <a:gd name="adj2" fmla="val -906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Supports higher sizes than matrix multiplication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53" y="304800"/>
            <a:ext cx="723884" cy="72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419083"/>
            <a:ext cx="4841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ular Callout 14"/>
          <p:cNvSpPr/>
          <p:nvPr/>
        </p:nvSpPr>
        <p:spPr bwMode="auto">
          <a:xfrm>
            <a:off x="3352800" y="1944019"/>
            <a:ext cx="1828800" cy="418181"/>
          </a:xfrm>
          <a:prstGeom prst="wedgeRoundRectCallout">
            <a:avLst>
              <a:gd name="adj1" fmla="val -71528"/>
              <a:gd name="adj2" fmla="val 99662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performance of </a:t>
            </a:r>
            <a:r>
              <a:rPr lang="en-US" sz="1400" b="1" dirty="0" smtClean="0">
                <a:solidFill>
                  <a:schemeClr val="tx1"/>
                </a:solidFill>
              </a:rPr>
              <a:t>~0.84 GOPS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5257800" y="2540667"/>
            <a:ext cx="1752600" cy="431133"/>
          </a:xfrm>
          <a:prstGeom prst="wedgeRoundRectCallout">
            <a:avLst>
              <a:gd name="adj1" fmla="val 41353"/>
              <a:gd name="adj2" fmla="val 7662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Max performance of </a:t>
            </a:r>
            <a:r>
              <a:rPr lang="en-US" sz="1400" b="1" dirty="0" smtClean="0">
                <a:solidFill>
                  <a:schemeClr val="tx1"/>
                </a:solidFill>
              </a:rPr>
              <a:t>~0.17 GOPS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10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89B0A-10CF-4117-BB30-947EA96400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of </a:t>
            </a:r>
            <a:r>
              <a:rPr lang="en-US" altLang="en-US" dirty="0"/>
              <a:t>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30092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Current Research Data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374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" y="3962400"/>
            <a:ext cx="8854985" cy="219456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5" y="1143000"/>
            <a:ext cx="8854985" cy="21945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73936" y="334833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RadHard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788987"/>
          </a:xfrm>
        </p:spPr>
        <p:txBody>
          <a:bodyPr/>
          <a:lstStyle/>
          <a:p>
            <a:r>
              <a:rPr lang="en-US" dirty="0" smtClean="0"/>
              <a:t>Space Processor Comparisons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19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583936" y="838200"/>
            <a:ext cx="1409699" cy="457200"/>
          </a:xfrm>
          <a:prstGeom prst="wedgeRoundRectCallout">
            <a:avLst>
              <a:gd name="adj1" fmla="val -42769"/>
              <a:gd name="adj2" fmla="val 67702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COTS counterpart to RadHard Xilinx Virtex-5QV FX130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755136" y="914400"/>
            <a:ext cx="1568947" cy="461880"/>
          </a:xfrm>
          <a:prstGeom prst="wedgeRoundRectCallout">
            <a:avLst>
              <a:gd name="adj1" fmla="val 17648"/>
              <a:gd name="adj2" fmla="val 8484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COTS counterpart to RadHard BAE Systems RAD5545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7776370" y="909721"/>
            <a:ext cx="1236566" cy="538079"/>
          </a:xfrm>
          <a:prstGeom prst="wedgeRoundRectCallout">
            <a:avLst>
              <a:gd name="adj1" fmla="val -29774"/>
              <a:gd name="adj2" fmla="val 65056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COTS device in CHREC Space Processor (CSP) 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5943600" y="6319921"/>
            <a:ext cx="1447800" cy="385679"/>
          </a:xfrm>
          <a:prstGeom prst="wedgeRoundRectCallout">
            <a:avLst>
              <a:gd name="adj1" fmla="val 28508"/>
              <a:gd name="adj2" fmla="val -26353"/>
              <a:gd name="adj3" fmla="val 16667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esults displayed in logarithmic scale</a:t>
            </a:r>
          </a:p>
        </p:txBody>
      </p:sp>
      <p:sp>
        <p:nvSpPr>
          <p:cNvPr id="13" name="Left Bracket 12"/>
          <p:cNvSpPr/>
          <p:nvPr/>
        </p:nvSpPr>
        <p:spPr bwMode="auto">
          <a:xfrm rot="16200000">
            <a:off x="2203897" y="1369620"/>
            <a:ext cx="70104" cy="3825626"/>
          </a:xfrm>
          <a:prstGeom prst="leftBracke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Left Bracket 13"/>
          <p:cNvSpPr/>
          <p:nvPr/>
        </p:nvSpPr>
        <p:spPr bwMode="auto">
          <a:xfrm rot="16200000">
            <a:off x="4653039" y="2743055"/>
            <a:ext cx="76201" cy="1078754"/>
          </a:xfrm>
          <a:prstGeom prst="leftBracket">
            <a:avLst/>
          </a:prstGeom>
          <a:noFill/>
          <a:ln w="25400" cap="flat" cmpd="sng" algn="ctr">
            <a:solidFill>
              <a:srgbClr val="002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Left Bracket 14"/>
          <p:cNvSpPr/>
          <p:nvPr/>
        </p:nvSpPr>
        <p:spPr bwMode="auto">
          <a:xfrm rot="16200000">
            <a:off x="7007429" y="1467424"/>
            <a:ext cx="76198" cy="3630017"/>
          </a:xfrm>
          <a:prstGeom prst="leftBracke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7536" y="3348335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1A5"/>
                </a:solidFill>
              </a:rPr>
              <a:t>COTS counterparts to RadHard</a:t>
            </a:r>
            <a:endParaRPr lang="en-US" sz="1200" b="1" dirty="0">
              <a:solidFill>
                <a:srgbClr val="0021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69735" y="3348335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COTS being deployed in space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2596509" y="3352800"/>
            <a:ext cx="1387227" cy="641867"/>
          </a:xfrm>
          <a:prstGeom prst="wedgeRoundRectCallout">
            <a:avLst>
              <a:gd name="adj1" fmla="val 70929"/>
              <a:gd name="adj2" fmla="val 2865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data unavailable; loss in performance is expected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4091189" y="3810000"/>
            <a:ext cx="1340347" cy="457200"/>
          </a:xfrm>
          <a:prstGeom prst="wedgeRoundRectCallout">
            <a:avLst>
              <a:gd name="adj1" fmla="val 48943"/>
              <a:gd name="adj2" fmla="val 7016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FPGAs give high CD and CD/W for all data types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1850136" y="4267200"/>
            <a:ext cx="1416547" cy="457200"/>
          </a:xfrm>
          <a:prstGeom prst="wedgeRoundRectCallout">
            <a:avLst>
              <a:gd name="adj1" fmla="val 51668"/>
              <a:gd name="adj2" fmla="val 7016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Many-core CPU gives high integer CD, but low CD/W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1881389" y="6243721"/>
            <a:ext cx="1187947" cy="461879"/>
          </a:xfrm>
          <a:prstGeom prst="wedgeRoundRectCallout">
            <a:avLst>
              <a:gd name="adj1" fmla="val 48943"/>
              <a:gd name="adj2" fmla="val -85100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DSP gives high floating-point CD and CD/W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1316736" y="1447801"/>
            <a:ext cx="1187947" cy="457199"/>
          </a:xfrm>
          <a:prstGeom prst="wedgeRoundRectCallout">
            <a:avLst>
              <a:gd name="adj1" fmla="val 12841"/>
              <a:gd name="adj2" fmla="val 72459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Older RadHard CPUs greatly outperformed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793736" y="3048000"/>
            <a:ext cx="1164038" cy="438834"/>
          </a:xfrm>
          <a:prstGeom prst="wedgeRoundRectCallout">
            <a:avLst>
              <a:gd name="adj1" fmla="val -23901"/>
              <a:gd name="adj2" fmla="val -71570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COTS device 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 Space Micro Proton400k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ounded Rectangular Callout 27"/>
          <p:cNvSpPr/>
          <p:nvPr/>
        </p:nvSpPr>
        <p:spPr bwMode="auto">
          <a:xfrm>
            <a:off x="7793736" y="3576721"/>
            <a:ext cx="1236566" cy="538079"/>
          </a:xfrm>
          <a:prstGeom prst="wedgeRoundRectCallout">
            <a:avLst>
              <a:gd name="adj1" fmla="val -36318"/>
              <a:gd name="adj2" fmla="val 63552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FPGA gives better CD and CD/W than CPU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082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17" grpId="0" animBg="1"/>
      <p:bldP spid="18" grpId="0" animBg="1"/>
      <p:bldP spid="13" grpId="0" animBg="1"/>
      <p:bldP spid="14" grpId="0" animBg="1"/>
      <p:bldP spid="15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7" grpId="0" animBg="1"/>
      <p:bldP spid="9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dirty="0" smtClean="0"/>
              <a:t>Papers of Interest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</a:t>
            </a:fld>
            <a:r>
              <a:rPr lang="en-US" altLang="en-US" dirty="0" smtClean="0"/>
              <a:t> of </a:t>
            </a:r>
            <a:r>
              <a:rPr lang="en-US" altLang="en-US" dirty="0" smtClean="0"/>
              <a:t>28</a:t>
            </a:r>
            <a:endParaRPr lang="en-US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66085" cy="5105400"/>
          </a:xfrm>
        </p:spPr>
        <p:txBody>
          <a:bodyPr/>
          <a:lstStyle/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J</a:t>
            </a:r>
            <a:r>
              <a:rPr lang="en-US" sz="2000" dirty="0"/>
              <a:t>. Richardson, S. </a:t>
            </a:r>
            <a:r>
              <a:rPr lang="en-US" sz="2000" dirty="0" err="1"/>
              <a:t>Fingulin</a:t>
            </a:r>
            <a:r>
              <a:rPr lang="en-US" sz="2000" dirty="0"/>
              <a:t>, D. </a:t>
            </a:r>
            <a:r>
              <a:rPr lang="en-US" sz="2000" dirty="0" err="1"/>
              <a:t>Raghunathan</a:t>
            </a:r>
            <a:r>
              <a:rPr lang="en-US" sz="2000" dirty="0"/>
              <a:t>, C. Massie, A. George, and H. Lam, “Comparative Analysis of HPC and Accelerator Devices: Computation, Memory, I/O, and Power,” Proc. of High-Performance Reconfigurable Computing Technology and Applications Workshop (HPRCTA), at SC’10, New Orleans, LA, Nov 14 2010</a:t>
            </a:r>
          </a:p>
          <a:p>
            <a:pPr marL="0" lvl="0" indent="0">
              <a:buNone/>
            </a:pPr>
            <a:endParaRPr lang="en-US" sz="1600" dirty="0"/>
          </a:p>
          <a:p>
            <a:pPr lvl="0"/>
            <a:endParaRPr lang="en-US" sz="1600" dirty="0" smtClean="0"/>
          </a:p>
          <a:p>
            <a:pPr lvl="0"/>
            <a:r>
              <a:rPr lang="en-US" sz="2000" dirty="0" smtClean="0"/>
              <a:t>Lovelly</a:t>
            </a:r>
            <a:r>
              <a:rPr lang="en-US" sz="2000" dirty="0"/>
              <a:t>, T.M.; Bryan, D.; Cheng, K.; </a:t>
            </a:r>
            <a:r>
              <a:rPr lang="en-US" sz="2000" dirty="0" err="1"/>
              <a:t>Kreynin</a:t>
            </a:r>
            <a:r>
              <a:rPr lang="en-US" sz="2000" dirty="0"/>
              <a:t>, R.; George, A.D.; Gordon-Ross, A.; </a:t>
            </a:r>
            <a:r>
              <a:rPr lang="en-US" sz="2000" dirty="0" err="1"/>
              <a:t>Mounce</a:t>
            </a:r>
            <a:r>
              <a:rPr lang="en-US" sz="2000" dirty="0"/>
              <a:t>, G., "A framework to analyze processor architectures for next-generation on-board space computing," </a:t>
            </a:r>
            <a:r>
              <a:rPr lang="en-US" sz="2000" i="1" dirty="0"/>
              <a:t>Aerospace Conference, 2014 IEEE</a:t>
            </a:r>
            <a:r>
              <a:rPr lang="en-US" sz="2000" dirty="0"/>
              <a:t> , vol., no., pp.1,10, 1-8 March 2014 </a:t>
            </a:r>
            <a:r>
              <a:rPr lang="en-US" sz="2000" dirty="0" err="1"/>
              <a:t>doi</a:t>
            </a:r>
            <a:r>
              <a:rPr lang="en-US" sz="2000" dirty="0"/>
              <a:t>: 10.1109/AERO.2014.6836387</a:t>
            </a:r>
          </a:p>
          <a:p>
            <a:endParaRPr lang="en-US" sz="1600" dirty="0" smtClean="0"/>
          </a:p>
        </p:txBody>
      </p:sp>
      <p:pic>
        <p:nvPicPr>
          <p:cNvPr id="6" name="Picture 2" descr="http://media.bestofmicro.com/35-amd-cpus,D-B-101567-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59849"/>
            <a:ext cx="1295400" cy="8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" y="3962400"/>
            <a:ext cx="8860536" cy="219456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" y="1082040"/>
            <a:ext cx="8860536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88987"/>
          </a:xfrm>
        </p:spPr>
        <p:txBody>
          <a:bodyPr/>
          <a:lstStyle/>
          <a:p>
            <a:r>
              <a:rPr lang="en-US" dirty="0" smtClean="0"/>
              <a:t>Space Processor Comparisons (2/2)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20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943600" y="838200"/>
            <a:ext cx="1447800" cy="457200"/>
          </a:xfrm>
          <a:prstGeom prst="wedgeRoundRectCallout">
            <a:avLst>
              <a:gd name="adj1" fmla="val -39467"/>
              <a:gd name="adj2" fmla="val 7359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BRAMs in FPGAs give much greater IMB than caches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Left Bracket 12"/>
          <p:cNvSpPr/>
          <p:nvPr/>
        </p:nvSpPr>
        <p:spPr bwMode="auto">
          <a:xfrm rot="16200000">
            <a:off x="2258761" y="1369620"/>
            <a:ext cx="70104" cy="3825626"/>
          </a:xfrm>
          <a:prstGeom prst="leftBracke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334833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RadHard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3348335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1A5"/>
                </a:solidFill>
              </a:rPr>
              <a:t>COTS counterparts to RadHard</a:t>
            </a:r>
            <a:endParaRPr lang="en-US" sz="1200" b="1" dirty="0">
              <a:solidFill>
                <a:srgbClr val="0021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599" y="3348335"/>
            <a:ext cx="160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COTS being deployed in space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3581400" y="914400"/>
            <a:ext cx="1295400" cy="609600"/>
          </a:xfrm>
          <a:prstGeom prst="wedgeRoundRectCallout">
            <a:avLst>
              <a:gd name="adj1" fmla="val -45333"/>
              <a:gd name="adj2" fmla="val 6450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After FPGAs, multi-core and many-core CPUs give high IMB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ounded Rectangular Callout 27"/>
          <p:cNvSpPr/>
          <p:nvPr/>
        </p:nvSpPr>
        <p:spPr bwMode="auto">
          <a:xfrm>
            <a:off x="1402853" y="1371600"/>
            <a:ext cx="1187947" cy="461879"/>
          </a:xfrm>
          <a:prstGeom prst="wedgeRoundRectCallout">
            <a:avLst>
              <a:gd name="adj1" fmla="val 12160"/>
              <a:gd name="adj2" fmla="val 72584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Older RadHard CPUs greatly outperformed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5105400" y="3805321"/>
            <a:ext cx="1562100" cy="385679"/>
          </a:xfrm>
          <a:prstGeom prst="wedgeRoundRectCallout">
            <a:avLst>
              <a:gd name="adj1" fmla="val -7881"/>
              <a:gd name="adj2" fmla="val 92810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Highest EMB and IOB given by FPGAs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3276600" y="4033921"/>
            <a:ext cx="1524000" cy="441660"/>
          </a:xfrm>
          <a:prstGeom prst="wedgeRoundRectCallout">
            <a:avLst>
              <a:gd name="adj1" fmla="val -22308"/>
              <a:gd name="adj2" fmla="val 62460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Multi-core and many-core CPUs give high </a:t>
            </a:r>
            <a:r>
              <a:rPr lang="en-US" sz="1000" b="1" dirty="0" smtClean="0">
                <a:solidFill>
                  <a:schemeClr val="tx1"/>
                </a:solidFill>
              </a:rPr>
              <a:t>EMB and </a:t>
            </a:r>
            <a:r>
              <a:rPr lang="en-US" sz="1000" b="1" dirty="0">
                <a:solidFill>
                  <a:schemeClr val="tx1"/>
                </a:solidFill>
              </a:rPr>
              <a:t>I</a:t>
            </a:r>
            <a:r>
              <a:rPr lang="en-US" sz="1000" b="1" dirty="0" smtClean="0">
                <a:solidFill>
                  <a:schemeClr val="tx1"/>
                </a:solidFill>
              </a:rPr>
              <a:t>OB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 bwMode="auto">
          <a:xfrm>
            <a:off x="1371600" y="4267200"/>
            <a:ext cx="1295400" cy="497640"/>
          </a:xfrm>
          <a:prstGeom prst="wedgeRoundRectCallout">
            <a:avLst>
              <a:gd name="adj1" fmla="val 19994"/>
              <a:gd name="adj2" fmla="val 63867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EMB based on controller for external L2 cache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5943600" y="6319921"/>
            <a:ext cx="1447800" cy="385679"/>
          </a:xfrm>
          <a:prstGeom prst="wedgeRoundRectCallout">
            <a:avLst>
              <a:gd name="adj1" fmla="val 28508"/>
              <a:gd name="adj2" fmla="val -26353"/>
              <a:gd name="adj3" fmla="val 16667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esults displayed in logarithmic scale</a:t>
            </a:r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2651373" y="3352800"/>
            <a:ext cx="1387227" cy="641867"/>
          </a:xfrm>
          <a:prstGeom prst="wedgeRoundRectCallout">
            <a:avLst>
              <a:gd name="adj1" fmla="val 70929"/>
              <a:gd name="adj2" fmla="val 2865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data unavailable; loss in performance is expected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Left Bracket 21"/>
          <p:cNvSpPr/>
          <p:nvPr/>
        </p:nvSpPr>
        <p:spPr bwMode="auto">
          <a:xfrm rot="16200000">
            <a:off x="4707903" y="2743055"/>
            <a:ext cx="76201" cy="1078754"/>
          </a:xfrm>
          <a:prstGeom prst="leftBracket">
            <a:avLst/>
          </a:prstGeom>
          <a:noFill/>
          <a:ln w="25400" cap="flat" cmpd="sng" algn="ctr">
            <a:solidFill>
              <a:srgbClr val="002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Left Bracket 22"/>
          <p:cNvSpPr/>
          <p:nvPr/>
        </p:nvSpPr>
        <p:spPr bwMode="auto">
          <a:xfrm rot="16200000">
            <a:off x="7062293" y="1467424"/>
            <a:ext cx="76198" cy="3630017"/>
          </a:xfrm>
          <a:prstGeom prst="leftBracke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ounded Rectangular Callout 23"/>
          <p:cNvSpPr/>
          <p:nvPr/>
        </p:nvSpPr>
        <p:spPr bwMode="auto">
          <a:xfrm>
            <a:off x="1905000" y="6096000"/>
            <a:ext cx="1295400" cy="309479"/>
          </a:xfrm>
          <a:prstGeom prst="wedgeRoundRectCallout">
            <a:avLst>
              <a:gd name="adj1" fmla="val -117465"/>
              <a:gd name="adj2" fmla="val -107609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No controllers for external memory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37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" y="1143000"/>
            <a:ext cx="8860536" cy="219456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4038600"/>
            <a:ext cx="8860536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88816" cy="788987"/>
          </a:xfrm>
        </p:spPr>
        <p:txBody>
          <a:bodyPr/>
          <a:lstStyle/>
          <a:p>
            <a:r>
              <a:rPr lang="en-US" sz="4000" dirty="0" smtClean="0"/>
              <a:t>RadHard </a:t>
            </a:r>
            <a:r>
              <a:rPr lang="en-US" sz="4000" dirty="0"/>
              <a:t>vs. COTS </a:t>
            </a:r>
            <a:r>
              <a:rPr lang="en-US" sz="4000" dirty="0" smtClean="0"/>
              <a:t>Counterparts (1/2)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21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4399" y="3348335"/>
            <a:ext cx="11430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1A5"/>
                </a:solidFill>
              </a:rPr>
              <a:t>COTS vs. RadHard</a:t>
            </a:r>
            <a:endParaRPr lang="en-US" sz="1200" b="1" dirty="0">
              <a:solidFill>
                <a:srgbClr val="0021A5"/>
              </a:solidFill>
            </a:endParaRPr>
          </a:p>
        </p:txBody>
      </p:sp>
      <p:sp>
        <p:nvSpPr>
          <p:cNvPr id="25" name="Left Bracket 24"/>
          <p:cNvSpPr/>
          <p:nvPr/>
        </p:nvSpPr>
        <p:spPr bwMode="auto">
          <a:xfrm rot="16200000">
            <a:off x="3567498" y="2272099"/>
            <a:ext cx="104004" cy="2057400"/>
          </a:xfrm>
          <a:prstGeom prst="leftBracket">
            <a:avLst/>
          </a:prstGeom>
          <a:noFill/>
          <a:ln w="25400" cap="flat" cmpd="sng" algn="ctr">
            <a:solidFill>
              <a:srgbClr val="002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Left Bracket 31"/>
          <p:cNvSpPr/>
          <p:nvPr/>
        </p:nvSpPr>
        <p:spPr bwMode="auto">
          <a:xfrm rot="16200000">
            <a:off x="1433899" y="2195899"/>
            <a:ext cx="104002" cy="2209800"/>
          </a:xfrm>
          <a:prstGeom prst="leftBracket">
            <a:avLst/>
          </a:prstGeom>
          <a:noFill/>
          <a:ln w="25400" cap="flat" cmpd="sng" algn="ctr">
            <a:solidFill>
              <a:srgbClr val="002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Left Bracket 36"/>
          <p:cNvSpPr/>
          <p:nvPr/>
        </p:nvSpPr>
        <p:spPr bwMode="auto">
          <a:xfrm rot="16200000">
            <a:off x="5510598" y="2386399"/>
            <a:ext cx="104003" cy="1828800"/>
          </a:xfrm>
          <a:prstGeom prst="leftBracket">
            <a:avLst/>
          </a:prstGeom>
          <a:noFill/>
          <a:ln w="25400" cap="flat" cmpd="sng" algn="ctr">
            <a:solidFill>
              <a:srgbClr val="002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Left Bracket 37"/>
          <p:cNvSpPr/>
          <p:nvPr/>
        </p:nvSpPr>
        <p:spPr bwMode="auto">
          <a:xfrm rot="16200000">
            <a:off x="7606100" y="2119698"/>
            <a:ext cx="104002" cy="2362202"/>
          </a:xfrm>
          <a:prstGeom prst="leftBracket">
            <a:avLst/>
          </a:prstGeom>
          <a:noFill/>
          <a:ln w="25400" cap="flat" cmpd="sng" algn="ctr">
            <a:solidFill>
              <a:srgbClr val="002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7999" y="3348335"/>
            <a:ext cx="11430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1A5"/>
                </a:solidFill>
              </a:rPr>
              <a:t>COTS vs. RadHard</a:t>
            </a:r>
            <a:endParaRPr lang="en-US" sz="1200" b="1" dirty="0">
              <a:solidFill>
                <a:srgbClr val="0021A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3000" y="3348335"/>
            <a:ext cx="11430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1A5"/>
                </a:solidFill>
              </a:rPr>
              <a:t>COTS vs. RadHard</a:t>
            </a:r>
            <a:endParaRPr lang="en-US" sz="1200" b="1" dirty="0">
              <a:solidFill>
                <a:srgbClr val="0021A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86599" y="3348335"/>
            <a:ext cx="11430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1A5"/>
                </a:solidFill>
              </a:rPr>
              <a:t>COTS vs. RadHard</a:t>
            </a:r>
            <a:endParaRPr lang="en-US" sz="1200" b="1" dirty="0">
              <a:solidFill>
                <a:srgbClr val="0021A5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 bwMode="auto">
          <a:xfrm>
            <a:off x="1638299" y="1447800"/>
            <a:ext cx="1257301" cy="461879"/>
          </a:xfrm>
          <a:prstGeom prst="wedgeRoundRectCallout">
            <a:avLst>
              <a:gd name="adj1" fmla="val 31144"/>
              <a:gd name="adj2" fmla="val 8065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version achieves ~30% of original CD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5943600" y="3352800"/>
            <a:ext cx="1295400" cy="457200"/>
          </a:xfrm>
          <a:prstGeom prst="wedgeRoundRectCallout">
            <a:avLst>
              <a:gd name="adj1" fmla="val 46332"/>
              <a:gd name="adj2" fmla="val -73702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Less integer and floating-point units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4038600" y="3376998"/>
            <a:ext cx="1066800" cy="661602"/>
          </a:xfrm>
          <a:prstGeom prst="wedgeRoundRectCallout">
            <a:avLst>
              <a:gd name="adj1" fmla="val 90475"/>
              <a:gd name="adj2" fmla="val -97595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L</a:t>
            </a:r>
            <a:r>
              <a:rPr lang="en-US" sz="1000" b="1" dirty="0" smtClean="0">
                <a:solidFill>
                  <a:schemeClr val="tx1"/>
                </a:solidFill>
              </a:rPr>
              <a:t>ess cores, but adds floating-point units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1905000" y="4348079"/>
            <a:ext cx="1371600" cy="452521"/>
          </a:xfrm>
          <a:prstGeom prst="wedgeRoundRectCallout">
            <a:avLst>
              <a:gd name="adj1" fmla="val 7073"/>
              <a:gd name="adj2" fmla="val 93240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</a:t>
            </a:r>
            <a:r>
              <a:rPr lang="en-US" sz="1000" b="1" dirty="0">
                <a:solidFill>
                  <a:schemeClr val="tx1"/>
                </a:solidFill>
              </a:rPr>
              <a:t>version </a:t>
            </a:r>
            <a:r>
              <a:rPr lang="en-US" sz="1000" b="1" dirty="0" smtClean="0">
                <a:solidFill>
                  <a:schemeClr val="tx1"/>
                </a:solidFill>
              </a:rPr>
              <a:t>achieves ~14% of original CD/W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2" name="Rounded Rectangular Callout 51"/>
          <p:cNvSpPr/>
          <p:nvPr/>
        </p:nvSpPr>
        <p:spPr bwMode="auto">
          <a:xfrm>
            <a:off x="7658099" y="3810000"/>
            <a:ext cx="1333501" cy="461879"/>
          </a:xfrm>
          <a:prstGeom prst="wedgeRoundRectCallout">
            <a:avLst>
              <a:gd name="adj1" fmla="val 28210"/>
              <a:gd name="adj2" fmla="val 6486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</a:t>
            </a:r>
            <a:r>
              <a:rPr lang="en-US" sz="1000" b="1" dirty="0">
                <a:solidFill>
                  <a:schemeClr val="tx1"/>
                </a:solidFill>
              </a:rPr>
              <a:t>version </a:t>
            </a:r>
            <a:r>
              <a:rPr lang="en-US" sz="1000" b="1" dirty="0" smtClean="0">
                <a:solidFill>
                  <a:schemeClr val="tx1"/>
                </a:solidFill>
              </a:rPr>
              <a:t>achieves ~49% of original CD/W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3" name="Rounded Rectangular Callout 52"/>
          <p:cNvSpPr/>
          <p:nvPr/>
        </p:nvSpPr>
        <p:spPr bwMode="auto">
          <a:xfrm>
            <a:off x="5943600" y="6319921"/>
            <a:ext cx="1447800" cy="385679"/>
          </a:xfrm>
          <a:prstGeom prst="wedgeRoundRectCallout">
            <a:avLst>
              <a:gd name="adj1" fmla="val 28508"/>
              <a:gd name="adj2" fmla="val -26353"/>
              <a:gd name="adj3" fmla="val 16667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esults displayed in logarithmic scale</a:t>
            </a:r>
          </a:p>
        </p:txBody>
      </p:sp>
      <p:sp>
        <p:nvSpPr>
          <p:cNvPr id="54" name="Rounded Rectangular Callout 53"/>
          <p:cNvSpPr/>
          <p:nvPr/>
        </p:nvSpPr>
        <p:spPr bwMode="auto">
          <a:xfrm>
            <a:off x="3505200" y="1371600"/>
            <a:ext cx="1257301" cy="461879"/>
          </a:xfrm>
          <a:prstGeom prst="wedgeRoundRectCallout">
            <a:avLst>
              <a:gd name="adj1" fmla="val 29213"/>
              <a:gd name="adj2" fmla="val 77147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version achieves ~33% of original CD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Rounded Rectangular Callout 55"/>
          <p:cNvSpPr/>
          <p:nvPr/>
        </p:nvSpPr>
        <p:spPr bwMode="auto">
          <a:xfrm>
            <a:off x="5715000" y="909721"/>
            <a:ext cx="1257301" cy="461879"/>
          </a:xfrm>
          <a:prstGeom prst="wedgeRoundRectCallout">
            <a:avLst>
              <a:gd name="adj1" fmla="val 31144"/>
              <a:gd name="adj2" fmla="val 8065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version achieves ~28% of original CD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7543800" y="914400"/>
            <a:ext cx="1257301" cy="461879"/>
          </a:xfrm>
          <a:prstGeom prst="wedgeRoundRectCallout">
            <a:avLst>
              <a:gd name="adj1" fmla="val 6043"/>
              <a:gd name="adj2" fmla="val 91163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version achieves ~73% of original CD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3733800" y="4271879"/>
            <a:ext cx="1371600" cy="452521"/>
          </a:xfrm>
          <a:prstGeom prst="wedgeRoundRectCallout">
            <a:avLst>
              <a:gd name="adj1" fmla="val 11203"/>
              <a:gd name="adj2" fmla="val 7535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</a:t>
            </a:r>
            <a:r>
              <a:rPr lang="en-US" sz="1000" b="1" dirty="0">
                <a:solidFill>
                  <a:schemeClr val="tx1"/>
                </a:solidFill>
              </a:rPr>
              <a:t>version </a:t>
            </a:r>
            <a:r>
              <a:rPr lang="en-US" sz="1000" b="1" dirty="0" smtClean="0">
                <a:solidFill>
                  <a:schemeClr val="tx1"/>
                </a:solidFill>
              </a:rPr>
              <a:t>achieves ~31% of original CD/W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9" name="Rounded Rectangular Callout 58"/>
          <p:cNvSpPr/>
          <p:nvPr/>
        </p:nvSpPr>
        <p:spPr bwMode="auto">
          <a:xfrm>
            <a:off x="6019800" y="3886200"/>
            <a:ext cx="1371600" cy="452521"/>
          </a:xfrm>
          <a:prstGeom prst="wedgeRoundRectCallout">
            <a:avLst>
              <a:gd name="adj1" fmla="val 7073"/>
              <a:gd name="adj2" fmla="val 93240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</a:t>
            </a:r>
            <a:r>
              <a:rPr lang="en-US" sz="1000" b="1" dirty="0">
                <a:solidFill>
                  <a:schemeClr val="tx1"/>
                </a:solidFill>
              </a:rPr>
              <a:t>version </a:t>
            </a:r>
            <a:r>
              <a:rPr lang="en-US" sz="1000" b="1" dirty="0" smtClean="0">
                <a:solidFill>
                  <a:schemeClr val="tx1"/>
                </a:solidFill>
              </a:rPr>
              <a:t>achieves ~29% of original CD/W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11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32" grpId="0" animBg="1"/>
      <p:bldP spid="37" grpId="0" animBg="1"/>
      <p:bldP spid="38" grpId="0" animBg="1"/>
      <p:bldP spid="39" grpId="0"/>
      <p:bldP spid="40" grpId="0"/>
      <p:bldP spid="41" grpId="0"/>
      <p:bldP spid="43" grpId="0" animBg="1"/>
      <p:bldP spid="34" grpId="0" animBg="1"/>
      <p:bldP spid="48" grpId="0" animBg="1"/>
      <p:bldP spid="49" grpId="0" animBg="1"/>
      <p:bldP spid="52" grpId="0" animBg="1"/>
      <p:bldP spid="54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977640"/>
            <a:ext cx="8860536" cy="219456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43000"/>
            <a:ext cx="8860536" cy="2194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0600" cy="788987"/>
          </a:xfrm>
        </p:spPr>
        <p:txBody>
          <a:bodyPr/>
          <a:lstStyle/>
          <a:p>
            <a:r>
              <a:rPr lang="en-US" sz="4000" dirty="0" smtClean="0"/>
              <a:t>RadHard </a:t>
            </a:r>
            <a:r>
              <a:rPr lang="en-US" sz="4000" dirty="0"/>
              <a:t>vs. COTS </a:t>
            </a:r>
            <a:r>
              <a:rPr lang="en-US" sz="4000" dirty="0" smtClean="0"/>
              <a:t>Counterparts (2/2)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6248400"/>
            <a:ext cx="1828800" cy="457200"/>
          </a:xfrm>
        </p:spPr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22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4399" y="3348335"/>
            <a:ext cx="11430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1A5"/>
                </a:solidFill>
              </a:rPr>
              <a:t>COTS vs. RadHard</a:t>
            </a:r>
            <a:endParaRPr lang="en-US" sz="1200" b="1" dirty="0">
              <a:solidFill>
                <a:srgbClr val="0021A5"/>
              </a:solidFill>
            </a:endParaRPr>
          </a:p>
        </p:txBody>
      </p:sp>
      <p:sp>
        <p:nvSpPr>
          <p:cNvPr id="25" name="Left Bracket 24"/>
          <p:cNvSpPr/>
          <p:nvPr/>
        </p:nvSpPr>
        <p:spPr bwMode="auto">
          <a:xfrm rot="16200000">
            <a:off x="3567498" y="2272099"/>
            <a:ext cx="104004" cy="2057400"/>
          </a:xfrm>
          <a:prstGeom prst="leftBracket">
            <a:avLst/>
          </a:prstGeom>
          <a:noFill/>
          <a:ln w="25400" cap="flat" cmpd="sng" algn="ctr">
            <a:solidFill>
              <a:srgbClr val="002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Left Bracket 31"/>
          <p:cNvSpPr/>
          <p:nvPr/>
        </p:nvSpPr>
        <p:spPr bwMode="auto">
          <a:xfrm rot="16200000">
            <a:off x="1433899" y="2195899"/>
            <a:ext cx="104002" cy="2209800"/>
          </a:xfrm>
          <a:prstGeom prst="leftBracket">
            <a:avLst/>
          </a:prstGeom>
          <a:noFill/>
          <a:ln w="25400" cap="flat" cmpd="sng" algn="ctr">
            <a:solidFill>
              <a:srgbClr val="002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Left Bracket 36"/>
          <p:cNvSpPr/>
          <p:nvPr/>
        </p:nvSpPr>
        <p:spPr bwMode="auto">
          <a:xfrm rot="16200000">
            <a:off x="5510598" y="2386399"/>
            <a:ext cx="104003" cy="1828800"/>
          </a:xfrm>
          <a:prstGeom prst="leftBracket">
            <a:avLst/>
          </a:prstGeom>
          <a:noFill/>
          <a:ln w="25400" cap="flat" cmpd="sng" algn="ctr">
            <a:solidFill>
              <a:srgbClr val="002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Left Bracket 37"/>
          <p:cNvSpPr/>
          <p:nvPr/>
        </p:nvSpPr>
        <p:spPr bwMode="auto">
          <a:xfrm rot="16200000">
            <a:off x="7606100" y="2119698"/>
            <a:ext cx="104002" cy="2362202"/>
          </a:xfrm>
          <a:prstGeom prst="leftBracket">
            <a:avLst/>
          </a:prstGeom>
          <a:noFill/>
          <a:ln w="25400" cap="flat" cmpd="sng" algn="ctr">
            <a:solidFill>
              <a:srgbClr val="0021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7999" y="3348335"/>
            <a:ext cx="11430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1A5"/>
                </a:solidFill>
              </a:rPr>
              <a:t>COTS vs. RadHard</a:t>
            </a:r>
            <a:endParaRPr lang="en-US" sz="1200" b="1" dirty="0">
              <a:solidFill>
                <a:srgbClr val="0021A5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3000" y="3348335"/>
            <a:ext cx="11430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1A5"/>
                </a:solidFill>
              </a:rPr>
              <a:t>COTS vs. RadHard</a:t>
            </a:r>
            <a:endParaRPr lang="en-US" sz="1200" b="1" dirty="0">
              <a:solidFill>
                <a:srgbClr val="0021A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86599" y="3348335"/>
            <a:ext cx="114300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1A5"/>
                </a:solidFill>
              </a:rPr>
              <a:t>COTS vs. RadHard</a:t>
            </a:r>
            <a:endParaRPr lang="en-US" sz="1200" b="1" dirty="0">
              <a:solidFill>
                <a:srgbClr val="0021A5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76200" y="3419642"/>
            <a:ext cx="990600" cy="309479"/>
          </a:xfrm>
          <a:prstGeom prst="wedgeRoundRectCallout">
            <a:avLst>
              <a:gd name="adj1" fmla="val 49115"/>
              <a:gd name="adj2" fmla="val -128527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No L2 cache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1905000" y="3424321"/>
            <a:ext cx="1295400" cy="309479"/>
          </a:xfrm>
          <a:prstGeom prst="wedgeRoundRectCallout">
            <a:avLst>
              <a:gd name="adj1" fmla="val 49115"/>
              <a:gd name="adj2" fmla="val -138986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Only supports external L2 cache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3581400" y="1174081"/>
            <a:ext cx="1447800" cy="654719"/>
          </a:xfrm>
          <a:prstGeom prst="wedgeRoundRectCallout">
            <a:avLst>
              <a:gd name="adj1" fmla="val -32573"/>
              <a:gd name="adj2" fmla="val 38689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Changes in IMB for RadHard versions largely consistent with changes in CD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7658099" y="990600"/>
            <a:ext cx="1409701" cy="609600"/>
          </a:xfrm>
          <a:prstGeom prst="wedgeRoundRectCallout">
            <a:avLst>
              <a:gd name="adj1" fmla="val -5847"/>
              <a:gd name="adj2" fmla="val 60986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Exception is RA</a:t>
            </a:r>
            <a:r>
              <a:rPr lang="en-US" sz="1000" b="1" i="1" dirty="0" smtClean="0">
                <a:solidFill>
                  <a:schemeClr val="tx1"/>
                </a:solidFill>
              </a:rPr>
              <a:t>DSP</a:t>
            </a:r>
            <a:r>
              <a:rPr lang="en-US" sz="1000" b="1" dirty="0" smtClean="0">
                <a:solidFill>
                  <a:schemeClr val="tx1"/>
                </a:solidFill>
              </a:rPr>
              <a:t>EED, which achieves ~93% of original IMB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1828800" y="6096000"/>
            <a:ext cx="1295400" cy="309479"/>
          </a:xfrm>
          <a:prstGeom prst="wedgeRoundRectCallout">
            <a:avLst>
              <a:gd name="adj1" fmla="val -103097"/>
              <a:gd name="adj2" fmla="val -102380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No controllers for external memory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ounded Rectangular Callout 35"/>
          <p:cNvSpPr/>
          <p:nvPr/>
        </p:nvSpPr>
        <p:spPr bwMode="auto">
          <a:xfrm>
            <a:off x="3200400" y="6096000"/>
            <a:ext cx="1333418" cy="457200"/>
          </a:xfrm>
          <a:prstGeom prst="wedgeRoundRectCallout">
            <a:avLst>
              <a:gd name="adj1" fmla="val -43021"/>
              <a:gd name="adj2" fmla="val -86210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EMB based on controller for external L2 cache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2" name="Rounded Rectangular Callout 41"/>
          <p:cNvSpPr/>
          <p:nvPr/>
        </p:nvSpPr>
        <p:spPr bwMode="auto">
          <a:xfrm>
            <a:off x="3848100" y="3738479"/>
            <a:ext cx="1409700" cy="833521"/>
          </a:xfrm>
          <a:prstGeom prst="wedgeRoundRectCallout">
            <a:avLst>
              <a:gd name="adj1" fmla="val -32573"/>
              <a:gd name="adj2" fmla="val 38689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Changes in EMB for RadHard versions is consistent with changes in IMB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" name="Rounded Rectangular Callout 46"/>
          <p:cNvSpPr/>
          <p:nvPr/>
        </p:nvSpPr>
        <p:spPr bwMode="auto">
          <a:xfrm>
            <a:off x="5943600" y="6319921"/>
            <a:ext cx="1447800" cy="385679"/>
          </a:xfrm>
          <a:prstGeom prst="wedgeRoundRectCallout">
            <a:avLst>
              <a:gd name="adj1" fmla="val 28508"/>
              <a:gd name="adj2" fmla="val -26353"/>
              <a:gd name="adj3" fmla="val 16667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esults displayed in logarithmic scale</a:t>
            </a:r>
          </a:p>
        </p:txBody>
      </p:sp>
    </p:spTree>
    <p:extLst>
      <p:ext uri="{BB962C8B-B14F-4D97-AF65-F5344CB8AC3E}">
        <p14:creationId xmlns:p14="http://schemas.microsoft.com/office/powerpoint/2010/main" val="10940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3" grpId="0" animBg="1"/>
      <p:bldP spid="35" grpId="0" animBg="1"/>
      <p:bldP spid="36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8860536" cy="219456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25240"/>
            <a:ext cx="8860536" cy="2194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23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0600" cy="941387"/>
          </a:xfrm>
        </p:spPr>
        <p:txBody>
          <a:bodyPr/>
          <a:lstStyle/>
          <a:p>
            <a:r>
              <a:rPr lang="en-US" sz="4000" dirty="0" smtClean="0"/>
              <a:t>RadHard vs. COTS Comparisons (1/2)</a:t>
            </a:r>
            <a:endParaRPr lang="en-US" sz="4000" dirty="0"/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5943600" y="6319921"/>
            <a:ext cx="1447800" cy="385679"/>
          </a:xfrm>
          <a:prstGeom prst="wedgeRoundRectCallout">
            <a:avLst>
              <a:gd name="adj1" fmla="val 28508"/>
              <a:gd name="adj2" fmla="val -26353"/>
              <a:gd name="adj3" fmla="val 16667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esults displayed in logarithmic scale</a:t>
            </a:r>
          </a:p>
        </p:txBody>
      </p:sp>
      <p:sp>
        <p:nvSpPr>
          <p:cNvPr id="25" name="Left Bracket 24"/>
          <p:cNvSpPr/>
          <p:nvPr/>
        </p:nvSpPr>
        <p:spPr bwMode="auto">
          <a:xfrm rot="16200000">
            <a:off x="1202434" y="2781299"/>
            <a:ext cx="76204" cy="914401"/>
          </a:xfrm>
          <a:prstGeom prst="leftBracke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Left Bracket 25"/>
          <p:cNvSpPr/>
          <p:nvPr/>
        </p:nvSpPr>
        <p:spPr bwMode="auto">
          <a:xfrm rot="16200000">
            <a:off x="4936236" y="2552701"/>
            <a:ext cx="76204" cy="1371597"/>
          </a:xfrm>
          <a:prstGeom prst="leftBracket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936" y="3276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RadHard CPU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40" name="Left Bracket 39"/>
          <p:cNvSpPr/>
          <p:nvPr/>
        </p:nvSpPr>
        <p:spPr bwMode="auto">
          <a:xfrm rot="16200000">
            <a:off x="2459738" y="2438404"/>
            <a:ext cx="76197" cy="1600199"/>
          </a:xfrm>
          <a:prstGeom prst="leftBracke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50136" y="327660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RadHard DSP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42" name="Left Bracket 41"/>
          <p:cNvSpPr/>
          <p:nvPr/>
        </p:nvSpPr>
        <p:spPr bwMode="auto">
          <a:xfrm rot="16200000">
            <a:off x="3755134" y="2743199"/>
            <a:ext cx="76204" cy="990601"/>
          </a:xfrm>
          <a:prstGeom prst="leftBracket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Left Bracket 42"/>
          <p:cNvSpPr/>
          <p:nvPr/>
        </p:nvSpPr>
        <p:spPr bwMode="auto">
          <a:xfrm rot="16200000">
            <a:off x="6422139" y="2438405"/>
            <a:ext cx="76196" cy="1600198"/>
          </a:xfrm>
          <a:prstGeom prst="leftBracket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Left Bracket 43"/>
          <p:cNvSpPr/>
          <p:nvPr/>
        </p:nvSpPr>
        <p:spPr bwMode="auto">
          <a:xfrm rot="16200000">
            <a:off x="8022335" y="2438401"/>
            <a:ext cx="76201" cy="1600200"/>
          </a:xfrm>
          <a:prstGeom prst="leftBracket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45536" y="3276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CC"/>
                </a:solidFill>
              </a:rPr>
              <a:t>COTS CPU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12336" y="3276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CC"/>
                </a:solidFill>
              </a:rPr>
              <a:t>COTS CPU + DSP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60136" y="3276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CC"/>
                </a:solidFill>
              </a:rPr>
              <a:t>COTS FPGA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60336" y="3276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CC"/>
                </a:solidFill>
              </a:rPr>
              <a:t>COTS CPU + </a:t>
            </a:r>
            <a:r>
              <a:rPr lang="en-US" sz="1200" b="1" dirty="0" smtClean="0">
                <a:solidFill>
                  <a:srgbClr val="0000CC"/>
                </a:solidFill>
              </a:rPr>
              <a:t>GPU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49" name="Rounded Rectangular Callout 48"/>
          <p:cNvSpPr/>
          <p:nvPr/>
        </p:nvSpPr>
        <p:spPr bwMode="auto">
          <a:xfrm>
            <a:off x="1371600" y="2133600"/>
            <a:ext cx="2362200" cy="533400"/>
          </a:xfrm>
          <a:prstGeom prst="wedgeRoundRectCallout">
            <a:avLst>
              <a:gd name="adj1" fmla="val -31070"/>
              <a:gd name="adj2" fmla="val 65436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err="1" smtClean="0">
                <a:solidFill>
                  <a:schemeClr val="tx1"/>
                </a:solidFill>
              </a:rPr>
              <a:t>RadHard</a:t>
            </a:r>
            <a:r>
              <a:rPr lang="en-US" sz="1000" b="1" dirty="0" smtClean="0">
                <a:solidFill>
                  <a:schemeClr val="tx1"/>
                </a:solidFill>
              </a:rPr>
              <a:t> CPU gives ~2-17% of integer CD and ~2-28% of floating-point CD of leading COTS devices</a:t>
            </a:r>
          </a:p>
        </p:txBody>
      </p:sp>
      <p:sp>
        <p:nvSpPr>
          <p:cNvPr id="50" name="Rounded Rectangular Callout 49"/>
          <p:cNvSpPr/>
          <p:nvPr/>
        </p:nvSpPr>
        <p:spPr bwMode="auto">
          <a:xfrm>
            <a:off x="3810000" y="2057400"/>
            <a:ext cx="2514601" cy="609600"/>
          </a:xfrm>
          <a:prstGeom prst="wedgeRoundRectCallout">
            <a:avLst>
              <a:gd name="adj1" fmla="val -71037"/>
              <a:gd name="adj2" fmla="val 71904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RadHard </a:t>
            </a:r>
            <a:r>
              <a:rPr lang="en-US" sz="1000" b="1" dirty="0" smtClean="0">
                <a:solidFill>
                  <a:schemeClr val="tx1"/>
                </a:solidFill>
              </a:rPr>
              <a:t>DSP gives ~0.4-6</a:t>
            </a:r>
            <a:r>
              <a:rPr lang="en-US" sz="1000" b="1" dirty="0">
                <a:solidFill>
                  <a:schemeClr val="tx1"/>
                </a:solidFill>
              </a:rPr>
              <a:t>% of integer CD and </a:t>
            </a:r>
            <a:r>
              <a:rPr lang="en-US" sz="1000" b="1" dirty="0" smtClean="0">
                <a:solidFill>
                  <a:schemeClr val="tx1"/>
                </a:solidFill>
              </a:rPr>
              <a:t>~13-80% </a:t>
            </a:r>
            <a:r>
              <a:rPr lang="en-US" sz="1000" b="1" dirty="0">
                <a:solidFill>
                  <a:schemeClr val="tx1"/>
                </a:solidFill>
              </a:rPr>
              <a:t>of floating-point CD of </a:t>
            </a:r>
            <a:r>
              <a:rPr lang="en-US" sz="1000" b="1" dirty="0" smtClean="0">
                <a:solidFill>
                  <a:schemeClr val="tx1"/>
                </a:solidFill>
              </a:rPr>
              <a:t>leading COTS </a:t>
            </a:r>
            <a:r>
              <a:rPr lang="en-US" sz="1000" b="1" dirty="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51" name="Rounded Rectangular Callout 50"/>
          <p:cNvSpPr/>
          <p:nvPr/>
        </p:nvSpPr>
        <p:spPr bwMode="auto">
          <a:xfrm>
            <a:off x="1219200" y="4191000"/>
            <a:ext cx="2590800" cy="472440"/>
          </a:xfrm>
          <a:prstGeom prst="wedgeRoundRectCallout">
            <a:avLst>
              <a:gd name="adj1" fmla="val -26698"/>
              <a:gd name="adj2" fmla="val 9882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RadHard CPU gives ~</a:t>
            </a:r>
            <a:r>
              <a:rPr lang="en-US" sz="1000" b="1" dirty="0" smtClean="0">
                <a:solidFill>
                  <a:schemeClr val="tx1"/>
                </a:solidFill>
              </a:rPr>
              <a:t>2-9% </a:t>
            </a:r>
            <a:r>
              <a:rPr lang="en-US" sz="1000" b="1" dirty="0">
                <a:solidFill>
                  <a:schemeClr val="tx1"/>
                </a:solidFill>
              </a:rPr>
              <a:t>of integer </a:t>
            </a:r>
            <a:r>
              <a:rPr lang="en-US" sz="1000" b="1" dirty="0" smtClean="0">
                <a:solidFill>
                  <a:schemeClr val="tx1"/>
                </a:solidFill>
              </a:rPr>
              <a:t>CD/W </a:t>
            </a:r>
            <a:r>
              <a:rPr lang="en-US" sz="1000" b="1" dirty="0">
                <a:solidFill>
                  <a:schemeClr val="tx1"/>
                </a:solidFill>
              </a:rPr>
              <a:t>and </a:t>
            </a:r>
            <a:r>
              <a:rPr lang="en-US" sz="1000" b="1" dirty="0" smtClean="0">
                <a:solidFill>
                  <a:schemeClr val="tx1"/>
                </a:solidFill>
              </a:rPr>
              <a:t>~1-17% </a:t>
            </a:r>
            <a:r>
              <a:rPr lang="en-US" sz="1000" b="1" dirty="0">
                <a:solidFill>
                  <a:schemeClr val="tx1"/>
                </a:solidFill>
              </a:rPr>
              <a:t>of floating-point </a:t>
            </a:r>
            <a:r>
              <a:rPr lang="en-US" sz="1000" b="1" dirty="0" smtClean="0">
                <a:solidFill>
                  <a:schemeClr val="tx1"/>
                </a:solidFill>
              </a:rPr>
              <a:t>CD/W </a:t>
            </a:r>
            <a:r>
              <a:rPr lang="en-US" sz="1000" b="1" dirty="0">
                <a:solidFill>
                  <a:schemeClr val="tx1"/>
                </a:solidFill>
              </a:rPr>
              <a:t>of </a:t>
            </a:r>
            <a:r>
              <a:rPr lang="en-US" sz="1000" b="1" dirty="0" smtClean="0">
                <a:solidFill>
                  <a:schemeClr val="tx1"/>
                </a:solidFill>
              </a:rPr>
              <a:t>leading COTS </a:t>
            </a:r>
            <a:r>
              <a:rPr lang="en-US" sz="1000" b="1" dirty="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52" name="Rounded Rectangular Callout 51"/>
          <p:cNvSpPr/>
          <p:nvPr/>
        </p:nvSpPr>
        <p:spPr bwMode="auto">
          <a:xfrm>
            <a:off x="3657600" y="4800600"/>
            <a:ext cx="2549123" cy="533400"/>
          </a:xfrm>
          <a:prstGeom prst="wedgeRoundRectCallout">
            <a:avLst>
              <a:gd name="adj1" fmla="val -69075"/>
              <a:gd name="adj2" fmla="val 69895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RadHard </a:t>
            </a:r>
            <a:r>
              <a:rPr lang="en-US" sz="1000" b="1" dirty="0" smtClean="0">
                <a:solidFill>
                  <a:schemeClr val="tx1"/>
                </a:solidFill>
              </a:rPr>
              <a:t>DSP gives ~0.8-5% </a:t>
            </a:r>
            <a:r>
              <a:rPr lang="en-US" sz="1000" b="1" dirty="0">
                <a:solidFill>
                  <a:schemeClr val="tx1"/>
                </a:solidFill>
              </a:rPr>
              <a:t>of integer CD/W and </a:t>
            </a:r>
            <a:r>
              <a:rPr lang="en-US" sz="1000" b="1" dirty="0" smtClean="0">
                <a:solidFill>
                  <a:schemeClr val="tx1"/>
                </a:solidFill>
              </a:rPr>
              <a:t>~9-68% </a:t>
            </a:r>
            <a:r>
              <a:rPr lang="en-US" sz="1000" b="1" dirty="0">
                <a:solidFill>
                  <a:schemeClr val="tx1"/>
                </a:solidFill>
              </a:rPr>
              <a:t>of floating-point CD/W of </a:t>
            </a:r>
            <a:r>
              <a:rPr lang="en-US" sz="1000" b="1" dirty="0" smtClean="0">
                <a:solidFill>
                  <a:schemeClr val="tx1"/>
                </a:solidFill>
              </a:rPr>
              <a:t>leading COTS </a:t>
            </a:r>
            <a:r>
              <a:rPr lang="en-US" sz="1000" b="1" dirty="0">
                <a:solidFill>
                  <a:schemeClr val="tx1"/>
                </a:solidFill>
              </a:rPr>
              <a:t>devices</a:t>
            </a:r>
          </a:p>
        </p:txBody>
      </p:sp>
    </p:spTree>
    <p:extLst>
      <p:ext uri="{BB962C8B-B14F-4D97-AF65-F5344CB8AC3E}">
        <p14:creationId xmlns:p14="http://schemas.microsoft.com/office/powerpoint/2010/main" val="4518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/>
      <p:bldP spid="40" grpId="0" animBg="1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82040"/>
            <a:ext cx="8860536" cy="219456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4" y="3825240"/>
            <a:ext cx="8860536" cy="21945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24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5943600" y="6319921"/>
            <a:ext cx="1447800" cy="385679"/>
          </a:xfrm>
          <a:prstGeom prst="wedgeRoundRectCallout">
            <a:avLst>
              <a:gd name="adj1" fmla="val 28508"/>
              <a:gd name="adj2" fmla="val -26353"/>
              <a:gd name="adj3" fmla="val 16667"/>
            </a:avLst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R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esults displayed in logarithmic scale</a:t>
            </a:r>
          </a:p>
        </p:txBody>
      </p: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0600" cy="941387"/>
          </a:xfrm>
        </p:spPr>
        <p:txBody>
          <a:bodyPr/>
          <a:lstStyle/>
          <a:p>
            <a:r>
              <a:rPr lang="en-US" sz="4000" dirty="0" smtClean="0"/>
              <a:t>RadHard vs. COTS Comparisons (2/2)</a:t>
            </a:r>
            <a:endParaRPr lang="en-US" sz="4000" dirty="0"/>
          </a:p>
        </p:txBody>
      </p:sp>
      <p:sp>
        <p:nvSpPr>
          <p:cNvPr id="41" name="Left Bracket 40"/>
          <p:cNvSpPr/>
          <p:nvPr/>
        </p:nvSpPr>
        <p:spPr bwMode="auto">
          <a:xfrm rot="16200000">
            <a:off x="1257298" y="2781298"/>
            <a:ext cx="76204" cy="914401"/>
          </a:xfrm>
          <a:prstGeom prst="leftBracke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Left Bracket 41"/>
          <p:cNvSpPr/>
          <p:nvPr/>
        </p:nvSpPr>
        <p:spPr bwMode="auto">
          <a:xfrm rot="16200000">
            <a:off x="4991100" y="2552700"/>
            <a:ext cx="76204" cy="1371597"/>
          </a:xfrm>
          <a:prstGeom prst="leftBracket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5800" y="3276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RadHard CPU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44" name="Left Bracket 43"/>
          <p:cNvSpPr/>
          <p:nvPr/>
        </p:nvSpPr>
        <p:spPr bwMode="auto">
          <a:xfrm rot="16200000">
            <a:off x="2514602" y="2438399"/>
            <a:ext cx="76197" cy="1600199"/>
          </a:xfrm>
          <a:prstGeom prst="leftBracke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05000" y="3276602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</a:rPr>
              <a:t>RadHard DSP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46" name="Left Bracket 45"/>
          <p:cNvSpPr/>
          <p:nvPr/>
        </p:nvSpPr>
        <p:spPr bwMode="auto">
          <a:xfrm rot="16200000">
            <a:off x="3809998" y="2743198"/>
            <a:ext cx="76204" cy="990601"/>
          </a:xfrm>
          <a:prstGeom prst="leftBracket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7" name="Left Bracket 46"/>
          <p:cNvSpPr/>
          <p:nvPr/>
        </p:nvSpPr>
        <p:spPr bwMode="auto">
          <a:xfrm rot="16200000">
            <a:off x="6477003" y="2438400"/>
            <a:ext cx="76196" cy="1600198"/>
          </a:xfrm>
          <a:prstGeom prst="leftBracket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8" name="Left Bracket 47"/>
          <p:cNvSpPr/>
          <p:nvPr/>
        </p:nvSpPr>
        <p:spPr bwMode="auto">
          <a:xfrm rot="16200000">
            <a:off x="8077199" y="2438401"/>
            <a:ext cx="76201" cy="1600200"/>
          </a:xfrm>
          <a:prstGeom prst="leftBracket">
            <a:avLst/>
          </a:prstGeom>
          <a:noFill/>
          <a:ln w="254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00400" y="3276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CC"/>
                </a:solidFill>
              </a:rPr>
              <a:t>COTS CPU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67200" y="3276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CC"/>
                </a:solidFill>
              </a:rPr>
              <a:t>COTS CPU + DSP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15000" y="3276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CC"/>
                </a:solidFill>
              </a:rPr>
              <a:t>COTS FPGA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315200" y="3276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CC"/>
                </a:solidFill>
              </a:rPr>
              <a:t>COTS CPU + </a:t>
            </a:r>
            <a:r>
              <a:rPr lang="en-US" sz="1200" b="1" dirty="0" smtClean="0">
                <a:solidFill>
                  <a:srgbClr val="0000CC"/>
                </a:solidFill>
              </a:rPr>
              <a:t>GPU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53" name="Rounded Rectangular Callout 52"/>
          <p:cNvSpPr/>
          <p:nvPr/>
        </p:nvSpPr>
        <p:spPr bwMode="auto">
          <a:xfrm>
            <a:off x="1752600" y="1371600"/>
            <a:ext cx="2209799" cy="609600"/>
          </a:xfrm>
          <a:prstGeom prst="wedgeRoundRectCallout">
            <a:avLst>
              <a:gd name="adj1" fmla="val -39306"/>
              <a:gd name="adj2" fmla="val 81248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CPU gives varying % of IMB of leading COTS devices</a:t>
            </a:r>
          </a:p>
          <a:p>
            <a:pPr algn="ctr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18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% for CPU, ~</a:t>
            </a:r>
            <a:r>
              <a:rPr lang="en-US" sz="1000" b="1" dirty="0" smtClean="0">
                <a:solidFill>
                  <a:schemeClr val="tx1"/>
                </a:solidFill>
              </a:rPr>
              <a:t>12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%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for DSP,</a:t>
            </a:r>
          </a:p>
          <a:p>
            <a:pPr algn="ctr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~1% for FPGA, ~</a:t>
            </a:r>
            <a:r>
              <a:rPr lang="en-US" sz="1000" b="1" dirty="0" smtClean="0">
                <a:solidFill>
                  <a:schemeClr val="tx1"/>
                </a:solidFill>
              </a:rPr>
              <a:t>39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%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for GPU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" name="Rounded Rectangular Callout 53"/>
          <p:cNvSpPr/>
          <p:nvPr/>
        </p:nvSpPr>
        <p:spPr bwMode="auto">
          <a:xfrm>
            <a:off x="3352800" y="2057400"/>
            <a:ext cx="2133600" cy="609600"/>
          </a:xfrm>
          <a:prstGeom prst="wedgeRoundRectCallout">
            <a:avLst>
              <a:gd name="adj1" fmla="val -58692"/>
              <a:gd name="adj2" fmla="val 59719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DSP gives small % of IMB of leading COTS devices</a:t>
            </a:r>
          </a:p>
          <a:p>
            <a:pPr algn="ctr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~3% for CPU, ~2%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for DSP,</a:t>
            </a:r>
          </a:p>
          <a:p>
            <a:pPr algn="ctr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~0.2% for FPGA, ~6%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for GPU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Rounded Rectangular Callout 54"/>
          <p:cNvSpPr/>
          <p:nvPr/>
        </p:nvSpPr>
        <p:spPr bwMode="auto">
          <a:xfrm>
            <a:off x="2438400" y="3657600"/>
            <a:ext cx="2362200" cy="609600"/>
          </a:xfrm>
          <a:prstGeom prst="wedgeRoundRectCallout">
            <a:avLst>
              <a:gd name="adj1" fmla="val -56967"/>
              <a:gd name="adj2" fmla="val 80551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CPU gives varying % of EMB/IOB of leading COTS devices</a:t>
            </a:r>
          </a:p>
          <a:p>
            <a:pPr algn="ctr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~24/33% for CPU, ~29/31%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for DSP,</a:t>
            </a:r>
          </a:p>
          <a:p>
            <a:pPr algn="ctr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~9/4% for FPGA, ~</a:t>
            </a:r>
            <a:r>
              <a:rPr lang="en-US" sz="1000" b="1" dirty="0" smtClean="0">
                <a:solidFill>
                  <a:schemeClr val="tx1"/>
                </a:solidFill>
              </a:rPr>
              <a:t>60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/67%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for GPU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6" name="Rounded Rectangular Callout 55"/>
          <p:cNvSpPr/>
          <p:nvPr/>
        </p:nvSpPr>
        <p:spPr bwMode="auto">
          <a:xfrm>
            <a:off x="3581400" y="4648200"/>
            <a:ext cx="2362200" cy="609600"/>
          </a:xfrm>
          <a:prstGeom prst="wedgeRoundRectCallout">
            <a:avLst>
              <a:gd name="adj1" fmla="val -65710"/>
              <a:gd name="adj2" fmla="val 76253"/>
              <a:gd name="adj3" fmla="val 16667"/>
            </a:avLst>
          </a:prstGeom>
          <a:gradFill>
            <a:gsLst>
              <a:gs pos="0">
                <a:srgbClr val="BED2FE"/>
              </a:gs>
              <a:gs pos="35000">
                <a:srgbClr val="B3CCFF"/>
              </a:gs>
              <a:gs pos="100000">
                <a:srgbClr val="8FA4F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RadHard DSP gives varying % of EMB/IOB of leading COTS devices</a:t>
            </a:r>
          </a:p>
          <a:p>
            <a:pPr algn="ctr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~</a:t>
            </a:r>
            <a:r>
              <a:rPr lang="en-US" sz="1000" b="1" dirty="0" smtClean="0">
                <a:solidFill>
                  <a:schemeClr val="tx1"/>
                </a:solidFill>
              </a:rPr>
              <a:t>27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/22% for CPU, ~</a:t>
            </a:r>
            <a:r>
              <a:rPr lang="en-US" sz="1000" b="1" dirty="0" smtClean="0">
                <a:solidFill>
                  <a:schemeClr val="tx1"/>
                </a:solidFill>
              </a:rPr>
              <a:t>24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/29%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for DSP,</a:t>
            </a:r>
          </a:p>
          <a:p>
            <a:pPr algn="ctr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~8/3% for FPGA, ~</a:t>
            </a:r>
            <a:r>
              <a:rPr lang="en-US" sz="1000" b="1" dirty="0" smtClean="0">
                <a:solidFill>
                  <a:schemeClr val="tx1"/>
                </a:solidFill>
              </a:rPr>
              <a:t>50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/63%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for GPU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78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dirty="0" smtClean="0"/>
              <a:t>Appendix: Device Metrics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25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083122"/>
              </p:ext>
            </p:extLst>
          </p:nvPr>
        </p:nvGraphicFramePr>
        <p:xfrm>
          <a:off x="304800" y="1219194"/>
          <a:ext cx="8573378" cy="4648206"/>
        </p:xfrm>
        <a:graphic>
          <a:graphicData uri="http://schemas.openxmlformats.org/drawingml/2006/table">
            <a:tbl>
              <a:tblPr/>
              <a:tblGrid>
                <a:gridCol w="1419130"/>
                <a:gridCol w="1419130"/>
                <a:gridCol w="549341"/>
                <a:gridCol w="353147"/>
                <a:gridCol w="338433"/>
                <a:gridCol w="313909"/>
                <a:gridCol w="313909"/>
                <a:gridCol w="313909"/>
                <a:gridCol w="299194"/>
                <a:gridCol w="269765"/>
                <a:gridCol w="269765"/>
                <a:gridCol w="269765"/>
                <a:gridCol w="340068"/>
                <a:gridCol w="344187"/>
                <a:gridCol w="379307"/>
                <a:gridCol w="379307"/>
                <a:gridCol w="521987"/>
                <a:gridCol w="479125"/>
              </a:tblGrid>
              <a:tr h="147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06" marR="5406" marT="5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Processor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 (GOPS)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CD/W (GOPS/W)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 (GB/s)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 (GB/s)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IOB (GB/s)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1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Int8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Int16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Int32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SPFP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DPFP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Int8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Int16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Int32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SPFP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DPFP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L1 cache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 cache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BRAMs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27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err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RadHard</a:t>
                      </a:r>
                      <a:endParaRPr lang="en-US" sz="8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Honeywell HXRHPPC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1.280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0.160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BAE Systems RAD750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0.266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0.266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0.266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0.133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0.133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0.053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0.053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0.053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0.027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0.027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3.192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1.064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1.592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Aeroflex/Gaisler GR712RC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0.053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0.053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0.053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0.017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1.213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Boeing MAESTRO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101.920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50.960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25.480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12.740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12.740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4.591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2.295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1.148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0.574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0.574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101.920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50.960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8.320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15.070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BAE Systems RADSPEED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17.708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17.708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10.119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70.832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35.416</a:t>
                      </a:r>
                      <a:endParaRPr lang="en-US" sz="6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1.181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1.181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0.675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4.722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2.361</a:t>
                      </a:r>
                      <a:endParaRPr lang="en-US" sz="6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14.912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7.456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6.990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14.185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COTS counterparts to RadHard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Freescale PowerPC603e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0.266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0.266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0.266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0.266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0.266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0.076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0.076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0.076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0.076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0.076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4.256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2.128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IBM PowerPC750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0.170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0.170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0.170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0.085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0.085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9.600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3.200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Tilera TilePro64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358.400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179.200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89.600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15.583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7.791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3.896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358.400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179.200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22.400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29.150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Freescale P5040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17.600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17.600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17.600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8.800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8.800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0.359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0.359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0.359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0.180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0.180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211.200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563.200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25.600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48.200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Clearspeed CSX700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13.714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96.000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48.000</a:t>
                      </a:r>
                      <a:endParaRPr lang="en-US" sz="600" b="0" i="0" u="none" strike="noStrike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1.371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9.600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 smtClean="0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4.800</a:t>
                      </a:r>
                      <a:endParaRPr lang="en-US" sz="600" b="0" i="0" u="none" strike="noStrike" dirty="0">
                        <a:solidFill>
                          <a:srgbClr val="0021A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7.500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21.500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Xilinx Virtex-5 FX130T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833.200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416.300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89.680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80.230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17.530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50.420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23.810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6.088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5.754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2.025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1430.042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21.334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21A5"/>
                          </a:solidFill>
                          <a:effectLst/>
                          <a:latin typeface="Calibri" panose="020F0502020204030204" pitchFamily="34" charset="0"/>
                        </a:rPr>
                        <a:t>121.584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COTS being deployed in space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Freescale P2020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0.615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0.615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0.615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1.231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1.231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176.000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10.620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Xilinx Zynq-7020 (CPU)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32.020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16.010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2.670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57.610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16.720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6.860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6.860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2.290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53.360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10.670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10.664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11.030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Xilinx Zynq-7020 (FPGA)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292.130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135.990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39.340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30.740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10.460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88.260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57.140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15.130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10.060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4.210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1154.387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6.400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53.050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Xilinx Zynq-7020 (Hybrid)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CPU+FPGA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324.150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152.000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47.340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38.740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13.130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72.350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42.820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12.560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9.160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3.590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53.360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10.670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1154.387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42.656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6633"/>
                          </a:solidFill>
                          <a:effectLst/>
                          <a:latin typeface="Calibri" panose="020F0502020204030204" pitchFamily="34" charset="0"/>
                        </a:rPr>
                        <a:t>89.670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COTS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Intel Atom Z2760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144.000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72.000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21.600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48.000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18.800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9.192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Intel Core i7-4610Y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594.600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316.200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177.000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124.800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78.400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51.704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27.496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15.391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10.852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6.817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742.400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92.800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25.600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64.100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TI OMAP4460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146.170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73.090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36.540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36.140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77.420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38.710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19.360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19.140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6.360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11.710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Tilera TILE-Gx8036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486.000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270.000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162.000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16.200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1152.000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576.000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45.920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Freescale MSC8256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3.974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3.974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1.987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1.987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0.993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192.000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17.940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TI KeyStone-I TMS320C6678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DSP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960.000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480.000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240.000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160.000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47.291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23.645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11.823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7.880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3.940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960.000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160.000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33.860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TI KeyStone-II 66AK2H12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CPU+DSP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1459.200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729.600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364.800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198.400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99.200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67.280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33.640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16.820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9.150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4.570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1049.600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176.000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28.800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48.220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Xilinx Spartan-6Q LX150T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590.400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185.100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37.960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21.220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7.859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60.580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22.460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5.947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3.889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1.467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675.360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57.800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Xilinx Artix-7Q 350T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1245.000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939.100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163.300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134.200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45.520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75.490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52.650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13.730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8.930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3.721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3598.614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75.600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Xilinx Kintex-7Q 410T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2295.000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1696.000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380.600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224.300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91.950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74.280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51.360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18.030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8.715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3.500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6555.268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42.667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184.292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Xilinx Virtex-7Q X980T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4356.000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2186.000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890.500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539.600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207.200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75.130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48.310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14.790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8.763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3.469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12368.430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89.600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417.425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Altera Stratix III EP3SL150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1115.000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329.700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87.100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69.430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21.550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37.470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16.460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5.332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2.575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1.264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2020.140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38.400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64.800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Altera Stratix IV EP4SGX230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2563.000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811.500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258.100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153.000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60.550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99.320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41.230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15.040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5.995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2.694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6906.600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44.800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87.900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Altera Cyclone V GXFC9E6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1113.000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358.800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81.530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94.170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31.810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138.300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65.970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18.170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8.645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3.463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3843.000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32.000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51.813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Altera Arria V GXFB7K4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3329.000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1197.000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310.000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260.700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97.100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131.800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70.330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20.610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8.607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3.481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9656.000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44.800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103.800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Altera Stratix V GXEBBR1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7885.000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1999.000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499.000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461.300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140.600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168.900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69.100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19.230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8.669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3.063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15840.000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44.800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191.125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Xilinx Zynq-7045Q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CPU+FPGA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1896.020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719.810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269.200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194.100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65.270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70.640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44.690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12.250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7.930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3.170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53.360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10.670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4493.863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34.110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126.630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Altera Cyclone V SoC SXFC6D6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CPU+FPGA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454.800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149.500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40.990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45.960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13.840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104.480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44.560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13.230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8.510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3.030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14.800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1754.550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46.930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69.180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Altera Arria V SoC SXFB5H4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CPU+FPGA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3168.400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1170.200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294.200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246.900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91.290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125.680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65.960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19.300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8.520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64.000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9128.000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53.330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107.960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NVIDIA Tegra 3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CPU+GPU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265.984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137.984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73.984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73.984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25.600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132.992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68.992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36.992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36.992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12.800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240.000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25.600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10.680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118.400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NVIDIA Tegra 4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CPU+GPU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473.980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261.180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154.780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109.180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30.400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94.800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52.240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30.960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21.840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6.080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NVIDIA Tegra K1 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CPU+GPU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697.600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440.000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311.200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256.000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44.400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139.520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88.000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62.240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51.200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8.880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358.400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36.800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13.854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CC3300"/>
                          </a:solidFill>
                          <a:effectLst/>
                          <a:latin typeface="Calibri" panose="020F0502020204030204" pitchFamily="34" charset="0"/>
                        </a:rPr>
                        <a:t>22.550</a:t>
                      </a:r>
                    </a:p>
                  </a:txBody>
                  <a:tcPr marL="5406" marR="5406" marT="5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6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89B0A-10CF-4117-BB30-947EA96400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of </a:t>
            </a:r>
            <a:r>
              <a:rPr lang="en-US" altLang="en-US" dirty="0"/>
              <a:t>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30092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Conclusions &amp; Future Research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7882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" y="9144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dirty="0" smtClean="0"/>
              <a:t>Conclusions</a:t>
            </a:r>
            <a:endParaRPr lang="en-US" sz="2400" dirty="0"/>
          </a:p>
          <a:p>
            <a:pPr lvl="1">
              <a:spcBef>
                <a:spcPts val="300"/>
              </a:spcBef>
            </a:pPr>
            <a:r>
              <a:rPr lang="en-US" sz="2000" dirty="0" smtClean="0"/>
              <a:t>Device metrics provides powerful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order evaluation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Lower cost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Much less time to analyze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Benchmarking is used for more detailed analysis</a:t>
            </a:r>
            <a:endParaRPr lang="en-US" sz="2000" dirty="0"/>
          </a:p>
          <a:p>
            <a:pPr lvl="2">
              <a:spcBef>
                <a:spcPts val="300"/>
              </a:spcBef>
            </a:pPr>
            <a:r>
              <a:rPr lang="en-US" sz="1600" dirty="0" smtClean="0"/>
              <a:t>Cost of acquiring </a:t>
            </a:r>
            <a:r>
              <a:rPr lang="en-US" sz="1600" dirty="0" err="1" smtClean="0"/>
              <a:t>testbeds</a:t>
            </a:r>
            <a:endParaRPr lang="en-US" sz="1600" dirty="0" smtClean="0"/>
          </a:p>
          <a:p>
            <a:pPr lvl="2">
              <a:spcBef>
                <a:spcPts val="300"/>
              </a:spcBef>
            </a:pPr>
            <a:r>
              <a:rPr lang="en-US" sz="1600" dirty="0" smtClean="0"/>
              <a:t>Time and cost spent to develop benchmarks for specific architectures</a:t>
            </a:r>
            <a:endParaRPr lang="en-US" sz="1600" dirty="0"/>
          </a:p>
          <a:p>
            <a:pPr lvl="1">
              <a:spcBef>
                <a:spcPts val="300"/>
              </a:spcBef>
            </a:pPr>
            <a:r>
              <a:rPr lang="en-US" sz="2000" dirty="0" smtClean="0"/>
              <a:t>Leveraging both provides valuable insight</a:t>
            </a:r>
          </a:p>
          <a:p>
            <a:pPr lvl="2">
              <a:spcBef>
                <a:spcPts val="300"/>
              </a:spcBef>
            </a:pPr>
            <a:endParaRPr lang="en-US" sz="1600" dirty="0" smtClean="0"/>
          </a:p>
          <a:p>
            <a:pPr>
              <a:spcBef>
                <a:spcPts val="300"/>
              </a:spcBef>
            </a:pPr>
            <a:r>
              <a:rPr lang="en-US" sz="2400" dirty="0" smtClean="0"/>
              <a:t>Future Research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Profile operations mixes of more space dwarfs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Perform device metrics with resulting operations mixes</a:t>
            </a:r>
          </a:p>
          <a:p>
            <a:pPr lvl="2">
              <a:spcBef>
                <a:spcPts val="300"/>
              </a:spcBef>
            </a:pPr>
            <a:r>
              <a:rPr lang="en-US" sz="1600" dirty="0" smtClean="0"/>
              <a:t>i.e. 20% ADD, 30% DIVIDE, 50% MULT (a.o.t 50% ADD / 50% MULT)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Benchmark more COTS devices &amp; extrapolate to </a:t>
            </a:r>
            <a:r>
              <a:rPr lang="en-US" sz="2000" dirty="0" err="1" smtClean="0"/>
              <a:t>RadHard</a:t>
            </a:r>
            <a:endParaRPr lang="en-US" sz="2000" dirty="0" smtClean="0"/>
          </a:p>
          <a:p>
            <a:pPr lvl="2">
              <a:spcBef>
                <a:spcPts val="300"/>
              </a:spcBef>
            </a:pPr>
            <a:r>
              <a:rPr lang="en-US" sz="1600" dirty="0" smtClean="0"/>
              <a:t>i.e. Scale by clock speed and power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dirty="0" smtClean="0"/>
              <a:t>Conclusions and Future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27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pic>
        <p:nvPicPr>
          <p:cNvPr id="8" name="Picture 16" descr="c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886200"/>
            <a:ext cx="9599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2" descr="http://media.bestofmicro.com/35-amd-cpus,D-B-101567-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07166"/>
            <a:ext cx="111693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28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pic>
        <p:nvPicPr>
          <p:cNvPr id="1030" name="Picture 6" descr="3d business question hel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1"/>
            <a:ext cx="7467599" cy="56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89B0A-10CF-4117-BB30-947EA964008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r>
              <a:rPr lang="en-US" altLang="en-US" dirty="0" smtClean="0">
                <a:solidFill>
                  <a:srgbClr val="000000"/>
                </a:solidFill>
              </a:rPr>
              <a:t> of </a:t>
            </a:r>
            <a:r>
              <a:rPr lang="en-US" altLang="en-US" dirty="0"/>
              <a:t>28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30092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Introduction &amp; Background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209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4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66085" cy="5105400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pace computing presents unique challenges</a:t>
            </a:r>
          </a:p>
          <a:p>
            <a:pPr lvl="1"/>
            <a:r>
              <a:rPr lang="en-US" sz="2000" dirty="0" smtClean="0"/>
              <a:t>Harsh and inaccessible operating environment</a:t>
            </a:r>
          </a:p>
          <a:p>
            <a:pPr lvl="1"/>
            <a:r>
              <a:rPr lang="en-US" sz="2000" dirty="0" smtClean="0"/>
              <a:t>Severe resource constraints – power, size, weight</a:t>
            </a:r>
          </a:p>
          <a:p>
            <a:pPr lvl="1"/>
            <a:r>
              <a:rPr lang="en-US" sz="2000" dirty="0" smtClean="0"/>
              <a:t>Stringent requirements for performance and reliability</a:t>
            </a:r>
          </a:p>
          <a:p>
            <a:r>
              <a:rPr lang="en-US" sz="2400" dirty="0" smtClean="0"/>
              <a:t>Increasing need for high-performance space computing</a:t>
            </a:r>
          </a:p>
          <a:p>
            <a:pPr lvl="1"/>
            <a:r>
              <a:rPr lang="en-US" sz="2000" dirty="0" smtClean="0"/>
              <a:t>Escalating demands for real-time sensor and autonomous processing</a:t>
            </a:r>
          </a:p>
          <a:p>
            <a:pPr lvl="1"/>
            <a:r>
              <a:rPr lang="en-US" sz="2000" dirty="0" smtClean="0"/>
              <a:t>Limited communication bandwidth to ground stations</a:t>
            </a:r>
            <a:endParaRPr lang="en-US" sz="2000" dirty="0"/>
          </a:p>
          <a:p>
            <a:pPr lvl="1"/>
            <a:r>
              <a:rPr lang="en-US" sz="2000" dirty="0" smtClean="0"/>
              <a:t>Legacy space processors that cannot meet performance requirements</a:t>
            </a:r>
          </a:p>
          <a:p>
            <a:pPr lvl="2"/>
            <a:r>
              <a:rPr lang="en-US" sz="1600" dirty="0" smtClean="0"/>
              <a:t>Generations behind commercial-off-the-shelf (COTS) processors</a:t>
            </a:r>
          </a:p>
          <a:p>
            <a:pPr lvl="2"/>
            <a:r>
              <a:rPr lang="en-US" sz="1600" dirty="0" smtClean="0"/>
              <a:t>Based upon architectures not particularly suited to needs of space computing</a:t>
            </a:r>
          </a:p>
          <a:p>
            <a:r>
              <a:rPr lang="en-US" sz="2400" dirty="0" smtClean="0"/>
              <a:t>Quantitative and objective analysis of processor architectures</a:t>
            </a:r>
          </a:p>
          <a:p>
            <a:pPr lvl="1"/>
            <a:r>
              <a:rPr lang="en-US" sz="2000" dirty="0" smtClean="0"/>
              <a:t>Device metrics analysis based on architectural capabilities</a:t>
            </a:r>
          </a:p>
          <a:p>
            <a:pPr lvl="1"/>
            <a:r>
              <a:rPr lang="en-US" sz="2000" dirty="0" smtClean="0"/>
              <a:t>Broad and diverse set of architectures under consideration</a:t>
            </a:r>
          </a:p>
          <a:p>
            <a:pPr lvl="2"/>
            <a:r>
              <a:rPr lang="en-US" sz="1600" dirty="0" smtClean="0"/>
              <a:t>Targeting space processors and low-power COTS processors (≤ 30 W)</a:t>
            </a:r>
          </a:p>
        </p:txBody>
      </p:sp>
      <p:pic>
        <p:nvPicPr>
          <p:cNvPr id="12" name="Picture 10" descr="satellite"/>
          <p:cNvPicPr>
            <a:picLocks noChangeAspect="1" noChangeArrowheads="1"/>
          </p:cNvPicPr>
          <p:nvPr/>
        </p:nvPicPr>
        <p:blipFill>
          <a:blip r:embed="rId2" cstate="print"/>
          <a:srcRect l="8160" r="43201" b="17473"/>
          <a:stretch>
            <a:fillRect/>
          </a:stretch>
        </p:blipFill>
        <p:spPr bwMode="auto">
          <a:xfrm>
            <a:off x="7315200" y="457200"/>
            <a:ext cx="1219200" cy="1788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http://media.bestofmicro.com/35-amd-cpus,D-B-101567-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59849"/>
            <a:ext cx="1295400" cy="8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dirty="0" smtClean="0"/>
              <a:t>Space Processors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5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9144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/>
              <a:t>R</a:t>
            </a:r>
            <a:r>
              <a:rPr lang="en-US" sz="2400" kern="0" dirty="0" smtClean="0"/>
              <a:t>adiation-hardened (RadHard)</a:t>
            </a:r>
            <a:r>
              <a:rPr lang="en-US" sz="2400" kern="0" dirty="0"/>
              <a:t> </a:t>
            </a:r>
            <a:r>
              <a:rPr lang="en-US" sz="2400" kern="0" dirty="0" smtClean="0"/>
              <a:t>processors for high reliability</a:t>
            </a:r>
            <a:endParaRPr lang="en-US" sz="2000" kern="0" dirty="0" smtClean="0"/>
          </a:p>
          <a:p>
            <a:r>
              <a:rPr lang="en-US" sz="2400" kern="0" dirty="0" smtClean="0"/>
              <a:t>Outcomes of radiation-hardening</a:t>
            </a:r>
            <a:endParaRPr lang="en-US" sz="2000" kern="0" dirty="0" smtClean="0"/>
          </a:p>
          <a:p>
            <a:pPr lvl="1"/>
            <a:r>
              <a:rPr lang="en-US" sz="2000" kern="0" dirty="0" smtClean="0"/>
              <a:t>Cumulative effects</a:t>
            </a:r>
          </a:p>
          <a:p>
            <a:pPr lvl="2"/>
            <a:r>
              <a:rPr lang="en-US" sz="1600" kern="0" dirty="0" smtClean="0"/>
              <a:t>Total-Ionizing Dose (TID) ≥ 300 </a:t>
            </a:r>
            <a:r>
              <a:rPr lang="en-US" sz="1600" kern="0" dirty="0" err="1" smtClean="0"/>
              <a:t>krad</a:t>
            </a:r>
            <a:r>
              <a:rPr lang="en-US" sz="1600" kern="0" dirty="0" smtClean="0"/>
              <a:t>(Si)</a:t>
            </a:r>
            <a:endParaRPr lang="en-US" sz="800" kern="0" dirty="0" smtClean="0"/>
          </a:p>
          <a:p>
            <a:pPr lvl="1"/>
            <a:r>
              <a:rPr lang="en-US" sz="2000" kern="0" dirty="0" smtClean="0"/>
              <a:t>Single-Event Effects (SEEs)</a:t>
            </a:r>
          </a:p>
          <a:p>
            <a:pPr lvl="2"/>
            <a:r>
              <a:rPr lang="en-US" sz="1600" kern="0" dirty="0" smtClean="0"/>
              <a:t>Immunity to Single-Event </a:t>
            </a:r>
            <a:r>
              <a:rPr lang="en-US" sz="1600" kern="0" dirty="0" err="1" smtClean="0"/>
              <a:t>Latchup</a:t>
            </a:r>
            <a:r>
              <a:rPr lang="en-US" sz="1600" kern="0" dirty="0" smtClean="0"/>
              <a:t> (SEL), Upset (SEU), Functional Interrupt (SEFI)</a:t>
            </a:r>
          </a:p>
          <a:p>
            <a:pPr lvl="1"/>
            <a:r>
              <a:rPr lang="en-US" sz="2000" kern="0" dirty="0" smtClean="0"/>
              <a:t>Performance and power</a:t>
            </a:r>
            <a:endParaRPr lang="en-US" sz="2000" kern="0" dirty="0"/>
          </a:p>
          <a:p>
            <a:pPr lvl="2"/>
            <a:r>
              <a:rPr lang="en-US" sz="1600" kern="0" dirty="0" smtClean="0"/>
              <a:t>Slower operating frequency, reduction in cores or execution units, increased power</a:t>
            </a:r>
            <a:endParaRPr lang="en-US" sz="2400" kern="0" dirty="0" smtClean="0"/>
          </a:p>
          <a:p>
            <a:r>
              <a:rPr lang="en-US" sz="2400" kern="0" dirty="0" smtClean="0"/>
              <a:t>Techniques for radiation-hardening</a:t>
            </a:r>
            <a:endParaRPr lang="en-US" sz="2000" kern="0" dirty="0" smtClean="0"/>
          </a:p>
          <a:p>
            <a:pPr lvl="1"/>
            <a:r>
              <a:rPr lang="en-US" sz="2000" kern="0" dirty="0" smtClean="0"/>
              <a:t>Radiation-hardening </a:t>
            </a:r>
            <a:r>
              <a:rPr lang="en-US" sz="2000" kern="0" dirty="0"/>
              <a:t>by </a:t>
            </a:r>
            <a:r>
              <a:rPr lang="en-US" sz="2000" kern="0" dirty="0" smtClean="0"/>
              <a:t>process</a:t>
            </a:r>
          </a:p>
          <a:p>
            <a:pPr lvl="2"/>
            <a:r>
              <a:rPr lang="en-US" sz="1600" kern="0" dirty="0" smtClean="0"/>
              <a:t>Insulating oxide layer used in process</a:t>
            </a:r>
            <a:endParaRPr lang="en-US" sz="1600" kern="0" dirty="0"/>
          </a:p>
          <a:p>
            <a:pPr lvl="1"/>
            <a:r>
              <a:rPr lang="en-US" sz="2000" kern="0" dirty="0"/>
              <a:t>Radiation-hardening by </a:t>
            </a:r>
            <a:r>
              <a:rPr lang="en-US" sz="2000" kern="0" dirty="0" smtClean="0"/>
              <a:t>design</a:t>
            </a:r>
          </a:p>
          <a:p>
            <a:pPr lvl="2"/>
            <a:r>
              <a:rPr lang="en-US" sz="1600" kern="0" dirty="0" smtClean="0"/>
              <a:t>Specialized circuit-layout techniques</a:t>
            </a:r>
            <a:endParaRPr lang="en-US" sz="1600" kern="0" dirty="0"/>
          </a:p>
          <a:p>
            <a:pPr lvl="1"/>
            <a:r>
              <a:rPr lang="en-US" sz="2000" kern="0" dirty="0"/>
              <a:t>Radiation-hardening by </a:t>
            </a:r>
            <a:r>
              <a:rPr lang="en-US" sz="2000" kern="0" dirty="0" smtClean="0"/>
              <a:t>architecture</a:t>
            </a:r>
            <a:endParaRPr lang="en-US" sz="1600" kern="0" dirty="0"/>
          </a:p>
          <a:p>
            <a:pPr lvl="2"/>
            <a:r>
              <a:rPr lang="en-US" sz="1600" kern="0" dirty="0" smtClean="0"/>
              <a:t>Fault-tolerant computing strategies</a:t>
            </a:r>
            <a:endParaRPr lang="en-US" sz="16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56" y="3886200"/>
            <a:ext cx="378964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048000" cy="11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3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6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533400"/>
            <a:ext cx="7105650" cy="5524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dirty="0" smtClean="0"/>
              <a:t>Framework to Analyze Processors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dirty="0" smtClean="0"/>
              <a:t>Dwarfs/Benchmarking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7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9144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/>
              <a:t>W</a:t>
            </a:r>
            <a:r>
              <a:rPr lang="en-US" sz="2400" kern="0" dirty="0" smtClean="0"/>
              <a:t>hat key benchmarks are of interest for space computing?</a:t>
            </a:r>
            <a:endParaRPr lang="en-US" sz="1600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1447800"/>
            <a:ext cx="28289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dirty="0" smtClean="0"/>
              <a:t>Device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838200"/>
            <a:ext cx="8839200" cy="508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 smtClean="0"/>
              <a:t>Suite of quantitative and objective metrics developed by </a:t>
            </a:r>
            <a:br>
              <a:rPr lang="en-US" sz="2400" kern="0" dirty="0" smtClean="0"/>
            </a:br>
            <a:r>
              <a:rPr lang="en-US" sz="2400" kern="0" dirty="0" smtClean="0"/>
              <a:t>NSF CHREC Center at University of Florida </a:t>
            </a:r>
            <a:r>
              <a:rPr lang="en-US" sz="2400" kern="0" baseline="30000" dirty="0" smtClean="0"/>
              <a:t>[1-2]</a:t>
            </a:r>
            <a:endParaRPr lang="en-US" sz="1600" kern="0" baseline="30000" dirty="0" smtClean="0"/>
          </a:p>
          <a:p>
            <a:pPr lvl="1"/>
            <a:r>
              <a:rPr lang="en-US" sz="2000" kern="0" dirty="0" smtClean="0"/>
              <a:t>For comparative analysis of broad and diverse set of processors</a:t>
            </a:r>
          </a:p>
          <a:p>
            <a:pPr lvl="2"/>
            <a:r>
              <a:rPr lang="en-US" sz="1600" kern="0" dirty="0" smtClean="0"/>
              <a:t>Central processing units (CPUs)</a:t>
            </a:r>
          </a:p>
          <a:p>
            <a:pPr lvl="2"/>
            <a:r>
              <a:rPr lang="en-US" sz="1600" kern="0" dirty="0"/>
              <a:t>Digital signal processors (DSPs)</a:t>
            </a:r>
          </a:p>
          <a:p>
            <a:pPr lvl="2"/>
            <a:r>
              <a:rPr lang="en-US" sz="1600" kern="0" dirty="0" smtClean="0"/>
              <a:t>Field-programmable gate arrays (FPGAs)</a:t>
            </a:r>
          </a:p>
          <a:p>
            <a:pPr lvl="2"/>
            <a:r>
              <a:rPr lang="en-US" sz="1600" kern="0" dirty="0" smtClean="0"/>
              <a:t>Graphics processing units (GPUs)</a:t>
            </a:r>
          </a:p>
          <a:p>
            <a:pPr lvl="2"/>
            <a:r>
              <a:rPr lang="en-US" sz="1600" kern="0" dirty="0" smtClean="0"/>
              <a:t>Hybrid combinations of above (often </a:t>
            </a:r>
            <a:r>
              <a:rPr lang="en-US" sz="1600" kern="0" dirty="0" err="1" smtClean="0"/>
              <a:t>SoCs</a:t>
            </a:r>
            <a:r>
              <a:rPr lang="en-US" sz="1600" kern="0" dirty="0" smtClean="0"/>
              <a:t>)</a:t>
            </a:r>
          </a:p>
          <a:p>
            <a:pPr lvl="1"/>
            <a:r>
              <a:rPr lang="en-US" sz="2000" kern="0" dirty="0" smtClean="0"/>
              <a:t>Highly useful for first-order analyses and comparisons</a:t>
            </a:r>
          </a:p>
          <a:p>
            <a:pPr lvl="2"/>
            <a:r>
              <a:rPr lang="en-US" sz="1600" kern="0" dirty="0" smtClean="0"/>
              <a:t>Study broad range of devices with metrics to determine best candidates</a:t>
            </a:r>
          </a:p>
          <a:p>
            <a:pPr lvl="2"/>
            <a:r>
              <a:rPr lang="en-US" sz="1600" kern="0" dirty="0" smtClean="0"/>
              <a:t>Later, study best candidates more deeply with selected, optimized benchmarking</a:t>
            </a:r>
          </a:p>
          <a:p>
            <a:pPr lvl="1"/>
            <a:r>
              <a:rPr lang="en-US" sz="2000" kern="0" dirty="0" smtClean="0"/>
              <a:t>Different methods used for fixed-</a:t>
            </a:r>
            <a:r>
              <a:rPr lang="en-US" sz="2000" kern="0" dirty="0"/>
              <a:t> </a:t>
            </a:r>
            <a:r>
              <a:rPr lang="en-US" sz="2000" kern="0" dirty="0" smtClean="0"/>
              <a:t>and reconfigurable-logic devices</a:t>
            </a:r>
          </a:p>
          <a:p>
            <a:r>
              <a:rPr lang="en-US" sz="2400" kern="0" dirty="0" smtClean="0"/>
              <a:t>Metrics data collected from architectural features of device</a:t>
            </a:r>
          </a:p>
          <a:p>
            <a:pPr lvl="1"/>
            <a:r>
              <a:rPr lang="en-US" sz="2000" kern="0" dirty="0" smtClean="0"/>
              <a:t>Determined from vendor-provided information and tools</a:t>
            </a:r>
          </a:p>
          <a:p>
            <a:pPr lvl="2"/>
            <a:r>
              <a:rPr lang="en-US" sz="1600" kern="0" dirty="0"/>
              <a:t>E</a:t>
            </a:r>
            <a:r>
              <a:rPr lang="en-US" sz="1600" kern="0" dirty="0" smtClean="0"/>
              <a:t>xperimental testbed in lab is not required for metrics 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6148626"/>
            <a:ext cx="27051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en-US" sz="800" b="1" dirty="0" smtClean="0">
                <a:latin typeface="Arial Narrow" panose="020B0606020202030204" pitchFamily="34" charset="0"/>
              </a:rPr>
              <a:t>[1] J. Williams, A. George, J. Richardson, K. </a:t>
            </a:r>
            <a:r>
              <a:rPr lang="en-US" sz="800" b="1" dirty="0" err="1" smtClean="0">
                <a:latin typeface="Arial Narrow" panose="020B0606020202030204" pitchFamily="34" charset="0"/>
              </a:rPr>
              <a:t>Gosrani</a:t>
            </a:r>
            <a:r>
              <a:rPr lang="en-US" sz="800" b="1" dirty="0" smtClean="0">
                <a:latin typeface="Arial Narrow" panose="020B0606020202030204" pitchFamily="34" charset="0"/>
              </a:rPr>
              <a:t>, C. Massie, H. Lam, “Characterization </a:t>
            </a:r>
            <a:r>
              <a:rPr lang="en-US" sz="800" b="1" dirty="0">
                <a:latin typeface="Arial Narrow" panose="020B0606020202030204" pitchFamily="34" charset="0"/>
              </a:rPr>
              <a:t>of Fixed and </a:t>
            </a:r>
            <a:r>
              <a:rPr lang="en-US" sz="800" b="1" dirty="0" smtClean="0">
                <a:latin typeface="Arial Narrow" panose="020B0606020202030204" pitchFamily="34" charset="0"/>
              </a:rPr>
              <a:t>Reconfigurable </a:t>
            </a:r>
            <a:r>
              <a:rPr lang="en-US" sz="800" b="1" dirty="0">
                <a:latin typeface="Arial Narrow" panose="020B0606020202030204" pitchFamily="34" charset="0"/>
              </a:rPr>
              <a:t>Multi-Core Devices for Application </a:t>
            </a:r>
            <a:r>
              <a:rPr lang="en-US" sz="800" b="1" dirty="0" smtClean="0">
                <a:latin typeface="Arial Narrow" panose="020B0606020202030204" pitchFamily="34" charset="0"/>
              </a:rPr>
              <a:t>Acceleration,” ACM Transactions on </a:t>
            </a:r>
            <a:r>
              <a:rPr lang="en-US" sz="800" b="1" dirty="0">
                <a:latin typeface="Arial Narrow" panose="020B0606020202030204" pitchFamily="34" charset="0"/>
              </a:rPr>
              <a:t>Reconfigurable </a:t>
            </a:r>
            <a:r>
              <a:rPr lang="en-US" sz="800" b="1" dirty="0" smtClean="0">
                <a:latin typeface="Arial Narrow" panose="020B0606020202030204" pitchFamily="34" charset="0"/>
              </a:rPr>
              <a:t>Technology and Systems </a:t>
            </a:r>
            <a:r>
              <a:rPr lang="en-US" sz="800" b="1" dirty="0">
                <a:latin typeface="Arial Narrow" panose="020B0606020202030204" pitchFamily="34" charset="0"/>
              </a:rPr>
              <a:t>(TRETS), Vol. 3, No. 4, Nov. 2010, pp. </a:t>
            </a:r>
            <a:r>
              <a:rPr lang="en-US" sz="800" b="1" dirty="0" smtClean="0">
                <a:latin typeface="Arial Narrow" panose="020B0606020202030204" pitchFamily="34" charset="0"/>
              </a:rPr>
              <a:t>19:1-19:29.</a:t>
            </a:r>
            <a:endParaRPr lang="en-US" sz="800" b="1" dirty="0">
              <a:latin typeface="Arial Narrow" panose="020B0606020202030204" pitchFamily="34" charset="0"/>
            </a:endParaRPr>
          </a:p>
        </p:txBody>
      </p:sp>
      <p:pic>
        <p:nvPicPr>
          <p:cNvPr id="19" name="Picture 16" descr="c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55834" y="2011767"/>
            <a:ext cx="1356532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media.bestofmicro.com/35-amd-cpus,D-B-101567-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630481" cy="111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10100" y="6148626"/>
            <a:ext cx="29337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en-US" sz="800" b="1" dirty="0" smtClean="0">
                <a:latin typeface="Arial Narrow" panose="020B0606020202030204" pitchFamily="34" charset="0"/>
              </a:rPr>
              <a:t>[2] J</a:t>
            </a:r>
            <a:r>
              <a:rPr lang="en-US" sz="800" b="1" dirty="0">
                <a:latin typeface="Arial Narrow" panose="020B0606020202030204" pitchFamily="34" charset="0"/>
              </a:rPr>
              <a:t>. Richardson, S. </a:t>
            </a:r>
            <a:r>
              <a:rPr lang="en-US" sz="800" b="1" dirty="0" err="1">
                <a:latin typeface="Arial Narrow" panose="020B0606020202030204" pitchFamily="34" charset="0"/>
              </a:rPr>
              <a:t>Fingulin</a:t>
            </a:r>
            <a:r>
              <a:rPr lang="en-US" sz="800" b="1" dirty="0">
                <a:latin typeface="Arial Narrow" panose="020B0606020202030204" pitchFamily="34" charset="0"/>
              </a:rPr>
              <a:t>, D. </a:t>
            </a:r>
            <a:r>
              <a:rPr lang="en-US" sz="800" b="1" dirty="0" err="1">
                <a:latin typeface="Arial Narrow" panose="020B0606020202030204" pitchFamily="34" charset="0"/>
              </a:rPr>
              <a:t>Raghunathan</a:t>
            </a:r>
            <a:r>
              <a:rPr lang="en-US" sz="800" b="1" dirty="0">
                <a:latin typeface="Arial Narrow" panose="020B0606020202030204" pitchFamily="34" charset="0"/>
              </a:rPr>
              <a:t>, C. </a:t>
            </a:r>
            <a:r>
              <a:rPr lang="en-US" sz="800" b="1" dirty="0" smtClean="0">
                <a:latin typeface="Arial Narrow" panose="020B0606020202030204" pitchFamily="34" charset="0"/>
              </a:rPr>
              <a:t>Massie, A. George</a:t>
            </a:r>
            <a:r>
              <a:rPr lang="en-US" sz="800" b="1" dirty="0">
                <a:latin typeface="Arial Narrow" panose="020B0606020202030204" pitchFamily="34" charset="0"/>
              </a:rPr>
              <a:t>, and H. Lam, “Comparative Analysis </a:t>
            </a:r>
            <a:r>
              <a:rPr lang="en-US" sz="800" b="1" dirty="0" smtClean="0">
                <a:latin typeface="Arial Narrow" panose="020B0606020202030204" pitchFamily="34" charset="0"/>
              </a:rPr>
              <a:t>of HPC and Accelerator </a:t>
            </a:r>
            <a:r>
              <a:rPr lang="en-US" sz="800" b="1" dirty="0">
                <a:latin typeface="Arial Narrow" panose="020B0606020202030204" pitchFamily="34" charset="0"/>
              </a:rPr>
              <a:t>Devices: Computation, </a:t>
            </a:r>
            <a:r>
              <a:rPr lang="en-US" sz="800" b="1" dirty="0" smtClean="0">
                <a:latin typeface="Arial Narrow" panose="020B0606020202030204" pitchFamily="34" charset="0"/>
              </a:rPr>
              <a:t>Memory, I/O</a:t>
            </a:r>
            <a:r>
              <a:rPr lang="en-US" sz="800" b="1" dirty="0">
                <a:latin typeface="Arial Narrow" panose="020B0606020202030204" pitchFamily="34" charset="0"/>
              </a:rPr>
              <a:t>, and Power</a:t>
            </a:r>
            <a:r>
              <a:rPr lang="en-US" sz="800" b="1" dirty="0" smtClean="0">
                <a:latin typeface="Arial Narrow" panose="020B0606020202030204" pitchFamily="34" charset="0"/>
              </a:rPr>
              <a:t>,” Proc</a:t>
            </a:r>
            <a:r>
              <a:rPr lang="en-US" sz="800" b="1" dirty="0">
                <a:latin typeface="Arial Narrow" panose="020B0606020202030204" pitchFamily="34" charset="0"/>
              </a:rPr>
              <a:t>. of High-Performance </a:t>
            </a:r>
            <a:r>
              <a:rPr lang="en-US" sz="800" b="1" dirty="0" smtClean="0">
                <a:latin typeface="Arial Narrow" panose="020B0606020202030204" pitchFamily="34" charset="0"/>
              </a:rPr>
              <a:t>Reconfigurable Computing Technology </a:t>
            </a:r>
            <a:r>
              <a:rPr lang="en-US" sz="800" b="1" dirty="0">
                <a:latin typeface="Arial Narrow" panose="020B0606020202030204" pitchFamily="34" charset="0"/>
              </a:rPr>
              <a:t>and Applications </a:t>
            </a:r>
            <a:r>
              <a:rPr lang="en-US" sz="800" b="1" dirty="0" smtClean="0">
                <a:latin typeface="Arial Narrow" panose="020B0606020202030204" pitchFamily="34" charset="0"/>
              </a:rPr>
              <a:t>Workshop </a:t>
            </a:r>
            <a:r>
              <a:rPr lang="en-US" sz="800" b="1" dirty="0">
                <a:latin typeface="Arial Narrow" panose="020B0606020202030204" pitchFamily="34" charset="0"/>
              </a:rPr>
              <a:t>(HPRCTA), at </a:t>
            </a:r>
            <a:r>
              <a:rPr lang="en-US" sz="800" b="1" dirty="0" smtClean="0">
                <a:latin typeface="Arial Narrow" panose="020B0606020202030204" pitchFamily="34" charset="0"/>
              </a:rPr>
              <a:t>SC’10, New Orleans, LA</a:t>
            </a:r>
            <a:r>
              <a:rPr lang="en-US" sz="800" b="1" dirty="0">
                <a:latin typeface="Arial Narrow" panose="020B0606020202030204" pitchFamily="34" charset="0"/>
              </a:rPr>
              <a:t>, Nov </a:t>
            </a:r>
            <a:r>
              <a:rPr lang="en-US" sz="800" b="1" dirty="0" smtClean="0">
                <a:latin typeface="Arial Narrow" panose="020B0606020202030204" pitchFamily="34" charset="0"/>
              </a:rPr>
              <a:t>14, 2010.</a:t>
            </a:r>
            <a:endParaRPr lang="en-US" sz="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88987"/>
          </a:xfrm>
        </p:spPr>
        <p:txBody>
          <a:bodyPr/>
          <a:lstStyle/>
          <a:p>
            <a:r>
              <a:rPr lang="en-US" dirty="0" smtClean="0"/>
              <a:t>Device Metrics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664E6-88B0-4C1C-9C61-F4DA8154D7BC}" type="slidenum">
              <a:rPr lang="en-US" altLang="en-US" smtClean="0"/>
              <a:pPr>
                <a:defRPr/>
              </a:pPr>
              <a:t>9</a:t>
            </a:fld>
            <a:r>
              <a:rPr lang="en-US" altLang="en-US" dirty="0" smtClean="0"/>
              <a:t> </a:t>
            </a:r>
            <a:r>
              <a:rPr lang="en-US" altLang="en-US" dirty="0"/>
              <a:t>of 28</a:t>
            </a:r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914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/>
              <a:t>Analyzing performance </a:t>
            </a:r>
            <a:r>
              <a:rPr lang="en-US" sz="2400" kern="0" dirty="0" smtClean="0"/>
              <a:t>(GOPS) and power (GOPS/W)</a:t>
            </a:r>
            <a:endParaRPr lang="en-US" sz="2400" kern="0" dirty="0"/>
          </a:p>
          <a:p>
            <a:pPr lvl="1"/>
            <a:r>
              <a:rPr lang="en-US" sz="2000" kern="0" dirty="0"/>
              <a:t>Computational Density (</a:t>
            </a:r>
            <a:r>
              <a:rPr lang="en-US" sz="2000" b="1" kern="0" dirty="0">
                <a:solidFill>
                  <a:srgbClr val="0021A5"/>
                </a:solidFill>
              </a:rPr>
              <a:t>CD</a:t>
            </a:r>
            <a:r>
              <a:rPr lang="en-US" sz="2000" kern="0" dirty="0"/>
              <a:t>)</a:t>
            </a:r>
            <a:r>
              <a:rPr lang="en-US" sz="2000" kern="0" baseline="30000" dirty="0">
                <a:solidFill>
                  <a:schemeClr val="tx1"/>
                </a:solidFill>
              </a:rPr>
              <a:t> </a:t>
            </a:r>
            <a:r>
              <a:rPr lang="en-US" sz="2000" kern="0" dirty="0"/>
              <a:t>measures theoretical </a:t>
            </a:r>
            <a:r>
              <a:rPr lang="en-US" sz="2000" kern="0" dirty="0" smtClean="0"/>
              <a:t>performance</a:t>
            </a:r>
          </a:p>
          <a:p>
            <a:pPr lvl="2"/>
            <a:r>
              <a:rPr lang="en-US" sz="1600" kern="0" dirty="0"/>
              <a:t>R</a:t>
            </a:r>
            <a:r>
              <a:rPr lang="en-US" sz="1600" kern="0" dirty="0" smtClean="0"/>
              <a:t>eported </a:t>
            </a:r>
            <a:r>
              <a:rPr lang="en-US" sz="1600" kern="0" dirty="0"/>
              <a:t>in </a:t>
            </a:r>
            <a:r>
              <a:rPr lang="en-US" sz="1600" kern="0" dirty="0" err="1"/>
              <a:t>giga</a:t>
            </a:r>
            <a:r>
              <a:rPr lang="en-US" sz="1600" kern="0" dirty="0"/>
              <a:t>-operations per second (GOPS</a:t>
            </a:r>
            <a:r>
              <a:rPr lang="en-US" sz="1600" kern="0" dirty="0" smtClean="0"/>
              <a:t>)</a:t>
            </a:r>
            <a:endParaRPr lang="en-US" sz="1600" kern="0" dirty="0"/>
          </a:p>
          <a:p>
            <a:pPr lvl="2"/>
            <a:r>
              <a:rPr lang="en-US" sz="1600" kern="0" dirty="0"/>
              <a:t>Calculated separately for </a:t>
            </a:r>
            <a:r>
              <a:rPr lang="en-US" sz="1600" kern="0" dirty="0" smtClean="0"/>
              <a:t>varying data types</a:t>
            </a:r>
            <a:endParaRPr lang="en-US" sz="1600" kern="0" dirty="0"/>
          </a:p>
          <a:p>
            <a:pPr lvl="3"/>
            <a:r>
              <a:rPr lang="en-US" sz="1400" kern="0" dirty="0" smtClean="0"/>
              <a:t>8-bit, 16-bit, and 32-bit Integer </a:t>
            </a:r>
            <a:r>
              <a:rPr lang="en-US" sz="1400" kern="0" dirty="0"/>
              <a:t>(</a:t>
            </a:r>
            <a:r>
              <a:rPr lang="en-US" sz="1400" kern="0" dirty="0" smtClean="0"/>
              <a:t>Int8, Int16, and Int32)</a:t>
            </a:r>
          </a:p>
          <a:p>
            <a:pPr lvl="3"/>
            <a:r>
              <a:rPr lang="en-US" sz="1400" kern="0" dirty="0" smtClean="0"/>
              <a:t>Single-precision and double-precision floating point </a:t>
            </a:r>
            <a:r>
              <a:rPr lang="en-US" sz="1400" kern="0" dirty="0"/>
              <a:t>(</a:t>
            </a:r>
            <a:r>
              <a:rPr lang="en-US" sz="1400" kern="0" dirty="0" smtClean="0"/>
              <a:t>SPFP and DPFP</a:t>
            </a:r>
            <a:r>
              <a:rPr lang="en-US" sz="1400" kern="0" dirty="0"/>
              <a:t>)</a:t>
            </a:r>
          </a:p>
          <a:p>
            <a:pPr lvl="2"/>
            <a:r>
              <a:rPr lang="en-US" sz="1600" kern="0" dirty="0" smtClean="0"/>
              <a:t>Determine operations mix (additions, multiplications, etc.) </a:t>
            </a:r>
            <a:r>
              <a:rPr lang="en-US" sz="1600" kern="0" dirty="0"/>
              <a:t>based on </a:t>
            </a:r>
            <a:r>
              <a:rPr lang="en-US" sz="1600" kern="0" dirty="0" smtClean="0"/>
              <a:t>target apps</a:t>
            </a:r>
            <a:endParaRPr lang="en-US" sz="1600" kern="0" dirty="0"/>
          </a:p>
          <a:p>
            <a:pPr lvl="1"/>
            <a:r>
              <a:rPr lang="en-US" sz="2000" kern="0" dirty="0" smtClean="0"/>
              <a:t>CD </a:t>
            </a:r>
            <a:r>
              <a:rPr lang="en-US" sz="2000" kern="0" dirty="0"/>
              <a:t>per Watt (</a:t>
            </a:r>
            <a:r>
              <a:rPr lang="en-US" sz="2000" b="1" kern="0" dirty="0">
                <a:solidFill>
                  <a:srgbClr val="0021A5"/>
                </a:solidFill>
              </a:rPr>
              <a:t>CD/W</a:t>
            </a:r>
            <a:r>
              <a:rPr lang="en-US" sz="2000" kern="0" dirty="0" smtClean="0"/>
              <a:t>) measures performance scaled by power</a:t>
            </a:r>
            <a:endParaRPr lang="en-US" sz="2400" kern="0" dirty="0" smtClean="0"/>
          </a:p>
          <a:p>
            <a:r>
              <a:rPr lang="en-US" sz="2400" kern="0" dirty="0" smtClean="0"/>
              <a:t>Analyzing memory and input-output bandwidth (GB/s)</a:t>
            </a:r>
          </a:p>
          <a:p>
            <a:pPr lvl="1"/>
            <a:r>
              <a:rPr lang="en-US" sz="2000" kern="0" dirty="0" smtClean="0"/>
              <a:t>Internal Memory Bandwidth (</a:t>
            </a:r>
            <a:r>
              <a:rPr lang="en-US" sz="2000" b="1" kern="0" dirty="0" smtClean="0">
                <a:solidFill>
                  <a:srgbClr val="0021A5"/>
                </a:solidFill>
              </a:rPr>
              <a:t>IMB</a:t>
            </a:r>
            <a:r>
              <a:rPr lang="en-US" sz="2000" kern="0" dirty="0" smtClean="0"/>
              <a:t>)</a:t>
            </a:r>
            <a:r>
              <a:rPr lang="en-US" sz="2000" kern="0" baseline="30000" dirty="0" smtClean="0">
                <a:solidFill>
                  <a:schemeClr val="tx1"/>
                </a:solidFill>
              </a:rPr>
              <a:t> </a:t>
            </a:r>
            <a:r>
              <a:rPr lang="en-US" sz="2000" kern="0" dirty="0" smtClean="0"/>
              <a:t>measures throughput between processor and on-chip memory (cache or BRAM)</a:t>
            </a:r>
          </a:p>
          <a:p>
            <a:pPr lvl="1"/>
            <a:r>
              <a:rPr lang="en-US" sz="2000" kern="0" dirty="0" smtClean="0"/>
              <a:t>External Memory </a:t>
            </a:r>
            <a:r>
              <a:rPr lang="en-US" sz="2000" kern="0" dirty="0"/>
              <a:t>Bandwidth </a:t>
            </a:r>
            <a:r>
              <a:rPr lang="en-US" sz="2000" kern="0" dirty="0" smtClean="0"/>
              <a:t>(</a:t>
            </a:r>
            <a:r>
              <a:rPr lang="en-US" sz="2000" b="1" kern="0" dirty="0" smtClean="0">
                <a:solidFill>
                  <a:srgbClr val="0021A5"/>
                </a:solidFill>
              </a:rPr>
              <a:t>EMB</a:t>
            </a:r>
            <a:r>
              <a:rPr lang="en-US" sz="2000" kern="0" dirty="0"/>
              <a:t>)</a:t>
            </a:r>
            <a:r>
              <a:rPr lang="en-US" sz="2000" kern="0" baseline="30000" dirty="0">
                <a:solidFill>
                  <a:schemeClr val="tx1"/>
                </a:solidFill>
              </a:rPr>
              <a:t> </a:t>
            </a:r>
            <a:r>
              <a:rPr lang="en-US" sz="2000" kern="0" dirty="0" smtClean="0"/>
              <a:t>measures </a:t>
            </a:r>
            <a:r>
              <a:rPr lang="en-US" sz="2000" kern="0" dirty="0"/>
              <a:t>throughput between </a:t>
            </a:r>
            <a:r>
              <a:rPr lang="en-US" sz="2000" kern="0" dirty="0" smtClean="0"/>
              <a:t>processor and off-chip memory (DDR2, DDR3, </a:t>
            </a:r>
            <a:r>
              <a:rPr lang="en-US" sz="2000" kern="0" dirty="0" err="1" smtClean="0"/>
              <a:t>etc</a:t>
            </a:r>
            <a:r>
              <a:rPr lang="en-US" sz="2000" kern="0" dirty="0" smtClean="0"/>
              <a:t>)</a:t>
            </a:r>
            <a:endParaRPr lang="en-US" sz="2000" kern="0" dirty="0"/>
          </a:p>
          <a:p>
            <a:pPr lvl="1"/>
            <a:r>
              <a:rPr lang="en-US" sz="2000" kern="0" dirty="0" smtClean="0"/>
              <a:t>Input-Output </a:t>
            </a:r>
            <a:r>
              <a:rPr lang="en-US" sz="2000" kern="0" dirty="0"/>
              <a:t>Bandwidth (</a:t>
            </a:r>
            <a:r>
              <a:rPr lang="en-US" sz="2000" b="1" kern="0" dirty="0" smtClean="0">
                <a:solidFill>
                  <a:srgbClr val="0021A5"/>
                </a:solidFill>
              </a:rPr>
              <a:t>IOB</a:t>
            </a:r>
            <a:r>
              <a:rPr lang="en-US" sz="2000" kern="0" dirty="0"/>
              <a:t>)</a:t>
            </a:r>
            <a:r>
              <a:rPr lang="en-US" sz="2000" kern="0" baseline="30000" dirty="0">
                <a:solidFill>
                  <a:schemeClr val="tx1"/>
                </a:solidFill>
              </a:rPr>
              <a:t> </a:t>
            </a:r>
            <a:r>
              <a:rPr lang="en-US" sz="2000" kern="0" dirty="0" smtClean="0"/>
              <a:t>measures </a:t>
            </a:r>
            <a:r>
              <a:rPr lang="en-US" sz="2000" kern="0" dirty="0"/>
              <a:t>throughput </a:t>
            </a:r>
            <a:r>
              <a:rPr lang="en-US" sz="2000" kern="0" dirty="0" smtClean="0"/>
              <a:t>between processor and all off-chip resources (DDR, GigE, </a:t>
            </a:r>
            <a:r>
              <a:rPr lang="en-US" sz="2000" kern="0" dirty="0" err="1" smtClean="0"/>
              <a:t>PCIe</a:t>
            </a:r>
            <a:r>
              <a:rPr lang="en-US" sz="2000" kern="0" dirty="0" smtClean="0"/>
              <a:t>, GPIO, etc.)</a:t>
            </a:r>
          </a:p>
        </p:txBody>
      </p:sp>
      <p:pic>
        <p:nvPicPr>
          <p:cNvPr id="7" name="Picture 14" descr="leg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921128" y="1766894"/>
            <a:ext cx="711942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16" descr="c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207872" y="1764180"/>
            <a:ext cx="711942" cy="68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97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15474</TotalTime>
  <Words>2951</Words>
  <Application>Microsoft Office PowerPoint</Application>
  <PresentationFormat>On-screen Show (4:3)</PresentationFormat>
  <Paragraphs>973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Calibri</vt:lpstr>
      <vt:lpstr>Cambria Math</vt:lpstr>
      <vt:lpstr>Garamond</vt:lpstr>
      <vt:lpstr>Wingdings</vt:lpstr>
      <vt:lpstr>Edge</vt:lpstr>
      <vt:lpstr>Comparative Analysis of Present and Future Space Processors with Device Metrics</vt:lpstr>
      <vt:lpstr>Papers of Interest</vt:lpstr>
      <vt:lpstr>PowerPoint Presentation</vt:lpstr>
      <vt:lpstr>Introduction</vt:lpstr>
      <vt:lpstr>Space Processors</vt:lpstr>
      <vt:lpstr>Framework to Analyze Processors</vt:lpstr>
      <vt:lpstr>Dwarfs/Benchmarking</vt:lpstr>
      <vt:lpstr>Device Metrics</vt:lpstr>
      <vt:lpstr>Device Metrics Analysis</vt:lpstr>
      <vt:lpstr>PowerPoint Presentation</vt:lpstr>
      <vt:lpstr>Device Metrics: CPU Analysis (1/2)</vt:lpstr>
      <vt:lpstr>Device Metrics: CPU Analysis (2/2)</vt:lpstr>
      <vt:lpstr>Device Metrics: FPGA Analysis (1/2)</vt:lpstr>
      <vt:lpstr>Device Metrics: FPGA Analysis (2/2)</vt:lpstr>
      <vt:lpstr>PowerPoint Presentation</vt:lpstr>
      <vt:lpstr>Benchmarking: P5040 (1/2)</vt:lpstr>
      <vt:lpstr>Benchmarking: P5040 (2/2)</vt:lpstr>
      <vt:lpstr>PowerPoint Presentation</vt:lpstr>
      <vt:lpstr>Space Processor Comparisons (1/2)</vt:lpstr>
      <vt:lpstr>Space Processor Comparisons (2/2)</vt:lpstr>
      <vt:lpstr>RadHard vs. COTS Counterparts (1/2)</vt:lpstr>
      <vt:lpstr>RadHard vs. COTS Counterparts (2/2)</vt:lpstr>
      <vt:lpstr>RadHard vs. COTS Comparisons (1/2)</vt:lpstr>
      <vt:lpstr>RadHard vs. COTS Comparisons (2/2)</vt:lpstr>
      <vt:lpstr>Appendix: Device Metrics Data</vt:lpstr>
      <vt:lpstr>PowerPoint Presentation</vt:lpstr>
      <vt:lpstr>Conclusions and Future Research</vt:lpstr>
      <vt:lpstr>PowerPoint Presentation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Analysis of Present and Future Space Processors with Device Metrics</dc:title>
  <dc:creator>Tyler M. Lovelly</dc:creator>
  <cp:lastModifiedBy>William Garcia</cp:lastModifiedBy>
  <cp:revision>1704</cp:revision>
  <dcterms:created xsi:type="dcterms:W3CDTF">2003-07-12T15:21:27Z</dcterms:created>
  <dcterms:modified xsi:type="dcterms:W3CDTF">2015-01-27T02:12:22Z</dcterms:modified>
</cp:coreProperties>
</file>