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1" r:id="rId1"/>
  </p:sldMasterIdLst>
  <p:notesMasterIdLst>
    <p:notesMasterId r:id="rId29"/>
  </p:notesMasterIdLst>
  <p:handoutMasterIdLst>
    <p:handoutMasterId r:id="rId30"/>
  </p:handoutMasterIdLst>
  <p:sldIdLst>
    <p:sldId id="326" r:id="rId2"/>
    <p:sldId id="328" r:id="rId3"/>
    <p:sldId id="329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44" r:id="rId19"/>
    <p:sldId id="345" r:id="rId20"/>
    <p:sldId id="346" r:id="rId21"/>
    <p:sldId id="347" r:id="rId22"/>
    <p:sldId id="348" r:id="rId23"/>
    <p:sldId id="349" r:id="rId24"/>
    <p:sldId id="350" r:id="rId25"/>
    <p:sldId id="351" r:id="rId26"/>
    <p:sldId id="352" r:id="rId27"/>
    <p:sldId id="353" r:id="rId28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21A5"/>
    <a:srgbClr val="FF4A00"/>
    <a:srgbClr val="FABF8F"/>
    <a:srgbClr val="FABFAD"/>
    <a:srgbClr val="B1A0C7"/>
    <a:srgbClr val="95B3D7"/>
    <a:srgbClr val="FF9933"/>
    <a:srgbClr val="FFFF89"/>
    <a:srgbClr val="FF4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02" autoAdjust="0"/>
    <p:restoredTop sz="85211" autoAdjust="0"/>
  </p:normalViewPr>
  <p:slideViewPr>
    <p:cSldViewPr snapToObjects="1">
      <p:cViewPr varScale="1">
        <p:scale>
          <a:sx n="78" d="100"/>
          <a:sy n="78" d="100"/>
        </p:scale>
        <p:origin x="-10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9" d="100"/>
          <a:sy n="79" d="100"/>
        </p:scale>
        <p:origin x="-1410" y="-8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41B42E2B-0BFC-4A62-BF85-39228DA84B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254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9A47F6A5-6B60-49C3-A6C1-86D0A9581B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3824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47F6A5-6B60-49C3-A6C1-86D0A9581BE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90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38100" cap="flat" cmpd="sng">
            <a:solidFill>
              <a:srgbClr val="FF4A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38100">
            <a:solidFill>
              <a:srgbClr val="FF4A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7" name="Picture 3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5600"/>
            <a:ext cx="91440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11550"/>
            <a:ext cx="3200400" cy="908050"/>
          </a:xfrm>
          <a:prstGeom prst="rect">
            <a:avLst/>
          </a:prstGeom>
          <a:noFill/>
          <a:ln w="38100">
            <a:solidFill>
              <a:srgbClr val="FF4A00"/>
            </a:solidFill>
            <a:miter lim="800000"/>
            <a:headEnd/>
            <a:tailEnd/>
          </a:ln>
        </p:spPr>
      </p:pic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23175" cy="1752600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962400"/>
            <a:ext cx="5257800" cy="2286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6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0" name="Rectangle 3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6200" y="6243638"/>
            <a:ext cx="1447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11" name="Picture 44" descr="CHRECschools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16" y="4789714"/>
            <a:ext cx="31988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39"/>
          <p:cNvSpPr txBox="1">
            <a:spLocks noChangeArrowheads="1"/>
          </p:cNvSpPr>
          <p:nvPr userDrawn="1"/>
        </p:nvSpPr>
        <p:spPr bwMode="auto">
          <a:xfrm>
            <a:off x="-33338" y="4462463"/>
            <a:ext cx="3267076" cy="338137"/>
          </a:xfrm>
          <a:prstGeom prst="rect">
            <a:avLst/>
          </a:prstGeom>
          <a:solidFill>
            <a:srgbClr val="0021A5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sz="1600" b="1" spc="-30" dirty="0" smtClean="0">
                <a:solidFill>
                  <a:srgbClr val="FFFFFF"/>
                </a:solidFill>
                <a:latin typeface="Arial Narrow" pitchFamily="34" charset="0"/>
              </a:rPr>
              <a:t>Weekly Meeting</a:t>
            </a:r>
            <a:endParaRPr lang="en-US" sz="1600" b="1" spc="-30" dirty="0">
              <a:solidFill>
                <a:srgbClr val="FFFFFF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FE732-6BA6-4AB6-BEB7-5946491E224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77813"/>
            <a:ext cx="21336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77813"/>
            <a:ext cx="6248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0A2B4-EDA1-458D-AD7A-9217265C4B5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664E6-88B0-4C1C-9C61-F4DA8154D7BC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 dirty="0" smtClean="0">
                <a:solidFill>
                  <a:srgbClr val="000000"/>
                </a:solidFill>
              </a:rPr>
              <a:t> of 27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C8789-6D68-439F-9594-9BDF1193AD9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10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1910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8A5BB-CDFE-430C-B294-B042D724E48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9FFA5-071C-4018-A73A-0F5384B2AF9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8AE75-B836-4FF8-8DCE-4A5DDA8711A2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 dirty="0" smtClean="0">
                <a:solidFill>
                  <a:srgbClr val="000000"/>
                </a:solidFill>
              </a:rPr>
              <a:t> of 27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89B0A-10CF-4117-BB30-947EA964008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 dirty="0" smtClean="0">
                <a:solidFill>
                  <a:srgbClr val="000000"/>
                </a:solidFill>
              </a:rPr>
              <a:t> of 27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EF7D6-4A8D-418E-AAE3-2FBBAEBF2FA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84FC2-DEC3-491D-BF9E-2FCDA52C266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534400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248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fld id="{D2147983-34FF-46F8-B126-A690851334CC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 dirty="0" smtClean="0">
                <a:solidFill>
                  <a:srgbClr val="000000"/>
                </a:solidFill>
              </a:rPr>
              <a:t> of 27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34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8575" cap="flat" cmpd="sng">
            <a:solidFill>
              <a:srgbClr val="FF4A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034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28575">
            <a:solidFill>
              <a:srgbClr val="FF4A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1031" name="Picture 2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0" y="6257925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2"/>
          <p:cNvPicPr>
            <a:picLocks noChangeAspect="1" noChangeArrowheads="1"/>
          </p:cNvPicPr>
          <p:nvPr userDrawn="1"/>
        </p:nvPicPr>
        <p:blipFill>
          <a:blip r:embed="rId14" cstate="print"/>
          <a:srcRect l="1895" t="8839" r="3317" b="7182"/>
          <a:stretch>
            <a:fillRect/>
          </a:stretch>
        </p:blipFill>
        <p:spPr bwMode="auto">
          <a:xfrm>
            <a:off x="7467600" y="6229350"/>
            <a:ext cx="152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400">
          <a:solidFill>
            <a:srgbClr val="FF4A00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rgbClr val="0021A5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Time-Triggered </a:t>
            </a:r>
            <a:r>
              <a:rPr lang="en-US" dirty="0" smtClean="0"/>
              <a:t>Ethernet:</a:t>
            </a:r>
            <a:br>
              <a:rPr lang="en-US" dirty="0" smtClean="0"/>
            </a:br>
            <a:r>
              <a:rPr lang="en-US" dirty="0" smtClean="0"/>
              <a:t>Concepts and </a:t>
            </a:r>
            <a:r>
              <a:rPr lang="en-US" dirty="0" smtClean="0"/>
              <a:t>Switch </a:t>
            </a:r>
            <a:r>
              <a:rPr lang="en-US" dirty="0"/>
              <a:t>D</a:t>
            </a:r>
            <a:r>
              <a:rPr lang="en-US" dirty="0" smtClean="0"/>
              <a:t>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Andrew </a:t>
            </a:r>
            <a:r>
              <a:rPr lang="en-US" dirty="0" err="1" smtClean="0"/>
              <a:t>Mortellaro</a:t>
            </a:r>
            <a:endParaRPr lang="en-US" dirty="0" smtClean="0"/>
          </a:p>
          <a:p>
            <a:r>
              <a:rPr lang="en-US" smtClean="0"/>
              <a:t>William Garcia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94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Dependable </a:t>
            </a:r>
            <a:r>
              <a:rPr lang="en-US" dirty="0" smtClean="0"/>
              <a:t>Real-Time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Dependable services demand redundant resources and a voting mechanism</a:t>
            </a:r>
          </a:p>
          <a:p>
            <a:r>
              <a:rPr lang="en-US" dirty="0"/>
              <a:t>Deterministic multicast transmission</a:t>
            </a:r>
          </a:p>
          <a:p>
            <a:pPr lvl="1"/>
            <a:r>
              <a:rPr lang="en-US" dirty="0"/>
              <a:t>The jitter, or difference between maximum and minimum delay, is a priori known characteristic parameter</a:t>
            </a:r>
          </a:p>
          <a:p>
            <a:pPr lvl="2"/>
            <a:r>
              <a:rPr lang="en-US" dirty="0"/>
              <a:t>Assures timeliness with a bounded latency </a:t>
            </a:r>
          </a:p>
          <a:p>
            <a:pPr lvl="1"/>
            <a:r>
              <a:rPr lang="en-US" dirty="0"/>
              <a:t>The receive order of messages is same as send order</a:t>
            </a:r>
          </a:p>
          <a:p>
            <a:pPr lvl="2"/>
            <a:r>
              <a:rPr lang="en-US" dirty="0"/>
              <a:t>Important for a TMR system </a:t>
            </a:r>
          </a:p>
          <a:p>
            <a:pPr lvl="1"/>
            <a:r>
              <a:rPr lang="en-US" dirty="0"/>
              <a:t>If the send instances of multiple messages are the same, then an ordering will be established a priori  </a:t>
            </a:r>
          </a:p>
          <a:p>
            <a:pPr lvl="2"/>
            <a:r>
              <a:rPr lang="en-US" dirty="0"/>
              <a:t>Ensures conflict resolution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664E6-88B0-4C1C-9C61-F4DA8154D7BC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r>
              <a:rPr lang="en-US" altLang="en-US" dirty="0" smtClean="0">
                <a:solidFill>
                  <a:srgbClr val="000000"/>
                </a:solidFill>
              </a:rPr>
              <a:t> of 27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241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vs. Closed World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487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Open-World Systems</a:t>
            </a:r>
          </a:p>
          <a:p>
            <a:pPr lvl="1"/>
            <a:r>
              <a:rPr lang="en-US" sz="2400" dirty="0" smtClean="0"/>
              <a:t>Unknown number of clients compete for a server</a:t>
            </a:r>
          </a:p>
          <a:p>
            <a:pPr lvl="1"/>
            <a:r>
              <a:rPr lang="en-US" sz="2400" i="1" dirty="0" smtClean="0"/>
              <a:t>Critical Instant: </a:t>
            </a:r>
            <a:r>
              <a:rPr lang="en-US" sz="2400" dirty="0" smtClean="0"/>
              <a:t>when all clients request server simultaneously</a:t>
            </a:r>
          </a:p>
          <a:p>
            <a:pPr lvl="1"/>
            <a:r>
              <a:rPr lang="en-US" sz="2400" dirty="0" smtClean="0"/>
              <a:t>Guaranteed real time performance not guaranteed </a:t>
            </a:r>
          </a:p>
          <a:p>
            <a:pPr lvl="1"/>
            <a:r>
              <a:rPr lang="en-US" sz="2400" dirty="0" smtClean="0"/>
              <a:t>Ex: the Internet</a:t>
            </a:r>
          </a:p>
          <a:p>
            <a:r>
              <a:rPr lang="en-US" sz="2800" dirty="0" smtClean="0"/>
              <a:t>Closed-World Systems</a:t>
            </a:r>
          </a:p>
          <a:p>
            <a:pPr lvl="1"/>
            <a:r>
              <a:rPr lang="en-US" sz="2400" dirty="0" smtClean="0"/>
              <a:t>Limited number of clients known </a:t>
            </a:r>
            <a:r>
              <a:rPr lang="en-US" sz="2400" i="1" dirty="0" smtClean="0"/>
              <a:t>a priori</a:t>
            </a:r>
            <a:endParaRPr lang="en-US" sz="2400" dirty="0" smtClean="0"/>
          </a:p>
          <a:p>
            <a:pPr lvl="1"/>
            <a:r>
              <a:rPr lang="en-US" sz="2400" dirty="0" smtClean="0"/>
              <a:t>Clients cooperate to establish a coordinated schedule</a:t>
            </a:r>
          </a:p>
          <a:p>
            <a:pPr lvl="1"/>
            <a:r>
              <a:rPr lang="en-US" sz="2400" dirty="0" smtClean="0"/>
              <a:t>Server meets all requests within specified temporal bounds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664E6-88B0-4C1C-9C61-F4DA8154D7BC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</a:rPr>
              <a:t>of 27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204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4133850"/>
            <a:ext cx="45624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Sparse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Time-triggered system must contain global time base</a:t>
            </a:r>
          </a:p>
          <a:p>
            <a:pPr lvl="1"/>
            <a:r>
              <a:rPr lang="en-US" sz="2000" dirty="0" smtClean="0"/>
              <a:t> Periodic synchronization of node’s local clock</a:t>
            </a:r>
          </a:p>
          <a:p>
            <a:r>
              <a:rPr lang="en-US" sz="2400" i="1" dirty="0" smtClean="0"/>
              <a:t>Dense time base</a:t>
            </a:r>
          </a:p>
          <a:p>
            <a:pPr lvl="1"/>
            <a:r>
              <a:rPr lang="en-US" sz="2000" dirty="0" smtClean="0"/>
              <a:t>Events may occur at any instant in timeline</a:t>
            </a:r>
          </a:p>
          <a:p>
            <a:r>
              <a:rPr lang="en-US" sz="2400" i="1" dirty="0" smtClean="0"/>
              <a:t>Sparse time base</a:t>
            </a:r>
          </a:p>
          <a:p>
            <a:pPr lvl="1"/>
            <a:r>
              <a:rPr lang="en-US" sz="2000" dirty="0" smtClean="0"/>
              <a:t>Events may occur within an active interval </a:t>
            </a:r>
            <a:r>
              <a:rPr lang="el-GR" sz="2000" dirty="0" smtClean="0"/>
              <a:t>π</a:t>
            </a:r>
            <a:endParaRPr lang="en-US" sz="2000" dirty="0" smtClean="0"/>
          </a:p>
          <a:p>
            <a:pPr lvl="1"/>
            <a:r>
              <a:rPr lang="en-US" sz="2000" dirty="0" smtClean="0"/>
              <a:t>Silent interval </a:t>
            </a:r>
            <a:r>
              <a:rPr lang="el-GR" sz="2000" dirty="0" smtClean="0"/>
              <a:t>Δ</a:t>
            </a:r>
            <a:r>
              <a:rPr lang="en-US" sz="2000" dirty="0" smtClean="0"/>
              <a:t> between any two active intervals</a:t>
            </a:r>
          </a:p>
          <a:p>
            <a:endParaRPr lang="en-US" sz="2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664E6-88B0-4C1C-9C61-F4DA8154D7BC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r>
              <a:rPr lang="en-US" altLang="en-US" dirty="0" smtClean="0">
                <a:solidFill>
                  <a:srgbClr val="000000"/>
                </a:solidFill>
              </a:rPr>
              <a:t> of 27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682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65237"/>
            <a:ext cx="7772400" cy="29257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Characterized by </a:t>
            </a:r>
            <a:r>
              <a:rPr lang="en-US" sz="2400" i="1" dirty="0" smtClean="0"/>
              <a:t>granularity</a:t>
            </a:r>
            <a:r>
              <a:rPr lang="en-US" sz="2400" dirty="0" smtClean="0"/>
              <a:t> </a:t>
            </a:r>
            <a:r>
              <a:rPr lang="en-US" sz="2400" dirty="0" smtClean="0"/>
              <a:t>and</a:t>
            </a:r>
            <a:r>
              <a:rPr lang="en-US" sz="2400" i="1" dirty="0" smtClean="0"/>
              <a:t> </a:t>
            </a:r>
            <a:r>
              <a:rPr lang="en-US" sz="2400" i="1" dirty="0" smtClean="0"/>
              <a:t>horizon</a:t>
            </a:r>
          </a:p>
          <a:p>
            <a:pPr lvl="1"/>
            <a:r>
              <a:rPr lang="en-US" sz="2000" i="1" dirty="0" smtClean="0"/>
              <a:t>Granularity:</a:t>
            </a:r>
            <a:r>
              <a:rPr lang="en-US" sz="2000" dirty="0" smtClean="0"/>
              <a:t> minimum interval between ticks of digital clock</a:t>
            </a:r>
            <a:r>
              <a:rPr lang="en-US" sz="2000" i="1" dirty="0" smtClean="0"/>
              <a:t> </a:t>
            </a:r>
          </a:p>
          <a:p>
            <a:pPr lvl="1"/>
            <a:r>
              <a:rPr lang="en-US" sz="2000" i="1" dirty="0" smtClean="0"/>
              <a:t>Horizon: </a:t>
            </a:r>
            <a:r>
              <a:rPr lang="en-US" sz="2000" dirty="0" smtClean="0"/>
              <a:t>the instant when time will wrap around</a:t>
            </a:r>
          </a:p>
          <a:p>
            <a:r>
              <a:rPr lang="en-US" sz="2400" dirty="0" smtClean="0"/>
              <a:t>64-bit binary time format</a:t>
            </a:r>
          </a:p>
          <a:p>
            <a:pPr lvl="1"/>
            <a:r>
              <a:rPr lang="en-US" sz="2000" dirty="0" smtClean="0"/>
              <a:t>Fractions of a second: 24 negative powers of 2</a:t>
            </a:r>
          </a:p>
          <a:p>
            <a:pPr lvl="1"/>
            <a:r>
              <a:rPr lang="en-US" sz="2000" dirty="0" smtClean="0"/>
              <a:t>Full seconds: 40 positive powers of 2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60027"/>
            <a:ext cx="5105400" cy="193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664E6-88B0-4C1C-9C61-F4DA8154D7BC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r>
              <a:rPr lang="en-US" altLang="en-US" dirty="0" smtClean="0">
                <a:solidFill>
                  <a:srgbClr val="000000"/>
                </a:solidFill>
              </a:rPr>
              <a:t> of 27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862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Restricted to positive and negative powers of 2</a:t>
            </a:r>
            <a:endParaRPr lang="en-US" sz="2000" dirty="0" smtClean="0"/>
          </a:p>
          <a:p>
            <a:pPr lvl="1"/>
            <a:r>
              <a:rPr lang="en-US" sz="2000" dirty="0" smtClean="0"/>
              <a:t>Theoretically 64 different period durations</a:t>
            </a:r>
          </a:p>
          <a:p>
            <a:pPr lvl="1"/>
            <a:r>
              <a:rPr lang="en-US" sz="2000" i="1" dirty="0" smtClean="0"/>
              <a:t>Period Bit:</a:t>
            </a:r>
            <a:r>
              <a:rPr lang="en-US" sz="2000" dirty="0" smtClean="0"/>
              <a:t> bit that specifies duration of period</a:t>
            </a:r>
          </a:p>
          <a:p>
            <a:r>
              <a:rPr lang="en-US" sz="2400" dirty="0" smtClean="0"/>
              <a:t>Custom Implementation</a:t>
            </a:r>
          </a:p>
          <a:p>
            <a:pPr lvl="1"/>
            <a:r>
              <a:rPr lang="en-US" sz="2000" dirty="0" smtClean="0"/>
              <a:t>16 different period choices from 2 seconds to 60 </a:t>
            </a:r>
            <a:r>
              <a:rPr lang="el-GR" sz="2000" dirty="0" smtClean="0"/>
              <a:t>μ</a:t>
            </a:r>
            <a:r>
              <a:rPr lang="en-US" sz="2000" dirty="0" smtClean="0"/>
              <a:t>seconds</a:t>
            </a:r>
          </a:p>
          <a:p>
            <a:pPr lvl="1"/>
            <a:r>
              <a:rPr lang="en-US" sz="2000" i="1" dirty="0" smtClean="0"/>
              <a:t>Phase bits:</a:t>
            </a:r>
            <a:r>
              <a:rPr lang="en-US" sz="2000" dirty="0" smtClean="0"/>
              <a:t> twelve bits to right of period bit </a:t>
            </a:r>
          </a:p>
          <a:p>
            <a:pPr lvl="1"/>
            <a:r>
              <a:rPr lang="en-US" sz="2000" dirty="0" smtClean="0"/>
              <a:t>Example: period of 1/2</a:t>
            </a:r>
            <a:r>
              <a:rPr lang="en-US" sz="2000" baseline="30000" dirty="0" smtClean="0"/>
              <a:t>4</a:t>
            </a:r>
            <a:r>
              <a:rPr lang="en-US" sz="2000" dirty="0" smtClean="0"/>
              <a:t> with phase 1/2</a:t>
            </a:r>
            <a:r>
              <a:rPr lang="en-US" sz="2000" baseline="30000" dirty="0" smtClean="0"/>
              <a:t>6</a:t>
            </a:r>
            <a:r>
              <a:rPr lang="en-US" sz="2000" dirty="0" smtClean="0"/>
              <a:t> + 1/2</a:t>
            </a:r>
            <a:r>
              <a:rPr lang="en-US" sz="2000" baseline="30000" dirty="0" smtClean="0"/>
              <a:t>11 </a:t>
            </a:r>
            <a:endParaRPr lang="en-US" sz="20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114800"/>
            <a:ext cx="568742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664E6-88B0-4C1C-9C61-F4DA8154D7BC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r>
              <a:rPr lang="en-US" altLang="en-US" dirty="0" smtClean="0">
                <a:solidFill>
                  <a:srgbClr val="000000"/>
                </a:solidFill>
              </a:rPr>
              <a:t> of 27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866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534400" cy="49117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Standard Configuration</a:t>
            </a:r>
          </a:p>
          <a:p>
            <a:pPr lvl="1"/>
            <a:r>
              <a:rPr lang="en-US" sz="2400" dirty="0" smtClean="0"/>
              <a:t>Standard Ethernet controllers</a:t>
            </a:r>
          </a:p>
          <a:p>
            <a:pPr lvl="1"/>
            <a:r>
              <a:rPr lang="en-US" sz="2400" dirty="0" smtClean="0"/>
              <a:t>TT Ethernet controllers</a:t>
            </a:r>
          </a:p>
          <a:p>
            <a:pPr lvl="1"/>
            <a:r>
              <a:rPr lang="en-US" sz="2400" dirty="0" smtClean="0"/>
              <a:t>Single switch</a:t>
            </a:r>
          </a:p>
          <a:p>
            <a:r>
              <a:rPr lang="en-US" sz="2800" dirty="0" smtClean="0"/>
              <a:t>Fault-tolerant Configuration</a:t>
            </a:r>
          </a:p>
          <a:p>
            <a:pPr lvl="1"/>
            <a:r>
              <a:rPr lang="en-US" sz="2400" dirty="0" smtClean="0"/>
              <a:t>Safety-critical TT Ethernet controller (two port)</a:t>
            </a:r>
          </a:p>
          <a:p>
            <a:pPr lvl="1"/>
            <a:r>
              <a:rPr lang="en-US" sz="2400" dirty="0" smtClean="0"/>
              <a:t>Two independent switches</a:t>
            </a:r>
          </a:p>
          <a:p>
            <a:pPr lvl="1"/>
            <a:r>
              <a:rPr lang="en-US" sz="2400" dirty="0" smtClean="0"/>
              <a:t>Switches monitored by two independent guardians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664E6-88B0-4C1C-9C61-F4DA8154D7BC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r>
              <a:rPr lang="en-US" altLang="en-US" dirty="0" smtClean="0">
                <a:solidFill>
                  <a:srgbClr val="000000"/>
                </a:solidFill>
              </a:rPr>
              <a:t> of 27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334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TT Ethernet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373998" cy="337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0" y="4953000"/>
            <a:ext cx="6699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Standard Configuration		    Fault-tolerant Configuration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664E6-88B0-4C1C-9C61-F4DA8154D7BC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r>
              <a:rPr lang="en-US" altLang="en-US" dirty="0" smtClean="0">
                <a:solidFill>
                  <a:srgbClr val="000000"/>
                </a:solidFill>
              </a:rPr>
              <a:t> of 27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181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TT Ethernet Switch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6637"/>
            <a:ext cx="8458200" cy="4525963"/>
          </a:xfrm>
        </p:spPr>
        <p:txBody>
          <a:bodyPr/>
          <a:lstStyle/>
          <a:p>
            <a:r>
              <a:rPr lang="en-US" sz="2800" dirty="0" smtClean="0"/>
              <a:t>Event-triggered messages</a:t>
            </a:r>
          </a:p>
          <a:p>
            <a:pPr lvl="1"/>
            <a:r>
              <a:rPr lang="en-US" sz="2400" dirty="0" smtClean="0"/>
              <a:t>Stored in an ET-message queue of switch</a:t>
            </a:r>
          </a:p>
          <a:p>
            <a:pPr lvl="1"/>
            <a:r>
              <a:rPr lang="en-US" sz="2400" dirty="0" smtClean="0"/>
              <a:t>Forwarded to specified receiver if outgoing channel free</a:t>
            </a:r>
          </a:p>
          <a:p>
            <a:pPr lvl="1"/>
            <a:r>
              <a:rPr lang="en-US" sz="2400" dirty="0" smtClean="0"/>
              <a:t>Switch clears channel for incoming TT messages, then retransmits ET message once TT message terminates</a:t>
            </a:r>
          </a:p>
          <a:p>
            <a:r>
              <a:rPr lang="en-US" sz="2800" dirty="0" smtClean="0"/>
              <a:t>Time-triggered messages</a:t>
            </a:r>
          </a:p>
          <a:p>
            <a:pPr lvl="1"/>
            <a:r>
              <a:rPr lang="en-US" sz="2400" dirty="0" smtClean="0"/>
              <a:t>Delayed and then forwarded to addressed receivers</a:t>
            </a:r>
          </a:p>
          <a:p>
            <a:pPr lvl="1"/>
            <a:r>
              <a:rPr lang="en-US" sz="2400" i="1" dirty="0" smtClean="0"/>
              <a:t>Clearance delay</a:t>
            </a:r>
            <a:r>
              <a:rPr lang="en-US" sz="2400" dirty="0" smtClean="0"/>
              <a:t>: time needed to clear transmission path for preempted ET message (4 </a:t>
            </a:r>
            <a:r>
              <a:rPr lang="el-GR" sz="2400" dirty="0" smtClean="0"/>
              <a:t>μ</a:t>
            </a:r>
            <a:r>
              <a:rPr lang="en-US" sz="2400" dirty="0" smtClean="0"/>
              <a:t>seconds in custom design)</a:t>
            </a:r>
            <a:endParaRPr lang="en-US" sz="2400" i="1" dirty="0" smtClean="0"/>
          </a:p>
          <a:p>
            <a:pPr lvl="1"/>
            <a:endParaRPr lang="en-US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664E6-88B0-4C1C-9C61-F4DA8154D7BC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r>
              <a:rPr lang="en-US" altLang="en-US" dirty="0" smtClean="0">
                <a:solidFill>
                  <a:srgbClr val="000000"/>
                </a:solidFill>
              </a:rPr>
              <a:t> of 27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418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TT Ethernet 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Event-triggered messages</a:t>
            </a:r>
          </a:p>
          <a:p>
            <a:pPr lvl="1"/>
            <a:r>
              <a:rPr lang="en-US" sz="2400" dirty="0" smtClean="0"/>
              <a:t>Conform to IEEE Ethernet standard</a:t>
            </a:r>
          </a:p>
          <a:p>
            <a:pPr lvl="1"/>
            <a:r>
              <a:rPr lang="en-US" sz="2400" dirty="0" smtClean="0"/>
              <a:t>COTS Ethernet controller can process TT message</a:t>
            </a:r>
          </a:p>
          <a:p>
            <a:r>
              <a:rPr lang="en-US" sz="2800" dirty="0" smtClean="0"/>
              <a:t>Time-triggered messages</a:t>
            </a:r>
          </a:p>
          <a:p>
            <a:pPr lvl="1"/>
            <a:r>
              <a:rPr lang="en-US" sz="2400" dirty="0" smtClean="0"/>
              <a:t>For every new message type (period ID), allocate a local message-buffer with current version of state message</a:t>
            </a:r>
          </a:p>
          <a:p>
            <a:pPr lvl="1"/>
            <a:r>
              <a:rPr lang="en-US" sz="2400" i="1" dirty="0" smtClean="0"/>
              <a:t>Outgoing</a:t>
            </a:r>
            <a:r>
              <a:rPr lang="en-US" sz="2400" dirty="0" smtClean="0"/>
              <a:t> message remains in buffer until phase bits of global time match those of the period ID</a:t>
            </a:r>
            <a:endParaRPr lang="en-US" sz="2400" i="1" dirty="0" smtClean="0"/>
          </a:p>
          <a:p>
            <a:pPr lvl="1"/>
            <a:r>
              <a:rPr lang="en-US" sz="2400" i="1" dirty="0" smtClean="0"/>
              <a:t>Incoming </a:t>
            </a:r>
            <a:r>
              <a:rPr lang="en-US" sz="2400" dirty="0" smtClean="0"/>
              <a:t>message  overwrites current contents of the controller local message buffer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664E6-88B0-4C1C-9C61-F4DA8154D7BC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r>
              <a:rPr lang="en-US" altLang="en-US" dirty="0" smtClean="0">
                <a:solidFill>
                  <a:srgbClr val="000000"/>
                </a:solidFill>
              </a:rPr>
              <a:t> of 27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229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TT Ethernet Message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Since message type name is part of a TT message, host connected to COTS Ethernet controller can process message</a:t>
            </a:r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284" y="2147888"/>
            <a:ext cx="5323116" cy="379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664E6-88B0-4C1C-9C61-F4DA8154D7BC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r>
              <a:rPr lang="en-US" altLang="en-US" dirty="0" smtClean="0">
                <a:solidFill>
                  <a:srgbClr val="000000"/>
                </a:solidFill>
              </a:rPr>
              <a:t> of 27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548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36675"/>
            <a:ext cx="8534400" cy="4911725"/>
          </a:xfrm>
        </p:spPr>
        <p:txBody>
          <a:bodyPr>
            <a:normAutofit/>
          </a:bodyPr>
          <a:lstStyle/>
          <a:p>
            <a:r>
              <a:rPr lang="en-US" sz="2400" i="1" dirty="0" err="1" smtClean="0"/>
              <a:t>Kopetz</a:t>
            </a:r>
            <a:r>
              <a:rPr lang="en-US" sz="2400" i="1" dirty="0" smtClean="0"/>
              <a:t>, Hermann; </a:t>
            </a:r>
            <a:r>
              <a:rPr lang="en-US" sz="2400" i="1" dirty="0" err="1" smtClean="0"/>
              <a:t>Ademaj</a:t>
            </a:r>
            <a:r>
              <a:rPr lang="en-US" sz="2400" i="1" dirty="0" smtClean="0"/>
              <a:t>, A.; </a:t>
            </a:r>
            <a:r>
              <a:rPr lang="en-US" sz="2400" i="1" dirty="0" err="1" smtClean="0"/>
              <a:t>Grillinger</a:t>
            </a:r>
            <a:r>
              <a:rPr lang="en-US" sz="2400" i="1" dirty="0" smtClean="0"/>
              <a:t>, P.; </a:t>
            </a:r>
            <a:r>
              <a:rPr lang="en-US" sz="2400" i="1" dirty="0" err="1" smtClean="0"/>
              <a:t>Steinhammer</a:t>
            </a:r>
            <a:r>
              <a:rPr lang="en-US" sz="2400" i="1" dirty="0" smtClean="0"/>
              <a:t>, K., "The time-triggered Ethernet (TTE) design," Object-Oriented Real-Time Distributed Computing, 2005. ISORC 2005. Eighth IEEE International Symposium on , vol., no., pp.22,33, 18-20 May 2005</a:t>
            </a:r>
          </a:p>
          <a:p>
            <a:r>
              <a:rPr lang="en-US" sz="2400" i="1" dirty="0" err="1" smtClean="0"/>
              <a:t>Steinhammer</a:t>
            </a:r>
            <a:r>
              <a:rPr lang="en-US" sz="2400" i="1" dirty="0" smtClean="0"/>
              <a:t>, K.; </a:t>
            </a:r>
            <a:r>
              <a:rPr lang="en-US" sz="2400" i="1" dirty="0" err="1" smtClean="0"/>
              <a:t>Grillinger</a:t>
            </a:r>
            <a:r>
              <a:rPr lang="en-US" sz="2400" i="1" dirty="0" smtClean="0"/>
              <a:t>, P.; </a:t>
            </a:r>
            <a:r>
              <a:rPr lang="en-US" sz="2400" i="1" dirty="0" err="1" smtClean="0"/>
              <a:t>Ademaj</a:t>
            </a:r>
            <a:r>
              <a:rPr lang="en-US" sz="2400" i="1" dirty="0" smtClean="0"/>
              <a:t>, A.; </a:t>
            </a:r>
            <a:r>
              <a:rPr lang="en-US" sz="2400" i="1" dirty="0" err="1" smtClean="0"/>
              <a:t>Kopetz</a:t>
            </a:r>
            <a:r>
              <a:rPr lang="en-US" sz="2400" i="1" dirty="0" smtClean="0"/>
              <a:t>, Hermann, "A Time-Triggered Ethernet (TTE) Switch," Design, Automation and Test in Europe, 2006. DATE '06. Proceedings , vol.1, no., pp.1,6, 6-10 March 2006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664E6-88B0-4C1C-9C61-F4DA8154D7BC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r>
              <a:rPr lang="en-US" altLang="en-US" dirty="0" smtClean="0">
                <a:solidFill>
                  <a:srgbClr val="000000"/>
                </a:solidFill>
              </a:rPr>
              <a:t> of 27 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96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816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ET Message</a:t>
            </a:r>
          </a:p>
          <a:p>
            <a:pPr lvl="1"/>
            <a:r>
              <a:rPr lang="en-US" sz="2000" dirty="0" smtClean="0"/>
              <a:t>Handled in full conformance with IEEE Ethernet standard</a:t>
            </a:r>
          </a:p>
          <a:p>
            <a:r>
              <a:rPr lang="en-US" sz="2400" dirty="0" smtClean="0"/>
              <a:t>Free-Form TT message</a:t>
            </a:r>
          </a:p>
          <a:p>
            <a:pPr lvl="1"/>
            <a:r>
              <a:rPr lang="en-US" sz="2000" dirty="0" smtClean="0"/>
              <a:t>ET </a:t>
            </a:r>
            <a:r>
              <a:rPr lang="en-US" sz="2000" dirty="0" smtClean="0"/>
              <a:t>messages in the way of FFTT message will be </a:t>
            </a:r>
            <a:r>
              <a:rPr lang="en-US" sz="2000" dirty="0" smtClean="0"/>
              <a:t>preempted</a:t>
            </a:r>
          </a:p>
          <a:p>
            <a:pPr lvl="1"/>
            <a:r>
              <a:rPr lang="en-US" sz="2000" dirty="0" smtClean="0"/>
              <a:t>Used in systems without clock synchronization</a:t>
            </a:r>
            <a:endParaRPr lang="en-US" sz="2000" dirty="0" smtClean="0"/>
          </a:p>
          <a:p>
            <a:r>
              <a:rPr lang="en-US" sz="2400" dirty="0" smtClean="0"/>
              <a:t>TT startup message</a:t>
            </a:r>
          </a:p>
          <a:p>
            <a:pPr lvl="1"/>
            <a:r>
              <a:rPr lang="en-US" sz="2000" dirty="0" smtClean="0"/>
              <a:t>Initial synchronization, setup of startup phase</a:t>
            </a:r>
          </a:p>
          <a:p>
            <a:r>
              <a:rPr lang="en-US" sz="2400" dirty="0" smtClean="0"/>
              <a:t>TT synchronization message</a:t>
            </a:r>
          </a:p>
          <a:p>
            <a:pPr lvl="1"/>
            <a:r>
              <a:rPr lang="en-US" sz="2000" dirty="0" smtClean="0"/>
              <a:t>Maintain clock synchronization during operational phase</a:t>
            </a:r>
          </a:p>
          <a:p>
            <a:r>
              <a:rPr lang="en-US" sz="2400" dirty="0" smtClean="0"/>
              <a:t>Unprotected TT message</a:t>
            </a:r>
          </a:p>
          <a:p>
            <a:pPr lvl="1"/>
            <a:r>
              <a:rPr lang="en-US" sz="2000" dirty="0" smtClean="0"/>
              <a:t>Not protected by a guardian; intended for multimedia applications</a:t>
            </a:r>
          </a:p>
          <a:p>
            <a:r>
              <a:rPr lang="en-US" sz="2400" dirty="0" smtClean="0"/>
              <a:t>Protected TT message</a:t>
            </a:r>
          </a:p>
          <a:p>
            <a:pPr lvl="1"/>
            <a:r>
              <a:rPr lang="en-US" sz="2000" dirty="0" smtClean="0"/>
              <a:t>Protected by guardians; intended for safety-critical applications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664E6-88B0-4C1C-9C61-F4DA8154D7BC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r>
              <a:rPr lang="en-US" altLang="en-US" dirty="0" smtClean="0">
                <a:solidFill>
                  <a:srgbClr val="000000"/>
                </a:solidFill>
              </a:rPr>
              <a:t> of 27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0990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534400" cy="941387"/>
          </a:xfrm>
        </p:spPr>
        <p:txBody>
          <a:bodyPr/>
          <a:lstStyle/>
          <a:p>
            <a:r>
              <a:rPr lang="en-US" dirty="0" smtClean="0"/>
              <a:t>Safety-Critical TT Ethernet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Safety-Critical TT Ethernet Controller</a:t>
            </a:r>
          </a:p>
          <a:p>
            <a:pPr lvl="1"/>
            <a:r>
              <a:rPr lang="en-US" sz="2000" dirty="0" smtClean="0"/>
              <a:t>Three ports: one to host, two to independent switches</a:t>
            </a:r>
          </a:p>
          <a:p>
            <a:pPr lvl="1"/>
            <a:r>
              <a:rPr lang="en-US" sz="2000" dirty="0" smtClean="0"/>
              <a:t>TT message header contains membership vector, period counter, and signature of scheduler</a:t>
            </a:r>
            <a:endParaRPr lang="en-US" sz="1600" dirty="0" smtClean="0"/>
          </a:p>
          <a:p>
            <a:r>
              <a:rPr lang="en-US" sz="2400" dirty="0" smtClean="0"/>
              <a:t>The Guardian</a:t>
            </a:r>
          </a:p>
          <a:p>
            <a:pPr lvl="1"/>
            <a:r>
              <a:rPr lang="en-US" sz="2000" dirty="0" smtClean="0"/>
              <a:t>Connected to switch by Ethernet port and set of parallel wires</a:t>
            </a:r>
          </a:p>
          <a:p>
            <a:pPr lvl="1"/>
            <a:r>
              <a:rPr lang="en-US" sz="2000" dirty="0" smtClean="0"/>
              <a:t>Parallel wires observe and disable inputs and outputs of switch</a:t>
            </a:r>
          </a:p>
          <a:p>
            <a:pPr lvl="1"/>
            <a:r>
              <a:rPr lang="en-US" sz="2000" dirty="0" smtClean="0"/>
              <a:t>Has knowledge of schedule of PTTMs</a:t>
            </a:r>
          </a:p>
          <a:p>
            <a:r>
              <a:rPr lang="en-US" sz="2400" dirty="0" smtClean="0"/>
              <a:t>Fault-Tolerant Clock Synchronization and Startup</a:t>
            </a:r>
          </a:p>
          <a:p>
            <a:pPr lvl="1"/>
            <a:r>
              <a:rPr lang="en-US" sz="2000" dirty="0" smtClean="0"/>
              <a:t>Combination of distributed fault-tolerant clock state synchronization </a:t>
            </a:r>
            <a:r>
              <a:rPr lang="en-US" sz="2000" dirty="0" smtClean="0"/>
              <a:t>algorithms </a:t>
            </a:r>
            <a:r>
              <a:rPr lang="en-US" sz="2000" dirty="0" smtClean="0"/>
              <a:t>and central rate correction algorithm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664E6-88B0-4C1C-9C61-F4DA8154D7BC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r>
              <a:rPr lang="en-US" altLang="en-US" dirty="0" smtClean="0">
                <a:solidFill>
                  <a:srgbClr val="000000"/>
                </a:solidFill>
              </a:rPr>
              <a:t> of 27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84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TT Ethernet Switch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4911725"/>
          </a:xfrm>
        </p:spPr>
        <p:txBody>
          <a:bodyPr/>
          <a:lstStyle/>
          <a:p>
            <a:r>
              <a:rPr lang="en-US" sz="2400" dirty="0" smtClean="0"/>
              <a:t>Features</a:t>
            </a:r>
          </a:p>
          <a:p>
            <a:pPr lvl="1"/>
            <a:r>
              <a:rPr lang="en-US" sz="2000" dirty="0" smtClean="0"/>
              <a:t>Classification of ET and TT packet traffic</a:t>
            </a:r>
          </a:p>
          <a:p>
            <a:pPr lvl="1"/>
            <a:r>
              <a:rPr lang="en-US" sz="2000" dirty="0" smtClean="0"/>
              <a:t>Constant, a priori known transmission delay for TT traffic</a:t>
            </a:r>
          </a:p>
          <a:p>
            <a:pPr lvl="1"/>
            <a:r>
              <a:rPr lang="en-US" sz="2000" dirty="0" smtClean="0"/>
              <a:t>Memory-less transmission path for TT traffic</a:t>
            </a:r>
          </a:p>
          <a:p>
            <a:pPr lvl="1"/>
            <a:r>
              <a:rPr lang="en-US" sz="2000" dirty="0" smtClean="0"/>
              <a:t>Preemption of ET packets</a:t>
            </a:r>
          </a:p>
          <a:p>
            <a:pPr lvl="1"/>
            <a:r>
              <a:rPr lang="en-US" sz="2000" dirty="0" smtClean="0"/>
              <a:t>Retransmission of preempted ET packets</a:t>
            </a:r>
          </a:p>
          <a:p>
            <a:pPr lvl="1"/>
            <a:r>
              <a:rPr lang="en-US" sz="2000" dirty="0" smtClean="0"/>
              <a:t>ET packet handling according to Ethernet standard</a:t>
            </a:r>
          </a:p>
          <a:p>
            <a:r>
              <a:rPr lang="en-US" sz="2400" dirty="0" smtClean="0"/>
              <a:t>Implementation</a:t>
            </a:r>
          </a:p>
          <a:p>
            <a:pPr lvl="1"/>
            <a:r>
              <a:rPr lang="en-US" sz="2000" dirty="0" smtClean="0"/>
              <a:t>Custom board based on Altera EP1C20 FPGA</a:t>
            </a:r>
          </a:p>
          <a:p>
            <a:pPr lvl="1"/>
            <a:r>
              <a:rPr lang="en-US" sz="2000" dirty="0" smtClean="0"/>
              <a:t>Eight-port Ethernet PHY transceiver</a:t>
            </a:r>
          </a:p>
          <a:p>
            <a:pPr lvl="1"/>
            <a:r>
              <a:rPr lang="en-US" sz="2000" dirty="0" smtClean="0"/>
              <a:t>Exchanged data are Ethernet layer 2 packets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664E6-88B0-4C1C-9C61-F4DA8154D7BC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r>
              <a:rPr lang="en-US" altLang="en-US" dirty="0" smtClean="0">
                <a:solidFill>
                  <a:srgbClr val="000000"/>
                </a:solidFill>
              </a:rPr>
              <a:t> of 27</a:t>
            </a:r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56" y="5181600"/>
            <a:ext cx="7694544" cy="709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551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05000"/>
            <a:ext cx="4495800" cy="2972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TT Ethernet Switch Functionality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911725"/>
          </a:xfrm>
        </p:spPr>
        <p:txBody>
          <a:bodyPr/>
          <a:lstStyle/>
          <a:p>
            <a:r>
              <a:rPr lang="en-US" sz="2000" dirty="0" smtClean="0"/>
              <a:t>Each TT packet takes same route through FPGA</a:t>
            </a:r>
          </a:p>
          <a:p>
            <a:r>
              <a:rPr lang="en-US" sz="2000" dirty="0" smtClean="0"/>
              <a:t>Supports only 100 Mbit/sec</a:t>
            </a:r>
          </a:p>
          <a:p>
            <a:pPr lvl="1"/>
            <a:r>
              <a:rPr lang="en-US" sz="1800" dirty="0" smtClean="0"/>
              <a:t>Field communication systems</a:t>
            </a:r>
          </a:p>
          <a:p>
            <a:r>
              <a:rPr lang="en-US" sz="2000" dirty="0" smtClean="0"/>
              <a:t>Input Shift Register</a:t>
            </a:r>
          </a:p>
          <a:p>
            <a:pPr lvl="1"/>
            <a:r>
              <a:rPr lang="en-US" sz="1800" dirty="0" smtClean="0"/>
              <a:t>Extracts source and destination</a:t>
            </a:r>
          </a:p>
          <a:p>
            <a:pPr lvl="1"/>
            <a:r>
              <a:rPr lang="en-US" sz="1800" dirty="0" smtClean="0"/>
              <a:t>Length must be less than that of					 minimum frame length (~26)</a:t>
            </a:r>
          </a:p>
          <a:p>
            <a:r>
              <a:rPr lang="en-US" sz="2000" dirty="0" smtClean="0"/>
              <a:t>ET-Buffer</a:t>
            </a:r>
          </a:p>
          <a:p>
            <a:pPr lvl="1"/>
            <a:r>
              <a:rPr lang="en-US" sz="1800" dirty="0" smtClean="0"/>
              <a:t>Three modes</a:t>
            </a:r>
          </a:p>
          <a:p>
            <a:pPr lvl="2"/>
            <a:r>
              <a:rPr lang="en-US" sz="1400" dirty="0" smtClean="0"/>
              <a:t>Normal read/write operation</a:t>
            </a:r>
          </a:p>
          <a:p>
            <a:pPr lvl="2"/>
            <a:r>
              <a:rPr lang="en-US" sz="1400" dirty="0" smtClean="0"/>
              <a:t>ET preemption or packet collision</a:t>
            </a:r>
          </a:p>
          <a:p>
            <a:pPr lvl="2"/>
            <a:r>
              <a:rPr lang="en-US" sz="1400" dirty="0" smtClean="0"/>
              <a:t>Buffer overflow</a:t>
            </a:r>
          </a:p>
          <a:p>
            <a:r>
              <a:rPr lang="en-US" sz="2200" dirty="0" smtClean="0"/>
              <a:t>Multiplexor</a:t>
            </a:r>
          </a:p>
          <a:p>
            <a:pPr lvl="1"/>
            <a:r>
              <a:rPr lang="en-US" sz="1800" dirty="0" smtClean="0"/>
              <a:t>Each is connected to all destination shift registers</a:t>
            </a:r>
          </a:p>
          <a:p>
            <a:pPr lvl="1"/>
            <a:r>
              <a:rPr lang="en-US" sz="1800" dirty="0" smtClean="0"/>
              <a:t>Control module sets MUX to direct packet to respective output register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664E6-88B0-4C1C-9C61-F4DA8154D7BC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r>
              <a:rPr lang="en-US" altLang="en-US" dirty="0" smtClean="0">
                <a:solidFill>
                  <a:srgbClr val="000000"/>
                </a:solidFill>
              </a:rPr>
              <a:t> of 27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2899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TT Ethernet Switch Experiment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914400"/>
                <a:ext cx="8534400" cy="5334000"/>
              </a:xfrm>
            </p:spPr>
            <p:txBody>
              <a:bodyPr/>
              <a:lstStyle/>
              <a:p>
                <a:r>
                  <a:rPr lang="en-US" sz="2200" dirty="0" smtClean="0"/>
                  <a:t>Cluster of 4 nodes</a:t>
                </a:r>
              </a:p>
              <a:p>
                <a:pPr lvl="1"/>
                <a:r>
                  <a:rPr lang="en-US" sz="2000" dirty="0" smtClean="0"/>
                  <a:t>Three nodes with TTE Controllers (transmit TT messages)</a:t>
                </a:r>
              </a:p>
              <a:p>
                <a:pPr lvl="1"/>
                <a:r>
                  <a:rPr lang="en-US" sz="2000" dirty="0" smtClean="0"/>
                  <a:t>One node with Ethernet Controller (broadcasts ET messages)</a:t>
                </a:r>
              </a:p>
              <a:p>
                <a:r>
                  <a:rPr lang="en-US" sz="2200" dirty="0" smtClean="0"/>
                  <a:t>TT Ethernet frames sent periodically</a:t>
                </a:r>
              </a:p>
              <a:p>
                <a:pPr lvl="1"/>
                <a:r>
                  <a:rPr lang="en-US" sz="2000" dirty="0" smtClean="0"/>
                  <a:t>Based on configuration file stored at each node</a:t>
                </a:r>
              </a:p>
              <a:p>
                <a:pPr lvl="1"/>
                <a:r>
                  <a:rPr lang="en-US" sz="2000" dirty="0" smtClean="0"/>
                  <a:t>5 different configurations; TT periods from 7.8 </a:t>
                </a:r>
                <a:r>
                  <a:rPr lang="en-US" sz="2000" dirty="0" err="1" smtClean="0"/>
                  <a:t>ms</a:t>
                </a:r>
                <a:r>
                  <a:rPr lang="en-US" sz="2000" dirty="0" smtClean="0"/>
                  <a:t> to 2 s.</a:t>
                </a:r>
              </a:p>
              <a:p>
                <a:pPr lvl="1"/>
                <a:r>
                  <a:rPr lang="en-US" sz="2000" dirty="0" smtClean="0"/>
                  <a:t>Receiver expects TT message within time interval:</a:t>
                </a:r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[</m:t>
                    </m:r>
                    <m:sSub>
                      <m:sSub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𝑎𝑟𝑟𝑖𝑣𝑎𝑙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l-GR" sz="1600" b="0" i="1" smtClean="0">
                        <a:latin typeface="Cambria Math"/>
                      </a:rPr>
                      <m:t>Π</m:t>
                    </m:r>
                    <m:r>
                      <a:rPr lang="en-US" sz="1600" b="0" i="1" smtClean="0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sz="16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600" i="1">
                            <a:latin typeface="Cambria Math"/>
                          </a:rPr>
                          <m:t>𝑝𝑟𝑜𝑝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sz="1600" i="1">
                            <a:latin typeface="Cambria Math"/>
                          </a:rPr>
                          <m:t>𝑖</m:t>
                        </m:r>
                      </m:sup>
                    </m:sSubSup>
                    <m:r>
                      <a:rPr lang="en-US" sz="16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𝑎𝑟𝑟𝑖𝑣𝑎𝑙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l-GR" sz="1600" i="1">
                        <a:latin typeface="Cambria Math"/>
                      </a:rPr>
                      <m:t>Π</m:t>
                    </m:r>
                    <m:r>
                      <a:rPr lang="en-US" sz="1600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sz="16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600" i="1">
                            <a:latin typeface="Cambria Math"/>
                          </a:rPr>
                          <m:t>𝑝𝑟𝑜𝑝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sz="1600" i="1">
                            <a:latin typeface="Cambria Math"/>
                          </a:rPr>
                          <m:t>𝑖</m:t>
                        </m:r>
                      </m:sup>
                    </m:sSubSup>
                    <m:r>
                      <a:rPr lang="en-US" sz="1600" b="0" i="1" smtClean="0">
                        <a:latin typeface="Cambria Math"/>
                      </a:rPr>
                      <m:t>]</m:t>
                    </m:r>
                  </m:oMath>
                </a14:m>
                <a:endParaRPr lang="en-US" sz="1600" dirty="0" smtClean="0"/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>
                        <a:latin typeface="Cambria Math"/>
                      </a:rPr>
                      <m:t>Π</m:t>
                    </m:r>
                  </m:oMath>
                </a14:m>
                <a:r>
                  <a:rPr lang="en-US" sz="1600" dirty="0" smtClean="0"/>
                  <a:t>: precision of global time</a:t>
                </a:r>
              </a:p>
              <a:p>
                <a:pPr lvl="2"/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600" i="1">
                            <a:latin typeface="Cambria Math"/>
                          </a:rPr>
                          <m:t>𝑝𝑟𝑜𝑝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sz="1600" i="1">
                            <a:latin typeface="Cambria Math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1600" dirty="0" smtClean="0"/>
                  <a:t>: propagation delay from sender </a:t>
                </a:r>
                <a:r>
                  <a:rPr lang="en-US" sz="1600" i="1" dirty="0" err="1" smtClean="0"/>
                  <a:t>i</a:t>
                </a:r>
                <a:r>
                  <a:rPr lang="en-US" sz="1600" dirty="0" smtClean="0"/>
                  <a:t> receiver </a:t>
                </a:r>
                <a:r>
                  <a:rPr lang="en-US" sz="1600" i="1" dirty="0" smtClean="0"/>
                  <a:t>j</a:t>
                </a:r>
                <a:endParaRPr lang="en-US" sz="1600" dirty="0"/>
              </a:p>
              <a:p>
                <a:pPr lvl="1"/>
                <a:r>
                  <a:rPr lang="en-US" sz="2000" dirty="0" smtClean="0"/>
                  <a:t>Lost frames are received outside time window</a:t>
                </a:r>
              </a:p>
              <a:p>
                <a:r>
                  <a:rPr lang="en-US" sz="2200" dirty="0" smtClean="0"/>
                  <a:t>TTE Controller</a:t>
                </a:r>
              </a:p>
              <a:p>
                <a:pPr lvl="1"/>
                <a:r>
                  <a:rPr lang="en-US" sz="2000" dirty="0" smtClean="0"/>
                  <a:t>Implemented on single-board computer “net4801”</a:t>
                </a:r>
              </a:p>
              <a:p>
                <a:pPr lvl="1"/>
                <a:r>
                  <a:rPr lang="en-US" sz="2000" dirty="0" smtClean="0"/>
                  <a:t>Linux OS with real-time application interface (RTAI)</a:t>
                </a:r>
              </a:p>
              <a:p>
                <a:pPr lvl="1"/>
                <a:endParaRPr lang="en-US" dirty="0" smtClean="0"/>
              </a:p>
              <a:p>
                <a:pPr lvl="2"/>
                <a:endParaRPr lang="en-US" sz="16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914400"/>
                <a:ext cx="8534400" cy="5334000"/>
              </a:xfrm>
              <a:blipFill rotWithShape="1">
                <a:blip r:embed="rId2"/>
                <a:stretch>
                  <a:fillRect l="-71" t="-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24 of </a:t>
            </a:r>
            <a:r>
              <a:rPr lang="en-US" altLang="en-US" dirty="0" smtClean="0">
                <a:solidFill>
                  <a:srgbClr val="000000"/>
                </a:solidFill>
              </a:rPr>
              <a:t>27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8989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TT Ethernet Switch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Data gathered for 20 runs, 33000 TT messages</a:t>
            </a:r>
          </a:p>
          <a:p>
            <a:r>
              <a:rPr lang="en-US" sz="2000" dirty="0" smtClean="0"/>
              <a:t>Δ: maximum difference between expected and actual frame arrival time</a:t>
            </a:r>
          </a:p>
          <a:p>
            <a:r>
              <a:rPr lang="en-US" sz="2000" dirty="0" smtClean="0"/>
              <a:t>Experimental Results</a:t>
            </a:r>
          </a:p>
          <a:p>
            <a:pPr lvl="1"/>
            <a:r>
              <a:rPr lang="en-US" sz="1600" dirty="0" smtClean="0"/>
              <a:t>TTE Switch showed no frame loss and lower Δ than that of COTS switch</a:t>
            </a:r>
          </a:p>
          <a:p>
            <a:pPr lvl="1"/>
            <a:r>
              <a:rPr lang="en-US" sz="1600" dirty="0" smtClean="0"/>
              <a:t>COTS Switch showed frame loss for ET messages and higher Δ than TTE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664E6-88B0-4C1C-9C61-F4DA8154D7BC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r>
              <a:rPr lang="en-US" altLang="en-US" dirty="0" smtClean="0">
                <a:solidFill>
                  <a:srgbClr val="000000"/>
                </a:solidFill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</a:rPr>
              <a:t>of 27</a:t>
            </a:r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97696"/>
            <a:ext cx="33909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3095625"/>
            <a:ext cx="348615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3118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and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911725"/>
          </a:xfrm>
        </p:spPr>
        <p:txBody>
          <a:bodyPr/>
          <a:lstStyle/>
          <a:p>
            <a:r>
              <a:rPr lang="en-US" sz="2400" dirty="0" smtClean="0"/>
              <a:t>Conclusion</a:t>
            </a:r>
          </a:p>
          <a:p>
            <a:pPr lvl="1"/>
            <a:r>
              <a:rPr lang="en-US" sz="2000" dirty="0" smtClean="0"/>
              <a:t>Time-Triggered Ethernet Design</a:t>
            </a:r>
          </a:p>
          <a:p>
            <a:pPr lvl="2"/>
            <a:r>
              <a:rPr lang="en-US" sz="1600" dirty="0" smtClean="0"/>
              <a:t>TTE is a unified communication architecture for non-real-time and real-time apps</a:t>
            </a:r>
          </a:p>
          <a:p>
            <a:pPr lvl="2"/>
            <a:r>
              <a:rPr lang="en-US" sz="1600" dirty="0" smtClean="0"/>
              <a:t>Unification makes system design less costly</a:t>
            </a:r>
          </a:p>
          <a:p>
            <a:pPr lvl="1"/>
            <a:r>
              <a:rPr lang="en-US" sz="2000" dirty="0" smtClean="0"/>
              <a:t>Time-Triggered Ethernet Switch</a:t>
            </a:r>
          </a:p>
          <a:p>
            <a:pPr lvl="2"/>
            <a:r>
              <a:rPr lang="en-US" sz="1600" dirty="0" smtClean="0"/>
              <a:t>Transmission delays and jitter for COTS switch not satisfactory</a:t>
            </a:r>
          </a:p>
          <a:p>
            <a:pPr lvl="2"/>
            <a:r>
              <a:rPr lang="en-US" sz="1600" dirty="0" smtClean="0"/>
              <a:t>Preemption enables constant TT transmission delay and bounded jitter</a:t>
            </a:r>
          </a:p>
          <a:p>
            <a:r>
              <a:rPr lang="en-US" sz="2400" dirty="0" smtClean="0"/>
              <a:t>Opportunities</a:t>
            </a:r>
          </a:p>
          <a:p>
            <a:pPr lvl="1"/>
            <a:r>
              <a:rPr lang="en-US" sz="2000" dirty="0" smtClean="0"/>
              <a:t>Results from TTE Design Paper</a:t>
            </a:r>
          </a:p>
          <a:p>
            <a:pPr lvl="2"/>
            <a:r>
              <a:rPr lang="en-US" sz="1600" dirty="0" smtClean="0"/>
              <a:t>Group was currently implementing design on FPGA modules</a:t>
            </a:r>
          </a:p>
          <a:p>
            <a:pPr lvl="1"/>
            <a:r>
              <a:rPr lang="en-US" sz="2000" dirty="0" smtClean="0"/>
              <a:t>Switch validation results for a safety-critical TTE configuration</a:t>
            </a:r>
          </a:p>
          <a:p>
            <a:pPr lvl="2"/>
            <a:r>
              <a:rPr lang="en-US" sz="1600" dirty="0" smtClean="0"/>
              <a:t>Results were for a standard configuration</a:t>
            </a:r>
          </a:p>
          <a:p>
            <a:pPr lvl="2"/>
            <a:r>
              <a:rPr lang="en-US" sz="1600" dirty="0" smtClean="0"/>
              <a:t>Reliability estimates would be useful for evaluating fault-tolerance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664E6-88B0-4C1C-9C61-F4DA8154D7BC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r>
              <a:rPr lang="en-US" altLang="en-US" dirty="0" smtClean="0">
                <a:solidFill>
                  <a:srgbClr val="000000"/>
                </a:solidFill>
              </a:rPr>
              <a:t> of 27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6020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664E6-88B0-4C1C-9C61-F4DA8154D7BC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r>
              <a:rPr lang="en-US" altLang="en-US" dirty="0" smtClean="0">
                <a:solidFill>
                  <a:srgbClr val="000000"/>
                </a:solidFill>
              </a:rPr>
              <a:t> of 27</a:t>
            </a:r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936" y="1219201"/>
            <a:ext cx="3448664" cy="487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276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Real-time systems depend a deterministic communications architecture</a:t>
            </a:r>
          </a:p>
          <a:p>
            <a:r>
              <a:rPr lang="en-US" sz="2400" dirty="0" smtClean="0"/>
              <a:t>The open-nature of Ethernet makes guaranteeing strict temporal properties difficult </a:t>
            </a:r>
          </a:p>
          <a:p>
            <a:r>
              <a:rPr lang="en-US" sz="2400" dirty="0" smtClean="0"/>
              <a:t>Unification is imperative</a:t>
            </a:r>
          </a:p>
          <a:p>
            <a:pPr lvl="1"/>
            <a:r>
              <a:rPr lang="en-US" sz="2000" dirty="0" smtClean="0"/>
              <a:t>Support for real-time and non-real-time applications</a:t>
            </a:r>
          </a:p>
          <a:p>
            <a:pPr lvl="1"/>
            <a:r>
              <a:rPr lang="en-US" sz="2000" dirty="0" smtClean="0"/>
              <a:t>Specialized communications solutions are costly</a:t>
            </a:r>
          </a:p>
          <a:p>
            <a:pPr lvl="2"/>
            <a:r>
              <a:rPr lang="en-US" sz="1800" dirty="0" smtClean="0"/>
              <a:t>Chip mask development</a:t>
            </a:r>
          </a:p>
          <a:p>
            <a:pPr lvl="2"/>
            <a:r>
              <a:rPr lang="en-US" sz="1800" dirty="0"/>
              <a:t>S</a:t>
            </a:r>
            <a:r>
              <a:rPr lang="en-US" sz="1800" dirty="0" smtClean="0"/>
              <a:t>oftware-tool development</a:t>
            </a:r>
          </a:p>
          <a:p>
            <a:pPr lvl="1"/>
            <a:r>
              <a:rPr lang="en-US" sz="2000" dirty="0" smtClean="0"/>
              <a:t>Generic unified platform supported by COTS components would significantly reduce cost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664E6-88B0-4C1C-9C61-F4DA8154D7BC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r>
              <a:rPr lang="en-US" altLang="en-US" dirty="0" smtClean="0">
                <a:solidFill>
                  <a:srgbClr val="000000"/>
                </a:solidFill>
              </a:rPr>
              <a:t> of 27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72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Time-triggered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Developed by Real-Time Systems Group</a:t>
            </a:r>
          </a:p>
          <a:p>
            <a:r>
              <a:rPr lang="en-US" dirty="0" smtClean="0"/>
              <a:t>Supports bandwidth up to 25 </a:t>
            </a:r>
            <a:r>
              <a:rPr lang="en-US" dirty="0" err="1" smtClean="0"/>
              <a:t>Mbits</a:t>
            </a:r>
            <a:r>
              <a:rPr lang="en-US" dirty="0" smtClean="0"/>
              <a:t>/sec</a:t>
            </a:r>
          </a:p>
          <a:p>
            <a:r>
              <a:rPr lang="en-US" dirty="0" smtClean="0"/>
              <a:t>NEXT-TTA Project</a:t>
            </a:r>
          </a:p>
          <a:p>
            <a:pPr lvl="1"/>
            <a:r>
              <a:rPr lang="en-US" dirty="0" smtClean="0"/>
              <a:t>Implemented TTP on COTS Gigabit Ethernet</a:t>
            </a:r>
          </a:p>
          <a:p>
            <a:pPr lvl="1"/>
            <a:r>
              <a:rPr lang="en-US" dirty="0" smtClean="0"/>
              <a:t>COTS Ethernet switch unpredictable in nature</a:t>
            </a:r>
          </a:p>
          <a:p>
            <a:pPr lvl="1"/>
            <a:r>
              <a:rPr lang="en-US" dirty="0" smtClean="0"/>
              <a:t>Disappointing resource utilization</a:t>
            </a:r>
          </a:p>
          <a:p>
            <a:r>
              <a:rPr lang="en-US" dirty="0" smtClean="0"/>
              <a:t>Applications in the aerospace, railway, and automotive domains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664E6-88B0-4C1C-9C61-F4DA8154D7BC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r>
              <a:rPr lang="en-US" altLang="en-US" dirty="0" smtClean="0">
                <a:solidFill>
                  <a:srgbClr val="000000"/>
                </a:solidFill>
              </a:rPr>
              <a:t> of 27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08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Time-Triggered Ethernet (TTE)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Unifies real-time and non-real-time traffic</a:t>
            </a:r>
          </a:p>
          <a:p>
            <a:r>
              <a:rPr lang="en-US" dirty="0" smtClean="0"/>
              <a:t>Distinguishes between two traffic types:</a:t>
            </a:r>
          </a:p>
          <a:p>
            <a:pPr lvl="1"/>
            <a:r>
              <a:rPr lang="en-US" dirty="0" smtClean="0"/>
              <a:t>Event-triggered (ET) – standard traffic handled by existing IEEE Ethernet standards</a:t>
            </a:r>
          </a:p>
          <a:p>
            <a:pPr lvl="1"/>
            <a:r>
              <a:rPr lang="en-US" dirty="0" smtClean="0"/>
              <a:t>Time-triggered</a:t>
            </a:r>
            <a:r>
              <a:rPr lang="en-US" dirty="0"/>
              <a:t> </a:t>
            </a:r>
            <a:r>
              <a:rPr lang="en-US" dirty="0" smtClean="0"/>
              <a:t> (TT) – temporally guaranteed traffic for safety-critical configurations</a:t>
            </a:r>
          </a:p>
          <a:p>
            <a:r>
              <a:rPr lang="en-US" dirty="0" smtClean="0"/>
              <a:t>TTE aims to handle both traffic types over single communications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664E6-88B0-4C1C-9C61-F4DA8154D7BC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r>
              <a:rPr lang="en-US" altLang="en-US" dirty="0" smtClean="0">
                <a:solidFill>
                  <a:srgbClr val="000000"/>
                </a:solidFill>
              </a:rPr>
              <a:t> of 27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36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TTE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229600" cy="5334000"/>
          </a:xfrm>
        </p:spPr>
        <p:txBody>
          <a:bodyPr/>
          <a:lstStyle/>
          <a:p>
            <a:r>
              <a:rPr lang="en-US" sz="2400" dirty="0" smtClean="0"/>
              <a:t>Certification</a:t>
            </a:r>
          </a:p>
          <a:p>
            <a:pPr lvl="1"/>
            <a:r>
              <a:rPr lang="en-US" sz="2000" dirty="0" smtClean="0"/>
              <a:t>Most demanding requirement</a:t>
            </a:r>
          </a:p>
          <a:p>
            <a:pPr lvl="1"/>
            <a:r>
              <a:rPr lang="en-US" sz="2000" dirty="0" smtClean="0"/>
              <a:t>Need for correct operation in all fault scenarios</a:t>
            </a:r>
          </a:p>
          <a:p>
            <a:pPr lvl="1"/>
            <a:r>
              <a:rPr lang="en-US" sz="2000" dirty="0"/>
              <a:t>R</a:t>
            </a:r>
            <a:r>
              <a:rPr lang="en-US" sz="2000" dirty="0" smtClean="0"/>
              <a:t>epartitioning into fault-containment regions (FCRs)</a:t>
            </a:r>
          </a:p>
          <a:p>
            <a:r>
              <a:rPr lang="en-US" sz="2400" dirty="0" smtClean="0"/>
              <a:t>Legacy Integration</a:t>
            </a:r>
          </a:p>
          <a:p>
            <a:pPr lvl="1"/>
            <a:r>
              <a:rPr lang="en-US" sz="2000" dirty="0" smtClean="0"/>
              <a:t>Portability of existing Ethernet applications</a:t>
            </a:r>
          </a:p>
          <a:p>
            <a:pPr lvl="1"/>
            <a:r>
              <a:rPr lang="en-US" sz="2000" dirty="0" smtClean="0"/>
              <a:t>No changes in software or hardware</a:t>
            </a:r>
          </a:p>
          <a:p>
            <a:r>
              <a:rPr lang="en-US" sz="2400" dirty="0" smtClean="0"/>
              <a:t>Deterministic Message Transfer</a:t>
            </a:r>
          </a:p>
          <a:p>
            <a:pPr lvl="1"/>
            <a:r>
              <a:rPr lang="en-US" sz="2000" dirty="0" smtClean="0"/>
              <a:t>Small delay and minimized jitter</a:t>
            </a:r>
          </a:p>
          <a:p>
            <a:r>
              <a:rPr lang="en-US" sz="2400" dirty="0" smtClean="0"/>
              <a:t>Fault-Tolerant Global Time</a:t>
            </a:r>
          </a:p>
          <a:p>
            <a:pPr lvl="1"/>
            <a:r>
              <a:rPr lang="en-US" sz="2000" dirty="0" smtClean="0"/>
              <a:t>Tantamount to safety-critical applications</a:t>
            </a:r>
          </a:p>
          <a:p>
            <a:endParaRPr lang="en-US" sz="2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664E6-88B0-4C1C-9C61-F4DA8154D7BC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r>
              <a:rPr lang="en-US" altLang="en-US" dirty="0" smtClean="0">
                <a:solidFill>
                  <a:srgbClr val="000000"/>
                </a:solidFill>
              </a:rPr>
              <a:t> of 27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48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TTE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Strong Fault Isolation</a:t>
            </a:r>
          </a:p>
          <a:p>
            <a:pPr lvl="1"/>
            <a:r>
              <a:rPr lang="en-US" sz="2400" dirty="0" smtClean="0"/>
              <a:t>Physical Proximity fault toleration: distributed system</a:t>
            </a:r>
          </a:p>
          <a:p>
            <a:pPr lvl="1"/>
            <a:r>
              <a:rPr lang="en-US" sz="2400" dirty="0" smtClean="0"/>
              <a:t>Elimination of error </a:t>
            </a:r>
            <a:r>
              <a:rPr lang="en-US" sz="2400" dirty="0"/>
              <a:t>p</a:t>
            </a:r>
            <a:r>
              <a:rPr lang="en-US" sz="2400" dirty="0" smtClean="0"/>
              <a:t>ropagation</a:t>
            </a:r>
          </a:p>
          <a:p>
            <a:r>
              <a:rPr lang="en-US" sz="2800" dirty="0" smtClean="0"/>
              <a:t>Consistent Diagnosis</a:t>
            </a:r>
          </a:p>
          <a:p>
            <a:pPr lvl="1"/>
            <a:r>
              <a:rPr lang="en-US" sz="2400" dirty="0" smtClean="0"/>
              <a:t>Correct nodes should agree on “up” and “down” nodes</a:t>
            </a:r>
          </a:p>
          <a:p>
            <a:pPr lvl="1"/>
            <a:r>
              <a:rPr lang="en-US" sz="2400" dirty="0" smtClean="0"/>
              <a:t>Important for reconfiguration and recovery</a:t>
            </a:r>
          </a:p>
          <a:p>
            <a:r>
              <a:rPr lang="en-US" sz="2800" dirty="0" smtClean="0"/>
              <a:t>Scalability</a:t>
            </a:r>
          </a:p>
          <a:p>
            <a:pPr lvl="1"/>
            <a:r>
              <a:rPr lang="en-US" sz="2400" dirty="0" smtClean="0"/>
              <a:t>Higher speeds (10 Gigabit/sec)</a:t>
            </a:r>
          </a:p>
          <a:p>
            <a:pPr lvl="1"/>
            <a:r>
              <a:rPr lang="en-US" sz="2400" dirty="0" smtClean="0"/>
              <a:t>Number of system controllers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664E6-88B0-4C1C-9C61-F4DA8154D7BC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r>
              <a:rPr lang="en-US" altLang="en-US" dirty="0" smtClean="0">
                <a:solidFill>
                  <a:srgbClr val="000000"/>
                </a:solidFill>
              </a:rPr>
              <a:t> of 27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066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TT vs. ET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Event-triggered</a:t>
            </a:r>
          </a:p>
          <a:p>
            <a:pPr lvl="1"/>
            <a:r>
              <a:rPr lang="en-US" sz="2400" dirty="0" smtClean="0"/>
              <a:t>Action is started for a significant non-temporal event</a:t>
            </a:r>
          </a:p>
          <a:p>
            <a:pPr lvl="1"/>
            <a:r>
              <a:rPr lang="en-US" sz="2400" dirty="0" smtClean="0"/>
              <a:t>Can occur outside or inside the computer</a:t>
            </a:r>
          </a:p>
          <a:p>
            <a:pPr lvl="1"/>
            <a:r>
              <a:rPr lang="en-US" sz="2400" dirty="0" smtClean="0"/>
              <a:t>Examples: state change, interrupt firing</a:t>
            </a:r>
          </a:p>
          <a:p>
            <a:r>
              <a:rPr lang="en-US" sz="2800" dirty="0" smtClean="0"/>
              <a:t>Time-triggered</a:t>
            </a:r>
          </a:p>
          <a:p>
            <a:pPr lvl="1"/>
            <a:r>
              <a:rPr lang="en-US" sz="2400" dirty="0" smtClean="0"/>
              <a:t>Action is started for a significant temporal event</a:t>
            </a:r>
          </a:p>
          <a:p>
            <a:pPr lvl="2"/>
            <a:r>
              <a:rPr lang="en-US" sz="2000" dirty="0" smtClean="0"/>
              <a:t>Real time reaches a predefined instant, or </a:t>
            </a:r>
            <a:r>
              <a:rPr lang="en-US" sz="2000" i="1" dirty="0" smtClean="0"/>
              <a:t>trigger value</a:t>
            </a:r>
          </a:p>
          <a:p>
            <a:pPr lvl="2"/>
            <a:r>
              <a:rPr lang="en-US" sz="2000" i="1" dirty="0" smtClean="0"/>
              <a:t>Trigger value</a:t>
            </a:r>
            <a:r>
              <a:rPr lang="en-US" sz="2000" dirty="0" smtClean="0"/>
              <a:t> has a period and phase</a:t>
            </a:r>
          </a:p>
          <a:p>
            <a:pPr lvl="1"/>
            <a:r>
              <a:rPr lang="en-US" sz="2400" dirty="0" smtClean="0"/>
              <a:t>Occurs inside the distributed computer system</a:t>
            </a:r>
          </a:p>
          <a:p>
            <a:pPr lvl="1"/>
            <a:r>
              <a:rPr lang="en-US" sz="2400" dirty="0" smtClean="0"/>
              <a:t>Example: command and control, telemetry</a:t>
            </a:r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664E6-88B0-4C1C-9C61-F4DA8154D7BC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r>
              <a:rPr lang="en-US" altLang="en-US" dirty="0" smtClean="0">
                <a:solidFill>
                  <a:srgbClr val="000000"/>
                </a:solidFill>
              </a:rPr>
              <a:t> of 27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542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41387"/>
          </a:xfrm>
        </p:spPr>
        <p:txBody>
          <a:bodyPr/>
          <a:lstStyle/>
          <a:p>
            <a:r>
              <a:rPr lang="en-US" dirty="0" smtClean="0"/>
              <a:t>Event vs. State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4525963"/>
          </a:xfrm>
        </p:spPr>
        <p:txBody>
          <a:bodyPr/>
          <a:lstStyle/>
          <a:p>
            <a:r>
              <a:rPr lang="en-US" dirty="0"/>
              <a:t>Event messages are event-triggered (Ethernet)</a:t>
            </a:r>
          </a:p>
          <a:p>
            <a:r>
              <a:rPr lang="en-US" dirty="0"/>
              <a:t>State messages are time-triggered (TTE)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33600"/>
            <a:ext cx="5150311" cy="390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664E6-88B0-4C1C-9C61-F4DA8154D7BC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r>
              <a:rPr lang="en-US" altLang="en-US" dirty="0" smtClean="0">
                <a:solidFill>
                  <a:srgbClr val="000000"/>
                </a:solidFill>
              </a:rPr>
              <a:t> of 27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302224"/>
      </p:ext>
    </p:extLst>
  </p:cSld>
  <p:clrMapOvr>
    <a:masterClrMapping/>
  </p:clrMapOvr>
</p:sld>
</file>

<file path=ppt/theme/theme1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26898</TotalTime>
  <Words>1508</Words>
  <Application>Microsoft Office PowerPoint</Application>
  <PresentationFormat>On-screen Show (4:3)</PresentationFormat>
  <Paragraphs>255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1_Edge</vt:lpstr>
      <vt:lpstr>Time-Triggered Ethernet: Concepts and Switch Design</vt:lpstr>
      <vt:lpstr>Literature Survey</vt:lpstr>
      <vt:lpstr>Problem</vt:lpstr>
      <vt:lpstr>Time-triggered protocol</vt:lpstr>
      <vt:lpstr>Time-Triggered Ethernet (TTE)</vt:lpstr>
      <vt:lpstr>TTE Requirements</vt:lpstr>
      <vt:lpstr>TTE Requirements</vt:lpstr>
      <vt:lpstr>TT vs. ET systems</vt:lpstr>
      <vt:lpstr>Event vs. State Messages</vt:lpstr>
      <vt:lpstr>Dependable Real-Time Systems</vt:lpstr>
      <vt:lpstr>Open vs. Closed World Systems</vt:lpstr>
      <vt:lpstr>Global Sparse Time</vt:lpstr>
      <vt:lpstr>Time Format</vt:lpstr>
      <vt:lpstr>Periods</vt:lpstr>
      <vt:lpstr>Principles of Operation</vt:lpstr>
      <vt:lpstr>TT Ethernet Systems</vt:lpstr>
      <vt:lpstr>The TT Ethernet Switch</vt:lpstr>
      <vt:lpstr>The TT Ethernet Controller</vt:lpstr>
      <vt:lpstr>TT Ethernet Message Format</vt:lpstr>
      <vt:lpstr>Message Categories</vt:lpstr>
      <vt:lpstr>Safety-Critical TT Ethernet Systems</vt:lpstr>
      <vt:lpstr>TT Ethernet Switch Architecture</vt:lpstr>
      <vt:lpstr>TT Ethernet Switch Functionality</vt:lpstr>
      <vt:lpstr>TT Ethernet Switch Experiment</vt:lpstr>
      <vt:lpstr>TT Ethernet Switch Results</vt:lpstr>
      <vt:lpstr>Conclusion and Opportunities</vt:lpstr>
      <vt:lpstr>Questions?</vt:lpstr>
    </vt:vector>
  </TitlesOfParts>
  <Company>University of Florida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F5-13 CWM</dc:title>
  <dc:creator>tyler</dc:creator>
  <cp:lastModifiedBy>Andrew Mortellaro</cp:lastModifiedBy>
  <cp:revision>2191</cp:revision>
  <dcterms:created xsi:type="dcterms:W3CDTF">2003-07-12T15:21:27Z</dcterms:created>
  <dcterms:modified xsi:type="dcterms:W3CDTF">2015-02-24T03:39:24Z</dcterms:modified>
</cp:coreProperties>
</file>