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sldIdLst>
    <p:sldId id="256" r:id="rId2"/>
    <p:sldId id="405" r:id="rId3"/>
    <p:sldId id="406" r:id="rId4"/>
    <p:sldId id="408" r:id="rId5"/>
    <p:sldId id="410" r:id="rId6"/>
    <p:sldId id="411" r:id="rId7"/>
    <p:sldId id="429" r:id="rId8"/>
    <p:sldId id="430" r:id="rId9"/>
    <p:sldId id="431" r:id="rId10"/>
    <p:sldId id="432" r:id="rId11"/>
    <p:sldId id="465" r:id="rId12"/>
    <p:sldId id="433" r:id="rId13"/>
    <p:sldId id="437" r:id="rId14"/>
    <p:sldId id="438" r:id="rId15"/>
    <p:sldId id="435" r:id="rId16"/>
    <p:sldId id="464" r:id="rId17"/>
    <p:sldId id="460" r:id="rId18"/>
    <p:sldId id="461" r:id="rId19"/>
    <p:sldId id="463" r:id="rId20"/>
    <p:sldId id="462" r:id="rId21"/>
    <p:sldId id="447" r:id="rId22"/>
    <p:sldId id="448" r:id="rId23"/>
    <p:sldId id="449" r:id="rId24"/>
    <p:sldId id="450" r:id="rId25"/>
    <p:sldId id="451" r:id="rId26"/>
    <p:sldId id="452" r:id="rId27"/>
    <p:sldId id="454" r:id="rId28"/>
    <p:sldId id="455" r:id="rId29"/>
    <p:sldId id="456" r:id="rId30"/>
    <p:sldId id="453" r:id="rId31"/>
    <p:sldId id="457" r:id="rId32"/>
    <p:sldId id="458" r:id="rId33"/>
    <p:sldId id="459" r:id="rId34"/>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7455" autoAdjust="0"/>
    <p:restoredTop sz="92040" autoAdjust="0"/>
  </p:normalViewPr>
  <p:slideViewPr>
    <p:cSldViewPr>
      <p:cViewPr varScale="1">
        <p:scale>
          <a:sx n="79" d="100"/>
          <a:sy n="79" d="100"/>
        </p:scale>
        <p:origin x="-6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endParaRPr lang="en-US"/>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fld id="{8AE989E2-7797-434B-9EF3-E446AC6D30FA}" type="datetimeFigureOut">
              <a:rPr lang="en-US"/>
              <a:pPr/>
              <a:t>3/25/2009</a:t>
            </a:fld>
            <a:endParaRPr lang="en-US"/>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endParaRPr 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A3262469-0C3A-41D7-B374-7DAFCFFBDBC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accent2"/>
                </a:solidFill>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7B026A43-C162-46AD-9E65-9E5988BDFDA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90CC48-3EAF-4D5D-A879-1CCD29779A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B34E91-AB13-4DB1-86A0-0C788B52B69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8F6756-F264-41E1-91FB-E3748B6F27D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1F33C01F-2CE8-41C7-A34A-1BF59466D08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543D8E54-6123-497C-85F4-FBDA0DFB011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57571CA-6994-4EA7-8DFA-8A3F34FA1166}"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03EFBC91-73AC-4044-A7CC-CC3CA10B90D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pPr>
              <a:defRPr/>
            </a:pPr>
            <a:fld id="{3A89F768-3DA0-44CA-9945-1B8FE83648A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B6CD06F5-7EDE-4CF1-BD55-87E5D0BBE72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pPr>
              <a:defRPr/>
            </a:pPr>
            <a:fld id="{03B04475-6735-46DB-9A75-F5F4E81CE13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42767B-48A0-4E92-8BF9-825173DDF3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791849-1C23-44A2-82FC-9F024B583D3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1D843B-172F-4046-9A8D-D3806C0385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E6CE127-0292-4030-AB8F-26921EC8A19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1B2623-6CA0-477B-8269-1893DF8C932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0D4B8C9-22BF-4F47-953B-BCC657FBCD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3A2BB8-ED95-4444-A71F-78A4E99C8EC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86785B-8333-4D8A-95EE-84D55BB25D2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Time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a:defRPr>
            </a:lvl1pPr>
          </a:lstStyle>
          <a:p>
            <a:pPr>
              <a:defRPr/>
            </a:pPr>
            <a:fld id="{E7D7DE30-99C8-4930-BF57-FFE465DE5863}" type="slidenum">
              <a:rPr lang="en-US"/>
              <a:pPr>
                <a:defRPr/>
              </a:pPr>
              <a:t>‹#›</a:t>
            </a:fld>
            <a:endParaRPr lang="en-US"/>
          </a:p>
        </p:txBody>
      </p:sp>
      <p:pic>
        <p:nvPicPr>
          <p:cNvPr id="2055" name="Picture 7"/>
          <p:cNvPicPr>
            <a:picLocks noChangeAspect="1" noChangeArrowheads="1"/>
          </p:cNvPicPr>
          <p:nvPr/>
        </p:nvPicPr>
        <p:blipFill>
          <a:blip r:embed="rId21"/>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0"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Times"/>
        </a:defRPr>
      </a:lvl2pPr>
      <a:lvl3pPr algn="ctr" rtl="0" eaLnBrk="0" fontAlgn="base" hangingPunct="0">
        <a:spcBef>
          <a:spcPct val="0"/>
        </a:spcBef>
        <a:spcAft>
          <a:spcPct val="0"/>
        </a:spcAft>
        <a:defRPr sz="4400">
          <a:solidFill>
            <a:schemeClr val="accent2"/>
          </a:solidFill>
          <a:latin typeface="Times"/>
        </a:defRPr>
      </a:lvl3pPr>
      <a:lvl4pPr algn="ctr" rtl="0" eaLnBrk="0" fontAlgn="base" hangingPunct="0">
        <a:spcBef>
          <a:spcPct val="0"/>
        </a:spcBef>
        <a:spcAft>
          <a:spcPct val="0"/>
        </a:spcAft>
        <a:defRPr sz="4400">
          <a:solidFill>
            <a:schemeClr val="accent2"/>
          </a:solidFill>
          <a:latin typeface="Times"/>
        </a:defRPr>
      </a:lvl4pPr>
      <a:lvl5pPr algn="ctr" rtl="0" eaLnBrk="0" fontAlgn="base" hangingPunct="0">
        <a:spcBef>
          <a:spcPct val="0"/>
        </a:spcBef>
        <a:spcAft>
          <a:spcPct val="0"/>
        </a:spcAft>
        <a:defRPr sz="4400">
          <a:solidFill>
            <a:schemeClr val="accent2"/>
          </a:solidFill>
          <a:latin typeface="Times"/>
        </a:defRPr>
      </a:lvl5pPr>
      <a:lvl6pPr marL="457200" algn="ctr" rtl="0" fontAlgn="base">
        <a:spcBef>
          <a:spcPct val="0"/>
        </a:spcBef>
        <a:spcAft>
          <a:spcPct val="0"/>
        </a:spcAft>
        <a:defRPr sz="4400">
          <a:solidFill>
            <a:schemeClr val="accent2"/>
          </a:solidFill>
          <a:latin typeface="Times"/>
        </a:defRPr>
      </a:lvl6pPr>
      <a:lvl7pPr marL="914400" algn="ctr" rtl="0" fontAlgn="base">
        <a:spcBef>
          <a:spcPct val="0"/>
        </a:spcBef>
        <a:spcAft>
          <a:spcPct val="0"/>
        </a:spcAft>
        <a:defRPr sz="4400">
          <a:solidFill>
            <a:schemeClr val="accent2"/>
          </a:solidFill>
          <a:latin typeface="Times"/>
        </a:defRPr>
      </a:lvl7pPr>
      <a:lvl8pPr marL="1371600" algn="ctr" rtl="0" fontAlgn="base">
        <a:spcBef>
          <a:spcPct val="0"/>
        </a:spcBef>
        <a:spcAft>
          <a:spcPct val="0"/>
        </a:spcAft>
        <a:defRPr sz="4400">
          <a:solidFill>
            <a:schemeClr val="accent2"/>
          </a:solidFill>
          <a:latin typeface="Times"/>
        </a:defRPr>
      </a:lvl8pPr>
      <a:lvl9pPr marL="1828800" algn="ctr" rtl="0" fontAlgn="base">
        <a:spcBef>
          <a:spcPct val="0"/>
        </a:spcBef>
        <a:spcAft>
          <a:spcPct val="0"/>
        </a:spcAft>
        <a:defRPr sz="4400">
          <a:solidFill>
            <a:schemeClr val="accent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1600200"/>
            <a:ext cx="8534400" cy="1143000"/>
          </a:xfrm>
        </p:spPr>
        <p:txBody>
          <a:bodyPr/>
          <a:lstStyle/>
          <a:p>
            <a:pPr eaLnBrk="1" hangingPunct="1"/>
            <a:r>
              <a:rPr lang="en-US" sz="4000" b="1" dirty="0" smtClean="0">
                <a:effectLst>
                  <a:outerShdw blurRad="38100" dist="38100" dir="2700000" algn="tl">
                    <a:srgbClr val="C0C0C0"/>
                  </a:outerShdw>
                </a:effectLst>
                <a:latin typeface="Arial" charset="0"/>
              </a:rPr>
              <a:t>Wireless Sensor Networks: </a:t>
            </a:r>
            <a:br>
              <a:rPr lang="en-US" sz="4000" b="1" dirty="0" smtClean="0">
                <a:effectLst>
                  <a:outerShdw blurRad="38100" dist="38100" dir="2700000" algn="tl">
                    <a:srgbClr val="C0C0C0"/>
                  </a:outerShdw>
                </a:effectLst>
                <a:latin typeface="Arial" charset="0"/>
              </a:rPr>
            </a:br>
            <a:r>
              <a:rPr lang="en-US" sz="4000" b="1" dirty="0" smtClean="0">
                <a:effectLst>
                  <a:outerShdw blurRad="38100" dist="38100" dir="2700000" algn="tl">
                    <a:srgbClr val="C0C0C0"/>
                  </a:outerShdw>
                </a:effectLst>
                <a:latin typeface="Arial" charset="0"/>
              </a:rPr>
              <a:t>A Survey </a:t>
            </a:r>
            <a:br>
              <a:rPr lang="en-US" sz="4000" b="1" dirty="0" smtClean="0">
                <a:effectLst>
                  <a:outerShdw blurRad="38100" dist="38100" dir="2700000" algn="tl">
                    <a:srgbClr val="C0C0C0"/>
                  </a:outerShdw>
                </a:effectLst>
                <a:latin typeface="Arial" charset="0"/>
              </a:rPr>
            </a:br>
            <a:r>
              <a:rPr lang="en-US" sz="4000" b="1" dirty="0" smtClean="0">
                <a:effectLst>
                  <a:outerShdw blurRad="38100" dist="38100" dir="2700000" algn="tl">
                    <a:srgbClr val="C0C0C0"/>
                  </a:outerShdw>
                </a:effectLst>
                <a:latin typeface="Arial" charset="0"/>
              </a:rPr>
              <a:t/>
            </a:r>
            <a:br>
              <a:rPr lang="en-US" sz="4000" b="1" dirty="0" smtClean="0">
                <a:effectLst>
                  <a:outerShdw blurRad="38100" dist="38100" dir="2700000" algn="tl">
                    <a:srgbClr val="C0C0C0"/>
                  </a:outerShdw>
                </a:effectLst>
                <a:latin typeface="Arial" charset="0"/>
              </a:rPr>
            </a:br>
            <a:endParaRPr lang="en-US" sz="4000" b="1" dirty="0" smtClean="0">
              <a:effectLst>
                <a:outerShdw blurRad="38100" dist="38100" dir="2700000" algn="tl">
                  <a:srgbClr val="C0C0C0"/>
                </a:outerShdw>
              </a:effectLst>
              <a:latin typeface="Arial" charset="0"/>
            </a:endParaRPr>
          </a:p>
        </p:txBody>
      </p:sp>
      <p:sp>
        <p:nvSpPr>
          <p:cNvPr id="4099" name="Rectangle 3"/>
          <p:cNvSpPr>
            <a:spLocks noGrp="1" noChangeArrowheads="1"/>
          </p:cNvSpPr>
          <p:nvPr>
            <p:ph type="subTitle" idx="1"/>
          </p:nvPr>
        </p:nvSpPr>
        <p:spPr>
          <a:xfrm>
            <a:off x="685800" y="2438400"/>
            <a:ext cx="7772400" cy="3429000"/>
          </a:xfrm>
        </p:spPr>
        <p:txBody>
          <a:bodyPr/>
          <a:lstStyle/>
          <a:p>
            <a:pPr eaLnBrk="1" hangingPunct="1"/>
            <a:endParaRPr lang="en-US" sz="1800" dirty="0" smtClean="0">
              <a:latin typeface="Arial" charset="0"/>
            </a:endParaRPr>
          </a:p>
          <a:p>
            <a:pPr eaLnBrk="1" hangingPunct="1"/>
            <a:endParaRPr lang="en-US" sz="1800" dirty="0" smtClean="0">
              <a:latin typeface="Arial" charset="0"/>
            </a:endParaRPr>
          </a:p>
          <a:p>
            <a:pPr eaLnBrk="1" hangingPunct="1"/>
            <a:r>
              <a:rPr lang="en-US" sz="3600" dirty="0" smtClean="0">
                <a:latin typeface="Arial" charset="0"/>
              </a:rPr>
              <a:t>Arslan </a:t>
            </a:r>
            <a:r>
              <a:rPr lang="en-US" sz="3600" dirty="0" err="1" smtClean="0">
                <a:latin typeface="Arial" charset="0"/>
              </a:rPr>
              <a:t>Munir</a:t>
            </a:r>
            <a:endParaRPr lang="en-US" sz="2800" dirty="0" smtClean="0">
              <a:latin typeface="Arial" charset="0"/>
            </a:endParaRPr>
          </a:p>
          <a:p>
            <a:pPr eaLnBrk="1" hangingPunct="1"/>
            <a:r>
              <a:rPr lang="en-US" sz="3600" dirty="0" smtClean="0">
                <a:latin typeface="Arial" charset="0"/>
              </a:rPr>
              <a:t>EEL 6935</a:t>
            </a:r>
          </a:p>
          <a:p>
            <a:pPr eaLnBrk="1" hangingPunct="1"/>
            <a:endParaRPr lang="en-US" sz="3600" dirty="0" smtClean="0">
              <a:latin typeface="Arial" charset="0"/>
            </a:endParaRPr>
          </a:p>
          <a:p>
            <a:pPr eaLnBrk="1" hangingPunct="1"/>
            <a:endParaRPr lang="en-US" sz="3600" dirty="0" smtClean="0">
              <a:latin typeface="Arial" charset="0"/>
            </a:endParaRPr>
          </a:p>
        </p:txBody>
      </p:sp>
      <p:sp>
        <p:nvSpPr>
          <p:cNvPr id="4" name="Slide Number Placeholder 3"/>
          <p:cNvSpPr>
            <a:spLocks noGrp="1"/>
          </p:cNvSpPr>
          <p:nvPr>
            <p:ph type="sldNum" sz="quarter" idx="12"/>
          </p:nvPr>
        </p:nvSpPr>
        <p:spPr/>
        <p:txBody>
          <a:bodyPr/>
          <a:lstStyle/>
          <a:p>
            <a:pPr>
              <a:defRPr/>
            </a:pPr>
            <a:fld id="{7B026A43-C162-46AD-9E65-9E5988BDFDA4}" type="slidenum">
              <a:rPr lang="en-US" smtClean="0"/>
              <a:pPr>
                <a:defRPr/>
              </a:pPr>
              <a:t>1</a:t>
            </a:fld>
            <a:endParaRPr lang="en-US"/>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Other Commercial Applications</a:t>
            </a:r>
          </a:p>
          <a:p>
            <a:r>
              <a:rPr lang="en-US" sz="2800" dirty="0" smtClean="0">
                <a:latin typeface="Calibri" pitchFamily="34" charset="0"/>
              </a:rPr>
              <a:t>Environmental control in office buildings (estimated energy savings $55 billion per year!)</a:t>
            </a:r>
          </a:p>
          <a:p>
            <a:r>
              <a:rPr lang="en-US" sz="2800" dirty="0" smtClean="0">
                <a:latin typeface="Calibri" pitchFamily="34" charset="0"/>
              </a:rPr>
              <a:t>Interactive museums</a:t>
            </a:r>
          </a:p>
          <a:p>
            <a:r>
              <a:rPr lang="en-US" sz="2800" dirty="0" smtClean="0">
                <a:latin typeface="Calibri" pitchFamily="34" charset="0"/>
              </a:rPr>
              <a:t>Detecting and monitoring car thefts</a:t>
            </a:r>
          </a:p>
          <a:p>
            <a:r>
              <a:rPr lang="en-US" sz="2800" dirty="0" smtClean="0">
                <a:latin typeface="Calibri" pitchFamily="34" charset="0"/>
              </a:rPr>
              <a:t>Managing inventory control</a:t>
            </a:r>
          </a:p>
          <a:p>
            <a:r>
              <a:rPr lang="en-US" sz="2800" dirty="0" smtClean="0">
                <a:latin typeface="Calibri" pitchFamily="34" charset="0"/>
              </a:rPr>
              <a:t>Vehicle tracking and detection</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10</a:t>
            </a:fld>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304800" y="533400"/>
            <a:ext cx="8382000" cy="1143000"/>
          </a:xfrm>
        </p:spPr>
        <p:txBody>
          <a:bodyPr/>
          <a:lstStyle/>
          <a:p>
            <a:r>
              <a:rPr lang="en-US" sz="4000" dirty="0" smtClean="0">
                <a:latin typeface="Calibri" pitchFamily="34" charset="0"/>
              </a:rPr>
              <a:t>Underwater Acoustic Sensor Networks ref. Georgia Institute of Technology</a:t>
            </a:r>
          </a:p>
        </p:txBody>
      </p:sp>
      <p:pic>
        <p:nvPicPr>
          <p:cNvPr id="6" name="Picture 2"/>
          <p:cNvPicPr>
            <a:picLocks noGrp="1" noChangeAspect="1" noChangeArrowheads="1"/>
          </p:cNvPicPr>
          <p:nvPr>
            <p:ph idx="1"/>
          </p:nvPr>
        </p:nvPicPr>
        <p:blipFill>
          <a:blip r:embed="rId3"/>
          <a:srcRect/>
          <a:stretch>
            <a:fillRect/>
          </a:stretch>
        </p:blipFill>
        <p:spPr bwMode="auto">
          <a:xfrm>
            <a:off x="1397000" y="1676400"/>
            <a:ext cx="6299200" cy="47244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11</a:t>
            </a:fld>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Factors Influencing WSN Design</a:t>
            </a:r>
          </a:p>
        </p:txBody>
      </p:sp>
      <p:sp>
        <p:nvSpPr>
          <p:cNvPr id="184323" name="Rectangle 3"/>
          <p:cNvSpPr>
            <a:spLocks noGrp="1" noChangeArrowheads="1"/>
          </p:cNvSpPr>
          <p:nvPr>
            <p:ph type="body" idx="1"/>
          </p:nvPr>
        </p:nvSpPr>
        <p:spPr>
          <a:xfrm>
            <a:off x="685800" y="1981200"/>
            <a:ext cx="7772400" cy="4419600"/>
          </a:xfrm>
        </p:spPr>
        <p:txBody>
          <a:bodyPr/>
          <a:lstStyle/>
          <a:p>
            <a:r>
              <a:rPr lang="en-US" sz="2200" dirty="0" smtClean="0">
                <a:latin typeface="Calibri" pitchFamily="34" charset="0"/>
              </a:rPr>
              <a:t>Fault tolerance </a:t>
            </a:r>
          </a:p>
          <a:p>
            <a:r>
              <a:rPr lang="en-US" sz="2200" dirty="0" smtClean="0">
                <a:latin typeface="Calibri" pitchFamily="34" charset="0"/>
              </a:rPr>
              <a:t>Scalability</a:t>
            </a:r>
          </a:p>
          <a:p>
            <a:r>
              <a:rPr lang="en-US" sz="2200" dirty="0" smtClean="0">
                <a:latin typeface="Calibri" pitchFamily="34" charset="0"/>
              </a:rPr>
              <a:t>Production costs</a:t>
            </a:r>
          </a:p>
          <a:p>
            <a:r>
              <a:rPr lang="en-US" sz="2200" dirty="0" smtClean="0">
                <a:latin typeface="Calibri" pitchFamily="34" charset="0"/>
              </a:rPr>
              <a:t>Hardware constraints</a:t>
            </a:r>
          </a:p>
          <a:p>
            <a:r>
              <a:rPr lang="en-US" sz="2200" dirty="0" smtClean="0">
                <a:latin typeface="Calibri" pitchFamily="34" charset="0"/>
              </a:rPr>
              <a:t>Sensor network topology</a:t>
            </a:r>
          </a:p>
          <a:p>
            <a:r>
              <a:rPr lang="en-US" sz="2200" dirty="0" smtClean="0">
                <a:latin typeface="Calibri" pitchFamily="34" charset="0"/>
              </a:rPr>
              <a:t>Environment</a:t>
            </a:r>
          </a:p>
          <a:p>
            <a:r>
              <a:rPr lang="en-US" sz="2200" dirty="0" smtClean="0">
                <a:latin typeface="Calibri" pitchFamily="34" charset="0"/>
              </a:rPr>
              <a:t>Transmission media</a:t>
            </a:r>
          </a:p>
          <a:p>
            <a:r>
              <a:rPr lang="en-US" sz="2200" dirty="0" smtClean="0">
                <a:latin typeface="Calibri" pitchFamily="34" charset="0"/>
              </a:rPr>
              <a:t>Power Consumption </a:t>
            </a:r>
            <a:endParaRPr lang="en-US" sz="2200" dirty="0" smtClean="0">
              <a:latin typeface="Calibri" pitchFamily="34" charset="0"/>
            </a:endParaRPr>
          </a:p>
          <a:p>
            <a:pPr lvl="1"/>
            <a:r>
              <a:rPr lang="en-US" sz="2000" dirty="0" smtClean="0">
                <a:latin typeface="Calibri" pitchFamily="34" charset="0"/>
              </a:rPr>
              <a:t>Sensing</a:t>
            </a:r>
          </a:p>
          <a:p>
            <a:pPr lvl="1"/>
            <a:r>
              <a:rPr lang="en-US" sz="2000" dirty="0" smtClean="0">
                <a:latin typeface="Calibri" pitchFamily="34" charset="0"/>
              </a:rPr>
              <a:t>Communication</a:t>
            </a:r>
          </a:p>
          <a:p>
            <a:pPr lvl="1"/>
            <a:r>
              <a:rPr lang="en-US" sz="2000" dirty="0" smtClean="0">
                <a:latin typeface="Calibri" pitchFamily="34" charset="0"/>
              </a:rPr>
              <a:t>Data processing</a:t>
            </a:r>
            <a:endParaRPr lang="en-US" sz="20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12</a:t>
            </a:fld>
            <a:endParaRPr lang="en-US"/>
          </a:p>
        </p:txBody>
      </p:sp>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Sensor Nodes</a:t>
            </a:r>
          </a:p>
        </p:txBody>
      </p:sp>
      <p:sp>
        <p:nvSpPr>
          <p:cNvPr id="6" name="Text Placeholder 5"/>
          <p:cNvSpPr>
            <a:spLocks noGrp="1"/>
          </p:cNvSpPr>
          <p:nvPr>
            <p:ph type="body" idx="1"/>
          </p:nvPr>
        </p:nvSpPr>
        <p:spPr/>
        <p:txBody>
          <a:bodyPr/>
          <a:lstStyle/>
          <a:p>
            <a:r>
              <a:rPr lang="en-US" b="0" dirty="0" err="1" smtClean="0">
                <a:solidFill>
                  <a:srgbClr val="FF0000"/>
                </a:solidFill>
                <a:latin typeface="Calibri" pitchFamily="34" charset="0"/>
              </a:rPr>
              <a:t>Worldsens</a:t>
            </a:r>
            <a:r>
              <a:rPr lang="en-US" b="0" dirty="0" smtClean="0">
                <a:solidFill>
                  <a:srgbClr val="FF0000"/>
                </a:solidFill>
                <a:latin typeface="Calibri" pitchFamily="34" charset="0"/>
              </a:rPr>
              <a:t> Inc. Sensor Node</a:t>
            </a:r>
          </a:p>
        </p:txBody>
      </p:sp>
      <p:sp>
        <p:nvSpPr>
          <p:cNvPr id="8" name="Text Placeholder 7"/>
          <p:cNvSpPr>
            <a:spLocks noGrp="1"/>
          </p:cNvSpPr>
          <p:nvPr>
            <p:ph type="body" sz="quarter" idx="3"/>
          </p:nvPr>
        </p:nvSpPr>
        <p:spPr/>
        <p:txBody>
          <a:bodyPr/>
          <a:lstStyle/>
          <a:p>
            <a:r>
              <a:rPr lang="en-US" b="0" dirty="0" smtClean="0">
                <a:solidFill>
                  <a:srgbClr val="FF0000"/>
                </a:solidFill>
                <a:latin typeface="Calibri" pitchFamily="34" charset="0"/>
              </a:rPr>
              <a:t>Crossbow Sensor Node</a:t>
            </a:r>
            <a:endParaRPr lang="en-US" dirty="0" smtClean="0">
              <a:latin typeface="Calibri" pitchFamily="34" charset="0"/>
            </a:endParaRPr>
          </a:p>
        </p:txBody>
      </p:sp>
      <p:pic>
        <p:nvPicPr>
          <p:cNvPr id="9" name="Picture 3"/>
          <p:cNvPicPr>
            <a:picLocks noGrp="1" noChangeAspect="1" noChangeArrowheads="1"/>
          </p:cNvPicPr>
          <p:nvPr>
            <p:ph sz="half" idx="2"/>
          </p:nvPr>
        </p:nvPicPr>
        <p:blipFill>
          <a:blip r:embed="rId3"/>
          <a:stretch>
            <a:fillRect/>
          </a:stretch>
        </p:blipFill>
        <p:spPr bwMode="auto">
          <a:xfrm>
            <a:off x="457200" y="2505119"/>
            <a:ext cx="3791744" cy="3088437"/>
          </a:xfrm>
          <a:prstGeom prst="rect">
            <a:avLst/>
          </a:prstGeom>
          <a:noFill/>
          <a:ln w="9525">
            <a:noFill/>
            <a:miter lim="800000"/>
            <a:headEnd/>
            <a:tailEnd/>
          </a:ln>
          <a:effectLst/>
        </p:spPr>
      </p:pic>
      <p:pic>
        <p:nvPicPr>
          <p:cNvPr id="13" name="Picture 4"/>
          <p:cNvPicPr>
            <a:picLocks noGrp="1" noChangeAspect="1" noChangeArrowheads="1"/>
          </p:cNvPicPr>
          <p:nvPr>
            <p:ph sz="quarter" idx="4"/>
          </p:nvPr>
        </p:nvPicPr>
        <p:blipFill>
          <a:blip r:embed="rId4"/>
          <a:srcRect/>
          <a:stretch>
            <a:fillRect/>
          </a:stretch>
        </p:blipFill>
        <p:spPr bwMode="auto">
          <a:xfrm>
            <a:off x="4800600" y="2438400"/>
            <a:ext cx="3898603" cy="3352799"/>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DE6CE127-0292-4030-AB8F-26921EC8A19C}" type="slidenum">
              <a:rPr lang="en-US" smtClean="0"/>
              <a:pPr>
                <a:defRPr/>
              </a:pPr>
              <a:t>13</a:t>
            </a:fld>
            <a:endParaRPr lang="en-US"/>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Sensor Node Components</a:t>
            </a:r>
          </a:p>
        </p:txBody>
      </p:sp>
      <p:pic>
        <p:nvPicPr>
          <p:cNvPr id="6" name="Picture 2"/>
          <p:cNvPicPr>
            <a:picLocks noGrp="1" noChangeAspect="1" noChangeArrowheads="1"/>
          </p:cNvPicPr>
          <p:nvPr>
            <p:ph idx="1"/>
          </p:nvPr>
        </p:nvPicPr>
        <p:blipFill>
          <a:blip r:embed="rId3"/>
          <a:srcRect/>
          <a:stretch>
            <a:fillRect/>
          </a:stretch>
        </p:blipFill>
        <p:spPr bwMode="auto">
          <a:xfrm>
            <a:off x="641109" y="2057400"/>
            <a:ext cx="7893291" cy="38100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14</a:t>
            </a:fld>
            <a:endParaRPr lang="en-US"/>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Sensor Node Components</a:t>
            </a:r>
          </a:p>
        </p:txBody>
      </p:sp>
      <p:sp>
        <p:nvSpPr>
          <p:cNvPr id="184323" name="Rectangle 3"/>
          <p:cNvSpPr>
            <a:spLocks noGrp="1" noChangeArrowheads="1"/>
          </p:cNvSpPr>
          <p:nvPr>
            <p:ph type="body" idx="1"/>
          </p:nvPr>
        </p:nvSpPr>
        <p:spPr/>
        <p:txBody>
          <a:bodyPr/>
          <a:lstStyle/>
          <a:p>
            <a:r>
              <a:rPr lang="en-US" dirty="0" smtClean="0">
                <a:latin typeface="Calibri" pitchFamily="34" charset="0"/>
              </a:rPr>
              <a:t>Sensing Unit </a:t>
            </a:r>
          </a:p>
          <a:p>
            <a:r>
              <a:rPr lang="en-US" dirty="0" smtClean="0">
                <a:latin typeface="Calibri" pitchFamily="34" charset="0"/>
              </a:rPr>
              <a:t>Processing Unit</a:t>
            </a:r>
          </a:p>
          <a:p>
            <a:r>
              <a:rPr lang="en-US" dirty="0" smtClean="0">
                <a:latin typeface="Calibri" pitchFamily="34" charset="0"/>
              </a:rPr>
              <a:t>Transceiver Unit</a:t>
            </a:r>
          </a:p>
          <a:p>
            <a:r>
              <a:rPr lang="en-US" dirty="0" smtClean="0">
                <a:latin typeface="Calibri" pitchFamily="34" charset="0"/>
              </a:rPr>
              <a:t>Power Unit</a:t>
            </a:r>
          </a:p>
          <a:p>
            <a:r>
              <a:rPr lang="en-US" dirty="0" smtClean="0">
                <a:latin typeface="Calibri" pitchFamily="34" charset="0"/>
              </a:rPr>
              <a:t>Location Finding System (optional)</a:t>
            </a:r>
          </a:p>
          <a:p>
            <a:r>
              <a:rPr lang="en-US" dirty="0" smtClean="0">
                <a:latin typeface="Calibri" pitchFamily="34" charset="0"/>
              </a:rPr>
              <a:t>Power Generator (optional)</a:t>
            </a:r>
          </a:p>
          <a:p>
            <a:r>
              <a:rPr lang="en-US" dirty="0" err="1" smtClean="0">
                <a:latin typeface="Calibri" pitchFamily="34" charset="0"/>
              </a:rPr>
              <a:t>Mobilizer</a:t>
            </a:r>
            <a:r>
              <a:rPr lang="en-US" dirty="0" smtClean="0">
                <a:latin typeface="Calibri" pitchFamily="34" charset="0"/>
              </a:rPr>
              <a:t> (optional)</a:t>
            </a:r>
          </a:p>
          <a:p>
            <a:pPr>
              <a:buNone/>
            </a:pPr>
            <a:endParaRPr lang="en-US" sz="28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15</a:t>
            </a:fld>
            <a:endParaRPr lang="en-US"/>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WSN Communication Architecture</a:t>
            </a:r>
          </a:p>
        </p:txBody>
      </p:sp>
      <p:pic>
        <p:nvPicPr>
          <p:cNvPr id="4" name="Picture 2"/>
          <p:cNvPicPr>
            <a:picLocks noGrp="1" noChangeAspect="1" noChangeArrowheads="1"/>
          </p:cNvPicPr>
          <p:nvPr>
            <p:ph idx="1"/>
          </p:nvPr>
        </p:nvPicPr>
        <p:blipFill>
          <a:blip r:embed="rId3"/>
          <a:srcRect/>
          <a:stretch>
            <a:fillRect/>
          </a:stretch>
        </p:blipFill>
        <p:spPr bwMode="auto">
          <a:xfrm>
            <a:off x="544107" y="1981201"/>
            <a:ext cx="7990293" cy="3962399"/>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pPr>
              <a:defRPr/>
            </a:pPr>
            <a:fld id="{F442767B-48A0-4E92-8BF9-825173DDF3CC}" type="slidenum">
              <a:rPr lang="en-US" smtClean="0"/>
              <a:pPr>
                <a:defRPr/>
              </a:pPr>
              <a:t>16</a:t>
            </a:fld>
            <a:endParaRPr lang="en-US"/>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WSN Protocol Stack</a:t>
            </a:r>
          </a:p>
        </p:txBody>
      </p:sp>
      <p:pic>
        <p:nvPicPr>
          <p:cNvPr id="1026" name="Picture 2"/>
          <p:cNvPicPr>
            <a:picLocks noGrp="1" noChangeAspect="1" noChangeArrowheads="1"/>
          </p:cNvPicPr>
          <p:nvPr>
            <p:ph idx="1"/>
          </p:nvPr>
        </p:nvPicPr>
        <p:blipFill>
          <a:blip r:embed="rId3"/>
          <a:srcRect/>
          <a:stretch>
            <a:fillRect/>
          </a:stretch>
        </p:blipFill>
        <p:spPr bwMode="auto">
          <a:xfrm>
            <a:off x="2356262" y="1676400"/>
            <a:ext cx="4501738" cy="4684241"/>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17</a:t>
            </a:fld>
            <a:endParaRPr lang="en-US"/>
          </a:p>
        </p:txBody>
      </p:sp>
    </p:spTree>
  </p:cSld>
  <p:clrMapOvr>
    <a:masterClrMapping/>
  </p:clrMapOvr>
  <p:transition>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A Few WSN Protocols</a:t>
            </a:r>
          </a:p>
        </p:txBody>
      </p:sp>
      <p:sp>
        <p:nvSpPr>
          <p:cNvPr id="184323" name="Rectangle 3"/>
          <p:cNvSpPr>
            <a:spLocks noGrp="1" noChangeArrowheads="1"/>
          </p:cNvSpPr>
          <p:nvPr>
            <p:ph type="body" idx="1"/>
          </p:nvPr>
        </p:nvSpPr>
        <p:spPr/>
        <p:txBody>
          <a:bodyPr/>
          <a:lstStyle/>
          <a:p>
            <a:r>
              <a:rPr lang="en-US" sz="2400" dirty="0" smtClean="0">
                <a:latin typeface="Calibri" pitchFamily="34" charset="0"/>
              </a:rPr>
              <a:t>Sensor management protocol</a:t>
            </a:r>
          </a:p>
          <a:p>
            <a:pPr lvl="1"/>
            <a:r>
              <a:rPr lang="en-US" sz="2000" dirty="0" smtClean="0">
                <a:latin typeface="Calibri" pitchFamily="34" charset="0"/>
              </a:rPr>
              <a:t>Provides software operations needed to perform administrative tasks e.g. moving sensor nodes, turning them on an off</a:t>
            </a:r>
          </a:p>
          <a:p>
            <a:r>
              <a:rPr lang="en-US" sz="2400" dirty="0" smtClean="0">
                <a:latin typeface="Calibri" pitchFamily="34" charset="0"/>
              </a:rPr>
              <a:t>Sensor query and data dissemination protocol </a:t>
            </a:r>
          </a:p>
          <a:p>
            <a:pPr lvl="1"/>
            <a:r>
              <a:rPr lang="en-US" sz="2000" dirty="0" smtClean="0">
                <a:latin typeface="Calibri" pitchFamily="34" charset="0"/>
              </a:rPr>
              <a:t>Provides user applications with interfaces to issue queries and respond to queries</a:t>
            </a:r>
          </a:p>
          <a:p>
            <a:pPr lvl="1"/>
            <a:r>
              <a:rPr lang="en-US" sz="2000" dirty="0" smtClean="0">
                <a:latin typeface="Calibri" pitchFamily="34" charset="0"/>
              </a:rPr>
              <a:t>Sensor query and tasking language (SQTL)</a:t>
            </a:r>
          </a:p>
          <a:p>
            <a:r>
              <a:rPr lang="en-US" sz="2400" dirty="0" smtClean="0">
                <a:latin typeface="Calibri" pitchFamily="34" charset="0"/>
              </a:rPr>
              <a:t>Directed diffusion</a:t>
            </a:r>
          </a:p>
          <a:p>
            <a:r>
              <a:rPr lang="en-US" sz="2400" dirty="0" smtClean="0">
                <a:latin typeface="Calibri" pitchFamily="34" charset="0"/>
              </a:rPr>
              <a:t>Sensor MAC (S-MAC)</a:t>
            </a:r>
          </a:p>
          <a:p>
            <a:r>
              <a:rPr lang="en-US" sz="2400" dirty="0" smtClean="0">
                <a:latin typeface="Calibri" pitchFamily="34" charset="0"/>
              </a:rPr>
              <a:t>IEEE 802.15.4</a:t>
            </a:r>
          </a:p>
          <a:p>
            <a:pPr>
              <a:buNone/>
            </a:pPr>
            <a:endParaRPr lang="en-US" sz="28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18</a:t>
            </a:fld>
            <a:endParaRPr lang="en-US"/>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Data-Centric Routing</a:t>
            </a:r>
          </a:p>
        </p:txBody>
      </p:sp>
      <p:sp>
        <p:nvSpPr>
          <p:cNvPr id="184323" name="Rectangle 3"/>
          <p:cNvSpPr>
            <a:spLocks noGrp="1" noChangeArrowheads="1"/>
          </p:cNvSpPr>
          <p:nvPr>
            <p:ph type="body" idx="1"/>
          </p:nvPr>
        </p:nvSpPr>
        <p:spPr>
          <a:xfrm>
            <a:off x="685800" y="2133600"/>
            <a:ext cx="7772400" cy="4114800"/>
          </a:xfrm>
        </p:spPr>
        <p:txBody>
          <a:bodyPr/>
          <a:lstStyle/>
          <a:p>
            <a:r>
              <a:rPr lang="en-US" sz="2800" dirty="0" smtClean="0">
                <a:latin typeface="Calibri" pitchFamily="34" charset="0"/>
              </a:rPr>
              <a:t>Interest dissemination is performed to assign sensing tasks to sensor nodes</a:t>
            </a:r>
          </a:p>
          <a:p>
            <a:pPr lvl="1"/>
            <a:r>
              <a:rPr lang="en-US" sz="2200" dirty="0" smtClean="0">
                <a:latin typeface="Calibri" pitchFamily="34" charset="0"/>
              </a:rPr>
              <a:t>Sinks broadcast the interest</a:t>
            </a:r>
          </a:p>
          <a:p>
            <a:pPr lvl="1"/>
            <a:r>
              <a:rPr lang="en-US" sz="2200" dirty="0" smtClean="0">
                <a:latin typeface="Calibri" pitchFamily="34" charset="0"/>
              </a:rPr>
              <a:t>Sensor nodes broadcast an advertisement for available data</a:t>
            </a:r>
          </a:p>
          <a:p>
            <a:r>
              <a:rPr lang="en-US" sz="2800" dirty="0" smtClean="0">
                <a:latin typeface="Calibri" pitchFamily="34" charset="0"/>
              </a:rPr>
              <a:t>Requires attribute-based naming</a:t>
            </a:r>
          </a:p>
          <a:p>
            <a:pPr lvl="1"/>
            <a:r>
              <a:rPr lang="en-US" sz="2200" dirty="0" smtClean="0">
                <a:latin typeface="Calibri" pitchFamily="34" charset="0"/>
              </a:rPr>
              <a:t>Users are more interested in querying the attribute of the phenomenon, rather than querying an individual node</a:t>
            </a:r>
          </a:p>
          <a:p>
            <a:pPr lvl="1"/>
            <a:r>
              <a:rPr lang="en-US" sz="2200" dirty="0" smtClean="0">
                <a:latin typeface="Calibri" pitchFamily="34" charset="0"/>
              </a:rPr>
              <a:t>E.g. the sensor nodes in the area where temperature is greater than 75 F</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19</a:t>
            </a:fld>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dirty="0" smtClean="0">
                <a:latin typeface="Calibri" pitchFamily="34" charset="0"/>
              </a:rPr>
              <a:t>Outline</a:t>
            </a:r>
          </a:p>
        </p:txBody>
      </p:sp>
      <p:sp>
        <p:nvSpPr>
          <p:cNvPr id="184323" name="Rectangle 3"/>
          <p:cNvSpPr>
            <a:spLocks noGrp="1" noChangeArrowheads="1"/>
          </p:cNvSpPr>
          <p:nvPr>
            <p:ph type="body" idx="1"/>
          </p:nvPr>
        </p:nvSpPr>
        <p:spPr>
          <a:xfrm>
            <a:off x="685800" y="1828800"/>
            <a:ext cx="7772400" cy="4648200"/>
          </a:xfrm>
        </p:spPr>
        <p:txBody>
          <a:bodyPr/>
          <a:lstStyle/>
          <a:p>
            <a:r>
              <a:rPr lang="en-US" sz="2800" dirty="0" smtClean="0">
                <a:latin typeface="Calibri" pitchFamily="34" charset="0"/>
              </a:rPr>
              <a:t>Introduction</a:t>
            </a:r>
          </a:p>
          <a:p>
            <a:r>
              <a:rPr lang="en-US" sz="2800" dirty="0" smtClean="0">
                <a:latin typeface="Calibri" pitchFamily="34" charset="0"/>
              </a:rPr>
              <a:t>Wireless Sensor Networks Applications</a:t>
            </a:r>
          </a:p>
          <a:p>
            <a:r>
              <a:rPr lang="en-US" sz="2800" dirty="0" smtClean="0">
                <a:latin typeface="Calibri" pitchFamily="34" charset="0"/>
              </a:rPr>
              <a:t>Factors Influencing Sensor Network Design</a:t>
            </a:r>
          </a:p>
          <a:p>
            <a:r>
              <a:rPr lang="en-US" sz="2800" dirty="0" smtClean="0">
                <a:latin typeface="Calibri" pitchFamily="34" charset="0"/>
              </a:rPr>
              <a:t>Sensor Node Components</a:t>
            </a:r>
          </a:p>
          <a:p>
            <a:r>
              <a:rPr lang="en-US" sz="2800" dirty="0" smtClean="0">
                <a:latin typeface="Calibri" pitchFamily="34" charset="0"/>
              </a:rPr>
              <a:t>Sensor Networks Communication Architecture</a:t>
            </a:r>
          </a:p>
          <a:p>
            <a:r>
              <a:rPr lang="en-US" sz="2800" dirty="0" smtClean="0">
                <a:latin typeface="Calibri" pitchFamily="34" charset="0"/>
              </a:rPr>
              <a:t>Sensor Network Protocols</a:t>
            </a:r>
          </a:p>
          <a:p>
            <a:r>
              <a:rPr lang="en-US" sz="2800" dirty="0" smtClean="0">
                <a:latin typeface="Calibri" pitchFamily="34" charset="0"/>
              </a:rPr>
              <a:t>Sensor Networks Operating Systems</a:t>
            </a:r>
          </a:p>
          <a:p>
            <a:r>
              <a:rPr lang="en-US" sz="2800" dirty="0" smtClean="0">
                <a:latin typeface="Calibri" pitchFamily="34" charset="0"/>
              </a:rPr>
              <a:t>Sensor Networks Simulators</a:t>
            </a:r>
          </a:p>
          <a:p>
            <a:r>
              <a:rPr lang="en-US" sz="2800" dirty="0" smtClean="0">
                <a:latin typeface="Calibri" pitchFamily="34" charset="0"/>
              </a:rPr>
              <a:t>Conclusion</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a:t>
            </a:fld>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Data Aggregation in WSNs</a:t>
            </a:r>
          </a:p>
        </p:txBody>
      </p:sp>
      <p:sp>
        <p:nvSpPr>
          <p:cNvPr id="6" name="Text Placeholder 5"/>
          <p:cNvSpPr>
            <a:spLocks noGrp="1"/>
          </p:cNvSpPr>
          <p:nvPr>
            <p:ph type="body" sz="half" idx="1"/>
          </p:nvPr>
        </p:nvSpPr>
        <p:spPr>
          <a:xfrm>
            <a:off x="685800" y="1981200"/>
            <a:ext cx="4191000" cy="4114800"/>
          </a:xfrm>
        </p:spPr>
        <p:txBody>
          <a:bodyPr/>
          <a:lstStyle/>
          <a:p>
            <a:r>
              <a:rPr lang="en-US" sz="2400" dirty="0" smtClean="0">
                <a:latin typeface="Calibri" pitchFamily="34" charset="0"/>
              </a:rPr>
              <a:t>Data coming from multiple sensor nodes are aggregated if they are about the same attribute of the phenomenon when they reach the same routing node on the way back to the sink</a:t>
            </a:r>
          </a:p>
          <a:p>
            <a:pPr lvl="1"/>
            <a:r>
              <a:rPr lang="en-US" sz="2000" b="0" dirty="0" smtClean="0">
                <a:latin typeface="Calibri" pitchFamily="34" charset="0"/>
              </a:rPr>
              <a:t>Solves implosion and overlap problem</a:t>
            </a:r>
          </a:p>
          <a:p>
            <a:pPr lvl="1"/>
            <a:r>
              <a:rPr lang="en-US" sz="2000" dirty="0" smtClean="0">
                <a:latin typeface="Calibri" pitchFamily="34" charset="0"/>
              </a:rPr>
              <a:t>Energy efficient</a:t>
            </a:r>
            <a:endParaRPr lang="en-US" sz="2000" b="0" dirty="0" smtClean="0">
              <a:latin typeface="Calibri" pitchFamily="34" charset="0"/>
            </a:endParaRPr>
          </a:p>
        </p:txBody>
      </p:sp>
      <p:sp>
        <p:nvSpPr>
          <p:cNvPr id="8" name="Text Placeholder 7"/>
          <p:cNvSpPr>
            <a:spLocks noGrp="1"/>
          </p:cNvSpPr>
          <p:nvPr>
            <p:ph type="body" sz="quarter" idx="4294967295"/>
          </p:nvPr>
        </p:nvSpPr>
        <p:spPr>
          <a:xfrm>
            <a:off x="5102225" y="1535113"/>
            <a:ext cx="4041775" cy="639762"/>
          </a:xfrm>
        </p:spPr>
        <p:txBody>
          <a:bodyPr/>
          <a:lstStyle/>
          <a:p>
            <a:pPr>
              <a:buNone/>
            </a:pPr>
            <a:endParaRPr lang="en-US" dirty="0" smtClean="0">
              <a:latin typeface="Calibri" pitchFamily="34" charset="0"/>
            </a:endParaRPr>
          </a:p>
        </p:txBody>
      </p:sp>
      <p:pic>
        <p:nvPicPr>
          <p:cNvPr id="2050" name="Picture 2"/>
          <p:cNvPicPr>
            <a:picLocks noGrp="1" noChangeAspect="1" noChangeArrowheads="1"/>
          </p:cNvPicPr>
          <p:nvPr>
            <p:ph type="chart" sz="half" idx="2"/>
          </p:nvPr>
        </p:nvPicPr>
        <p:blipFill>
          <a:blip r:embed="rId3"/>
          <a:srcRect/>
          <a:stretch>
            <a:fillRect/>
          </a:stretch>
        </p:blipFill>
        <p:spPr bwMode="auto">
          <a:xfrm>
            <a:off x="5139338" y="2590800"/>
            <a:ext cx="3318862" cy="2925515"/>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757571CA-6994-4EA7-8DFA-8A3F34FA1166}" type="slidenum">
              <a:rPr lang="en-US" smtClean="0"/>
              <a:pPr>
                <a:defRPr/>
              </a:pPr>
              <a:t>20</a:t>
            </a:fld>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WSN Operating Systems</a:t>
            </a:r>
          </a:p>
        </p:txBody>
      </p:sp>
      <p:sp>
        <p:nvSpPr>
          <p:cNvPr id="184323" name="Rectangle 3"/>
          <p:cNvSpPr>
            <a:spLocks noGrp="1" noChangeArrowheads="1"/>
          </p:cNvSpPr>
          <p:nvPr>
            <p:ph type="body" idx="1"/>
          </p:nvPr>
        </p:nvSpPr>
        <p:spPr/>
        <p:txBody>
          <a:bodyPr/>
          <a:lstStyle/>
          <a:p>
            <a:r>
              <a:rPr lang="en-US" sz="3600" dirty="0" err="1" smtClean="0">
                <a:latin typeface="Calibri" pitchFamily="34" charset="0"/>
              </a:rPr>
              <a:t>TinyOS</a:t>
            </a:r>
            <a:r>
              <a:rPr lang="en-US" sz="3600" dirty="0" smtClean="0">
                <a:latin typeface="Calibri" pitchFamily="34" charset="0"/>
              </a:rPr>
              <a:t> </a:t>
            </a:r>
          </a:p>
          <a:p>
            <a:r>
              <a:rPr lang="en-US" sz="3600" dirty="0" err="1" smtClean="0">
                <a:latin typeface="Calibri" pitchFamily="34" charset="0"/>
              </a:rPr>
              <a:t>Contiki</a:t>
            </a:r>
            <a:endParaRPr lang="en-US" sz="3600" dirty="0" smtClean="0">
              <a:latin typeface="Calibri" pitchFamily="34" charset="0"/>
            </a:endParaRPr>
          </a:p>
          <a:p>
            <a:r>
              <a:rPr lang="en-US" sz="3600" dirty="0" smtClean="0">
                <a:latin typeface="Calibri" pitchFamily="34" charset="0"/>
              </a:rPr>
              <a:t>MANTIS</a:t>
            </a:r>
          </a:p>
          <a:p>
            <a:r>
              <a:rPr lang="en-US" sz="3600" dirty="0" err="1" smtClean="0">
                <a:latin typeface="Calibri" pitchFamily="34" charset="0"/>
              </a:rPr>
              <a:t>BTnut</a:t>
            </a:r>
            <a:endParaRPr lang="en-US" sz="3600" dirty="0" smtClean="0">
              <a:latin typeface="Calibri" pitchFamily="34" charset="0"/>
            </a:endParaRPr>
          </a:p>
          <a:p>
            <a:r>
              <a:rPr lang="en-US" sz="3600" dirty="0" smtClean="0">
                <a:latin typeface="Calibri" pitchFamily="34" charset="0"/>
              </a:rPr>
              <a:t>SOS</a:t>
            </a:r>
          </a:p>
          <a:p>
            <a:r>
              <a:rPr lang="en-US" sz="3600" dirty="0" err="1" smtClean="0">
                <a:latin typeface="Calibri" pitchFamily="34" charset="0"/>
              </a:rPr>
              <a:t>Nano</a:t>
            </a:r>
            <a:r>
              <a:rPr lang="en-US" sz="3600" dirty="0" smtClean="0">
                <a:latin typeface="Calibri" pitchFamily="34" charset="0"/>
              </a:rPr>
              <a:t>-RK</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21</a:t>
            </a:fld>
            <a:endParaRPr lang="en-US"/>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err="1" smtClean="0">
                <a:latin typeface="Calibri" pitchFamily="34" charset="0"/>
              </a:rPr>
              <a:t>TinyOS</a:t>
            </a:r>
            <a:endParaRPr lang="en-US" dirty="0" smtClean="0">
              <a:latin typeface="Calibri" pitchFamily="34" charset="0"/>
            </a:endParaRPr>
          </a:p>
        </p:txBody>
      </p:sp>
      <p:sp>
        <p:nvSpPr>
          <p:cNvPr id="184323" name="Rectangle 3"/>
          <p:cNvSpPr>
            <a:spLocks noGrp="1" noChangeArrowheads="1"/>
          </p:cNvSpPr>
          <p:nvPr>
            <p:ph type="body" idx="1"/>
          </p:nvPr>
        </p:nvSpPr>
        <p:spPr>
          <a:xfrm>
            <a:off x="609600" y="1600200"/>
            <a:ext cx="7772400" cy="4800600"/>
          </a:xfrm>
        </p:spPr>
        <p:txBody>
          <a:bodyPr/>
          <a:lstStyle/>
          <a:p>
            <a:r>
              <a:rPr lang="en-US" sz="2800" dirty="0" smtClean="0">
                <a:latin typeface="Calibri" pitchFamily="34" charset="0"/>
              </a:rPr>
              <a:t>Event-driven programming model instead of multithreading</a:t>
            </a:r>
          </a:p>
          <a:p>
            <a:r>
              <a:rPr lang="en-US" sz="2800" dirty="0" err="1" smtClean="0">
                <a:latin typeface="Calibri" pitchFamily="34" charset="0"/>
              </a:rPr>
              <a:t>TinyOS</a:t>
            </a:r>
            <a:r>
              <a:rPr lang="en-US" sz="2800" dirty="0" smtClean="0">
                <a:latin typeface="Calibri" pitchFamily="34" charset="0"/>
              </a:rPr>
              <a:t> and its programs written in </a:t>
            </a:r>
            <a:r>
              <a:rPr lang="en-US" sz="2800" dirty="0" err="1" smtClean="0">
                <a:latin typeface="Calibri" pitchFamily="34" charset="0"/>
              </a:rPr>
              <a:t>nesC</a:t>
            </a:r>
            <a:r>
              <a:rPr lang="en-US" sz="2800" dirty="0" smtClean="0">
                <a:latin typeface="Calibri" pitchFamily="34" charset="0"/>
              </a:rPr>
              <a:t> </a:t>
            </a:r>
          </a:p>
        </p:txBody>
      </p:sp>
      <p:sp>
        <p:nvSpPr>
          <p:cNvPr id="4" name="AutoShape 7"/>
          <p:cNvSpPr>
            <a:spLocks noChangeArrowheads="1"/>
          </p:cNvSpPr>
          <p:nvPr/>
        </p:nvSpPr>
        <p:spPr bwMode="auto">
          <a:xfrm>
            <a:off x="2219325" y="4664075"/>
            <a:ext cx="4953000" cy="1611312"/>
          </a:xfrm>
          <a:prstGeom prst="cube">
            <a:avLst>
              <a:gd name="adj" fmla="val 23421"/>
            </a:avLst>
          </a:prstGeom>
          <a:solidFill>
            <a:srgbClr val="FFCC99"/>
          </a:solidFill>
          <a:ln w="9525">
            <a:solidFill>
              <a:schemeClr val="tx1"/>
            </a:solidFill>
            <a:miter lim="800000"/>
            <a:headEnd/>
            <a:tailEnd/>
          </a:ln>
        </p:spPr>
        <p:txBody>
          <a:bodyPr wrap="none" anchor="ctr"/>
          <a:lstStyle/>
          <a:p>
            <a:pPr algn="ctr" eaLnBrk="0" hangingPunct="0"/>
            <a:r>
              <a:rPr lang="en-US" altLang="zh-CN" sz="1800" b="1">
                <a:latin typeface="Times New Roman" pitchFamily="18" charset="0"/>
                <a:ea typeface="宋体" charset="-122"/>
              </a:rPr>
              <a:t>Communication</a:t>
            </a:r>
          </a:p>
        </p:txBody>
      </p:sp>
      <p:sp>
        <p:nvSpPr>
          <p:cNvPr id="5" name="AutoShape 8"/>
          <p:cNvSpPr>
            <a:spLocks noChangeArrowheads="1"/>
          </p:cNvSpPr>
          <p:nvPr/>
        </p:nvSpPr>
        <p:spPr bwMode="auto">
          <a:xfrm>
            <a:off x="2219325" y="4370387"/>
            <a:ext cx="1651000" cy="1612900"/>
          </a:xfrm>
          <a:prstGeom prst="cube">
            <a:avLst>
              <a:gd name="adj" fmla="val 25000"/>
            </a:avLst>
          </a:prstGeom>
          <a:solidFill>
            <a:srgbClr val="CCFFCC"/>
          </a:solidFill>
          <a:ln w="9525">
            <a:solidFill>
              <a:schemeClr val="tx1"/>
            </a:solidFill>
            <a:miter lim="800000"/>
            <a:headEnd/>
            <a:tailEnd/>
          </a:ln>
        </p:spPr>
        <p:txBody>
          <a:bodyPr wrap="none" anchor="ctr"/>
          <a:lstStyle/>
          <a:p>
            <a:pPr algn="ctr" eaLnBrk="0" hangingPunct="0"/>
            <a:r>
              <a:rPr lang="en-US" altLang="zh-CN" sz="1800" b="1">
                <a:latin typeface="Times New Roman" pitchFamily="18" charset="0"/>
                <a:ea typeface="宋体" charset="-122"/>
              </a:rPr>
              <a:t>Actuating</a:t>
            </a:r>
          </a:p>
        </p:txBody>
      </p:sp>
      <p:sp>
        <p:nvSpPr>
          <p:cNvPr id="6" name="AutoShape 9"/>
          <p:cNvSpPr>
            <a:spLocks noChangeArrowheads="1"/>
          </p:cNvSpPr>
          <p:nvPr/>
        </p:nvSpPr>
        <p:spPr bwMode="auto">
          <a:xfrm>
            <a:off x="3444875" y="4370387"/>
            <a:ext cx="1651000" cy="1612900"/>
          </a:xfrm>
          <a:prstGeom prst="cube">
            <a:avLst>
              <a:gd name="adj" fmla="val 25000"/>
            </a:avLst>
          </a:prstGeom>
          <a:solidFill>
            <a:srgbClr val="CCFFCC"/>
          </a:solidFill>
          <a:ln w="9525">
            <a:solidFill>
              <a:schemeClr val="tx1"/>
            </a:solidFill>
            <a:miter lim="800000"/>
            <a:headEnd/>
            <a:tailEnd/>
          </a:ln>
        </p:spPr>
        <p:txBody>
          <a:bodyPr wrap="none" anchor="ctr"/>
          <a:lstStyle/>
          <a:p>
            <a:pPr algn="ctr" eaLnBrk="0" hangingPunct="0"/>
            <a:r>
              <a:rPr lang="en-US" altLang="zh-CN" sz="1800" b="1">
                <a:latin typeface="Times New Roman" pitchFamily="18" charset="0"/>
                <a:ea typeface="宋体" charset="-122"/>
              </a:rPr>
              <a:t>Sensing</a:t>
            </a:r>
          </a:p>
        </p:txBody>
      </p:sp>
      <p:sp>
        <p:nvSpPr>
          <p:cNvPr id="7" name="AutoShape 10"/>
          <p:cNvSpPr>
            <a:spLocks noChangeArrowheads="1"/>
          </p:cNvSpPr>
          <p:nvPr/>
        </p:nvSpPr>
        <p:spPr bwMode="auto">
          <a:xfrm>
            <a:off x="4668838" y="4370387"/>
            <a:ext cx="2503487" cy="1612900"/>
          </a:xfrm>
          <a:prstGeom prst="cube">
            <a:avLst>
              <a:gd name="adj" fmla="val 23421"/>
            </a:avLst>
          </a:prstGeom>
          <a:solidFill>
            <a:srgbClr val="CCFFCC"/>
          </a:solidFill>
          <a:ln w="9525">
            <a:solidFill>
              <a:schemeClr val="tx1"/>
            </a:solidFill>
            <a:miter lim="800000"/>
            <a:headEnd/>
            <a:tailEnd/>
          </a:ln>
        </p:spPr>
        <p:txBody>
          <a:bodyPr wrap="none" anchor="ctr"/>
          <a:lstStyle/>
          <a:p>
            <a:pPr algn="ctr" eaLnBrk="0" hangingPunct="0"/>
            <a:r>
              <a:rPr lang="en-US" altLang="zh-CN" sz="1800" b="1">
                <a:latin typeface="Times New Roman" pitchFamily="18" charset="0"/>
                <a:ea typeface="宋体" charset="-122"/>
              </a:rPr>
              <a:t>Communication</a:t>
            </a:r>
          </a:p>
        </p:txBody>
      </p:sp>
      <p:sp>
        <p:nvSpPr>
          <p:cNvPr id="8" name="AutoShape 11"/>
          <p:cNvSpPr>
            <a:spLocks noChangeArrowheads="1"/>
          </p:cNvSpPr>
          <p:nvPr/>
        </p:nvSpPr>
        <p:spPr bwMode="auto">
          <a:xfrm>
            <a:off x="2379663" y="3784600"/>
            <a:ext cx="4686300" cy="928687"/>
          </a:xfrm>
          <a:prstGeom prst="cube">
            <a:avLst>
              <a:gd name="adj" fmla="val 34444"/>
            </a:avLst>
          </a:prstGeom>
          <a:solidFill>
            <a:srgbClr val="CCFFFF"/>
          </a:solidFill>
          <a:ln w="9525">
            <a:solidFill>
              <a:schemeClr val="tx1"/>
            </a:solidFill>
            <a:miter lim="800000"/>
            <a:headEnd/>
            <a:tailEnd/>
          </a:ln>
        </p:spPr>
        <p:txBody>
          <a:bodyPr wrap="none" anchor="ctr"/>
          <a:lstStyle/>
          <a:p>
            <a:pPr algn="ctr" eaLnBrk="0" hangingPunct="0"/>
            <a:r>
              <a:rPr lang="en-US" altLang="zh-CN" sz="1800" b="1" dirty="0">
                <a:latin typeface="Times New Roman" pitchFamily="18" charset="0"/>
                <a:ea typeface="宋体" charset="-122"/>
              </a:rPr>
              <a:t>Application (User Components)</a:t>
            </a:r>
          </a:p>
        </p:txBody>
      </p:sp>
      <p:sp>
        <p:nvSpPr>
          <p:cNvPr id="9" name="AutoShape 12"/>
          <p:cNvSpPr>
            <a:spLocks noChangeArrowheads="1"/>
          </p:cNvSpPr>
          <p:nvPr/>
        </p:nvSpPr>
        <p:spPr bwMode="auto">
          <a:xfrm>
            <a:off x="3048000" y="3352800"/>
            <a:ext cx="3216275" cy="684213"/>
          </a:xfrm>
          <a:prstGeom prst="cube">
            <a:avLst>
              <a:gd name="adj" fmla="val 25000"/>
            </a:avLst>
          </a:prstGeom>
          <a:solidFill>
            <a:srgbClr val="FFFF99"/>
          </a:solidFill>
          <a:ln w="9525">
            <a:solidFill>
              <a:schemeClr val="tx1"/>
            </a:solidFill>
            <a:miter lim="800000"/>
            <a:headEnd/>
            <a:tailEnd/>
          </a:ln>
        </p:spPr>
        <p:txBody>
          <a:bodyPr wrap="none" anchor="ctr"/>
          <a:lstStyle/>
          <a:p>
            <a:pPr algn="ctr" eaLnBrk="0" hangingPunct="0"/>
            <a:r>
              <a:rPr lang="en-US" altLang="zh-CN" sz="1800" b="1" dirty="0">
                <a:latin typeface="Times New Roman" pitchFamily="18" charset="0"/>
                <a:ea typeface="宋体" charset="-122"/>
              </a:rPr>
              <a:t>Main (includes Scheduler)</a:t>
            </a:r>
          </a:p>
        </p:txBody>
      </p:sp>
      <p:sp>
        <p:nvSpPr>
          <p:cNvPr id="10" name="Text Box 13"/>
          <p:cNvSpPr txBox="1">
            <a:spLocks noChangeArrowheads="1"/>
          </p:cNvSpPr>
          <p:nvPr/>
        </p:nvSpPr>
        <p:spPr bwMode="auto">
          <a:xfrm>
            <a:off x="3341688" y="5957887"/>
            <a:ext cx="2489200" cy="366713"/>
          </a:xfrm>
          <a:prstGeom prst="rect">
            <a:avLst/>
          </a:prstGeom>
          <a:noFill/>
          <a:ln w="12700">
            <a:noFill/>
            <a:miter lim="800000"/>
            <a:headEnd type="none" w="sm" len="sm"/>
            <a:tailEnd type="none" w="sm" len="sm"/>
          </a:ln>
        </p:spPr>
        <p:txBody>
          <a:bodyPr wrap="none">
            <a:spAutoFit/>
          </a:bodyPr>
          <a:lstStyle/>
          <a:p>
            <a:pPr eaLnBrk="0" hangingPunct="0"/>
            <a:r>
              <a:rPr lang="en-US" altLang="zh-CN" sz="1800" b="1">
                <a:latin typeface="Times New Roman" pitchFamily="18" charset="0"/>
                <a:ea typeface="宋体" charset="-122"/>
              </a:rPr>
              <a:t>Hardware Abstractions</a:t>
            </a:r>
          </a:p>
        </p:txBody>
      </p:sp>
      <p:sp>
        <p:nvSpPr>
          <p:cNvPr id="11" name="Slide Number Placeholder 10"/>
          <p:cNvSpPr>
            <a:spLocks noGrp="1"/>
          </p:cNvSpPr>
          <p:nvPr>
            <p:ph type="sldNum" sz="quarter" idx="12"/>
          </p:nvPr>
        </p:nvSpPr>
        <p:spPr/>
        <p:txBody>
          <a:bodyPr/>
          <a:lstStyle/>
          <a:p>
            <a:pPr>
              <a:defRPr/>
            </a:pPr>
            <a:fld id="{F442767B-48A0-4E92-8BF9-825173DDF3CC}" type="slidenum">
              <a:rPr lang="en-US" smtClean="0"/>
              <a:pPr>
                <a:defRPr/>
              </a:pPr>
              <a:t>22</a:t>
            </a:fld>
            <a:endParaRPr lang="en-US"/>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err="1" smtClean="0">
                <a:latin typeface="Calibri" pitchFamily="34" charset="0"/>
              </a:rPr>
              <a:t>TinyOS</a:t>
            </a:r>
            <a:r>
              <a:rPr lang="en-US" dirty="0" smtClean="0">
                <a:latin typeface="Calibri" pitchFamily="34" charset="0"/>
              </a:rPr>
              <a:t> </a:t>
            </a:r>
            <a:r>
              <a:rPr lang="en-US" dirty="0" err="1" smtClean="0">
                <a:latin typeface="Calibri" pitchFamily="34" charset="0"/>
              </a:rPr>
              <a:t>Charactersitics</a:t>
            </a:r>
            <a:endParaRPr lang="en-US" dirty="0" smtClean="0">
              <a:latin typeface="Calibri" pitchFamily="34" charset="0"/>
            </a:endParaRPr>
          </a:p>
        </p:txBody>
      </p:sp>
      <p:sp>
        <p:nvSpPr>
          <p:cNvPr id="184323" name="Rectangle 3"/>
          <p:cNvSpPr>
            <a:spLocks noGrp="1" noChangeArrowheads="1"/>
          </p:cNvSpPr>
          <p:nvPr>
            <p:ph type="body" idx="1"/>
          </p:nvPr>
        </p:nvSpPr>
        <p:spPr/>
        <p:txBody>
          <a:bodyPr/>
          <a:lstStyle/>
          <a:p>
            <a:r>
              <a:rPr lang="en-US" sz="2800" dirty="0" smtClean="0">
                <a:latin typeface="Calibri" pitchFamily="34" charset="0"/>
              </a:rPr>
              <a:t>Small memory </a:t>
            </a:r>
            <a:r>
              <a:rPr lang="en-US" sz="2800" dirty="0" smtClean="0">
                <a:latin typeface="Calibri" pitchFamily="34" charset="0"/>
              </a:rPr>
              <a:t>footprint</a:t>
            </a:r>
          </a:p>
          <a:p>
            <a:pPr lvl="1"/>
            <a:r>
              <a:rPr lang="en-US" sz="2200" dirty="0" smtClean="0">
                <a:latin typeface="Calibri" pitchFamily="34" charset="0"/>
              </a:rPr>
              <a:t>n</a:t>
            </a:r>
            <a:r>
              <a:rPr lang="en-US" sz="2200" dirty="0" smtClean="0">
                <a:latin typeface="Calibri" pitchFamily="34" charset="0"/>
              </a:rPr>
              <a:t>on-</a:t>
            </a:r>
            <a:r>
              <a:rPr lang="en-US" sz="2200" dirty="0" err="1" smtClean="0">
                <a:latin typeface="Calibri" pitchFamily="34" charset="0"/>
              </a:rPr>
              <a:t>preemptable</a:t>
            </a:r>
            <a:r>
              <a:rPr lang="en-US" sz="2200" dirty="0" smtClean="0">
                <a:latin typeface="Calibri" pitchFamily="34" charset="0"/>
              </a:rPr>
              <a:t> </a:t>
            </a:r>
            <a:r>
              <a:rPr lang="en-US" sz="2200" dirty="0" smtClean="0">
                <a:latin typeface="Calibri" pitchFamily="34" charset="0"/>
              </a:rPr>
              <a:t>FIFO task scheduling</a:t>
            </a:r>
          </a:p>
          <a:p>
            <a:r>
              <a:rPr lang="en-US" sz="2800" dirty="0" smtClean="0">
                <a:latin typeface="Calibri" pitchFamily="34" charset="0"/>
              </a:rPr>
              <a:t>Power </a:t>
            </a:r>
            <a:r>
              <a:rPr lang="en-US" sz="2800" dirty="0" smtClean="0">
                <a:latin typeface="Calibri" pitchFamily="34" charset="0"/>
              </a:rPr>
              <a:t>Efficient</a:t>
            </a:r>
          </a:p>
          <a:p>
            <a:pPr lvl="1"/>
            <a:r>
              <a:rPr lang="en-US" sz="2200" dirty="0" smtClean="0">
                <a:latin typeface="Calibri" pitchFamily="34" charset="0"/>
              </a:rPr>
              <a:t>Puts </a:t>
            </a:r>
            <a:r>
              <a:rPr lang="en-US" sz="2200" dirty="0" smtClean="0">
                <a:latin typeface="Calibri" pitchFamily="34" charset="0"/>
              </a:rPr>
              <a:t>microcontroller </a:t>
            </a:r>
            <a:r>
              <a:rPr lang="en-US" sz="2200" dirty="0" smtClean="0">
                <a:latin typeface="Calibri" pitchFamily="34" charset="0"/>
              </a:rPr>
              <a:t>to sleep</a:t>
            </a:r>
          </a:p>
          <a:p>
            <a:pPr lvl="1"/>
            <a:r>
              <a:rPr lang="en-US" sz="2200" dirty="0" smtClean="0">
                <a:latin typeface="Calibri" pitchFamily="34" charset="0"/>
              </a:rPr>
              <a:t>Puts radio to sleep</a:t>
            </a:r>
            <a:endParaRPr lang="en-US" sz="2200" dirty="0" smtClean="0">
              <a:latin typeface="Calibri" pitchFamily="34" charset="0"/>
            </a:endParaRPr>
          </a:p>
          <a:p>
            <a:r>
              <a:rPr lang="en-US" sz="2800" dirty="0" smtClean="0">
                <a:latin typeface="Calibri" pitchFamily="34" charset="0"/>
              </a:rPr>
              <a:t>Concurrency-Intensive </a:t>
            </a:r>
            <a:r>
              <a:rPr lang="en-US" sz="2800" dirty="0" smtClean="0">
                <a:latin typeface="Calibri" pitchFamily="34" charset="0"/>
              </a:rPr>
              <a:t>Operations</a:t>
            </a:r>
          </a:p>
          <a:p>
            <a:pPr lvl="1"/>
            <a:r>
              <a:rPr lang="en-US" sz="2200" dirty="0" smtClean="0">
                <a:latin typeface="Calibri" pitchFamily="34" charset="0"/>
              </a:rPr>
              <a:t>Event-driven architecture</a:t>
            </a:r>
          </a:p>
          <a:p>
            <a:pPr lvl="1"/>
            <a:r>
              <a:rPr lang="en-US" sz="2200" dirty="0" smtClean="0">
                <a:latin typeface="Calibri" pitchFamily="34" charset="0"/>
              </a:rPr>
              <a:t>Efficient </a:t>
            </a:r>
            <a:r>
              <a:rPr lang="en-US" sz="2200" dirty="0" smtClean="0">
                <a:latin typeface="Calibri" pitchFamily="34" charset="0"/>
              </a:rPr>
              <a:t>Interrupts and event handling</a:t>
            </a:r>
          </a:p>
          <a:p>
            <a:r>
              <a:rPr lang="en-US" sz="2800" dirty="0" smtClean="0">
                <a:latin typeface="Calibri" pitchFamily="34" charset="0"/>
              </a:rPr>
              <a:t>No Real-time guarantees</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23</a:t>
            </a:fld>
            <a:endParaRPr lang="en-US"/>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685800" y="533400"/>
            <a:ext cx="7772400" cy="1143000"/>
          </a:xfrm>
        </p:spPr>
        <p:txBody>
          <a:bodyPr/>
          <a:lstStyle/>
          <a:p>
            <a:r>
              <a:rPr lang="en-US" dirty="0" smtClean="0">
                <a:latin typeface="Calibri" pitchFamily="34" charset="0"/>
              </a:rPr>
              <a:t>MICA Sensor Mote</a:t>
            </a:r>
          </a:p>
        </p:txBody>
      </p:sp>
      <p:pic>
        <p:nvPicPr>
          <p:cNvPr id="5" name="Picture 2"/>
          <p:cNvPicPr>
            <a:picLocks noGrp="1" noChangeAspect="1" noChangeArrowheads="1"/>
          </p:cNvPicPr>
          <p:nvPr>
            <p:ph idx="1"/>
          </p:nvPr>
        </p:nvPicPr>
        <p:blipFill>
          <a:blip r:embed="rId3"/>
          <a:srcRect/>
          <a:stretch>
            <a:fillRect/>
          </a:stretch>
        </p:blipFill>
        <p:spPr bwMode="auto">
          <a:xfrm>
            <a:off x="732415" y="1600200"/>
            <a:ext cx="7573385" cy="48768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24</a:t>
            </a:fld>
            <a:endParaRPr lang="en-US"/>
          </a:p>
        </p:txBody>
      </p:sp>
    </p:spTree>
  </p:cSld>
  <p:clrMapOvr>
    <a:masterClrMapping/>
  </p:clrMapOvr>
  <p:transition>
    <p:whee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381000" y="457200"/>
            <a:ext cx="8305800" cy="990600"/>
          </a:xfrm>
        </p:spPr>
        <p:txBody>
          <a:bodyPr/>
          <a:lstStyle/>
          <a:p>
            <a:r>
              <a:rPr lang="en-US" dirty="0" smtClean="0">
                <a:latin typeface="Calibri" pitchFamily="34" charset="0"/>
              </a:rPr>
              <a:t>MICA Mote Specifications</a:t>
            </a:r>
          </a:p>
        </p:txBody>
      </p:sp>
      <p:sp>
        <p:nvSpPr>
          <p:cNvPr id="184323" name="Rectangle 3"/>
          <p:cNvSpPr>
            <a:spLocks noGrp="1" noChangeArrowheads="1"/>
          </p:cNvSpPr>
          <p:nvPr>
            <p:ph type="body" idx="1"/>
          </p:nvPr>
        </p:nvSpPr>
        <p:spPr>
          <a:xfrm>
            <a:off x="381000" y="1447800"/>
            <a:ext cx="8305800" cy="4800600"/>
          </a:xfrm>
        </p:spPr>
        <p:txBody>
          <a:bodyPr/>
          <a:lstStyle/>
          <a:p>
            <a:r>
              <a:rPr lang="en-US" sz="2000" dirty="0" smtClean="0">
                <a:latin typeface="Calibri" pitchFamily="34" charset="0"/>
              </a:rPr>
              <a:t>4 MHz ATMEGA103L Microprocessor </a:t>
            </a:r>
          </a:p>
          <a:p>
            <a:r>
              <a:rPr lang="en-US" sz="2000" dirty="0" smtClean="0">
                <a:latin typeface="Calibri" pitchFamily="34" charset="0"/>
              </a:rPr>
              <a:t>128 KB of Flash Program Memory</a:t>
            </a:r>
          </a:p>
          <a:p>
            <a:r>
              <a:rPr lang="en-US" sz="2000" dirty="0" smtClean="0">
                <a:latin typeface="Calibri" pitchFamily="34" charset="0"/>
              </a:rPr>
              <a:t>4KB RAM</a:t>
            </a:r>
          </a:p>
          <a:p>
            <a:r>
              <a:rPr lang="en-US" sz="2000" dirty="0" smtClean="0">
                <a:latin typeface="Calibri" pitchFamily="34" charset="0"/>
              </a:rPr>
              <a:t>10 bit Analog to Digital Converter (ADC)</a:t>
            </a:r>
          </a:p>
          <a:p>
            <a:r>
              <a:rPr lang="en-US" sz="2000" dirty="0" smtClean="0">
                <a:latin typeface="Calibri" pitchFamily="34" charset="0"/>
              </a:rPr>
              <a:t>3 Hardware Timers</a:t>
            </a:r>
          </a:p>
          <a:p>
            <a:r>
              <a:rPr lang="en-US" sz="2000" dirty="0" smtClean="0">
                <a:latin typeface="Calibri" pitchFamily="34" charset="0"/>
              </a:rPr>
              <a:t>Serial Peripheral Interface (SPI) bus</a:t>
            </a:r>
          </a:p>
          <a:p>
            <a:r>
              <a:rPr lang="en-US" sz="2000" dirty="0" smtClean="0">
                <a:latin typeface="Calibri" pitchFamily="34" charset="0"/>
              </a:rPr>
              <a:t>External UART</a:t>
            </a:r>
          </a:p>
          <a:p>
            <a:r>
              <a:rPr lang="en-US" sz="2000" dirty="0" smtClean="0">
                <a:latin typeface="Calibri" pitchFamily="34" charset="0"/>
              </a:rPr>
              <a:t>A coprocessor AT90LS2343  (to handle wireless reprogramming)</a:t>
            </a:r>
          </a:p>
          <a:p>
            <a:r>
              <a:rPr lang="en-US" sz="2000" dirty="0" smtClean="0">
                <a:latin typeface="Calibri" pitchFamily="34" charset="0"/>
              </a:rPr>
              <a:t>DS2401 silicon serial number (provides unique ID to nodes)</a:t>
            </a:r>
          </a:p>
          <a:p>
            <a:r>
              <a:rPr lang="en-US" sz="2000" dirty="0" smtClean="0">
                <a:latin typeface="Calibri" pitchFamily="34" charset="0"/>
              </a:rPr>
              <a:t>RF </a:t>
            </a:r>
            <a:r>
              <a:rPr lang="en-US" sz="2000" dirty="0" err="1" smtClean="0">
                <a:latin typeface="Calibri" pitchFamily="34" charset="0"/>
              </a:rPr>
              <a:t>Monolithics</a:t>
            </a:r>
            <a:r>
              <a:rPr lang="en-US" sz="2000" dirty="0" smtClean="0">
                <a:latin typeface="Calibri" pitchFamily="34" charset="0"/>
              </a:rPr>
              <a:t> TR1000 transceiver</a:t>
            </a:r>
          </a:p>
          <a:p>
            <a:r>
              <a:rPr lang="en-US" sz="2000" dirty="0" smtClean="0">
                <a:latin typeface="Calibri" pitchFamily="34" charset="0"/>
              </a:rPr>
              <a:t>External 4Mbit Atmel AT45DB041B Serial Flash Chip (for persistent data storage)</a:t>
            </a:r>
          </a:p>
          <a:p>
            <a:r>
              <a:rPr lang="en-US" sz="2000" dirty="0" smtClean="0">
                <a:latin typeface="Calibri" pitchFamily="34" charset="0"/>
              </a:rPr>
              <a:t>Maxim1678 DC-DC Converter (provides a constant 3.0 V supply)</a:t>
            </a:r>
            <a:endParaRPr lang="en-US" sz="2000" dirty="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25</a:t>
            </a:fld>
            <a:endParaRPr lang="en-US"/>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Smart Dust Mote Specifications</a:t>
            </a:r>
          </a:p>
        </p:txBody>
      </p:sp>
      <p:sp>
        <p:nvSpPr>
          <p:cNvPr id="184323" name="Rectangle 3"/>
          <p:cNvSpPr>
            <a:spLocks noGrp="1" noChangeArrowheads="1"/>
          </p:cNvSpPr>
          <p:nvPr>
            <p:ph type="body" idx="1"/>
          </p:nvPr>
        </p:nvSpPr>
        <p:spPr>
          <a:xfrm>
            <a:off x="685800" y="1905000"/>
            <a:ext cx="7772400" cy="4343400"/>
          </a:xfrm>
        </p:spPr>
        <p:txBody>
          <a:bodyPr/>
          <a:lstStyle/>
          <a:p>
            <a:r>
              <a:rPr lang="en-US" sz="3000" dirty="0" smtClean="0">
                <a:latin typeface="Calibri" pitchFamily="34" charset="0"/>
              </a:rPr>
              <a:t>4 MHz Atmel AVR 8535 Microprocessor </a:t>
            </a:r>
          </a:p>
          <a:p>
            <a:r>
              <a:rPr lang="en-US" sz="3000" dirty="0" smtClean="0">
                <a:latin typeface="Calibri" pitchFamily="34" charset="0"/>
              </a:rPr>
              <a:t>8 KB Instruction Flash Memory</a:t>
            </a:r>
          </a:p>
          <a:p>
            <a:r>
              <a:rPr lang="en-US" sz="3000" dirty="0" smtClean="0">
                <a:latin typeface="Calibri" pitchFamily="34" charset="0"/>
              </a:rPr>
              <a:t>512 Bytes RAM</a:t>
            </a:r>
          </a:p>
          <a:p>
            <a:r>
              <a:rPr lang="en-US" sz="3000" dirty="0" smtClean="0">
                <a:latin typeface="Calibri" pitchFamily="34" charset="0"/>
              </a:rPr>
              <a:t>512 Bytes EEPROM</a:t>
            </a:r>
          </a:p>
          <a:p>
            <a:r>
              <a:rPr lang="en-US" sz="3000" dirty="0" smtClean="0">
                <a:latin typeface="Calibri" pitchFamily="34" charset="0"/>
              </a:rPr>
              <a:t>Total Stored Energy approx. 1 Joule</a:t>
            </a:r>
          </a:p>
          <a:p>
            <a:r>
              <a:rPr lang="en-US" sz="3000" dirty="0" err="1" smtClean="0">
                <a:latin typeface="Calibri" pitchFamily="34" charset="0"/>
              </a:rPr>
              <a:t>TinyOS</a:t>
            </a:r>
            <a:r>
              <a:rPr lang="en-US" sz="3000" dirty="0" smtClean="0">
                <a:latin typeface="Calibri" pitchFamily="34" charset="0"/>
              </a:rPr>
              <a:t> Operating System (OS) with 3500 bytes OS code space and 4500 bytes available code space</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26</a:t>
            </a:fld>
            <a:endParaRPr lang="en-US"/>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WSN Development Platforms</a:t>
            </a:r>
          </a:p>
        </p:txBody>
      </p:sp>
      <p:sp>
        <p:nvSpPr>
          <p:cNvPr id="184323" name="Rectangle 3"/>
          <p:cNvSpPr>
            <a:spLocks noGrp="1" noChangeArrowheads="1"/>
          </p:cNvSpPr>
          <p:nvPr>
            <p:ph type="body" idx="1"/>
          </p:nvPr>
        </p:nvSpPr>
        <p:spPr/>
        <p:txBody>
          <a:bodyPr/>
          <a:lstStyle/>
          <a:p>
            <a:r>
              <a:rPr lang="en-US" sz="3600" dirty="0" smtClean="0">
                <a:latin typeface="Calibri" pitchFamily="34" charset="0"/>
              </a:rPr>
              <a:t>Crossbow</a:t>
            </a:r>
          </a:p>
          <a:p>
            <a:r>
              <a:rPr lang="en-US" sz="3600" dirty="0" smtClean="0">
                <a:latin typeface="Calibri" pitchFamily="34" charset="0"/>
              </a:rPr>
              <a:t>Dust Networks</a:t>
            </a:r>
          </a:p>
          <a:p>
            <a:r>
              <a:rPr lang="en-US" sz="3600" dirty="0" err="1" smtClean="0">
                <a:latin typeface="Calibri" pitchFamily="34" charset="0"/>
              </a:rPr>
              <a:t>Sensoria</a:t>
            </a:r>
            <a:r>
              <a:rPr lang="en-US" sz="3600" dirty="0" smtClean="0">
                <a:latin typeface="Calibri" pitchFamily="34" charset="0"/>
              </a:rPr>
              <a:t> Corporation</a:t>
            </a:r>
          </a:p>
          <a:p>
            <a:r>
              <a:rPr lang="en-US" sz="3600" dirty="0" smtClean="0">
                <a:latin typeface="Calibri" pitchFamily="34" charset="0"/>
              </a:rPr>
              <a:t>Ember Corporation</a:t>
            </a:r>
          </a:p>
          <a:p>
            <a:r>
              <a:rPr lang="en-US" sz="3600" dirty="0" err="1" smtClean="0">
                <a:latin typeface="Calibri" pitchFamily="34" charset="0"/>
              </a:rPr>
              <a:t>Worldsens</a:t>
            </a:r>
            <a:endParaRPr lang="en-US" sz="36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27</a:t>
            </a:fld>
            <a:endParaRPr lang="en-US"/>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WSN Simulators</a:t>
            </a:r>
          </a:p>
        </p:txBody>
      </p:sp>
      <p:sp>
        <p:nvSpPr>
          <p:cNvPr id="184323" name="Rectangle 3"/>
          <p:cNvSpPr>
            <a:spLocks noGrp="1" noChangeArrowheads="1"/>
          </p:cNvSpPr>
          <p:nvPr>
            <p:ph type="body" idx="1"/>
          </p:nvPr>
        </p:nvSpPr>
        <p:spPr>
          <a:xfrm>
            <a:off x="685800" y="1752600"/>
            <a:ext cx="7772400" cy="4648200"/>
          </a:xfrm>
        </p:spPr>
        <p:txBody>
          <a:bodyPr/>
          <a:lstStyle/>
          <a:p>
            <a:r>
              <a:rPr lang="en-US" dirty="0" smtClean="0">
                <a:latin typeface="Calibri" pitchFamily="34" charset="0"/>
              </a:rPr>
              <a:t>NS-2</a:t>
            </a:r>
          </a:p>
          <a:p>
            <a:r>
              <a:rPr lang="en-US" dirty="0" err="1" smtClean="0">
                <a:latin typeface="Calibri" pitchFamily="34" charset="0"/>
              </a:rPr>
              <a:t>GloMoSim</a:t>
            </a:r>
            <a:endParaRPr lang="en-US" dirty="0" smtClean="0">
              <a:latin typeface="Calibri" pitchFamily="34" charset="0"/>
            </a:endParaRPr>
          </a:p>
          <a:p>
            <a:r>
              <a:rPr lang="en-US" dirty="0" smtClean="0">
                <a:latin typeface="Calibri" pitchFamily="34" charset="0"/>
              </a:rPr>
              <a:t>OPNET</a:t>
            </a:r>
          </a:p>
          <a:p>
            <a:r>
              <a:rPr lang="en-US" dirty="0" err="1" smtClean="0">
                <a:latin typeface="Calibri" pitchFamily="34" charset="0"/>
              </a:rPr>
              <a:t>SensorSim</a:t>
            </a:r>
            <a:endParaRPr lang="en-US" dirty="0" smtClean="0">
              <a:latin typeface="Calibri" pitchFamily="34" charset="0"/>
            </a:endParaRPr>
          </a:p>
          <a:p>
            <a:r>
              <a:rPr lang="en-US" dirty="0" smtClean="0">
                <a:latin typeface="Calibri" pitchFamily="34" charset="0"/>
              </a:rPr>
              <a:t>J-</a:t>
            </a:r>
            <a:r>
              <a:rPr lang="en-US" dirty="0" err="1" smtClean="0">
                <a:latin typeface="Calibri" pitchFamily="34" charset="0"/>
              </a:rPr>
              <a:t>Sim</a:t>
            </a:r>
            <a:endParaRPr lang="en-US" dirty="0" smtClean="0">
              <a:latin typeface="Calibri" pitchFamily="34" charset="0"/>
            </a:endParaRPr>
          </a:p>
          <a:p>
            <a:r>
              <a:rPr lang="en-US" dirty="0" err="1" smtClean="0">
                <a:latin typeface="Calibri" pitchFamily="34" charset="0"/>
              </a:rPr>
              <a:t>OMNeT</a:t>
            </a:r>
            <a:r>
              <a:rPr lang="en-US" dirty="0" smtClean="0">
                <a:latin typeface="Calibri" pitchFamily="34" charset="0"/>
              </a:rPr>
              <a:t>++</a:t>
            </a:r>
          </a:p>
          <a:p>
            <a:r>
              <a:rPr lang="en-US" dirty="0" err="1" smtClean="0">
                <a:latin typeface="Calibri" pitchFamily="34" charset="0"/>
              </a:rPr>
              <a:t>Sidh</a:t>
            </a:r>
            <a:endParaRPr lang="en-US" dirty="0" smtClean="0">
              <a:latin typeface="Calibri" pitchFamily="34" charset="0"/>
            </a:endParaRPr>
          </a:p>
          <a:p>
            <a:r>
              <a:rPr lang="en-US" dirty="0" smtClean="0">
                <a:latin typeface="Calibri" pitchFamily="34" charset="0"/>
              </a:rPr>
              <a:t>SENS</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WSN Emulators</a:t>
            </a:r>
          </a:p>
        </p:txBody>
      </p:sp>
      <p:sp>
        <p:nvSpPr>
          <p:cNvPr id="184323" name="Rectangle 3"/>
          <p:cNvSpPr>
            <a:spLocks noGrp="1" noChangeArrowheads="1"/>
          </p:cNvSpPr>
          <p:nvPr>
            <p:ph type="body" idx="1"/>
          </p:nvPr>
        </p:nvSpPr>
        <p:spPr>
          <a:xfrm>
            <a:off x="685800" y="1752600"/>
            <a:ext cx="7772400" cy="4648200"/>
          </a:xfrm>
        </p:spPr>
        <p:txBody>
          <a:bodyPr/>
          <a:lstStyle/>
          <a:p>
            <a:endParaRPr lang="en-US" dirty="0" smtClean="0">
              <a:latin typeface="Calibri" pitchFamily="34" charset="0"/>
            </a:endParaRPr>
          </a:p>
          <a:p>
            <a:r>
              <a:rPr lang="en-US" dirty="0" smtClean="0">
                <a:latin typeface="Calibri" pitchFamily="34" charset="0"/>
              </a:rPr>
              <a:t>TOSSIM</a:t>
            </a:r>
          </a:p>
          <a:p>
            <a:r>
              <a:rPr lang="en-US" dirty="0" smtClean="0">
                <a:latin typeface="Calibri" pitchFamily="34" charset="0"/>
              </a:rPr>
              <a:t>ATEMU</a:t>
            </a:r>
          </a:p>
          <a:p>
            <a:r>
              <a:rPr lang="en-US" dirty="0" err="1" smtClean="0">
                <a:latin typeface="Calibri" pitchFamily="34" charset="0"/>
              </a:rPr>
              <a:t>Avrora</a:t>
            </a:r>
            <a:endParaRPr lang="en-US" dirty="0" smtClean="0">
              <a:latin typeface="Calibri" pitchFamily="34" charset="0"/>
            </a:endParaRPr>
          </a:p>
          <a:p>
            <a:r>
              <a:rPr lang="en-US" dirty="0" err="1" smtClean="0">
                <a:latin typeface="Calibri" pitchFamily="34" charset="0"/>
              </a:rPr>
              <a:t>EmStar</a:t>
            </a:r>
            <a:endParaRPr lang="en-US"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29</a:t>
            </a:fld>
            <a:endParaRPr lang="en-US"/>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dirty="0" smtClean="0">
                <a:latin typeface="Calibri" pitchFamily="34" charset="0"/>
              </a:rPr>
              <a:t>Introduction</a:t>
            </a:r>
          </a:p>
        </p:txBody>
      </p:sp>
      <p:sp>
        <p:nvSpPr>
          <p:cNvPr id="184323" name="Rectangle 3"/>
          <p:cNvSpPr>
            <a:spLocks noGrp="1" noChangeArrowheads="1"/>
          </p:cNvSpPr>
          <p:nvPr>
            <p:ph type="body" idx="1"/>
          </p:nvPr>
        </p:nvSpPr>
        <p:spPr>
          <a:xfrm>
            <a:off x="685800" y="1752600"/>
            <a:ext cx="7772400" cy="4572000"/>
          </a:xfrm>
        </p:spPr>
        <p:txBody>
          <a:bodyPr/>
          <a:lstStyle/>
          <a:p>
            <a:r>
              <a:rPr lang="en-US" sz="2800" dirty="0" smtClean="0">
                <a:solidFill>
                  <a:srgbClr val="FF0000"/>
                </a:solidFill>
                <a:latin typeface="Calibri" pitchFamily="34" charset="0"/>
              </a:rPr>
              <a:t>sensor</a:t>
            </a:r>
            <a:r>
              <a:rPr lang="en-US" sz="2800" dirty="0" smtClean="0">
                <a:latin typeface="Calibri" pitchFamily="34" charset="0"/>
              </a:rPr>
              <a:t> </a:t>
            </a:r>
          </a:p>
          <a:p>
            <a:pPr lvl="1"/>
            <a:r>
              <a:rPr lang="en-US" sz="2000" dirty="0" smtClean="0">
                <a:latin typeface="Calibri" pitchFamily="34" charset="0"/>
              </a:rPr>
              <a:t>A transducer</a:t>
            </a:r>
          </a:p>
          <a:p>
            <a:pPr lvl="1"/>
            <a:r>
              <a:rPr lang="en-US" sz="2000" dirty="0" smtClean="0">
                <a:latin typeface="Calibri" pitchFamily="34" charset="0"/>
              </a:rPr>
              <a:t>converts </a:t>
            </a:r>
            <a:r>
              <a:rPr lang="en-US" sz="2000" dirty="0" smtClean="0">
                <a:latin typeface="Calibri" pitchFamily="34" charset="0"/>
              </a:rPr>
              <a:t>physical </a:t>
            </a:r>
            <a:r>
              <a:rPr lang="en-US" sz="2000" dirty="0" smtClean="0">
                <a:latin typeface="Calibri" pitchFamily="34" charset="0"/>
              </a:rPr>
              <a:t>phenomenon e.g. heat</a:t>
            </a:r>
            <a:r>
              <a:rPr lang="en-US" sz="2000" dirty="0" smtClean="0">
                <a:latin typeface="Calibri" pitchFamily="34" charset="0"/>
              </a:rPr>
              <a:t>, light, motion, vibration, and sound into electrical signals</a:t>
            </a:r>
          </a:p>
          <a:p>
            <a:r>
              <a:rPr lang="en-US" sz="2800" dirty="0" smtClean="0">
                <a:solidFill>
                  <a:srgbClr val="FF0000"/>
                </a:solidFill>
                <a:latin typeface="Calibri" pitchFamily="34" charset="0"/>
              </a:rPr>
              <a:t>sensor node</a:t>
            </a:r>
            <a:r>
              <a:rPr lang="en-US" sz="2800" dirty="0" smtClean="0">
                <a:latin typeface="Calibri" pitchFamily="34" charset="0"/>
              </a:rPr>
              <a:t> </a:t>
            </a:r>
          </a:p>
          <a:p>
            <a:pPr lvl="1"/>
            <a:r>
              <a:rPr lang="en-US" sz="2000" dirty="0" smtClean="0">
                <a:latin typeface="Calibri" pitchFamily="34" charset="0"/>
              </a:rPr>
              <a:t>basic </a:t>
            </a:r>
            <a:r>
              <a:rPr lang="en-US" sz="2000" dirty="0" smtClean="0">
                <a:latin typeface="Calibri" pitchFamily="34" charset="0"/>
              </a:rPr>
              <a:t>unit in sensor </a:t>
            </a:r>
            <a:r>
              <a:rPr lang="en-US" sz="2000" dirty="0" smtClean="0">
                <a:latin typeface="Calibri" pitchFamily="34" charset="0"/>
              </a:rPr>
              <a:t>network</a:t>
            </a:r>
          </a:p>
          <a:p>
            <a:pPr lvl="1"/>
            <a:r>
              <a:rPr lang="en-US" sz="2000" dirty="0" smtClean="0">
                <a:latin typeface="Calibri" pitchFamily="34" charset="0"/>
              </a:rPr>
              <a:t> </a:t>
            </a:r>
            <a:r>
              <a:rPr lang="en-US" sz="2000" dirty="0" smtClean="0">
                <a:latin typeface="Calibri" pitchFamily="34" charset="0"/>
              </a:rPr>
              <a:t>contains on-board </a:t>
            </a:r>
            <a:r>
              <a:rPr lang="en-US" sz="2000" dirty="0" smtClean="0">
                <a:latin typeface="Calibri" pitchFamily="34" charset="0"/>
              </a:rPr>
              <a:t>sensors, processor, memory, transceiver, and power supply</a:t>
            </a:r>
          </a:p>
          <a:p>
            <a:r>
              <a:rPr lang="en-US" sz="2800" dirty="0" smtClean="0">
                <a:solidFill>
                  <a:srgbClr val="FF0000"/>
                </a:solidFill>
                <a:latin typeface="Calibri" pitchFamily="34" charset="0"/>
              </a:rPr>
              <a:t>sensor </a:t>
            </a:r>
            <a:r>
              <a:rPr lang="en-US" sz="2800" dirty="0" smtClean="0">
                <a:solidFill>
                  <a:srgbClr val="FF0000"/>
                </a:solidFill>
                <a:latin typeface="Calibri" pitchFamily="34" charset="0"/>
              </a:rPr>
              <a:t>network</a:t>
            </a:r>
            <a:r>
              <a:rPr lang="en-US" sz="2800" dirty="0" smtClean="0">
                <a:latin typeface="Calibri" pitchFamily="34" charset="0"/>
              </a:rPr>
              <a:t> </a:t>
            </a:r>
            <a:endParaRPr lang="en-US" sz="2800" dirty="0" smtClean="0">
              <a:latin typeface="Calibri" pitchFamily="34" charset="0"/>
            </a:endParaRPr>
          </a:p>
          <a:p>
            <a:pPr lvl="1"/>
            <a:r>
              <a:rPr lang="en-US" sz="2000" dirty="0" smtClean="0">
                <a:latin typeface="Calibri" pitchFamily="34" charset="0"/>
              </a:rPr>
              <a:t>c</a:t>
            </a:r>
            <a:r>
              <a:rPr lang="en-US" sz="2000" dirty="0" smtClean="0">
                <a:latin typeface="Calibri" pitchFamily="34" charset="0"/>
              </a:rPr>
              <a:t>onsists </a:t>
            </a:r>
            <a:r>
              <a:rPr lang="en-US" sz="2000" dirty="0" smtClean="0">
                <a:latin typeface="Calibri" pitchFamily="34" charset="0"/>
              </a:rPr>
              <a:t>of a large number of sensor nodes </a:t>
            </a:r>
            <a:endParaRPr lang="en-US" sz="2000" dirty="0" smtClean="0">
              <a:latin typeface="Calibri" pitchFamily="34" charset="0"/>
            </a:endParaRPr>
          </a:p>
          <a:p>
            <a:pPr lvl="1"/>
            <a:r>
              <a:rPr lang="en-US" sz="2000" dirty="0" smtClean="0">
                <a:latin typeface="Calibri" pitchFamily="34" charset="0"/>
              </a:rPr>
              <a:t>nodes </a:t>
            </a:r>
            <a:r>
              <a:rPr lang="en-US" sz="2000" dirty="0" smtClean="0">
                <a:latin typeface="Calibri" pitchFamily="34" charset="0"/>
              </a:rPr>
              <a:t>deployed either inside or very close to the sensed phenomenon</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3</a:t>
            </a:fld>
            <a:endParaRPr lang="en-US"/>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Conclusion</a:t>
            </a:r>
          </a:p>
        </p:txBody>
      </p:sp>
      <p:sp>
        <p:nvSpPr>
          <p:cNvPr id="184323" name="Rectangle 3"/>
          <p:cNvSpPr>
            <a:spLocks noGrp="1" noChangeArrowheads="1"/>
          </p:cNvSpPr>
          <p:nvPr>
            <p:ph type="body" idx="1"/>
          </p:nvPr>
        </p:nvSpPr>
        <p:spPr>
          <a:xfrm>
            <a:off x="457200" y="1752600"/>
            <a:ext cx="8229600" cy="4572000"/>
          </a:xfrm>
        </p:spPr>
        <p:txBody>
          <a:bodyPr/>
          <a:lstStyle/>
          <a:p>
            <a:r>
              <a:rPr lang="en-US" sz="2800" dirty="0" smtClean="0">
                <a:latin typeface="Calibri" pitchFamily="34" charset="0"/>
              </a:rPr>
              <a:t>WSNs </a:t>
            </a:r>
            <a:r>
              <a:rPr lang="en-US" sz="2800" dirty="0" smtClean="0">
                <a:latin typeface="Calibri" pitchFamily="34" charset="0"/>
              </a:rPr>
              <a:t>possible </a:t>
            </a:r>
            <a:r>
              <a:rPr lang="en-US" sz="2800" dirty="0" smtClean="0">
                <a:latin typeface="Calibri" pitchFamily="34" charset="0"/>
              </a:rPr>
              <a:t>today due to technological </a:t>
            </a:r>
            <a:r>
              <a:rPr lang="en-US" sz="2800" dirty="0" smtClean="0">
                <a:latin typeface="Calibri" pitchFamily="34" charset="0"/>
              </a:rPr>
              <a:t>advancement </a:t>
            </a:r>
            <a:r>
              <a:rPr lang="en-US" sz="2800" dirty="0" smtClean="0">
                <a:latin typeface="Calibri" pitchFamily="34" charset="0"/>
              </a:rPr>
              <a:t>in various domains</a:t>
            </a:r>
          </a:p>
          <a:p>
            <a:r>
              <a:rPr lang="en-US" sz="2800" dirty="0" smtClean="0">
                <a:latin typeface="Calibri" pitchFamily="34" charset="0"/>
              </a:rPr>
              <a:t>Envisioned </a:t>
            </a:r>
            <a:r>
              <a:rPr lang="en-US" sz="2800" dirty="0" smtClean="0">
                <a:latin typeface="Calibri" pitchFamily="34" charset="0"/>
              </a:rPr>
              <a:t>to become an essential part of our lives</a:t>
            </a:r>
          </a:p>
          <a:p>
            <a:r>
              <a:rPr lang="en-US" sz="2800" dirty="0" smtClean="0">
                <a:latin typeface="Calibri" pitchFamily="34" charset="0"/>
              </a:rPr>
              <a:t> Design Constraints need to be satisfied for realization of sensor networks</a:t>
            </a:r>
          </a:p>
          <a:p>
            <a:r>
              <a:rPr lang="en-US" sz="2800" dirty="0" smtClean="0">
                <a:latin typeface="Calibri" pitchFamily="34" charset="0"/>
              </a:rPr>
              <a:t>Tremendous research efforts being made in  different layers of WSNs protocol stack</a:t>
            </a:r>
            <a:endParaRPr lang="en-US" sz="2800" dirty="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30</a:t>
            </a:fld>
            <a:endParaRPr lang="en-US"/>
          </a:p>
        </p:txBody>
      </p:sp>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References</a:t>
            </a:r>
          </a:p>
        </p:txBody>
      </p:sp>
      <p:sp>
        <p:nvSpPr>
          <p:cNvPr id="184323" name="Rectangle 3"/>
          <p:cNvSpPr>
            <a:spLocks noGrp="1" noChangeArrowheads="1"/>
          </p:cNvSpPr>
          <p:nvPr>
            <p:ph type="body" idx="1"/>
          </p:nvPr>
        </p:nvSpPr>
        <p:spPr>
          <a:xfrm>
            <a:off x="457200" y="1752600"/>
            <a:ext cx="8229600" cy="4648200"/>
          </a:xfrm>
        </p:spPr>
        <p:txBody>
          <a:bodyPr/>
          <a:lstStyle/>
          <a:p>
            <a:r>
              <a:rPr lang="en-US" sz="2700" dirty="0" smtClean="0">
                <a:latin typeface="Calibri" pitchFamily="34" charset="0"/>
              </a:rPr>
              <a:t>I. F. </a:t>
            </a:r>
            <a:r>
              <a:rPr lang="en-US" sz="2700" dirty="0" err="1" smtClean="0">
                <a:latin typeface="Calibri" pitchFamily="34" charset="0"/>
              </a:rPr>
              <a:t>Akyildiz</a:t>
            </a:r>
            <a:r>
              <a:rPr lang="en-US" sz="2700" dirty="0" smtClean="0">
                <a:latin typeface="Calibri" pitchFamily="34" charset="0"/>
              </a:rPr>
              <a:t>, W. Su, Y. </a:t>
            </a:r>
            <a:r>
              <a:rPr lang="en-US" sz="2700" dirty="0" err="1" smtClean="0">
                <a:latin typeface="Calibri" pitchFamily="34" charset="0"/>
              </a:rPr>
              <a:t>Sankarasubramaniam</a:t>
            </a:r>
            <a:r>
              <a:rPr lang="en-US" sz="2700" dirty="0" smtClean="0">
                <a:latin typeface="Calibri" pitchFamily="34" charset="0"/>
              </a:rPr>
              <a:t>, and E. </a:t>
            </a:r>
            <a:r>
              <a:rPr lang="en-US" sz="2700" dirty="0" err="1" smtClean="0">
                <a:latin typeface="Calibri" pitchFamily="34" charset="0"/>
              </a:rPr>
              <a:t>Cayirci</a:t>
            </a:r>
            <a:r>
              <a:rPr lang="en-US" sz="2700" dirty="0" smtClean="0">
                <a:latin typeface="Calibri" pitchFamily="34" charset="0"/>
              </a:rPr>
              <a:t>, “Wireless Sensor Networks: A Survey”, Elsevier Computer Networks, volume 38, Issue 4, pp. 393-422, March 2002.</a:t>
            </a:r>
          </a:p>
          <a:p>
            <a:r>
              <a:rPr lang="en-US" sz="2700" dirty="0" smtClean="0">
                <a:latin typeface="Calibri" pitchFamily="34" charset="0"/>
              </a:rPr>
              <a:t>Dr. Victor Leung, Lecture Slides on “Wireless Sensor Networks”, University of British Columbia, Canada</a:t>
            </a:r>
          </a:p>
          <a:p>
            <a:r>
              <a:rPr lang="en-US" sz="2700" dirty="0" smtClean="0">
                <a:latin typeface="Calibri" pitchFamily="34" charset="0"/>
              </a:rPr>
              <a:t>D. </a:t>
            </a:r>
            <a:r>
              <a:rPr lang="en-US" sz="2700" dirty="0" err="1" smtClean="0">
                <a:latin typeface="Calibri" pitchFamily="34" charset="0"/>
              </a:rPr>
              <a:t>Curren</a:t>
            </a:r>
            <a:r>
              <a:rPr lang="en-US" sz="2700" dirty="0" smtClean="0">
                <a:latin typeface="Calibri" pitchFamily="34" charset="0"/>
              </a:rPr>
              <a:t>, “A Survey of Simulation in Sensor Networks”</a:t>
            </a:r>
          </a:p>
          <a:p>
            <a:r>
              <a:rPr lang="en-US" sz="2700" dirty="0" smtClean="0">
                <a:latin typeface="Calibri" pitchFamily="34" charset="0"/>
              </a:rPr>
              <a:t>Wikipedia, [Available Online] http://en.wikipedia.org/wiki/Wireless_Sensor_Networks</a:t>
            </a:r>
            <a:endParaRPr lang="en-US" sz="2700" dirty="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31</a:t>
            </a:fld>
            <a:endParaRPr lang="en-US"/>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dirty="0" smtClean="0">
                <a:latin typeface="Calibri" pitchFamily="34" charset="0"/>
              </a:rPr>
              <a:t>References</a:t>
            </a:r>
          </a:p>
        </p:txBody>
      </p:sp>
      <p:sp>
        <p:nvSpPr>
          <p:cNvPr id="184323" name="Rectangle 3"/>
          <p:cNvSpPr>
            <a:spLocks noGrp="1" noChangeArrowheads="1"/>
          </p:cNvSpPr>
          <p:nvPr>
            <p:ph type="body" idx="1"/>
          </p:nvPr>
        </p:nvSpPr>
        <p:spPr>
          <a:xfrm>
            <a:off x="457200" y="1752600"/>
            <a:ext cx="8229600" cy="4648200"/>
          </a:xfrm>
        </p:spPr>
        <p:txBody>
          <a:bodyPr/>
          <a:lstStyle/>
          <a:p>
            <a:endParaRPr lang="en-US" sz="2800" dirty="0" smtClean="0"/>
          </a:p>
          <a:p>
            <a:r>
              <a:rPr lang="en-US" sz="2800" dirty="0" smtClean="0">
                <a:latin typeface="Calibri" pitchFamily="34" charset="0"/>
              </a:rPr>
              <a:t>Dr. </a:t>
            </a:r>
            <a:r>
              <a:rPr lang="en-US" sz="2800" dirty="0" err="1" smtClean="0">
                <a:latin typeface="Calibri" pitchFamily="34" charset="0"/>
              </a:rPr>
              <a:t>Chenyang</a:t>
            </a:r>
            <a:r>
              <a:rPr lang="en-US" sz="2800" dirty="0" smtClean="0">
                <a:latin typeface="Calibri" pitchFamily="34" charset="0"/>
              </a:rPr>
              <a:t> Lu Slides on “Berkeley Motes and </a:t>
            </a:r>
            <a:r>
              <a:rPr lang="en-US" sz="2800" dirty="0" err="1" smtClean="0">
                <a:latin typeface="Calibri" pitchFamily="34" charset="0"/>
              </a:rPr>
              <a:t>TinyOS</a:t>
            </a:r>
            <a:r>
              <a:rPr lang="en-US" sz="2800" dirty="0" smtClean="0">
                <a:latin typeface="Calibri" pitchFamily="34" charset="0"/>
              </a:rPr>
              <a:t>”, Washington University in St. Louis, USA</a:t>
            </a:r>
          </a:p>
          <a:p>
            <a:r>
              <a:rPr lang="en-US" sz="2800" dirty="0" smtClean="0">
                <a:latin typeface="Calibri" pitchFamily="34" charset="0"/>
              </a:rPr>
              <a:t>J. Hill and D. Culler, “A Wireless Embedded Sensor Architecture for System-Level Optimization”, Technical Report, U.C. Berkeley, 2001.</a:t>
            </a:r>
          </a:p>
          <a:p>
            <a:r>
              <a:rPr lang="en-US" sz="2800" dirty="0" smtClean="0">
                <a:latin typeface="Calibri" pitchFamily="34" charset="0"/>
              </a:rPr>
              <a:t>X. Su, B.S. </a:t>
            </a:r>
            <a:r>
              <a:rPr lang="en-US" sz="2800" dirty="0" err="1" smtClean="0">
                <a:latin typeface="Calibri" pitchFamily="34" charset="0"/>
              </a:rPr>
              <a:t>Prabhu</a:t>
            </a:r>
            <a:r>
              <a:rPr lang="en-US" sz="2800" dirty="0" smtClean="0">
                <a:latin typeface="Calibri" pitchFamily="34" charset="0"/>
              </a:rPr>
              <a:t>, and R. </a:t>
            </a:r>
            <a:r>
              <a:rPr lang="en-US" sz="2800" dirty="0" err="1" smtClean="0">
                <a:latin typeface="Calibri" pitchFamily="34" charset="0"/>
              </a:rPr>
              <a:t>Gadh</a:t>
            </a:r>
            <a:r>
              <a:rPr lang="en-US" sz="2800" dirty="0" smtClean="0">
                <a:latin typeface="Calibri" pitchFamily="34" charset="0"/>
              </a:rPr>
              <a:t>, “RFID based General Wireless Sensor Interface”, Technical Report, UCLA, 2003.</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32</a:t>
            </a:fld>
            <a:endParaRPr lang="en-US"/>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p:txBody>
          <a:bodyPr/>
          <a:lstStyle/>
          <a:p>
            <a:r>
              <a:rPr lang="en-US" sz="6000" dirty="0" smtClean="0"/>
              <a:t/>
            </a:r>
            <a:br>
              <a:rPr lang="en-US" sz="6000" dirty="0" smtClean="0"/>
            </a:br>
            <a:r>
              <a:rPr lang="en-US" sz="6000" dirty="0" smtClean="0">
                <a:latin typeface="Arial" pitchFamily="34" charset="0"/>
                <a:cs typeface="Arial" pitchFamily="34" charset="0"/>
              </a:rPr>
              <a:t>Thank you!</a:t>
            </a:r>
            <a:br>
              <a:rPr lang="en-US" sz="6000" dirty="0" smtClean="0">
                <a:latin typeface="Arial" pitchFamily="34" charset="0"/>
                <a:cs typeface="Arial" pitchFamily="34" charset="0"/>
              </a:rPr>
            </a:br>
            <a:endParaRPr lang="en-US" sz="6000" dirty="0" smtClean="0">
              <a:latin typeface="Arial" pitchFamily="34" charset="0"/>
              <a:cs typeface="Arial" pitchFamily="34" charset="0"/>
            </a:endParaRPr>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543D8E54-6123-497C-85F4-FBDA0DFB011A}" type="slidenum">
              <a:rPr lang="en-US" smtClean="0"/>
              <a:pPr>
                <a:defRPr/>
              </a:pPr>
              <a:t>33</a:t>
            </a:fld>
            <a:endParaRPr lang="en-US"/>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Military Applications</a:t>
            </a:r>
          </a:p>
          <a:p>
            <a:r>
              <a:rPr lang="en-US" sz="2800" dirty="0" smtClean="0">
                <a:latin typeface="Calibri" pitchFamily="34" charset="0"/>
              </a:rPr>
              <a:t>Monitoring friendly forces, equipment, and ammunition</a:t>
            </a:r>
          </a:p>
          <a:p>
            <a:r>
              <a:rPr lang="en-US" sz="2800" dirty="0" smtClean="0">
                <a:latin typeface="Calibri" pitchFamily="34" charset="0"/>
              </a:rPr>
              <a:t>Battlefield surveillance</a:t>
            </a:r>
          </a:p>
          <a:p>
            <a:r>
              <a:rPr lang="en-US" sz="2800" dirty="0" smtClean="0">
                <a:latin typeface="Calibri" pitchFamily="34" charset="0"/>
              </a:rPr>
              <a:t>Reconnaissance of opposing forces and terrain</a:t>
            </a:r>
          </a:p>
          <a:p>
            <a:r>
              <a:rPr lang="en-US" sz="2800" dirty="0" smtClean="0">
                <a:latin typeface="Calibri" pitchFamily="34" charset="0"/>
              </a:rPr>
              <a:t>Targeting</a:t>
            </a:r>
          </a:p>
          <a:p>
            <a:r>
              <a:rPr lang="en-US" sz="2800" dirty="0" smtClean="0">
                <a:latin typeface="Calibri" pitchFamily="34" charset="0"/>
              </a:rPr>
              <a:t>Battle damage assessment</a:t>
            </a:r>
          </a:p>
          <a:p>
            <a:r>
              <a:rPr lang="en-US" sz="2800" dirty="0" smtClean="0">
                <a:latin typeface="Calibri" pitchFamily="34" charset="0"/>
              </a:rPr>
              <a:t>Nuclear, biological, and chemical attack detection</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4</a:t>
            </a:fld>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Environmental Applications</a:t>
            </a:r>
          </a:p>
          <a:p>
            <a:endParaRPr lang="en-US" sz="2800" dirty="0" smtClean="0">
              <a:latin typeface="Calibri" pitchFamily="34" charset="0"/>
            </a:endParaRPr>
          </a:p>
          <a:p>
            <a:r>
              <a:rPr lang="en-US" sz="2800" dirty="0" smtClean="0">
                <a:latin typeface="Calibri" pitchFamily="34" charset="0"/>
              </a:rPr>
              <a:t>Forest fire detection</a:t>
            </a:r>
          </a:p>
          <a:p>
            <a:r>
              <a:rPr lang="en-US" sz="2800" dirty="0" smtClean="0">
                <a:latin typeface="Calibri" pitchFamily="34" charset="0"/>
              </a:rPr>
              <a:t>Bio-complexity mapping of environment</a:t>
            </a:r>
          </a:p>
          <a:p>
            <a:r>
              <a:rPr lang="en-US" sz="2800" dirty="0" smtClean="0">
                <a:latin typeface="Calibri" pitchFamily="34" charset="0"/>
              </a:rPr>
              <a:t>Flood detection</a:t>
            </a:r>
          </a:p>
          <a:p>
            <a:r>
              <a:rPr lang="en-US" sz="2800" dirty="0" smtClean="0">
                <a:latin typeface="Calibri" pitchFamily="34" charset="0"/>
              </a:rPr>
              <a:t>Precision Agriculture</a:t>
            </a:r>
          </a:p>
          <a:p>
            <a:r>
              <a:rPr lang="en-US" sz="2800" dirty="0" smtClean="0">
                <a:latin typeface="Calibri" pitchFamily="34" charset="0"/>
              </a:rPr>
              <a:t>Air and water pollution</a:t>
            </a: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5</a:t>
            </a:fld>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Health Applications</a:t>
            </a:r>
          </a:p>
          <a:p>
            <a:endParaRPr lang="en-US" sz="2800" dirty="0" smtClean="0">
              <a:latin typeface="Calibri" pitchFamily="34" charset="0"/>
            </a:endParaRPr>
          </a:p>
          <a:p>
            <a:r>
              <a:rPr lang="en-US" sz="2800" dirty="0" err="1" smtClean="0">
                <a:latin typeface="Calibri" pitchFamily="34" charset="0"/>
              </a:rPr>
              <a:t>Telemonitoring</a:t>
            </a:r>
            <a:r>
              <a:rPr lang="en-US" sz="2800" dirty="0" smtClean="0">
                <a:latin typeface="Calibri" pitchFamily="34" charset="0"/>
              </a:rPr>
              <a:t> of human physiological data</a:t>
            </a:r>
          </a:p>
          <a:p>
            <a:r>
              <a:rPr lang="en-US" sz="2800" dirty="0" smtClean="0">
                <a:latin typeface="Calibri" pitchFamily="34" charset="0"/>
              </a:rPr>
              <a:t>Tracking and monitoring doctors and patients inside a hospital</a:t>
            </a:r>
          </a:p>
          <a:p>
            <a:r>
              <a:rPr lang="en-US" sz="2800" dirty="0" smtClean="0">
                <a:latin typeface="Calibri" pitchFamily="34" charset="0"/>
              </a:rPr>
              <a:t>Drug administration in hospitals</a:t>
            </a:r>
          </a:p>
          <a:p>
            <a:pPr>
              <a:buNone/>
            </a:pPr>
            <a:endParaRPr lang="en-US" sz="28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6</a:t>
            </a:fld>
            <a:endParaRPr lang="en-US"/>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Home and Office Applications</a:t>
            </a:r>
          </a:p>
          <a:p>
            <a:endParaRPr lang="en-US" sz="2800" dirty="0" smtClean="0">
              <a:latin typeface="Calibri" pitchFamily="34" charset="0"/>
            </a:endParaRPr>
          </a:p>
          <a:p>
            <a:r>
              <a:rPr lang="en-US" sz="2800" dirty="0" smtClean="0">
                <a:latin typeface="Calibri" pitchFamily="34" charset="0"/>
              </a:rPr>
              <a:t>Home and office automation</a:t>
            </a:r>
          </a:p>
          <a:p>
            <a:r>
              <a:rPr lang="en-US" sz="2800" dirty="0" smtClean="0">
                <a:latin typeface="Calibri" pitchFamily="34" charset="0"/>
              </a:rPr>
              <a:t>Smart environment</a:t>
            </a:r>
          </a:p>
          <a:p>
            <a:pPr>
              <a:buNone/>
            </a:pPr>
            <a:endParaRPr lang="en-US" sz="28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7</a:t>
            </a:fld>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609600"/>
            <a:ext cx="8305800" cy="1143000"/>
          </a:xfrm>
        </p:spPr>
        <p:txBody>
          <a:bodyPr/>
          <a:lstStyle/>
          <a:p>
            <a:r>
              <a:rPr lang="en-US" sz="4000" dirty="0" smtClean="0">
                <a:latin typeface="Calibri" pitchFamily="34" charset="0"/>
              </a:rPr>
              <a:t>Wireless Sensor Networks Applications</a:t>
            </a:r>
          </a:p>
        </p:txBody>
      </p:sp>
      <p:sp>
        <p:nvSpPr>
          <p:cNvPr id="184323" name="Rectangle 3"/>
          <p:cNvSpPr>
            <a:spLocks noGrp="1" noChangeArrowheads="1"/>
          </p:cNvSpPr>
          <p:nvPr>
            <p:ph type="body" idx="1"/>
          </p:nvPr>
        </p:nvSpPr>
        <p:spPr/>
        <p:txBody>
          <a:bodyPr/>
          <a:lstStyle/>
          <a:p>
            <a:pPr>
              <a:buNone/>
            </a:pPr>
            <a:r>
              <a:rPr lang="en-US" sz="3600" dirty="0" smtClean="0">
                <a:solidFill>
                  <a:srgbClr val="FF0000"/>
                </a:solidFill>
                <a:latin typeface="Calibri" pitchFamily="34" charset="0"/>
              </a:rPr>
              <a:t>Automotive Applications</a:t>
            </a:r>
          </a:p>
          <a:p>
            <a:endParaRPr lang="en-US" sz="2800" dirty="0" smtClean="0">
              <a:latin typeface="Calibri" pitchFamily="34" charset="0"/>
            </a:endParaRPr>
          </a:p>
          <a:p>
            <a:r>
              <a:rPr lang="en-US" sz="2800" dirty="0" smtClean="0">
                <a:latin typeface="Calibri" pitchFamily="34" charset="0"/>
              </a:rPr>
              <a:t>Reduces wiring effects</a:t>
            </a:r>
          </a:p>
          <a:p>
            <a:r>
              <a:rPr lang="en-US" sz="2800" dirty="0" smtClean="0">
                <a:latin typeface="Calibri" pitchFamily="34" charset="0"/>
              </a:rPr>
              <a:t>Measurements in chambers and rotating parts</a:t>
            </a:r>
          </a:p>
          <a:p>
            <a:r>
              <a:rPr lang="en-US" sz="2800" dirty="0" smtClean="0">
                <a:latin typeface="Calibri" pitchFamily="34" charset="0"/>
              </a:rPr>
              <a:t>Remote technical inspections</a:t>
            </a:r>
          </a:p>
          <a:p>
            <a:r>
              <a:rPr lang="en-US" sz="2800" dirty="0" smtClean="0">
                <a:latin typeface="Calibri" pitchFamily="34" charset="0"/>
              </a:rPr>
              <a:t>Conditions monitoring e.g. at a bearing</a:t>
            </a:r>
          </a:p>
          <a:p>
            <a:pPr>
              <a:buNone/>
            </a:pPr>
            <a:endParaRPr lang="en-US" sz="2800" dirty="0" smtClean="0">
              <a:latin typeface="Calibri" pitchFamily="34" charset="0"/>
            </a:endParaRPr>
          </a:p>
        </p:txBody>
      </p:sp>
      <p:sp>
        <p:nvSpPr>
          <p:cNvPr id="4" name="Slide Number Placeholder 3"/>
          <p:cNvSpPr>
            <a:spLocks noGrp="1"/>
          </p:cNvSpPr>
          <p:nvPr>
            <p:ph type="sldNum" sz="quarter" idx="12"/>
          </p:nvPr>
        </p:nvSpPr>
        <p:spPr/>
        <p:txBody>
          <a:bodyPr/>
          <a:lstStyle/>
          <a:p>
            <a:pPr>
              <a:defRPr/>
            </a:pPr>
            <a:fld id="{F442767B-48A0-4E92-8BF9-825173DDF3CC}" type="slidenum">
              <a:rPr lang="en-US" smtClean="0"/>
              <a:pPr>
                <a:defRPr/>
              </a:pPr>
              <a:t>8</a:t>
            </a:fld>
            <a:endParaRPr 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sz="4000" dirty="0" smtClean="0">
                <a:latin typeface="Calibri" pitchFamily="34" charset="0"/>
              </a:rPr>
              <a:t>Wireless Sensor Networks Applications</a:t>
            </a:r>
          </a:p>
        </p:txBody>
      </p:sp>
      <p:sp>
        <p:nvSpPr>
          <p:cNvPr id="6" name="Text Placeholder 5"/>
          <p:cNvSpPr>
            <a:spLocks noGrp="1"/>
          </p:cNvSpPr>
          <p:nvPr>
            <p:ph type="body" idx="1"/>
          </p:nvPr>
        </p:nvSpPr>
        <p:spPr/>
        <p:txBody>
          <a:bodyPr/>
          <a:lstStyle/>
          <a:p>
            <a:r>
              <a:rPr lang="en-US" dirty="0" smtClean="0">
                <a:solidFill>
                  <a:srgbClr val="FF0000"/>
                </a:solidFill>
                <a:latin typeface="Calibri" pitchFamily="34" charset="0"/>
              </a:rPr>
              <a:t>Automotive Applications</a:t>
            </a:r>
          </a:p>
        </p:txBody>
      </p:sp>
      <p:sp>
        <p:nvSpPr>
          <p:cNvPr id="8" name="Text Placeholder 7"/>
          <p:cNvSpPr>
            <a:spLocks noGrp="1"/>
          </p:cNvSpPr>
          <p:nvPr>
            <p:ph type="body" sz="quarter" idx="3"/>
          </p:nvPr>
        </p:nvSpPr>
        <p:spPr/>
        <p:txBody>
          <a:bodyPr/>
          <a:lstStyle/>
          <a:p>
            <a:endParaRPr lang="en-US"/>
          </a:p>
        </p:txBody>
      </p:sp>
      <p:pic>
        <p:nvPicPr>
          <p:cNvPr id="10" name="Content Placeholder 8" descr="Picture1.png"/>
          <p:cNvPicPr>
            <a:picLocks noGrp="1" noChangeAspect="1"/>
          </p:cNvPicPr>
          <p:nvPr>
            <p:ph sz="half" idx="2"/>
          </p:nvPr>
        </p:nvPicPr>
        <p:blipFill>
          <a:blip r:embed="rId3"/>
          <a:stretch>
            <a:fillRect/>
          </a:stretch>
        </p:blipFill>
        <p:spPr>
          <a:xfrm>
            <a:off x="515389" y="3136233"/>
            <a:ext cx="3923810" cy="2028572"/>
          </a:xfrm>
        </p:spPr>
      </p:pic>
      <p:pic>
        <p:nvPicPr>
          <p:cNvPr id="11" name="Picture 3"/>
          <p:cNvPicPr>
            <a:picLocks noGrp="1" noChangeAspect="1" noChangeArrowheads="1"/>
          </p:cNvPicPr>
          <p:nvPr>
            <p:ph sz="quarter" idx="4"/>
          </p:nvPr>
        </p:nvPicPr>
        <p:blipFill>
          <a:blip r:embed="rId4"/>
          <a:srcRect/>
          <a:stretch>
            <a:fillRect/>
          </a:stretch>
        </p:blipFill>
        <p:spPr bwMode="auto">
          <a:xfrm>
            <a:off x="4495800" y="2667000"/>
            <a:ext cx="4343400" cy="2845126"/>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DE6CE127-0292-4030-AB8F-26921EC8A19C}" type="slidenum">
              <a:rPr lang="en-US" smtClean="0"/>
              <a:pPr>
                <a:defRPr/>
              </a:pPr>
              <a:t>9</a:t>
            </a:fld>
            <a:endParaRPr lang="en-US"/>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PPT-white-2">
  <a:themeElements>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white-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whi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whi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whi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whi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whi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whit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whi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whi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whi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whi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whi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PPT-white-2</Template>
  <TotalTime>3195</TotalTime>
  <Words>974</Words>
  <Application>Microsoft PowerPoint</Application>
  <PresentationFormat>On-screen Show (4:3)</PresentationFormat>
  <Paragraphs>233</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PPT-white-2</vt:lpstr>
      <vt:lpstr>Wireless Sensor Networks:  A Survey   </vt:lpstr>
      <vt:lpstr>Outline</vt:lpstr>
      <vt:lpstr>Introduction</vt:lpstr>
      <vt:lpstr>Wireless Sensor Networks Applications</vt:lpstr>
      <vt:lpstr>Wireless Sensor Networks Applications</vt:lpstr>
      <vt:lpstr>Wireless Sensor Networks Applications</vt:lpstr>
      <vt:lpstr>Wireless Sensor Networks Applications</vt:lpstr>
      <vt:lpstr>Wireless Sensor Networks Applications</vt:lpstr>
      <vt:lpstr>Wireless Sensor Networks Applications</vt:lpstr>
      <vt:lpstr>Wireless Sensor Networks Applications</vt:lpstr>
      <vt:lpstr>Underwater Acoustic Sensor Networks ref. Georgia Institute of Technology</vt:lpstr>
      <vt:lpstr>Factors Influencing WSN Design</vt:lpstr>
      <vt:lpstr>Sensor Nodes</vt:lpstr>
      <vt:lpstr>Sensor Node Components</vt:lpstr>
      <vt:lpstr>Sensor Node Components</vt:lpstr>
      <vt:lpstr>WSN Communication Architecture</vt:lpstr>
      <vt:lpstr>WSN Protocol Stack</vt:lpstr>
      <vt:lpstr>A Few WSN Protocols</vt:lpstr>
      <vt:lpstr>Data-Centric Routing</vt:lpstr>
      <vt:lpstr>Data Aggregation in WSNs</vt:lpstr>
      <vt:lpstr>WSN Operating Systems</vt:lpstr>
      <vt:lpstr>TinyOS</vt:lpstr>
      <vt:lpstr>TinyOS Charactersitics</vt:lpstr>
      <vt:lpstr>MICA Sensor Mote</vt:lpstr>
      <vt:lpstr>MICA Mote Specifications</vt:lpstr>
      <vt:lpstr>Smart Dust Mote Specifications</vt:lpstr>
      <vt:lpstr>WSN Development Platforms</vt:lpstr>
      <vt:lpstr>WSN Simulators</vt:lpstr>
      <vt:lpstr>WSN Emulators</vt:lpstr>
      <vt:lpstr>Conclusion</vt:lpstr>
      <vt:lpstr>References</vt:lpstr>
      <vt:lpstr>References</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Sensor Networks</dc:title>
  <dc:creator>Arslan</dc:creator>
  <cp:lastModifiedBy>Arslan</cp:lastModifiedBy>
  <cp:revision>367</cp:revision>
  <dcterms:created xsi:type="dcterms:W3CDTF">2005-08-04T00:48:54Z</dcterms:created>
  <dcterms:modified xsi:type="dcterms:W3CDTF">2009-03-26T01:18:51Z</dcterms:modified>
</cp:coreProperties>
</file>