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Default Extension="bin" ContentType="application/vnd.openxmlformats-officedocument.presentationml.printerSettings"/>
  <Override PartName="/ppt/theme/theme2.xml" ContentType="application/vnd.openxmlformats-officedocument.them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05" r:id="rId3"/>
    <p:sldId id="406" r:id="rId4"/>
    <p:sldId id="465" r:id="rId5"/>
    <p:sldId id="460" r:id="rId6"/>
    <p:sldId id="464" r:id="rId7"/>
    <p:sldId id="466" r:id="rId8"/>
    <p:sldId id="467" r:id="rId9"/>
    <p:sldId id="471" r:id="rId10"/>
    <p:sldId id="470" r:id="rId11"/>
    <p:sldId id="468" r:id="rId12"/>
    <p:sldId id="469" r:id="rId13"/>
    <p:sldId id="462" r:id="rId14"/>
    <p:sldId id="472" r:id="rId15"/>
    <p:sldId id="461" r:id="rId16"/>
    <p:sldId id="473" r:id="rId17"/>
    <p:sldId id="474" r:id="rId18"/>
    <p:sldId id="475" r:id="rId19"/>
    <p:sldId id="459" r:id="rId2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52EA2"/>
    <a:srgbClr val="0064B9"/>
    <a:srgbClr val="BFEAFE"/>
    <a:srgbClr val="22875E"/>
    <a:srgbClr val="0080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27426" autoAdjust="0"/>
    <p:restoredTop sz="92040" autoAdjust="0"/>
  </p:normalViewPr>
  <p:slideViewPr>
    <p:cSldViewPr>
      <p:cViewPr varScale="1">
        <p:scale>
          <a:sx n="96" d="100"/>
          <a:sy n="96" d="100"/>
        </p:scale>
        <p:origin x="-112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57FC8-AE4C-9F41-A8A5-06C4E7BCA765}" type="datetimeFigureOut">
              <a:rPr lang="en-US" smtClean="0"/>
              <a:t>3/27/09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278F-22CF-4143-AC8C-53AF62805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E989E2-7797-434B-9EF3-E446AC6D30FA}" type="datetimeFigureOut">
              <a:rPr lang="en-US"/>
              <a:pPr/>
              <a:t>3/24/09</a:t>
            </a:fld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262469-0C3A-41D7-B374-7DAFCFFBDB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026A43-C162-46AD-9E65-9E5988BDF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0CC48-3EAF-4D5D-A879-1CCD29779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4E91-AB13-4DB1-86A0-0C788B52B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F6756-F264-41E1-91FB-E3748B6F2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C01F-2CE8-41C7-A34A-1BF59466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8E54-6123-497C-85F4-FBDA0DFB0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571CA-6994-4EA7-8DFA-8A3F34FA1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FBC91-73AC-4044-A7CC-CC3CA10B9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9F768-3DA0-44CA-9945-1B8FE8364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06F5-7EDE-4CF1-BD55-87E5D0BB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04475-6735-46DB-9A75-F5F4E81CE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2767B-48A0-4E92-8BF9-825173DDF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91849-1C23-44A2-82FC-9F024B583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843B-172F-4046-9A8D-D3806C03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CE127-0292-4030-AB8F-26921EC8A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B2623-6CA0-477B-8269-1893DF8C9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4B8C9-22BF-4F47-953B-BCC657FBC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A2BB8-ED95-4444-A71F-78A4E99C8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785B-8333-4D8A-95EE-84D55BB25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/>
              </a:defRPr>
            </a:lvl1pPr>
          </a:lstStyle>
          <a:p>
            <a:pPr>
              <a:defRPr/>
            </a:pPr>
            <a:fld id="{E7D7DE30-99C8-4930-BF57-FFE465DE5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affersharief/Pictures/stereooutput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00200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64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Occupant Classification System for Automotive Airbag Suppression</a:t>
            </a:r>
            <a:r>
              <a:rPr lang="en-US" sz="4000" b="1" dirty="0" smtClean="0">
                <a:solidFill>
                  <a:srgbClr val="0064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438400"/>
            <a:ext cx="7772400" cy="3429000"/>
          </a:xfrm>
        </p:spPr>
        <p:txBody>
          <a:bodyPr/>
          <a:lstStyle/>
          <a:p>
            <a:pPr eaLnBrk="1" hangingPunct="1"/>
            <a:endParaRPr lang="en-US" sz="1800" dirty="0" smtClean="0">
              <a:latin typeface="Arial" charset="0"/>
            </a:endParaRPr>
          </a:p>
          <a:p>
            <a:pPr eaLnBrk="1" hangingPunct="1"/>
            <a:endParaRPr lang="en-US" sz="1800" dirty="0" smtClean="0">
              <a:solidFill>
                <a:srgbClr val="0064B9"/>
              </a:solidFill>
              <a:latin typeface="Arial" charset="0"/>
            </a:endParaRPr>
          </a:p>
          <a:p>
            <a:pPr eaLnBrk="1" hangingPunct="1"/>
            <a:r>
              <a:rPr lang="en-US" sz="3600" dirty="0" smtClean="0">
                <a:solidFill>
                  <a:srgbClr val="0064B9"/>
                </a:solidFill>
                <a:latin typeface="Arial" charset="0"/>
              </a:rPr>
              <a:t>A.Jaffer Sharief </a:t>
            </a:r>
            <a:endParaRPr lang="en-US" sz="2800" dirty="0" smtClean="0">
              <a:solidFill>
                <a:srgbClr val="0064B9"/>
              </a:solidFill>
              <a:latin typeface="Arial" charset="0"/>
            </a:endParaRPr>
          </a:p>
          <a:p>
            <a:pPr eaLnBrk="1" hangingPunct="1"/>
            <a:r>
              <a:rPr lang="en-US" sz="3600" dirty="0" smtClean="0">
                <a:solidFill>
                  <a:srgbClr val="0064B9"/>
                </a:solidFill>
                <a:latin typeface="Arial" charset="0"/>
              </a:rPr>
              <a:t>EEL 6935</a:t>
            </a:r>
          </a:p>
          <a:p>
            <a:pPr eaLnBrk="1" hangingPunct="1"/>
            <a:endParaRPr lang="en-US" sz="3600" dirty="0" smtClean="0">
              <a:latin typeface="Arial" charset="0"/>
            </a:endParaRPr>
          </a:p>
          <a:p>
            <a:pPr eaLnBrk="1" hangingPunct="1"/>
            <a:endParaRPr lang="en-US" sz="36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26A43-C162-46AD-9E65-9E5988BDFD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3886200" cy="5029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>
                <a:solidFill>
                  <a:srgbClr val="0064B9"/>
                </a:solidFill>
              </a:rPr>
              <a:t>Challenges for Computer Vision</a:t>
            </a:r>
            <a:endParaRPr lang="en-US" dirty="0">
              <a:solidFill>
                <a:srgbClr val="0064B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362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4B9"/>
                </a:solidFill>
              </a:rPr>
              <a:t>Inter-Class Variability</a:t>
            </a:r>
            <a:endParaRPr lang="en-US" dirty="0">
              <a:solidFill>
                <a:srgbClr val="0064B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2766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64B9"/>
                </a:solidFill>
              </a:rPr>
              <a:t>Light Levels ( day to night)</a:t>
            </a:r>
          </a:p>
          <a:p>
            <a:pPr algn="l"/>
            <a:endParaRPr lang="en-US" dirty="0" smtClean="0">
              <a:solidFill>
                <a:srgbClr val="0064B9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64B9"/>
                </a:solidFill>
              </a:rPr>
              <a:t>Seating Positions    </a:t>
            </a:r>
          </a:p>
          <a:p>
            <a:pPr algn="l"/>
            <a:r>
              <a:rPr lang="en-US" dirty="0" smtClean="0">
                <a:solidFill>
                  <a:srgbClr val="0064B9"/>
                </a:solidFill>
              </a:rPr>
              <a:t> 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64B9"/>
                </a:solidFill>
              </a:rPr>
              <a:t>Shadows and bright spots in same image due to motion.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>
                <a:solidFill>
                  <a:srgbClr val="0064B9"/>
                </a:solidFill>
              </a:rPr>
              <a:t>Challenges for Computer Vision</a:t>
            </a:r>
            <a:endParaRPr lang="en-US" dirty="0">
              <a:solidFill>
                <a:srgbClr val="0064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429000"/>
            <a:ext cx="5143500" cy="1968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7526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4B9"/>
                </a:solidFill>
              </a:rPr>
              <a:t>Intra-Class Variability</a:t>
            </a:r>
          </a:p>
          <a:p>
            <a:endParaRPr lang="en-US" dirty="0" smtClean="0">
              <a:solidFill>
                <a:srgbClr val="0064B9"/>
              </a:solidFill>
            </a:endParaRPr>
          </a:p>
          <a:p>
            <a:endParaRPr lang="en-US" sz="2000" dirty="0" smtClean="0">
              <a:solidFill>
                <a:srgbClr val="0064B9"/>
              </a:solidFill>
            </a:endParaRPr>
          </a:p>
          <a:p>
            <a:r>
              <a:rPr lang="en-US" sz="2000" b="1" dirty="0" smtClean="0">
                <a:solidFill>
                  <a:srgbClr val="0064B9"/>
                </a:solidFill>
              </a:rPr>
              <a:t>RFIS</a:t>
            </a:r>
            <a:r>
              <a:rPr lang="en-US" sz="2000" b="1" dirty="0" smtClean="0">
                <a:solidFill>
                  <a:srgbClr val="0064B9"/>
                </a:solidFill>
              </a:rPr>
              <a:t>                       RFIS </a:t>
            </a:r>
            <a:r>
              <a:rPr lang="en-US" sz="2000" b="1" dirty="0" smtClean="0">
                <a:solidFill>
                  <a:srgbClr val="0064B9"/>
                </a:solidFill>
              </a:rPr>
              <a:t>under </a:t>
            </a:r>
            <a:r>
              <a:rPr lang="en-US" sz="2000" b="1" dirty="0" smtClean="0">
                <a:solidFill>
                  <a:srgbClr val="0064B9"/>
                </a:solidFill>
              </a:rPr>
              <a:t>blanket</a:t>
            </a:r>
            <a:endParaRPr lang="en-US" sz="2000" dirty="0">
              <a:solidFill>
                <a:srgbClr val="0064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>
                <a:solidFill>
                  <a:srgbClr val="0064B9"/>
                </a:solidFill>
              </a:rPr>
              <a:t>Challenges for Computer Vision</a:t>
            </a:r>
            <a:endParaRPr lang="en-US" dirty="0">
              <a:solidFill>
                <a:srgbClr val="0064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3189432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657600"/>
            <a:ext cx="32004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2819400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4B9"/>
                </a:solidFill>
              </a:rPr>
              <a:t>Two different classes showing about the same pattern</a:t>
            </a:r>
            <a:endParaRPr lang="en-US" dirty="0">
              <a:solidFill>
                <a:srgbClr val="0064B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752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4B9"/>
                </a:solidFill>
              </a:rPr>
              <a:t>Inter-Class Similarity:</a:t>
            </a:r>
            <a:endParaRPr lang="en-US" dirty="0">
              <a:solidFill>
                <a:srgbClr val="0064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rgbClr val="0064B9"/>
                </a:solidFill>
              </a:rPr>
              <a:t>System Requirements</a:t>
            </a:r>
            <a:endParaRPr lang="en-US" dirty="0">
              <a:solidFill>
                <a:srgbClr val="0064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7" descr="air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2743200" cy="21984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60198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4B9"/>
                </a:solidFill>
              </a:rPr>
              <a:t>Source: BOSCH Automotive</a:t>
            </a:r>
            <a:endParaRPr lang="en-US" sz="2000" dirty="0">
              <a:solidFill>
                <a:srgbClr val="0064B9"/>
              </a:solidFill>
            </a:endParaRPr>
          </a:p>
        </p:txBody>
      </p:sp>
      <p:pic>
        <p:nvPicPr>
          <p:cNvPr id="7" name="Picture 104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86200" y="2209800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64B9"/>
                </a:solidFill>
              </a:rPr>
              <a:t>Real-Time Operation</a:t>
            </a:r>
          </a:p>
          <a:p>
            <a:pPr algn="l"/>
            <a:endParaRPr lang="en-US" dirty="0" smtClean="0">
              <a:solidFill>
                <a:srgbClr val="0064B9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64B9"/>
                </a:solidFill>
              </a:rPr>
              <a:t>Very Reliable</a:t>
            </a:r>
          </a:p>
          <a:p>
            <a:pPr algn="l"/>
            <a:endParaRPr lang="en-US" dirty="0" smtClean="0">
              <a:solidFill>
                <a:srgbClr val="0064B9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64B9"/>
                </a:solidFill>
              </a:rPr>
              <a:t>Compact</a:t>
            </a:r>
          </a:p>
          <a:p>
            <a:pPr algn="l"/>
            <a:endParaRPr lang="en-US" dirty="0" smtClean="0">
              <a:solidFill>
                <a:srgbClr val="0064B9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64B9"/>
                </a:solidFill>
              </a:rPr>
              <a:t>Low Power</a:t>
            </a:r>
            <a:endParaRPr lang="en-US" dirty="0">
              <a:solidFill>
                <a:srgbClr val="0064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Rectangle 1087"/>
          <p:cNvSpPr>
            <a:spLocks noChangeArrowheads="1"/>
          </p:cNvSpPr>
          <p:nvPr/>
        </p:nvSpPr>
        <p:spPr bwMode="auto">
          <a:xfrm>
            <a:off x="609600" y="609600"/>
            <a:ext cx="8153399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368" tIns="39685" rIns="79368" bIns="39685" anchor="b">
            <a:prstTxWarp prst="textNoShape">
              <a:avLst/>
            </a:prstTxWarp>
          </a:bodyPr>
          <a:lstStyle/>
          <a:p>
            <a:pPr defTabSz="849313">
              <a:lnSpc>
                <a:spcPts val="2225"/>
              </a:lnSpc>
              <a:spcBef>
                <a:spcPct val="0"/>
              </a:spcBef>
            </a:pPr>
            <a:r>
              <a:rPr lang="de-DE" sz="2800" dirty="0" err="1" smtClean="0">
                <a:solidFill>
                  <a:srgbClr val="0064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97" charset="0"/>
              </a:rPr>
              <a:t>Architecture</a:t>
            </a:r>
            <a:r>
              <a:rPr lang="de-DE" sz="2800" dirty="0" smtClean="0">
                <a:solidFill>
                  <a:srgbClr val="0064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97" charset="0"/>
              </a:rPr>
              <a:t> </a:t>
            </a:r>
            <a:r>
              <a:rPr lang="de-DE" sz="2800" dirty="0">
                <a:solidFill>
                  <a:srgbClr val="0064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97" charset="0"/>
              </a:rPr>
              <a:t>of </a:t>
            </a:r>
            <a:r>
              <a:rPr lang="de-DE" sz="2800" dirty="0" err="1">
                <a:solidFill>
                  <a:srgbClr val="0064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97" charset="0"/>
              </a:rPr>
              <a:t>the</a:t>
            </a:r>
            <a:r>
              <a:rPr lang="de-DE" sz="2800" dirty="0" smtClean="0">
                <a:solidFill>
                  <a:srgbClr val="0064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97" charset="0"/>
              </a:rPr>
              <a:t> </a:t>
            </a:r>
            <a:r>
              <a:rPr lang="de-DE" sz="2800" dirty="0" err="1" smtClean="0">
                <a:solidFill>
                  <a:srgbClr val="0064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97" charset="0"/>
              </a:rPr>
              <a:t>Occupant</a:t>
            </a:r>
            <a:r>
              <a:rPr lang="de-DE" sz="2800" dirty="0" smtClean="0">
                <a:solidFill>
                  <a:srgbClr val="0064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97" charset="0"/>
              </a:rPr>
              <a:t> </a:t>
            </a:r>
            <a:r>
              <a:rPr lang="de-DE" sz="2800" dirty="0" err="1" smtClean="0">
                <a:solidFill>
                  <a:srgbClr val="0064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97" charset="0"/>
              </a:rPr>
              <a:t>Classification</a:t>
            </a:r>
            <a:r>
              <a:rPr lang="de-DE" sz="2800" dirty="0" smtClean="0">
                <a:solidFill>
                  <a:srgbClr val="0064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97" charset="0"/>
              </a:rPr>
              <a:t> System</a:t>
            </a:r>
            <a:endParaRPr lang="de-DE" sz="2800" dirty="0">
              <a:solidFill>
                <a:srgbClr val="0064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-97" charset="0"/>
            </a:endParaRPr>
          </a:p>
        </p:txBody>
      </p:sp>
      <p:sp>
        <p:nvSpPr>
          <p:cNvPr id="10" name="Arc 1058"/>
          <p:cNvSpPr>
            <a:spLocks/>
          </p:cNvSpPr>
          <p:nvPr/>
        </p:nvSpPr>
        <p:spPr bwMode="auto">
          <a:xfrm>
            <a:off x="1524000" y="1828800"/>
            <a:ext cx="6016625" cy="3371850"/>
          </a:xfrm>
          <a:custGeom>
            <a:avLst/>
            <a:gdLst>
              <a:gd name="G0" fmla="+- 4897 0 0"/>
              <a:gd name="G1" fmla="+- 21600 0 0"/>
              <a:gd name="G2" fmla="+- 21600 0 0"/>
              <a:gd name="T0" fmla="*/ 0 w 26417"/>
              <a:gd name="T1" fmla="*/ 562 h 21600"/>
              <a:gd name="T2" fmla="*/ 26417 w 26417"/>
              <a:gd name="T3" fmla="*/ 19739 h 21600"/>
              <a:gd name="T4" fmla="*/ 4897 w 264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17" h="21600" fill="none" extrusionOk="0">
                <a:moveTo>
                  <a:pt x="0" y="562"/>
                </a:moveTo>
                <a:cubicBezTo>
                  <a:pt x="1605" y="188"/>
                  <a:pt x="3248" y="-1"/>
                  <a:pt x="4897" y="0"/>
                </a:cubicBezTo>
                <a:cubicBezTo>
                  <a:pt x="16105" y="0"/>
                  <a:pt x="25451" y="8572"/>
                  <a:pt x="26416" y="19739"/>
                </a:cubicBezTo>
              </a:path>
              <a:path w="26417" h="21600" stroke="0" extrusionOk="0">
                <a:moveTo>
                  <a:pt x="0" y="562"/>
                </a:moveTo>
                <a:cubicBezTo>
                  <a:pt x="1605" y="188"/>
                  <a:pt x="3248" y="-1"/>
                  <a:pt x="4897" y="0"/>
                </a:cubicBezTo>
                <a:cubicBezTo>
                  <a:pt x="16105" y="0"/>
                  <a:pt x="25451" y="8572"/>
                  <a:pt x="26416" y="19739"/>
                </a:cubicBezTo>
                <a:lnTo>
                  <a:pt x="4897" y="21600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974" tIns="45987" rIns="91974" bIns="4598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103"/>
          <p:cNvGrpSpPr>
            <a:grpSpLocks/>
          </p:cNvGrpSpPr>
          <p:nvPr/>
        </p:nvGrpSpPr>
        <p:grpSpPr bwMode="auto">
          <a:xfrm>
            <a:off x="895350" y="2678113"/>
            <a:ext cx="2178050" cy="1114425"/>
            <a:chOff x="564" y="1687"/>
            <a:chExt cx="1372" cy="702"/>
          </a:xfrm>
        </p:grpSpPr>
        <p:sp>
          <p:nvSpPr>
            <p:cNvPr id="12" name="Rectangle 1059"/>
            <p:cNvSpPr>
              <a:spLocks noChangeArrowheads="1"/>
            </p:cNvSpPr>
            <p:nvPr/>
          </p:nvSpPr>
          <p:spPr bwMode="auto">
            <a:xfrm>
              <a:off x="564" y="1687"/>
              <a:ext cx="1372" cy="702"/>
            </a:xfrm>
            <a:prstGeom prst="rect">
              <a:avLst/>
            </a:prstGeom>
            <a:gradFill rotWithShape="0">
              <a:gsLst>
                <a:gs pos="0">
                  <a:srgbClr val="B0CECD">
                    <a:gamma/>
                    <a:shade val="46275"/>
                    <a:invGamma/>
                  </a:srgbClr>
                </a:gs>
                <a:gs pos="50000">
                  <a:srgbClr val="B0CECD"/>
                </a:gs>
                <a:gs pos="100000">
                  <a:srgbClr val="B0CEC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974" tIns="45987" rIns="91974" bIns="45987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" name="Rectangle 1067"/>
            <p:cNvSpPr>
              <a:spLocks noChangeArrowheads="1"/>
            </p:cNvSpPr>
            <p:nvPr/>
          </p:nvSpPr>
          <p:spPr bwMode="auto">
            <a:xfrm>
              <a:off x="1440" y="1920"/>
              <a:ext cx="386" cy="200"/>
            </a:xfrm>
            <a:prstGeom prst="rect">
              <a:avLst/>
            </a:prstGeom>
            <a:gradFill rotWithShape="0">
              <a:gsLst>
                <a:gs pos="0">
                  <a:srgbClr val="95B4FE">
                    <a:gamma/>
                    <a:shade val="81961"/>
                    <a:invGamma/>
                  </a:srgbClr>
                </a:gs>
                <a:gs pos="50000">
                  <a:srgbClr val="95B4FE"/>
                </a:gs>
                <a:gs pos="100000">
                  <a:srgbClr val="95B4FE">
                    <a:gamma/>
                    <a:shade val="81961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974" tIns="45987" rIns="91974" bIns="45987">
              <a:prstTxWarp prst="textNoShape">
                <a:avLst/>
              </a:prstTxWarp>
              <a:spAutoFit/>
            </a:bodyPr>
            <a:lstStyle/>
            <a:p>
              <a:pPr defTabSz="762000">
                <a:spcBef>
                  <a:spcPct val="0"/>
                </a:spcBef>
              </a:pPr>
              <a:r>
                <a:rPr lang="de-DE" sz="1400" b="0" dirty="0">
                  <a:solidFill>
                    <a:schemeClr val="accent2"/>
                  </a:solidFill>
                  <a:latin typeface="Arial" pitchFamily="-97" charset="0"/>
                </a:rPr>
                <a:t>ASIC</a:t>
              </a:r>
            </a:p>
          </p:txBody>
        </p:sp>
        <p:sp>
          <p:nvSpPr>
            <p:cNvPr id="14" name="Rectangle 1068"/>
            <p:cNvSpPr>
              <a:spLocks noChangeArrowheads="1"/>
            </p:cNvSpPr>
            <p:nvPr/>
          </p:nvSpPr>
          <p:spPr bwMode="auto">
            <a:xfrm>
              <a:off x="661" y="1728"/>
              <a:ext cx="587" cy="601"/>
            </a:xfrm>
            <a:prstGeom prst="rect">
              <a:avLst/>
            </a:prstGeom>
            <a:gradFill rotWithShape="0">
              <a:gsLst>
                <a:gs pos="0">
                  <a:srgbClr val="95B4FE">
                    <a:gamma/>
                    <a:shade val="81961"/>
                    <a:invGamma/>
                  </a:srgbClr>
                </a:gs>
                <a:gs pos="50000">
                  <a:srgbClr val="95B4FE"/>
                </a:gs>
                <a:gs pos="100000">
                  <a:srgbClr val="95B4FE">
                    <a:gamma/>
                    <a:shade val="81961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1974" tIns="45987" rIns="91974" bIns="45987">
              <a:prstTxWarp prst="textNoShape">
                <a:avLst/>
              </a:prstTxWarp>
              <a:spAutoFit/>
            </a:bodyPr>
            <a:lstStyle/>
            <a:p>
              <a:pPr defTabSz="762000">
                <a:spcBef>
                  <a:spcPct val="0"/>
                </a:spcBef>
              </a:pPr>
              <a:r>
                <a:rPr lang="de-DE" sz="1400" b="0" dirty="0" smtClean="0">
                  <a:solidFill>
                    <a:schemeClr val="accent2"/>
                  </a:solidFill>
                  <a:latin typeface="Arial" pitchFamily="-97" charset="0"/>
                </a:rPr>
                <a:t>Single </a:t>
              </a:r>
              <a:r>
                <a:rPr lang="de-DE" sz="1400" b="0" dirty="0" err="1" smtClean="0">
                  <a:solidFill>
                    <a:schemeClr val="accent2"/>
                  </a:solidFill>
                  <a:latin typeface="Arial" pitchFamily="-97" charset="0"/>
                </a:rPr>
                <a:t>Grey</a:t>
              </a:r>
              <a:r>
                <a:rPr lang="de-DE" sz="1400" b="0" dirty="0" smtClean="0">
                  <a:solidFill>
                    <a:schemeClr val="accent2"/>
                  </a:solidFill>
                  <a:latin typeface="Arial" pitchFamily="-97" charset="0"/>
                </a:rPr>
                <a:t> </a:t>
              </a:r>
              <a:r>
                <a:rPr lang="de-DE" sz="1400" b="0" dirty="0" err="1" smtClean="0">
                  <a:solidFill>
                    <a:schemeClr val="accent2"/>
                  </a:solidFill>
                  <a:latin typeface="Arial" pitchFamily="-97" charset="0"/>
                </a:rPr>
                <a:t>Scale</a:t>
              </a:r>
              <a:r>
                <a:rPr lang="de-DE" sz="1400" b="0" dirty="0" smtClean="0">
                  <a:solidFill>
                    <a:schemeClr val="accent2"/>
                  </a:solidFill>
                  <a:latin typeface="Arial" pitchFamily="-97" charset="0"/>
                </a:rPr>
                <a:t> Camera</a:t>
              </a:r>
              <a:endParaRPr lang="de-DE" sz="1700" b="0" dirty="0">
                <a:solidFill>
                  <a:schemeClr val="accent2"/>
                </a:solidFill>
                <a:latin typeface="Arial" pitchFamily="-97" charset="0"/>
              </a:endParaRPr>
            </a:p>
          </p:txBody>
        </p:sp>
        <p:sp>
          <p:nvSpPr>
            <p:cNvPr id="15" name="Line 1069"/>
            <p:cNvSpPr>
              <a:spLocks noChangeShapeType="1"/>
            </p:cNvSpPr>
            <p:nvPr/>
          </p:nvSpPr>
          <p:spPr bwMode="auto">
            <a:xfrm>
              <a:off x="1291" y="2050"/>
              <a:ext cx="1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lIns="91974" tIns="45987" rIns="91974" bIns="45987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6" name="Rectangle 1072"/>
          <p:cNvSpPr>
            <a:spLocks noChangeArrowheads="1"/>
          </p:cNvSpPr>
          <p:nvPr/>
        </p:nvSpPr>
        <p:spPr bwMode="auto">
          <a:xfrm>
            <a:off x="1219200" y="1524000"/>
            <a:ext cx="985499" cy="35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974" tIns="45987" rIns="91974" bIns="45987">
            <a:prstTxWarp prst="textNoShape">
              <a:avLst/>
            </a:prstTxWarp>
            <a:spAutoFit/>
          </a:bodyPr>
          <a:lstStyle/>
          <a:p>
            <a:pPr defTabSz="762000">
              <a:spcBef>
                <a:spcPct val="0"/>
              </a:spcBef>
            </a:pPr>
            <a:r>
              <a:rPr lang="de-DE" sz="1700" b="0" u="sng" dirty="0">
                <a:solidFill>
                  <a:srgbClr val="0064B9"/>
                </a:solidFill>
                <a:latin typeface="Arial" pitchFamily="-97" charset="0"/>
              </a:rPr>
              <a:t>Sensors</a:t>
            </a:r>
          </a:p>
        </p:txBody>
      </p:sp>
      <p:sp>
        <p:nvSpPr>
          <p:cNvPr id="17" name="Rectangle 1073"/>
          <p:cNvSpPr>
            <a:spLocks noChangeArrowheads="1"/>
          </p:cNvSpPr>
          <p:nvPr/>
        </p:nvSpPr>
        <p:spPr bwMode="auto">
          <a:xfrm>
            <a:off x="3260725" y="1547813"/>
            <a:ext cx="3020599" cy="35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974" tIns="45987" rIns="91974" bIns="45987">
            <a:prstTxWarp prst="textNoShape">
              <a:avLst/>
            </a:prstTxWarp>
            <a:spAutoFit/>
          </a:bodyPr>
          <a:lstStyle/>
          <a:p>
            <a:pPr defTabSz="762000">
              <a:spcBef>
                <a:spcPct val="0"/>
              </a:spcBef>
            </a:pPr>
            <a:r>
              <a:rPr lang="de-DE" sz="1700" b="0" u="sng" dirty="0">
                <a:solidFill>
                  <a:srgbClr val="0064B9"/>
                </a:solidFill>
                <a:latin typeface="Arial" pitchFamily="-97" charset="0"/>
              </a:rPr>
              <a:t>Electronic </a:t>
            </a:r>
            <a:r>
              <a:rPr lang="de-DE" sz="1700" b="0" u="sng" dirty="0" err="1">
                <a:solidFill>
                  <a:srgbClr val="0064B9"/>
                </a:solidFill>
                <a:latin typeface="Arial" pitchFamily="-97" charset="0"/>
              </a:rPr>
              <a:t>Control</a:t>
            </a:r>
            <a:r>
              <a:rPr lang="de-DE" sz="1700" b="0" u="sng" dirty="0">
                <a:solidFill>
                  <a:srgbClr val="0064B9"/>
                </a:solidFill>
                <a:latin typeface="Arial" pitchFamily="-97" charset="0"/>
              </a:rPr>
              <a:t> Unit (ECU)</a:t>
            </a:r>
          </a:p>
        </p:txBody>
      </p:sp>
      <p:sp>
        <p:nvSpPr>
          <p:cNvPr id="18" name="Rectangle 1074"/>
          <p:cNvSpPr>
            <a:spLocks noChangeArrowheads="1"/>
          </p:cNvSpPr>
          <p:nvPr/>
        </p:nvSpPr>
        <p:spPr bwMode="auto">
          <a:xfrm>
            <a:off x="7123113" y="1547813"/>
            <a:ext cx="1119462" cy="35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974" tIns="45987" rIns="91974" bIns="45987">
            <a:prstTxWarp prst="textNoShape">
              <a:avLst/>
            </a:prstTxWarp>
            <a:spAutoFit/>
          </a:bodyPr>
          <a:lstStyle/>
          <a:p>
            <a:pPr defTabSz="762000">
              <a:spcBef>
                <a:spcPct val="0"/>
              </a:spcBef>
            </a:pPr>
            <a:r>
              <a:rPr lang="de-DE" sz="1700" b="0" u="sng" dirty="0" err="1">
                <a:solidFill>
                  <a:srgbClr val="0064B9"/>
                </a:solidFill>
                <a:latin typeface="Arial" pitchFamily="-97" charset="0"/>
              </a:rPr>
              <a:t>Actuators</a:t>
            </a:r>
            <a:endParaRPr lang="de-DE" sz="1700" b="0" u="sng" dirty="0">
              <a:solidFill>
                <a:srgbClr val="0064B9"/>
              </a:solidFill>
              <a:latin typeface="Arial" pitchFamily="-97" charset="0"/>
            </a:endParaRPr>
          </a:p>
        </p:txBody>
      </p:sp>
      <p:grpSp>
        <p:nvGrpSpPr>
          <p:cNvPr id="19" name="Group 1105"/>
          <p:cNvGrpSpPr>
            <a:grpSpLocks/>
          </p:cNvGrpSpPr>
          <p:nvPr/>
        </p:nvGrpSpPr>
        <p:grpSpPr bwMode="auto">
          <a:xfrm>
            <a:off x="6934200" y="2181225"/>
            <a:ext cx="1571625" cy="2352675"/>
            <a:chOff x="4368" y="1374"/>
            <a:chExt cx="990" cy="1482"/>
          </a:xfrm>
        </p:grpSpPr>
        <p:sp>
          <p:nvSpPr>
            <p:cNvPr id="20" name="Rectangle 1093"/>
            <p:cNvSpPr>
              <a:spLocks noChangeArrowheads="1"/>
            </p:cNvSpPr>
            <p:nvPr/>
          </p:nvSpPr>
          <p:spPr bwMode="auto">
            <a:xfrm>
              <a:off x="4368" y="1374"/>
              <a:ext cx="990" cy="1482"/>
            </a:xfrm>
            <a:prstGeom prst="rect">
              <a:avLst/>
            </a:prstGeom>
            <a:gradFill rotWithShape="0">
              <a:gsLst>
                <a:gs pos="0">
                  <a:srgbClr val="85CFED">
                    <a:gamma/>
                    <a:shade val="46275"/>
                    <a:invGamma/>
                  </a:srgbClr>
                </a:gs>
                <a:gs pos="50000">
                  <a:srgbClr val="85CFED"/>
                </a:gs>
                <a:gs pos="100000">
                  <a:srgbClr val="85CFE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062"/>
            <p:cNvSpPr>
              <a:spLocks noChangeArrowheads="1"/>
            </p:cNvSpPr>
            <p:nvPr/>
          </p:nvSpPr>
          <p:spPr bwMode="auto">
            <a:xfrm>
              <a:off x="4497" y="1441"/>
              <a:ext cx="738" cy="200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76078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974" tIns="45987" rIns="91974" bIns="45987">
              <a:prstTxWarp prst="textNoShape">
                <a:avLst/>
              </a:prstTxWarp>
              <a:spAutoFit/>
            </a:bodyPr>
            <a:lstStyle/>
            <a:p>
              <a:pPr algn="ctr" defTabSz="762000">
                <a:spcBef>
                  <a:spcPct val="0"/>
                </a:spcBef>
              </a:pPr>
              <a:r>
                <a:rPr lang="de-DE" sz="1400" b="0">
                  <a:solidFill>
                    <a:schemeClr val="accent2"/>
                  </a:solidFill>
                  <a:latin typeface="Arial" pitchFamily="-97" charset="0"/>
                </a:rPr>
                <a:t>Front Airbag</a:t>
              </a:r>
            </a:p>
          </p:txBody>
        </p:sp>
        <p:sp>
          <p:nvSpPr>
            <p:cNvPr id="22" name="Rectangle 1063"/>
            <p:cNvSpPr>
              <a:spLocks noChangeArrowheads="1"/>
            </p:cNvSpPr>
            <p:nvPr/>
          </p:nvSpPr>
          <p:spPr bwMode="auto">
            <a:xfrm>
              <a:off x="4517" y="1766"/>
              <a:ext cx="702" cy="200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76078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974" tIns="45987" rIns="91974" bIns="45987">
              <a:prstTxWarp prst="textNoShape">
                <a:avLst/>
              </a:prstTxWarp>
              <a:spAutoFit/>
            </a:bodyPr>
            <a:lstStyle/>
            <a:p>
              <a:pPr algn="ctr" defTabSz="762000">
                <a:spcBef>
                  <a:spcPct val="0"/>
                </a:spcBef>
              </a:pPr>
              <a:r>
                <a:rPr lang="de-DE" sz="1400" b="0">
                  <a:solidFill>
                    <a:schemeClr val="accent2"/>
                  </a:solidFill>
                  <a:latin typeface="Arial" pitchFamily="-97" charset="0"/>
                </a:rPr>
                <a:t>Side Airbag</a:t>
              </a:r>
            </a:p>
          </p:txBody>
        </p:sp>
        <p:sp>
          <p:nvSpPr>
            <p:cNvPr id="23" name="Rectangle 1064"/>
            <p:cNvSpPr>
              <a:spLocks noChangeArrowheads="1"/>
            </p:cNvSpPr>
            <p:nvPr/>
          </p:nvSpPr>
          <p:spPr bwMode="auto">
            <a:xfrm>
              <a:off x="4488" y="2417"/>
              <a:ext cx="757" cy="33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76078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974" tIns="45987" rIns="91974" bIns="45987">
              <a:prstTxWarp prst="textNoShape">
                <a:avLst/>
              </a:prstTxWarp>
              <a:spAutoFit/>
            </a:bodyPr>
            <a:lstStyle/>
            <a:p>
              <a:pPr algn="ctr" defTabSz="762000">
                <a:spcBef>
                  <a:spcPct val="0"/>
                </a:spcBef>
              </a:pPr>
              <a:r>
                <a:rPr lang="de-DE" sz="1400" b="0">
                  <a:solidFill>
                    <a:schemeClr val="accent2"/>
                  </a:solidFill>
                  <a:latin typeface="Arial" pitchFamily="-97" charset="0"/>
                </a:rPr>
                <a:t>Belt</a:t>
              </a:r>
            </a:p>
            <a:p>
              <a:pPr algn="ctr" defTabSz="762000">
                <a:spcBef>
                  <a:spcPct val="0"/>
                </a:spcBef>
              </a:pPr>
              <a:r>
                <a:rPr lang="de-DE" sz="1400" b="0">
                  <a:solidFill>
                    <a:schemeClr val="accent2"/>
                  </a:solidFill>
                  <a:latin typeface="Arial" pitchFamily="-97" charset="0"/>
                </a:rPr>
                <a:t>Pretensioner</a:t>
              </a:r>
              <a:endParaRPr lang="de-DE" sz="1700" b="0">
                <a:solidFill>
                  <a:schemeClr val="accent2"/>
                </a:solidFill>
                <a:latin typeface="Arial" pitchFamily="-97" charset="0"/>
              </a:endParaRPr>
            </a:p>
          </p:txBody>
        </p:sp>
        <p:sp>
          <p:nvSpPr>
            <p:cNvPr id="24" name="Rectangle 1094"/>
            <p:cNvSpPr>
              <a:spLocks noChangeArrowheads="1"/>
            </p:cNvSpPr>
            <p:nvPr/>
          </p:nvSpPr>
          <p:spPr bwMode="auto">
            <a:xfrm>
              <a:off x="4419" y="2091"/>
              <a:ext cx="894" cy="200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76078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974" tIns="45987" rIns="91974" bIns="45987">
              <a:prstTxWarp prst="textNoShape">
                <a:avLst/>
              </a:prstTxWarp>
              <a:spAutoFit/>
            </a:bodyPr>
            <a:lstStyle/>
            <a:p>
              <a:pPr defTabSz="762000">
                <a:spcBef>
                  <a:spcPct val="0"/>
                </a:spcBef>
              </a:pPr>
              <a:r>
                <a:rPr lang="de-DE" sz="1400" b="0">
                  <a:solidFill>
                    <a:srgbClr val="1965B1"/>
                  </a:solidFill>
                  <a:latin typeface="Arial" pitchFamily="-97" charset="0"/>
                </a:rPr>
                <a:t>Curtain Airbags</a:t>
              </a:r>
            </a:p>
          </p:txBody>
        </p:sp>
      </p:grpSp>
      <p:grpSp>
        <p:nvGrpSpPr>
          <p:cNvPr id="25" name="Group 1106"/>
          <p:cNvGrpSpPr>
            <a:grpSpLocks/>
          </p:cNvGrpSpPr>
          <p:nvPr/>
        </p:nvGrpSpPr>
        <p:grpSpPr bwMode="auto">
          <a:xfrm>
            <a:off x="3505200" y="2514600"/>
            <a:ext cx="2752725" cy="1438275"/>
            <a:chOff x="2232" y="2310"/>
            <a:chExt cx="1734" cy="906"/>
          </a:xfrm>
        </p:grpSpPr>
        <p:grpSp>
          <p:nvGrpSpPr>
            <p:cNvPr id="26" name="Group 1104"/>
            <p:cNvGrpSpPr>
              <a:grpSpLocks/>
            </p:cNvGrpSpPr>
            <p:nvPr/>
          </p:nvGrpSpPr>
          <p:grpSpPr bwMode="auto">
            <a:xfrm>
              <a:off x="2232" y="2310"/>
              <a:ext cx="1734" cy="906"/>
              <a:chOff x="2238" y="1566"/>
              <a:chExt cx="1734" cy="906"/>
            </a:xfrm>
          </p:grpSpPr>
          <p:sp>
            <p:nvSpPr>
              <p:cNvPr id="29" name="Rectangle 1098"/>
              <p:cNvSpPr>
                <a:spLocks noChangeArrowheads="1"/>
              </p:cNvSpPr>
              <p:nvPr/>
            </p:nvSpPr>
            <p:spPr bwMode="auto">
              <a:xfrm>
                <a:off x="2238" y="1566"/>
                <a:ext cx="1734" cy="906"/>
              </a:xfrm>
              <a:prstGeom prst="rect">
                <a:avLst/>
              </a:prstGeom>
              <a:gradFill rotWithShape="0">
                <a:gsLst>
                  <a:gs pos="0">
                    <a:srgbClr val="71D78C">
                      <a:gamma/>
                      <a:shade val="46275"/>
                      <a:invGamma/>
                    </a:srgbClr>
                  </a:gs>
                  <a:gs pos="50000">
                    <a:srgbClr val="71D78C"/>
                  </a:gs>
                  <a:gs pos="100000">
                    <a:srgbClr val="71D78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061"/>
              <p:cNvSpPr>
                <a:spLocks noChangeArrowheads="1"/>
              </p:cNvSpPr>
              <p:nvPr/>
            </p:nvSpPr>
            <p:spPr bwMode="auto">
              <a:xfrm>
                <a:off x="3486" y="1902"/>
                <a:ext cx="362" cy="229"/>
              </a:xfrm>
              <a:prstGeom prst="rect">
                <a:avLst/>
              </a:prstGeom>
              <a:gradFill rotWithShape="0">
                <a:gsLst>
                  <a:gs pos="0">
                    <a:srgbClr val="95B4FE">
                      <a:gamma/>
                      <a:shade val="86275"/>
                      <a:invGamma/>
                    </a:srgbClr>
                  </a:gs>
                  <a:gs pos="50000">
                    <a:srgbClr val="95B4FE"/>
                  </a:gs>
                  <a:gs pos="100000">
                    <a:srgbClr val="95B4FE">
                      <a:gamma/>
                      <a:shade val="8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1974" tIns="45987" rIns="91974" bIns="45987">
                <a:prstTxWarp prst="textNoShape">
                  <a:avLst/>
                </a:prstTxWarp>
                <a:spAutoFit/>
              </a:bodyPr>
              <a:lstStyle/>
              <a:p>
                <a:pPr defTabSz="762000">
                  <a:lnSpc>
                    <a:spcPts val="2225"/>
                  </a:lnSpc>
                  <a:spcBef>
                    <a:spcPct val="0"/>
                  </a:spcBef>
                </a:pPr>
                <a:r>
                  <a:rPr lang="de-DE" sz="1400" b="0" dirty="0" smtClean="0">
                    <a:solidFill>
                      <a:schemeClr val="accent2"/>
                    </a:solidFill>
                    <a:latin typeface="Arial" pitchFamily="-97" charset="0"/>
                  </a:rPr>
                  <a:t>FLIC</a:t>
                </a:r>
                <a:endParaRPr lang="de-DE" sz="1700" b="0" dirty="0">
                  <a:solidFill>
                    <a:schemeClr val="accent2"/>
                  </a:solidFill>
                  <a:latin typeface="Arial" pitchFamily="-97" charset="0"/>
                </a:endParaRPr>
              </a:p>
            </p:txBody>
          </p:sp>
          <p:sp>
            <p:nvSpPr>
              <p:cNvPr id="31" name="Rectangle 1065"/>
              <p:cNvSpPr>
                <a:spLocks noChangeArrowheads="1"/>
              </p:cNvSpPr>
              <p:nvPr/>
            </p:nvSpPr>
            <p:spPr bwMode="auto">
              <a:xfrm>
                <a:off x="2972" y="1905"/>
                <a:ext cx="270" cy="200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8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1974" tIns="45987" rIns="91974" bIns="45987">
                <a:prstTxWarp prst="textNoShape">
                  <a:avLst/>
                </a:prstTxWarp>
                <a:spAutoFit/>
              </a:bodyPr>
              <a:lstStyle/>
              <a:p>
                <a:pPr defTabSz="762000">
                  <a:spcBef>
                    <a:spcPct val="0"/>
                  </a:spcBef>
                </a:pPr>
                <a:r>
                  <a:rPr lang="de-DE" sz="1400" b="0">
                    <a:solidFill>
                      <a:schemeClr val="accent2"/>
                    </a:solidFill>
                    <a:latin typeface="Symbol" pitchFamily="-97" charset="2"/>
                  </a:rPr>
                  <a:t>m</a:t>
                </a:r>
                <a:r>
                  <a:rPr lang="de-DE" sz="1400" b="0">
                    <a:solidFill>
                      <a:schemeClr val="accent2"/>
                    </a:solidFill>
                    <a:latin typeface="Arial" pitchFamily="-97" charset="0"/>
                  </a:rPr>
                  <a:t>C</a:t>
                </a:r>
                <a:endParaRPr lang="de-DE" sz="1700" b="0">
                  <a:solidFill>
                    <a:schemeClr val="accent2"/>
                  </a:solidFill>
                  <a:latin typeface="Arial" pitchFamily="-97" charset="0"/>
                </a:endParaRPr>
              </a:p>
            </p:txBody>
          </p:sp>
          <p:sp>
            <p:nvSpPr>
              <p:cNvPr id="32" name="Rectangle 1066"/>
              <p:cNvSpPr>
                <a:spLocks noChangeArrowheads="1"/>
              </p:cNvSpPr>
              <p:nvPr/>
            </p:nvSpPr>
            <p:spPr bwMode="auto">
              <a:xfrm>
                <a:off x="2370" y="1908"/>
                <a:ext cx="347" cy="194"/>
              </a:xfrm>
              <a:prstGeom prst="rect">
                <a:avLst/>
              </a:prstGeom>
              <a:gradFill rotWithShape="0">
                <a:gsLst>
                  <a:gs pos="0">
                    <a:srgbClr val="95B4FE">
                      <a:gamma/>
                      <a:shade val="86275"/>
                      <a:invGamma/>
                    </a:srgbClr>
                  </a:gs>
                  <a:gs pos="50000">
                    <a:srgbClr val="95B4FE"/>
                  </a:gs>
                  <a:gs pos="100000">
                    <a:srgbClr val="95B4FE">
                      <a:gamma/>
                      <a:shade val="8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1974" tIns="45987" rIns="91974" bIns="45987">
                <a:prstTxWarp prst="textNoShape">
                  <a:avLst/>
                </a:prstTxWarp>
                <a:spAutoFit/>
              </a:bodyPr>
              <a:lstStyle/>
              <a:p>
                <a:pPr defTabSz="762000">
                  <a:spcBef>
                    <a:spcPct val="0"/>
                  </a:spcBef>
                </a:pPr>
                <a:r>
                  <a:rPr lang="de-DE" sz="1400" b="0" dirty="0" smtClean="0">
                    <a:solidFill>
                      <a:schemeClr val="accent2"/>
                    </a:solidFill>
                    <a:latin typeface="Arial" pitchFamily="-97" charset="0"/>
                  </a:rPr>
                  <a:t>DSP</a:t>
                </a:r>
                <a:endParaRPr lang="de-DE" sz="1400" b="0" dirty="0">
                  <a:solidFill>
                    <a:schemeClr val="accent2"/>
                  </a:solidFill>
                  <a:latin typeface="Arial" pitchFamily="-97" charset="0"/>
                </a:endParaRPr>
              </a:p>
            </p:txBody>
          </p:sp>
        </p:grpSp>
        <p:sp>
          <p:nvSpPr>
            <p:cNvPr id="27" name="Line 1080"/>
            <p:cNvSpPr>
              <a:spLocks noChangeShapeType="1"/>
            </p:cNvSpPr>
            <p:nvPr/>
          </p:nvSpPr>
          <p:spPr bwMode="auto">
            <a:xfrm>
              <a:off x="2757" y="2746"/>
              <a:ext cx="2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lIns="91974" tIns="45987" rIns="91974" bIns="45987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" name="Line 1081"/>
            <p:cNvSpPr>
              <a:spLocks noChangeShapeType="1"/>
            </p:cNvSpPr>
            <p:nvPr/>
          </p:nvSpPr>
          <p:spPr bwMode="auto">
            <a:xfrm>
              <a:off x="3273" y="2752"/>
              <a:ext cx="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lIns="91974" tIns="45987" rIns="91974" bIns="45987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3" name="Line 1070"/>
          <p:cNvSpPr>
            <a:spLocks noChangeShapeType="1"/>
          </p:cNvSpPr>
          <p:nvPr/>
        </p:nvSpPr>
        <p:spPr bwMode="auto">
          <a:xfrm>
            <a:off x="2951163" y="3254375"/>
            <a:ext cx="708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91974" tIns="45987" rIns="91974" bIns="4598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Line 1071"/>
          <p:cNvSpPr>
            <a:spLocks noChangeShapeType="1"/>
          </p:cNvSpPr>
          <p:nvPr/>
        </p:nvSpPr>
        <p:spPr bwMode="auto">
          <a:xfrm flipH="1" flipV="1">
            <a:off x="6553200" y="3962400"/>
            <a:ext cx="533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square" lIns="91974" tIns="45987" rIns="91974" bIns="4598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Line 1075"/>
          <p:cNvSpPr>
            <a:spLocks noChangeShapeType="1"/>
          </p:cNvSpPr>
          <p:nvPr/>
        </p:nvSpPr>
        <p:spPr bwMode="auto">
          <a:xfrm flipV="1">
            <a:off x="2514600" y="3200400"/>
            <a:ext cx="198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square" lIns="91974" tIns="45987" rIns="91974" bIns="4598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Line 1077"/>
          <p:cNvSpPr>
            <a:spLocks noChangeShapeType="1"/>
          </p:cNvSpPr>
          <p:nvPr/>
        </p:nvSpPr>
        <p:spPr bwMode="auto">
          <a:xfrm flipV="1">
            <a:off x="6170613" y="2943225"/>
            <a:ext cx="990600" cy="230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lIns="91974" tIns="45987" rIns="91974" bIns="4598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Line 1078"/>
          <p:cNvSpPr>
            <a:spLocks noChangeShapeType="1"/>
          </p:cNvSpPr>
          <p:nvPr/>
        </p:nvSpPr>
        <p:spPr bwMode="auto">
          <a:xfrm>
            <a:off x="6170613" y="3335338"/>
            <a:ext cx="809625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lIns="91974" tIns="45987" rIns="91974" bIns="4598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Line 1079"/>
          <p:cNvSpPr>
            <a:spLocks noChangeShapeType="1"/>
          </p:cNvSpPr>
          <p:nvPr/>
        </p:nvSpPr>
        <p:spPr bwMode="auto">
          <a:xfrm>
            <a:off x="6170613" y="3414713"/>
            <a:ext cx="931862" cy="642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lIns="91974" tIns="45987" rIns="91974" bIns="4598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Line 1082"/>
          <p:cNvSpPr>
            <a:spLocks noChangeShapeType="1"/>
          </p:cNvSpPr>
          <p:nvPr/>
        </p:nvSpPr>
        <p:spPr bwMode="auto">
          <a:xfrm flipV="1">
            <a:off x="6170613" y="2416175"/>
            <a:ext cx="1006475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lIns="91974" tIns="45987" rIns="91974" bIns="4598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019800" y="49530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64B9"/>
                </a:solidFill>
              </a:rPr>
              <a:t>Low Cost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64B9"/>
                </a:solidFill>
              </a:rPr>
              <a:t>High Reliability</a:t>
            </a:r>
            <a:endParaRPr lang="en-US" sz="2000" dirty="0">
              <a:solidFill>
                <a:srgbClr val="0064B9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66800" y="4953000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I2C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64B9"/>
                </a:solidFill>
              </a:rPr>
              <a:t>Efficient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64B9"/>
                </a:solidFill>
              </a:rPr>
              <a:t>High </a:t>
            </a:r>
            <a:r>
              <a:rPr lang="en-US" sz="2000" dirty="0" smtClean="0">
                <a:solidFill>
                  <a:srgbClr val="0064B9"/>
                </a:solidFill>
              </a:rPr>
              <a:t>Performance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>
                <a:solidFill>
                  <a:srgbClr val="0064B9"/>
                </a:solidFill>
              </a:rPr>
              <a:t>System Design</a:t>
            </a:r>
            <a:endParaRPr lang="en-US" dirty="0">
              <a:solidFill>
                <a:srgbClr val="0064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79502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rgbClr val="0064B9"/>
                </a:solidFill>
              </a:rPr>
              <a:t>System Algorithm in Action</a:t>
            </a:r>
            <a:endParaRPr lang="en-US" dirty="0">
              <a:solidFill>
                <a:srgbClr val="0064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stereooutput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600200"/>
            <a:ext cx="4876800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1752600"/>
            <a:ext cx="342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64B9"/>
                </a:solidFill>
              </a:rPr>
              <a:t>Edge Detection Algorithm</a:t>
            </a:r>
          </a:p>
          <a:p>
            <a:pPr algn="l"/>
            <a:endParaRPr lang="en-US" dirty="0" smtClean="0">
              <a:solidFill>
                <a:srgbClr val="0064B9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64B9"/>
                </a:solidFill>
              </a:rPr>
              <a:t>Eclipse Fit</a:t>
            </a:r>
          </a:p>
          <a:p>
            <a:pPr algn="l"/>
            <a:endParaRPr lang="en-US" dirty="0" smtClean="0">
              <a:solidFill>
                <a:srgbClr val="0064B9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64B9"/>
                </a:solidFill>
              </a:rPr>
              <a:t>Feature Extraction</a:t>
            </a:r>
          </a:p>
          <a:p>
            <a:pPr algn="l"/>
            <a:endParaRPr lang="en-US" dirty="0" smtClean="0">
              <a:solidFill>
                <a:srgbClr val="0064B9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64B9"/>
                </a:solidFill>
              </a:rPr>
              <a:t>Dynamic Tracking</a:t>
            </a:r>
          </a:p>
          <a:p>
            <a:pPr algn="l"/>
            <a:endParaRPr lang="en-US" dirty="0" smtClean="0">
              <a:solidFill>
                <a:srgbClr val="0064B9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64B9"/>
                </a:solidFill>
              </a:rPr>
              <a:t>Accurate Prediction</a:t>
            </a:r>
            <a:endParaRPr lang="en-US" dirty="0">
              <a:solidFill>
                <a:srgbClr val="0064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4B9"/>
                </a:solidFill>
              </a:rPr>
              <a:t>Conclusion</a:t>
            </a:r>
            <a:endParaRPr lang="en-US" dirty="0">
              <a:solidFill>
                <a:srgbClr val="0064B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4B9"/>
                </a:solidFill>
              </a:rPr>
              <a:t>High Accuracy in detection and classification.</a:t>
            </a:r>
          </a:p>
          <a:p>
            <a:r>
              <a:rPr lang="en-US" dirty="0" smtClean="0">
                <a:solidFill>
                  <a:srgbClr val="0064B9"/>
                </a:solidFill>
              </a:rPr>
              <a:t>Can be scaled for new features such as face recognition and drowsiness alert systems.</a:t>
            </a:r>
          </a:p>
          <a:p>
            <a:r>
              <a:rPr lang="en-US" dirty="0" smtClean="0">
                <a:solidFill>
                  <a:srgbClr val="0064B9"/>
                </a:solidFill>
              </a:rPr>
              <a:t>Achieves quick time to market.</a:t>
            </a:r>
          </a:p>
          <a:p>
            <a:r>
              <a:rPr lang="en-US" dirty="0" smtClean="0">
                <a:solidFill>
                  <a:srgbClr val="0064B9"/>
                </a:solidFill>
              </a:rPr>
              <a:t>Very Robust and Real-time classification.</a:t>
            </a:r>
            <a:endParaRPr lang="en-US" dirty="0">
              <a:solidFill>
                <a:srgbClr val="0064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64B9"/>
                </a:solidFill>
              </a:rPr>
              <a:t>Questions ?</a:t>
            </a:r>
            <a:endParaRPr lang="en-US" dirty="0">
              <a:solidFill>
                <a:srgbClr val="0064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0064B9"/>
                </a:solidFill>
              </a:rPr>
              <a:t/>
            </a:r>
            <a:br>
              <a:rPr lang="en-US" sz="6000" dirty="0" smtClean="0">
                <a:solidFill>
                  <a:srgbClr val="0064B9"/>
                </a:solidFill>
              </a:rPr>
            </a:br>
            <a:r>
              <a:rPr lang="en-US" sz="6000" dirty="0" smtClean="0">
                <a:solidFill>
                  <a:srgbClr val="0064B9"/>
                </a:solidFill>
                <a:latin typeface="Arial" pitchFamily="34" charset="0"/>
                <a:cs typeface="Arial" pitchFamily="34" charset="0"/>
              </a:rPr>
              <a:t>Thank you!</a:t>
            </a:r>
            <a:br>
              <a:rPr lang="en-US" sz="6000" dirty="0" smtClean="0">
                <a:solidFill>
                  <a:srgbClr val="0064B9"/>
                </a:solidFill>
                <a:latin typeface="Arial" pitchFamily="34" charset="0"/>
                <a:cs typeface="Arial" pitchFamily="34" charset="0"/>
              </a:rPr>
            </a:br>
            <a:endParaRPr lang="en-US" sz="6000" dirty="0" smtClean="0">
              <a:solidFill>
                <a:srgbClr val="006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D8E54-6123-497C-85F4-FBDA0DFB01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rgbClr val="0064B9"/>
                </a:solidFill>
                <a:latin typeface="Calibri" pitchFamily="34" charset="0"/>
              </a:rPr>
              <a:t>Agenda</a:t>
            </a:r>
            <a:endParaRPr lang="en-US" dirty="0" smtClean="0">
              <a:solidFill>
                <a:srgbClr val="0064B9"/>
              </a:solidFill>
              <a:latin typeface="Calibri" pitchFamily="34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sz="2800" dirty="0" smtClean="0">
                <a:solidFill>
                  <a:srgbClr val="0064B9"/>
                </a:solidFill>
                <a:latin typeface="Calibri" pitchFamily="34" charset="0"/>
              </a:rPr>
              <a:t>Introduction to Airbag Systems</a:t>
            </a:r>
          </a:p>
          <a:p>
            <a:r>
              <a:rPr lang="en-US" sz="2800" dirty="0" smtClean="0">
                <a:solidFill>
                  <a:srgbClr val="0064B9"/>
                </a:solidFill>
                <a:latin typeface="Calibri" pitchFamily="34" charset="0"/>
              </a:rPr>
              <a:t>Classification and Detection Challenges.</a:t>
            </a:r>
          </a:p>
          <a:p>
            <a:r>
              <a:rPr lang="en-US" sz="2800" dirty="0" smtClean="0">
                <a:solidFill>
                  <a:srgbClr val="0064B9"/>
                </a:solidFill>
                <a:latin typeface="Calibri" pitchFamily="34" charset="0"/>
              </a:rPr>
              <a:t>Occupant Classification in an Embedded System.</a:t>
            </a:r>
          </a:p>
          <a:p>
            <a:r>
              <a:rPr lang="en-US" sz="2800" dirty="0" smtClean="0">
                <a:solidFill>
                  <a:srgbClr val="0064B9"/>
                </a:solidFill>
                <a:latin typeface="Calibri" pitchFamily="34" charset="0"/>
              </a:rPr>
              <a:t>Design considerations.</a:t>
            </a:r>
            <a:endParaRPr lang="en-US" sz="2800" dirty="0" smtClean="0">
              <a:solidFill>
                <a:srgbClr val="0064B9"/>
              </a:solidFill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0064B9"/>
                </a:solidFill>
                <a:latin typeface="Calibri" pitchFamily="34" charset="0"/>
              </a:rPr>
              <a:t>Occupant Classification System in Action.</a:t>
            </a:r>
          </a:p>
          <a:p>
            <a:r>
              <a:rPr lang="en-US" sz="2800" dirty="0" smtClean="0">
                <a:solidFill>
                  <a:srgbClr val="0064B9"/>
                </a:solidFill>
                <a:latin typeface="Calibri" pitchFamily="34" charset="0"/>
              </a:rPr>
              <a:t>Conclusion</a:t>
            </a:r>
          </a:p>
          <a:p>
            <a:pPr>
              <a:buNone/>
            </a:pPr>
            <a:endParaRPr lang="en-US" sz="2800" dirty="0" smtClean="0">
              <a:solidFill>
                <a:srgbClr val="0064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4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97" charset="0"/>
              </a:rPr>
              <a:t>What is</a:t>
            </a:r>
            <a:r>
              <a:rPr lang="en-US" dirty="0" smtClean="0">
                <a:solidFill>
                  <a:srgbClr val="0064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97" charset="0"/>
              </a:rPr>
              <a:t> Airbags </a:t>
            </a:r>
            <a:r>
              <a:rPr lang="en-US" dirty="0" smtClean="0">
                <a:solidFill>
                  <a:srgbClr val="0064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97" charset="0"/>
              </a:rPr>
              <a:t>system ?</a:t>
            </a:r>
            <a:endParaRPr lang="en-US" dirty="0">
              <a:solidFill>
                <a:srgbClr val="0064B9"/>
              </a:solidFill>
              <a:latin typeface="Arial" pitchFamily="-97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5715000" cy="2971800"/>
          </a:xfrm>
        </p:spPr>
        <p:txBody>
          <a:bodyPr/>
          <a:lstStyle/>
          <a:p>
            <a:pPr indent="228600">
              <a:lnSpc>
                <a:spcPct val="120000"/>
              </a:lnSpc>
              <a:spcBef>
                <a:spcPct val="0"/>
              </a:spcBef>
              <a:buFont typeface="Symbol" pitchFamily="-97" charset="2"/>
              <a:buChar char="·"/>
            </a:pPr>
            <a:r>
              <a:rPr lang="en-US" sz="2800" dirty="0" smtClean="0">
                <a:solidFill>
                  <a:srgbClr val="0064B9"/>
                </a:solidFill>
                <a:latin typeface="Arial" pitchFamily="-97" charset="0"/>
              </a:rPr>
              <a:t>Airbags Control System is a passive</a:t>
            </a:r>
            <a:r>
              <a:rPr lang="en-US" sz="2800" dirty="0" smtClean="0">
                <a:solidFill>
                  <a:srgbClr val="0064B9"/>
                </a:solidFill>
                <a:latin typeface="Arial" pitchFamily="-97" charset="0"/>
              </a:rPr>
              <a:t> restraint </a:t>
            </a:r>
            <a:r>
              <a:rPr lang="en-US" sz="2800" dirty="0" smtClean="0">
                <a:solidFill>
                  <a:srgbClr val="0064B9"/>
                </a:solidFill>
                <a:latin typeface="Arial" pitchFamily="-97" charset="0"/>
              </a:rPr>
              <a:t>system which determines crashes</a:t>
            </a:r>
            <a:r>
              <a:rPr lang="en-US" sz="2800" dirty="0" smtClean="0">
                <a:solidFill>
                  <a:srgbClr val="0064B9"/>
                </a:solidFill>
                <a:latin typeface="Arial" pitchFamily="-97" charset="0"/>
              </a:rPr>
              <a:t> and </a:t>
            </a:r>
            <a:r>
              <a:rPr lang="en-US" sz="2800" dirty="0" smtClean="0">
                <a:solidFill>
                  <a:srgbClr val="0064B9"/>
                </a:solidFill>
                <a:latin typeface="Arial" pitchFamily="-97" charset="0"/>
              </a:rPr>
              <a:t>deploys Airbags, thus preventing loss</a:t>
            </a:r>
            <a:r>
              <a:rPr lang="en-US" sz="2800" dirty="0" smtClean="0">
                <a:solidFill>
                  <a:srgbClr val="0064B9"/>
                </a:solidFill>
                <a:latin typeface="Arial" pitchFamily="-97" charset="0"/>
              </a:rPr>
              <a:t> of </a:t>
            </a:r>
            <a:r>
              <a:rPr lang="en-US" sz="2800" dirty="0" smtClean="0">
                <a:solidFill>
                  <a:srgbClr val="0064B9"/>
                </a:solidFill>
                <a:latin typeface="Arial" pitchFamily="-97" charset="0"/>
              </a:rPr>
              <a:t>human life in </a:t>
            </a:r>
            <a:r>
              <a:rPr lang="en-US" sz="2800" dirty="0" smtClean="0">
                <a:solidFill>
                  <a:srgbClr val="0064B9"/>
                </a:solidFill>
                <a:latin typeface="Arial" pitchFamily="-97" charset="0"/>
              </a:rPr>
              <a:t>crash situations</a:t>
            </a:r>
            <a:r>
              <a:rPr lang="en-US" sz="2800" dirty="0" smtClean="0">
                <a:solidFill>
                  <a:srgbClr val="0064B9"/>
                </a:solidFill>
                <a:latin typeface="Arial" pitchFamily="-97" charset="0"/>
              </a:rPr>
              <a:t>.</a:t>
            </a:r>
          </a:p>
          <a:p>
            <a:pPr>
              <a:buNone/>
            </a:pPr>
            <a:endParaRPr lang="en-US" sz="2800" dirty="0" smtClean="0">
              <a:solidFill>
                <a:srgbClr val="0064B9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102" descr="\\Esa91ntw\IT.com\IMAGES\ecu\air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057400"/>
            <a:ext cx="1857375" cy="1568450"/>
          </a:xfrm>
          <a:prstGeom prst="rect">
            <a:avLst/>
          </a:prstGeom>
          <a:noFill/>
        </p:spPr>
      </p:pic>
      <p:pic>
        <p:nvPicPr>
          <p:cNvPr id="6" name="Picture 410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962400"/>
            <a:ext cx="190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533400"/>
          </a:xfrm>
        </p:spPr>
        <p:txBody>
          <a:bodyPr/>
          <a:lstStyle/>
          <a:p>
            <a:r>
              <a:rPr lang="en-US" dirty="0" smtClean="0">
                <a:solidFill>
                  <a:srgbClr val="1965B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97" charset="0"/>
              </a:rPr>
              <a:t>Working of Airbags</a:t>
            </a:r>
            <a:br>
              <a:rPr lang="en-US" dirty="0" smtClean="0">
                <a:solidFill>
                  <a:srgbClr val="1965B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97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752600"/>
            <a:ext cx="4419600" cy="10668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1965B1"/>
                </a:solidFill>
                <a:latin typeface="Arial" pitchFamily="-97" charset="0"/>
              </a:rPr>
              <a:t>There </a:t>
            </a:r>
            <a:r>
              <a:rPr lang="en-US" sz="2000" dirty="0" smtClean="0">
                <a:solidFill>
                  <a:srgbClr val="0064B9"/>
                </a:solidFill>
                <a:latin typeface="Arial" pitchFamily="-97" charset="0"/>
              </a:rPr>
              <a:t>are</a:t>
            </a:r>
            <a:r>
              <a:rPr lang="en-US" sz="2000" dirty="0" smtClean="0">
                <a:solidFill>
                  <a:srgbClr val="1965B1"/>
                </a:solidFill>
                <a:latin typeface="Arial" pitchFamily="-97" charset="0"/>
              </a:rPr>
              <a:t> three parts to an </a:t>
            </a:r>
            <a:r>
              <a:rPr lang="en-US" sz="2000" dirty="0" smtClean="0">
                <a:solidFill>
                  <a:srgbClr val="1965B1"/>
                </a:solidFill>
                <a:latin typeface="Arial" pitchFamily="-97" charset="0"/>
              </a:rPr>
              <a:t>airbag </a:t>
            </a:r>
            <a:r>
              <a:rPr lang="en-US" sz="2000" dirty="0" smtClean="0">
                <a:solidFill>
                  <a:srgbClr val="1965B1"/>
                </a:solidFill>
                <a:latin typeface="Arial" pitchFamily="-97" charset="0"/>
              </a:rPr>
              <a:t>system</a:t>
            </a:r>
            <a:r>
              <a:rPr lang="en-US" sz="2000" dirty="0" smtClean="0">
                <a:solidFill>
                  <a:srgbClr val="1965B1"/>
                </a:solidFill>
                <a:latin typeface="Arial" pitchFamily="-97" charset="0"/>
              </a:rPr>
              <a:t> : </a:t>
            </a:r>
            <a:endParaRPr lang="en-US" sz="2000" dirty="0" smtClean="0">
              <a:solidFill>
                <a:srgbClr val="1965B1"/>
              </a:solidFill>
              <a:latin typeface="Arial" pitchFamily="-97" charset="0"/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2053" descr="D:\IT.com\Final_PPT\airba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2446337" cy="1879600"/>
          </a:xfrm>
          <a:prstGeom prst="rect">
            <a:avLst/>
          </a:prstGeom>
          <a:noFill/>
        </p:spPr>
      </p:pic>
      <p:pic>
        <p:nvPicPr>
          <p:cNvPr id="6" name="Picture 2056" descr="D:\IT.com\Final_PPT\airbag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0"/>
            <a:ext cx="2841625" cy="2209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62400" y="2971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buFont typeface="Symbol" pitchFamily="-97" charset="2"/>
              <a:buChar char="·"/>
            </a:pPr>
            <a:r>
              <a:rPr lang="en-US" sz="1800" dirty="0" smtClean="0">
                <a:solidFill>
                  <a:srgbClr val="1965B1"/>
                </a:solidFill>
                <a:latin typeface="Arial" pitchFamily="-97" charset="0"/>
              </a:rPr>
              <a:t>The </a:t>
            </a:r>
            <a:r>
              <a:rPr lang="en-US" sz="1800" i="1" dirty="0" smtClean="0">
                <a:solidFill>
                  <a:srgbClr val="1965B1"/>
                </a:solidFill>
                <a:latin typeface="Arial" pitchFamily="-97" charset="0"/>
              </a:rPr>
              <a:t>Airbag</a:t>
            </a:r>
            <a:r>
              <a:rPr lang="en-US" sz="1800" dirty="0" smtClean="0">
                <a:solidFill>
                  <a:srgbClr val="1965B1"/>
                </a:solidFill>
                <a:latin typeface="Arial" pitchFamily="-97" charset="0"/>
              </a:rPr>
              <a:t>, made of a thin, nylon fabric, </a:t>
            </a:r>
          </a:p>
          <a:p>
            <a:pPr indent="228600"/>
            <a:r>
              <a:rPr lang="en-US" sz="1800" dirty="0" smtClean="0">
                <a:solidFill>
                  <a:srgbClr val="1965B1"/>
                </a:solidFill>
                <a:latin typeface="Arial" pitchFamily="-97" charset="0"/>
              </a:rPr>
              <a:t>which is folded into the steering wheel. </a:t>
            </a:r>
            <a:endParaRPr lang="en-US" sz="1800" dirty="0">
              <a:solidFill>
                <a:srgbClr val="1965B1"/>
              </a:solidFill>
              <a:latin typeface="Arial" pitchFamily="-97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40386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buFont typeface="Symbol" pitchFamily="-97" charset="2"/>
              <a:buChar char="·"/>
            </a:pPr>
            <a:r>
              <a:rPr lang="en-US" sz="1800" dirty="0" smtClean="0">
                <a:solidFill>
                  <a:srgbClr val="1965B1"/>
                </a:solidFill>
                <a:latin typeface="Arial" pitchFamily="-97" charset="0"/>
              </a:rPr>
              <a:t>The </a:t>
            </a:r>
            <a:r>
              <a:rPr lang="en-US" sz="1800" i="1" dirty="0" smtClean="0">
                <a:solidFill>
                  <a:srgbClr val="1965B1"/>
                </a:solidFill>
                <a:latin typeface="Arial" pitchFamily="-97" charset="0"/>
              </a:rPr>
              <a:t>Sensor,</a:t>
            </a:r>
            <a:r>
              <a:rPr lang="en-US" sz="1800" dirty="0" smtClean="0">
                <a:solidFill>
                  <a:srgbClr val="1965B1"/>
                </a:solidFill>
                <a:latin typeface="Arial" pitchFamily="-97" charset="0"/>
              </a:rPr>
              <a:t> the device that tells </a:t>
            </a:r>
          </a:p>
          <a:p>
            <a:pPr indent="228600"/>
            <a:r>
              <a:rPr lang="en-US" sz="1800" dirty="0" smtClean="0">
                <a:solidFill>
                  <a:srgbClr val="1965B1"/>
                </a:solidFill>
                <a:latin typeface="Arial" pitchFamily="-97" charset="0"/>
              </a:rPr>
              <a:t>the bag to inflate. </a:t>
            </a:r>
            <a:endParaRPr lang="en-US" sz="1800" dirty="0">
              <a:solidFill>
                <a:srgbClr val="1965B1"/>
              </a:solidFill>
              <a:latin typeface="Arial" pitchFamily="-97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495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buFont typeface="Symbol" pitchFamily="-97" charset="2"/>
              <a:buChar char="·"/>
            </a:pPr>
            <a:r>
              <a:rPr lang="en-US" sz="1800" dirty="0" smtClean="0">
                <a:solidFill>
                  <a:srgbClr val="1965B1"/>
                </a:solidFill>
                <a:latin typeface="Arial" pitchFamily="-97" charset="0"/>
              </a:rPr>
              <a:t>A rapid pulse of </a:t>
            </a:r>
            <a:r>
              <a:rPr lang="en-US" sz="1800" i="1" dirty="0" smtClean="0">
                <a:solidFill>
                  <a:srgbClr val="1965B1"/>
                </a:solidFill>
                <a:latin typeface="Arial" pitchFamily="-97" charset="0"/>
              </a:rPr>
              <a:t>Nitrogen Gas</a:t>
            </a:r>
            <a:r>
              <a:rPr lang="en-US" sz="1800" dirty="0" smtClean="0">
                <a:solidFill>
                  <a:srgbClr val="1965B1"/>
                </a:solidFill>
                <a:latin typeface="Arial" pitchFamily="-97" charset="0"/>
              </a:rPr>
              <a:t>, which </a:t>
            </a:r>
          </a:p>
          <a:p>
            <a:pPr indent="228600"/>
            <a:r>
              <a:rPr lang="en-US" sz="1800" dirty="0" smtClean="0">
                <a:solidFill>
                  <a:srgbClr val="1965B1"/>
                </a:solidFill>
                <a:latin typeface="Arial" pitchFamily="-97" charset="0"/>
              </a:rPr>
              <a:t>is used to inflate the airbag. </a:t>
            </a:r>
            <a:endParaRPr lang="en-US" sz="1800" dirty="0">
              <a:solidFill>
                <a:srgbClr val="1965B1"/>
              </a:solidFill>
              <a:latin typeface="Arial" pitchFamily="-9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4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97" charset="0"/>
              </a:rPr>
              <a:t>Why is Classification needed?</a:t>
            </a:r>
            <a:endParaRPr lang="en-US" dirty="0">
              <a:solidFill>
                <a:srgbClr val="0064B9"/>
              </a:solidFill>
              <a:latin typeface="Arial" pitchFamily="-97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>
              <a:spcBef>
                <a:spcPct val="0"/>
              </a:spcBef>
              <a:buFont typeface="Symbol" pitchFamily="-97" charset="2"/>
              <a:buChar char="·"/>
            </a:pPr>
            <a:r>
              <a:rPr lang="en-US" sz="2400" dirty="0" smtClean="0">
                <a:solidFill>
                  <a:srgbClr val="0064B9"/>
                </a:solidFill>
                <a:latin typeface="Arial" pitchFamily="-97" charset="0"/>
              </a:rPr>
              <a:t>Between 1987 and 2000,</a:t>
            </a:r>
            <a:r>
              <a:rPr lang="en-US" sz="2400" dirty="0" smtClean="0">
                <a:solidFill>
                  <a:schemeClr val="accent2"/>
                </a:solidFill>
                <a:latin typeface="Arial" pitchFamily="-97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-97" charset="0"/>
              </a:rPr>
              <a:t>6553</a:t>
            </a:r>
            <a:r>
              <a:rPr lang="en-US" sz="2400" dirty="0" smtClean="0">
                <a:solidFill>
                  <a:schemeClr val="accent2"/>
                </a:solidFill>
                <a:latin typeface="Arial" pitchFamily="-97" charset="0"/>
              </a:rPr>
              <a:t> </a:t>
            </a:r>
            <a:r>
              <a:rPr lang="en-US" sz="2400" dirty="0" smtClean="0">
                <a:solidFill>
                  <a:srgbClr val="0064B9"/>
                </a:solidFill>
                <a:latin typeface="Arial" pitchFamily="-97" charset="0"/>
              </a:rPr>
              <a:t>lives were saved by the airbags </a:t>
            </a:r>
            <a:r>
              <a:rPr lang="en-US" sz="2400" dirty="0" smtClean="0">
                <a:solidFill>
                  <a:srgbClr val="0064B9"/>
                </a:solidFill>
                <a:latin typeface="Arial" pitchFamily="-97" charset="0"/>
              </a:rPr>
              <a:t>in US </a:t>
            </a:r>
            <a:r>
              <a:rPr lang="en-US" sz="2400" dirty="0" smtClean="0">
                <a:solidFill>
                  <a:srgbClr val="0064B9"/>
                </a:solidFill>
                <a:latin typeface="Arial" pitchFamily="-97" charset="0"/>
              </a:rPr>
              <a:t>alone.</a:t>
            </a:r>
            <a:r>
              <a:rPr lang="en-US" sz="2400" dirty="0" smtClean="0">
                <a:solidFill>
                  <a:srgbClr val="0064B9"/>
                </a:solidFill>
                <a:latin typeface="Times New Roman" pitchFamily="-97" charset="0"/>
              </a:rPr>
              <a:t> </a:t>
            </a:r>
            <a:endParaRPr lang="en-US" sz="2400" dirty="0" smtClean="0">
              <a:solidFill>
                <a:srgbClr val="0064B9"/>
              </a:solidFill>
              <a:latin typeface="Times New Roman" pitchFamily="-97" charset="0"/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0064B9"/>
                </a:solidFill>
              </a:rPr>
              <a:t>But …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85 </a:t>
            </a:r>
            <a:r>
              <a:rPr lang="en-US" sz="2400" dirty="0" smtClean="0">
                <a:solidFill>
                  <a:srgbClr val="0064B9"/>
                </a:solidFill>
              </a:rPr>
              <a:t>children and </a:t>
            </a:r>
            <a:r>
              <a:rPr lang="en-US" sz="2400" dirty="0" smtClean="0">
                <a:solidFill>
                  <a:srgbClr val="FF0000"/>
                </a:solidFill>
              </a:rPr>
              <a:t>19 </a:t>
            </a:r>
            <a:r>
              <a:rPr lang="en-US" sz="2400" dirty="0" smtClean="0">
                <a:solidFill>
                  <a:srgbClr val="0064B9"/>
                </a:solidFill>
              </a:rPr>
              <a:t>infants in Rear Facing Infant Seats (</a:t>
            </a:r>
            <a:r>
              <a:rPr lang="en-US" sz="2400" dirty="0" smtClean="0">
                <a:solidFill>
                  <a:srgbClr val="352EA2"/>
                </a:solidFill>
              </a:rPr>
              <a:t>RFIS</a:t>
            </a:r>
            <a:r>
              <a:rPr lang="en-US" sz="2400" dirty="0" smtClean="0">
                <a:solidFill>
                  <a:srgbClr val="0064B9"/>
                </a:solidFill>
              </a:rPr>
              <a:t>).</a:t>
            </a:r>
          </a:p>
          <a:p>
            <a:pPr lvl="1"/>
            <a:r>
              <a:rPr lang="en-US" sz="2400" dirty="0" smtClean="0">
                <a:solidFill>
                  <a:srgbClr val="0064B9"/>
                </a:solidFill>
              </a:rPr>
              <a:t>NHTSA mandates automatic airbag suppression when child or RFIS present.</a:t>
            </a:r>
            <a:endParaRPr lang="en-US" sz="2400" dirty="0">
              <a:solidFill>
                <a:srgbClr val="0064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5800" y="5562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National Highway Transportation and Safety Administration (NHTSA)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algn="ctr">
              <a:buNone/>
            </a:pPr>
            <a:r>
              <a:rPr lang="en-US" sz="1600" b="1" dirty="0" smtClean="0"/>
              <a:t>		</a:t>
            </a:r>
            <a:r>
              <a:rPr lang="en-US" sz="2800" b="1" dirty="0" smtClean="0">
                <a:solidFill>
                  <a:srgbClr val="0064B9"/>
                </a:solidFill>
              </a:rPr>
              <a:t>RFIS </a:t>
            </a:r>
            <a:r>
              <a:rPr lang="en-US" sz="2800" b="1" dirty="0" smtClean="0">
                <a:solidFill>
                  <a:srgbClr val="0064B9"/>
                </a:solidFill>
              </a:rPr>
              <a:t>during airbag </a:t>
            </a:r>
            <a:r>
              <a:rPr lang="en-US" sz="2800" b="1" dirty="0" smtClean="0">
                <a:solidFill>
                  <a:srgbClr val="0064B9"/>
                </a:solidFill>
              </a:rPr>
              <a:t>deployment:</a:t>
            </a:r>
          </a:p>
          <a:p>
            <a:pPr>
              <a:buNone/>
            </a:pPr>
            <a:endParaRPr lang="en-US" sz="1600" b="1" dirty="0" smtClean="0">
              <a:solidFill>
                <a:srgbClr val="0064B9"/>
              </a:solidFill>
            </a:endParaRPr>
          </a:p>
          <a:p>
            <a:pPr>
              <a:buNone/>
            </a:pPr>
            <a:endParaRPr lang="en-US" sz="1600" b="1" dirty="0" smtClean="0">
              <a:solidFill>
                <a:srgbClr val="0064B9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0064B9"/>
                </a:solidFill>
              </a:rPr>
              <a:t>            RFIS </a:t>
            </a:r>
            <a:r>
              <a:rPr lang="en-US" sz="1600" b="1" dirty="0" smtClean="0">
                <a:solidFill>
                  <a:srgbClr val="0064B9"/>
                </a:solidFill>
              </a:rPr>
              <a:t>before </a:t>
            </a:r>
            <a:r>
              <a:rPr lang="en-US" sz="1600" b="1" dirty="0" smtClean="0">
                <a:solidFill>
                  <a:srgbClr val="0064B9"/>
                </a:solidFill>
              </a:rPr>
              <a:t>deployment                               </a:t>
            </a:r>
            <a:r>
              <a:rPr lang="en-US" sz="1600" b="1" dirty="0" smtClean="0">
                <a:solidFill>
                  <a:srgbClr val="0064B9"/>
                </a:solidFill>
              </a:rPr>
              <a:t>RFIS </a:t>
            </a:r>
            <a:r>
              <a:rPr lang="en-US" sz="1600" b="1" dirty="0" smtClean="0">
                <a:solidFill>
                  <a:srgbClr val="0064B9"/>
                </a:solidFill>
              </a:rPr>
              <a:t>after deployment</a:t>
            </a:r>
            <a:endParaRPr lang="en-US" sz="1600" dirty="0">
              <a:solidFill>
                <a:srgbClr val="0064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743200"/>
            <a:ext cx="7260291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3771900" cy="3655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38400"/>
            <a:ext cx="4038600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019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Source: New generation BMW child seat and Occupant Detection Systems</a:t>
            </a:r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64B9"/>
                </a:solidFill>
              </a:rPr>
              <a:t>Approach 1: Weight Sensing</a:t>
            </a:r>
            <a:endParaRPr lang="en-US" sz="3600" dirty="0">
              <a:solidFill>
                <a:srgbClr val="0064B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05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64B9"/>
                </a:solidFill>
              </a:rPr>
              <a:t>Seat Mat</a:t>
            </a:r>
            <a:endParaRPr lang="en-US" sz="1800" dirty="0">
              <a:solidFill>
                <a:srgbClr val="0064B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981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4B9"/>
                </a:solidFill>
              </a:rPr>
              <a:t>Weight Pattern</a:t>
            </a:r>
            <a:endParaRPr lang="en-US" sz="2000" dirty="0">
              <a:solidFill>
                <a:srgbClr val="0064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64B9"/>
                </a:solidFill>
              </a:rPr>
              <a:t>Approach 2: Computer Vision</a:t>
            </a:r>
            <a:endParaRPr lang="en-US" sz="3600" dirty="0">
              <a:solidFill>
                <a:srgbClr val="0064B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rgbClr val="0064B9"/>
                </a:solidFill>
              </a:rPr>
              <a:t>Classes of Occupancy</a:t>
            </a:r>
          </a:p>
          <a:p>
            <a:pPr>
              <a:buNone/>
            </a:pPr>
            <a:r>
              <a:rPr lang="en-US" sz="2400" dirty="0" smtClean="0">
                <a:solidFill>
                  <a:srgbClr val="0064B9"/>
                </a:solidFill>
              </a:rPr>
              <a:t>    Empty                      RFIS or Child                Adult</a:t>
            </a:r>
          </a:p>
          <a:p>
            <a:r>
              <a:rPr lang="en-US" dirty="0" smtClean="0">
                <a:solidFill>
                  <a:srgbClr val="0064B9"/>
                </a:solidFill>
              </a:rPr>
              <a:t>               </a:t>
            </a:r>
            <a:endParaRPr lang="en-US" dirty="0">
              <a:solidFill>
                <a:srgbClr val="0064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0"/>
            <a:ext cx="2540000" cy="267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048000"/>
            <a:ext cx="2667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048000"/>
            <a:ext cx="28194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767B-48A0-4E92-8BF9-825173DDF3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>
                <a:solidFill>
                  <a:srgbClr val="0064B9"/>
                </a:solidFill>
              </a:rPr>
              <a:t>Challenges for Computer Vision</a:t>
            </a:r>
            <a:endParaRPr lang="en-US" dirty="0">
              <a:solidFill>
                <a:srgbClr val="0064B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09800"/>
            <a:ext cx="4660900" cy="415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447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4B9"/>
                </a:solidFill>
              </a:rPr>
              <a:t>Inter-Class Variability</a:t>
            </a:r>
            <a:endParaRPr lang="en-US" dirty="0">
              <a:solidFill>
                <a:srgbClr val="0064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white-2">
  <a:themeElements>
    <a:clrScheme name="PPT-whit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-white-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T-whi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PPT-white-2</Template>
  <TotalTime>6212</TotalTime>
  <Words>439</Words>
  <Application>Microsoft PowerPoint</Application>
  <PresentationFormat>On-screen Show (4:3)</PresentationFormat>
  <Paragraphs>123</Paragraphs>
  <Slides>19</Slides>
  <Notes>4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PPT-white-2</vt:lpstr>
      <vt:lpstr>Occupant Classification System for Automotive Airbag Suppression   </vt:lpstr>
      <vt:lpstr>Agenda</vt:lpstr>
      <vt:lpstr>What is Airbags system ?</vt:lpstr>
      <vt:lpstr>Working of Airbags </vt:lpstr>
      <vt:lpstr>Why is Classification needed?</vt:lpstr>
      <vt:lpstr>Slide 6</vt:lpstr>
      <vt:lpstr>Approach 1: Weight Sensing</vt:lpstr>
      <vt:lpstr>Approach 2: Computer Vision</vt:lpstr>
      <vt:lpstr>Challenges for Computer Vision</vt:lpstr>
      <vt:lpstr>Challenges for Computer Vision</vt:lpstr>
      <vt:lpstr>Challenges for Computer Vision</vt:lpstr>
      <vt:lpstr>Challenges for Computer Vision</vt:lpstr>
      <vt:lpstr>System Requirements</vt:lpstr>
      <vt:lpstr>Slide 14</vt:lpstr>
      <vt:lpstr>System Design</vt:lpstr>
      <vt:lpstr>System Algorithm in Action</vt:lpstr>
      <vt:lpstr>Conclusion</vt:lpstr>
      <vt:lpstr>Questions ?</vt:lpstr>
      <vt:lpstr> Thank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Sensor Networks</dc:title>
  <dc:creator>Arslan</dc:creator>
  <cp:lastModifiedBy>S J</cp:lastModifiedBy>
  <cp:revision>415</cp:revision>
  <dcterms:created xsi:type="dcterms:W3CDTF">2009-03-25T02:20:53Z</dcterms:created>
  <dcterms:modified xsi:type="dcterms:W3CDTF">2009-03-27T06:45:43Z</dcterms:modified>
</cp:coreProperties>
</file>