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76" r:id="rId9"/>
    <p:sldId id="277" r:id="rId10"/>
    <p:sldId id="278" r:id="rId11"/>
    <p:sldId id="264" r:id="rId12"/>
    <p:sldId id="275" r:id="rId13"/>
    <p:sldId id="266" r:id="rId14"/>
    <p:sldId id="265" r:id="rId15"/>
    <p:sldId id="268" r:id="rId16"/>
    <p:sldId id="267" r:id="rId17"/>
    <p:sldId id="269" r:id="rId18"/>
    <p:sldId id="270" r:id="rId19"/>
    <p:sldId id="272" r:id="rId20"/>
    <p:sldId id="271" r:id="rId21"/>
    <p:sldId id="274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1486" autoAdjust="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D9BD3-1C10-4860-9C0B-671B19D712F2}" type="datetimeFigureOut">
              <a:rPr lang="en-US" smtClean="0"/>
              <a:pPr/>
              <a:t>3/28/2010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49E48-2738-42D2-86B4-5C70BA377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49E48-2738-42D2-86B4-5C70BA377BE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49E48-2738-42D2-86B4-5C70BA377BE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133600" y="609600"/>
            <a:ext cx="6172200" cy="1894362"/>
          </a:xfrm>
        </p:spPr>
        <p:txBody>
          <a:bodyPr/>
          <a:lstStyle>
            <a:lvl1pPr>
              <a:defRPr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33800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D75BC16-4389-44BF-8422-AB38B4B7FB8E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5B724-4F7B-49FF-85AB-3814ABDB00F3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A0D9-61A6-452B-BE5F-39A502B190CA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rgbClr val="7030A0"/>
                </a:solidFill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EEF84F-A9A5-4AD3-9EC9-A4F37F1FAED6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DE9959-5C04-4D09-941E-B11A1FBA6DF1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7368D-518C-4420-AA24-4F650A52DDEF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D8F4-A86E-4DF5-9A28-1B66B80C1318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51DF042-9BDA-4578-A705-C5EDF43A7AB0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9748-504C-4810-A3C9-8E2F3AC6F51A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9792F0F-71C1-46A8-B738-5A51B9326709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2DEC2C-31FA-419F-BF1C-932947CF6C16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BDD522-F0ED-4A3F-971F-2DEED511E979}" type="datetime1">
              <a:rPr lang="en-US" smtClean="0"/>
              <a:pPr/>
              <a:t>3/28/2010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533400"/>
            <a:ext cx="6934200" cy="1894362"/>
          </a:xfrm>
        </p:spPr>
        <p:txBody>
          <a:bodyPr/>
          <a:lstStyle/>
          <a:p>
            <a:r>
              <a:rPr lang="en-US" dirty="0" smtClean="0"/>
              <a:t>A Self-Tuning Cache architecture for Embedded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2819400"/>
            <a:ext cx="6172200" cy="2286000"/>
          </a:xfrm>
        </p:spPr>
        <p:txBody>
          <a:bodyPr/>
          <a:lstStyle/>
          <a:p>
            <a:r>
              <a:rPr lang="en-US" b="0" dirty="0" err="1" smtClean="0"/>
              <a:t>Chuanjun</a:t>
            </a:r>
            <a:r>
              <a:rPr lang="en-US" b="0" dirty="0" smtClean="0"/>
              <a:t> Zhang, Frank </a:t>
            </a:r>
            <a:r>
              <a:rPr lang="en-US" b="0" dirty="0" err="1" smtClean="0"/>
              <a:t>Vahid</a:t>
            </a:r>
            <a:r>
              <a:rPr lang="en-US" b="0" dirty="0" smtClean="0"/>
              <a:t> and Roman </a:t>
            </a:r>
            <a:r>
              <a:rPr lang="en-US" b="0" dirty="0" err="1" smtClean="0"/>
              <a:t>Lysecky</a:t>
            </a:r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r>
              <a:rPr lang="en-US" b="0" dirty="0" smtClean="0"/>
              <a:t>            			Presented by: Wei </a:t>
            </a:r>
            <a:r>
              <a:rPr lang="en-US" b="0" dirty="0" err="1" smtClean="0"/>
              <a:t>Zang</a:t>
            </a:r>
            <a:r>
              <a:rPr lang="en-US" b="0" dirty="0" smtClean="0"/>
              <a:t> </a:t>
            </a:r>
          </a:p>
          <a:p>
            <a:r>
              <a:rPr lang="en-US" b="0" dirty="0" smtClean="0"/>
              <a:t>				Mar. 29, 2010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Line 391"/>
          <p:cNvSpPr>
            <a:spLocks noChangeShapeType="1"/>
          </p:cNvSpPr>
          <p:nvPr/>
        </p:nvSpPr>
        <p:spPr bwMode="auto">
          <a:xfrm>
            <a:off x="2741613" y="468313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Line 392"/>
          <p:cNvSpPr>
            <a:spLocks noChangeShapeType="1"/>
          </p:cNvSpPr>
          <p:nvPr/>
        </p:nvSpPr>
        <p:spPr bwMode="auto">
          <a:xfrm>
            <a:off x="5021263" y="465138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389"/>
          <p:cNvSpPr>
            <a:spLocks noChangeShapeType="1"/>
          </p:cNvSpPr>
          <p:nvPr/>
        </p:nvSpPr>
        <p:spPr bwMode="auto">
          <a:xfrm>
            <a:off x="2265363" y="463550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390"/>
          <p:cNvSpPr>
            <a:spLocks noChangeShapeType="1"/>
          </p:cNvSpPr>
          <p:nvPr/>
        </p:nvSpPr>
        <p:spPr bwMode="auto">
          <a:xfrm>
            <a:off x="1862138" y="476250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Rectangle 421"/>
          <p:cNvSpPr>
            <a:spLocks noChangeArrowheads="1"/>
          </p:cNvSpPr>
          <p:nvPr/>
        </p:nvSpPr>
        <p:spPr bwMode="auto">
          <a:xfrm>
            <a:off x="927652" y="1219200"/>
            <a:ext cx="361950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54"/>
          <p:cNvSpPr txBox="1">
            <a:spLocks noChangeArrowheads="1"/>
          </p:cNvSpPr>
          <p:nvPr/>
        </p:nvSpPr>
        <p:spPr bwMode="auto">
          <a:xfrm>
            <a:off x="984802" y="1651000"/>
            <a:ext cx="3111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1</a:t>
            </a:r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967340" y="1233488"/>
            <a:ext cx="3111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12" name="Line 422"/>
          <p:cNvSpPr>
            <a:spLocks noChangeShapeType="1"/>
          </p:cNvSpPr>
          <p:nvPr/>
        </p:nvSpPr>
        <p:spPr bwMode="auto">
          <a:xfrm>
            <a:off x="937177" y="1609725"/>
            <a:ext cx="352425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13" name="Group 572"/>
          <p:cNvGrpSpPr>
            <a:grpSpLocks/>
          </p:cNvGrpSpPr>
          <p:nvPr/>
        </p:nvGrpSpPr>
        <p:grpSpPr bwMode="auto">
          <a:xfrm>
            <a:off x="685800" y="762000"/>
            <a:ext cx="5929312" cy="1620837"/>
            <a:chOff x="2248" y="1085"/>
            <a:chExt cx="2531" cy="1021"/>
          </a:xfrm>
        </p:grpSpPr>
        <p:sp>
          <p:nvSpPr>
            <p:cNvPr id="14" name="Line 78"/>
            <p:cNvSpPr>
              <a:spLocks noChangeShapeType="1"/>
            </p:cNvSpPr>
            <p:nvPr/>
          </p:nvSpPr>
          <p:spPr bwMode="auto">
            <a:xfrm>
              <a:off x="3334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9"/>
            <p:cNvSpPr>
              <a:spLocks noChangeShapeType="1"/>
            </p:cNvSpPr>
            <p:nvPr/>
          </p:nvSpPr>
          <p:spPr bwMode="auto">
            <a:xfrm>
              <a:off x="4557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566"/>
            <p:cNvGrpSpPr>
              <a:grpSpLocks/>
            </p:cNvGrpSpPr>
            <p:nvPr/>
          </p:nvGrpSpPr>
          <p:grpSpPr bwMode="auto">
            <a:xfrm>
              <a:off x="2248" y="1085"/>
              <a:ext cx="2531" cy="968"/>
              <a:chOff x="2248" y="1085"/>
              <a:chExt cx="2531" cy="968"/>
            </a:xfrm>
          </p:grpSpPr>
          <p:sp>
            <p:nvSpPr>
              <p:cNvPr id="17" name="Text Box 5"/>
              <p:cNvSpPr txBox="1">
                <a:spLocks noChangeArrowheads="1"/>
              </p:cNvSpPr>
              <p:nvPr/>
            </p:nvSpPr>
            <p:spPr bwMode="auto">
              <a:xfrm>
                <a:off x="3742" y="1932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1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8" name="Text Box 6"/>
              <p:cNvSpPr txBox="1">
                <a:spLocks noChangeArrowheads="1"/>
              </p:cNvSpPr>
              <p:nvPr/>
            </p:nvSpPr>
            <p:spPr bwMode="auto">
              <a:xfrm>
                <a:off x="4572" y="1930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3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9" name="Text Box 7"/>
              <p:cNvSpPr txBox="1">
                <a:spLocks noChangeArrowheads="1"/>
              </p:cNvSpPr>
              <p:nvPr/>
            </p:nvSpPr>
            <p:spPr bwMode="auto">
              <a:xfrm>
                <a:off x="3348" y="1936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eaLnBrk="0" hangingPunct="0">
                  <a:spcAft>
                    <a:spcPts val="400"/>
                  </a:spcAft>
                </a:pPr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0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0" name="Text Box 8"/>
              <p:cNvSpPr txBox="1">
                <a:spLocks noChangeArrowheads="1"/>
              </p:cNvSpPr>
              <p:nvPr/>
            </p:nvSpPr>
            <p:spPr bwMode="auto">
              <a:xfrm>
                <a:off x="4108" y="1938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2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1" name="Line 49"/>
              <p:cNvSpPr>
                <a:spLocks noChangeShapeType="1"/>
              </p:cNvSpPr>
              <p:nvPr/>
            </p:nvSpPr>
            <p:spPr bwMode="auto">
              <a:xfrm>
                <a:off x="3708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50"/>
              <p:cNvSpPr>
                <a:spLocks noChangeShapeType="1"/>
              </p:cNvSpPr>
              <p:nvPr/>
            </p:nvSpPr>
            <p:spPr bwMode="auto">
              <a:xfrm>
                <a:off x="4083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AutoShape 9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265"/>
                <a:ext cx="115" cy="107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" name="Group 10"/>
              <p:cNvGrpSpPr>
                <a:grpSpLocks/>
              </p:cNvGrpSpPr>
              <p:nvPr/>
            </p:nvGrpSpPr>
            <p:grpSpPr bwMode="auto">
              <a:xfrm>
                <a:off x="2839" y="1259"/>
                <a:ext cx="105" cy="70"/>
                <a:chOff x="4606" y="4058"/>
                <a:chExt cx="204" cy="144"/>
              </a:xfrm>
            </p:grpSpPr>
            <p:sp>
              <p:nvSpPr>
                <p:cNvPr id="77" name="AutoShape 11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AutoShap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" name="Line 13"/>
              <p:cNvSpPr>
                <a:spLocks noChangeShapeType="1"/>
              </p:cNvSpPr>
              <p:nvPr/>
            </p:nvSpPr>
            <p:spPr bwMode="auto">
              <a:xfrm>
                <a:off x="2953" y="1291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4"/>
              <p:cNvSpPr>
                <a:spLocks noChangeShapeType="1"/>
              </p:cNvSpPr>
              <p:nvPr/>
            </p:nvSpPr>
            <p:spPr bwMode="auto">
              <a:xfrm flipH="1">
                <a:off x="2759" y="1342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5"/>
              <p:cNvSpPr>
                <a:spLocks noChangeShapeType="1"/>
              </p:cNvSpPr>
              <p:nvPr/>
            </p:nvSpPr>
            <p:spPr bwMode="auto">
              <a:xfrm flipH="1">
                <a:off x="2671" y="1299"/>
                <a:ext cx="165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AutoShape 16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400"/>
                <a:ext cx="117" cy="109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/>
              <p:cNvSpPr>
                <a:spLocks noChangeShapeType="1"/>
              </p:cNvSpPr>
              <p:nvPr/>
            </p:nvSpPr>
            <p:spPr bwMode="auto">
              <a:xfrm flipH="1">
                <a:off x="2520" y="1477"/>
                <a:ext cx="54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8"/>
              <p:cNvSpPr>
                <a:spLocks noChangeShapeType="1"/>
              </p:cNvSpPr>
              <p:nvPr/>
            </p:nvSpPr>
            <p:spPr bwMode="auto">
              <a:xfrm flipH="1">
                <a:off x="2683" y="1435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2681" y="1299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20"/>
              <p:cNvSpPr>
                <a:spLocks noChangeShapeType="1"/>
              </p:cNvSpPr>
              <p:nvPr/>
            </p:nvSpPr>
            <p:spPr bwMode="auto">
              <a:xfrm>
                <a:off x="2759" y="1342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AutoShape 21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541"/>
                <a:ext cx="115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" name="Group 22"/>
              <p:cNvGrpSpPr>
                <a:grpSpLocks/>
              </p:cNvGrpSpPr>
              <p:nvPr/>
            </p:nvGrpSpPr>
            <p:grpSpPr bwMode="auto">
              <a:xfrm>
                <a:off x="2839" y="1536"/>
                <a:ext cx="105" cy="70"/>
                <a:chOff x="4606" y="4058"/>
                <a:chExt cx="204" cy="144"/>
              </a:xfrm>
            </p:grpSpPr>
            <p:sp>
              <p:nvSpPr>
                <p:cNvPr id="75" name="AutoShape 23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AutoShape 24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5" name="Line 25"/>
              <p:cNvSpPr>
                <a:spLocks noChangeShapeType="1"/>
              </p:cNvSpPr>
              <p:nvPr/>
            </p:nvSpPr>
            <p:spPr bwMode="auto">
              <a:xfrm>
                <a:off x="2953" y="1567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26"/>
              <p:cNvSpPr>
                <a:spLocks noChangeShapeType="1"/>
              </p:cNvSpPr>
              <p:nvPr/>
            </p:nvSpPr>
            <p:spPr bwMode="auto">
              <a:xfrm flipH="1">
                <a:off x="2759" y="1617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7"/>
              <p:cNvSpPr>
                <a:spLocks noChangeShapeType="1"/>
              </p:cNvSpPr>
              <p:nvPr/>
            </p:nvSpPr>
            <p:spPr bwMode="auto">
              <a:xfrm flipH="1">
                <a:off x="2604" y="1574"/>
                <a:ext cx="2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AutoShape 28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677"/>
                <a:ext cx="117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29"/>
              <p:cNvSpPr>
                <a:spLocks noChangeShapeType="1"/>
              </p:cNvSpPr>
              <p:nvPr/>
            </p:nvSpPr>
            <p:spPr bwMode="auto">
              <a:xfrm flipH="1">
                <a:off x="2515" y="1753"/>
                <a:ext cx="547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30"/>
              <p:cNvSpPr>
                <a:spLocks noChangeShapeType="1"/>
              </p:cNvSpPr>
              <p:nvPr/>
            </p:nvSpPr>
            <p:spPr bwMode="auto">
              <a:xfrm flipH="1">
                <a:off x="2683" y="1710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31"/>
              <p:cNvSpPr>
                <a:spLocks noChangeShapeType="1"/>
              </p:cNvSpPr>
              <p:nvPr/>
            </p:nvSpPr>
            <p:spPr bwMode="auto">
              <a:xfrm>
                <a:off x="2681" y="1570"/>
                <a:ext cx="0" cy="1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32"/>
              <p:cNvSpPr>
                <a:spLocks noChangeShapeType="1"/>
              </p:cNvSpPr>
              <p:nvPr/>
            </p:nvSpPr>
            <p:spPr bwMode="auto">
              <a:xfrm>
                <a:off x="2759" y="1617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AutoShape 33"/>
              <p:cNvSpPr>
                <a:spLocks noChangeArrowheads="1"/>
              </p:cNvSpPr>
              <p:nvPr/>
            </p:nvSpPr>
            <p:spPr bwMode="auto">
              <a:xfrm rot="5400000">
                <a:off x="3305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AutoShape 34"/>
              <p:cNvSpPr>
                <a:spLocks noChangeArrowheads="1"/>
              </p:cNvSpPr>
              <p:nvPr/>
            </p:nvSpPr>
            <p:spPr bwMode="auto">
              <a:xfrm rot="5400000">
                <a:off x="3681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AutoShape 35"/>
              <p:cNvSpPr>
                <a:spLocks noChangeArrowheads="1"/>
              </p:cNvSpPr>
              <p:nvPr/>
            </p:nvSpPr>
            <p:spPr bwMode="auto">
              <a:xfrm rot="5400000">
                <a:off x="4048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AutoShape 36"/>
              <p:cNvSpPr>
                <a:spLocks noChangeArrowheads="1"/>
              </p:cNvSpPr>
              <p:nvPr/>
            </p:nvSpPr>
            <p:spPr bwMode="auto">
              <a:xfrm rot="5400000">
                <a:off x="4526" y="1797"/>
                <a:ext cx="69" cy="116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37"/>
              <p:cNvSpPr>
                <a:spLocks noChangeShapeType="1"/>
              </p:cNvSpPr>
              <p:nvPr/>
            </p:nvSpPr>
            <p:spPr bwMode="auto">
              <a:xfrm>
                <a:off x="3172" y="1734"/>
                <a:ext cx="13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38"/>
              <p:cNvSpPr>
                <a:spLocks noChangeShapeType="1"/>
              </p:cNvSpPr>
              <p:nvPr/>
            </p:nvSpPr>
            <p:spPr bwMode="auto">
              <a:xfrm>
                <a:off x="3179" y="1598"/>
                <a:ext cx="9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39"/>
              <p:cNvSpPr>
                <a:spLocks noChangeShapeType="1"/>
              </p:cNvSpPr>
              <p:nvPr/>
            </p:nvSpPr>
            <p:spPr bwMode="auto">
              <a:xfrm>
                <a:off x="3165" y="1454"/>
                <a:ext cx="13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40"/>
              <p:cNvSpPr>
                <a:spLocks noChangeShapeType="1"/>
              </p:cNvSpPr>
              <p:nvPr/>
            </p:nvSpPr>
            <p:spPr bwMode="auto">
              <a:xfrm>
                <a:off x="3179" y="1314"/>
                <a:ext cx="5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41"/>
              <p:cNvSpPr>
                <a:spLocks noChangeShapeType="1"/>
              </p:cNvSpPr>
              <p:nvPr/>
            </p:nvSpPr>
            <p:spPr bwMode="auto">
              <a:xfrm>
                <a:off x="3307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42"/>
              <p:cNvSpPr>
                <a:spLocks noChangeShapeType="1"/>
              </p:cNvSpPr>
              <p:nvPr/>
            </p:nvSpPr>
            <p:spPr bwMode="auto">
              <a:xfrm>
                <a:off x="3353" y="1602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43"/>
              <p:cNvSpPr>
                <a:spLocks noChangeShapeType="1"/>
              </p:cNvSpPr>
              <p:nvPr/>
            </p:nvSpPr>
            <p:spPr bwMode="auto">
              <a:xfrm>
                <a:off x="3689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44"/>
              <p:cNvSpPr>
                <a:spLocks noChangeShapeType="1"/>
              </p:cNvSpPr>
              <p:nvPr/>
            </p:nvSpPr>
            <p:spPr bwMode="auto">
              <a:xfrm>
                <a:off x="3727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45"/>
              <p:cNvSpPr>
                <a:spLocks noChangeShapeType="1"/>
              </p:cNvSpPr>
              <p:nvPr/>
            </p:nvSpPr>
            <p:spPr bwMode="auto">
              <a:xfrm>
                <a:off x="4057" y="1458"/>
                <a:ext cx="0" cy="3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46"/>
              <p:cNvSpPr>
                <a:spLocks noChangeShapeType="1"/>
              </p:cNvSpPr>
              <p:nvPr/>
            </p:nvSpPr>
            <p:spPr bwMode="auto">
              <a:xfrm>
                <a:off x="4090" y="1602"/>
                <a:ext cx="0" cy="2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47"/>
              <p:cNvSpPr>
                <a:spLocks noChangeShapeType="1"/>
              </p:cNvSpPr>
              <p:nvPr/>
            </p:nvSpPr>
            <p:spPr bwMode="auto">
              <a:xfrm>
                <a:off x="4573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48"/>
              <p:cNvSpPr>
                <a:spLocks noChangeShapeType="1"/>
              </p:cNvSpPr>
              <p:nvPr/>
            </p:nvSpPr>
            <p:spPr bwMode="auto">
              <a:xfrm>
                <a:off x="4541" y="144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51"/>
              <p:cNvSpPr>
                <a:spLocks/>
              </p:cNvSpPr>
              <p:nvPr/>
            </p:nvSpPr>
            <p:spPr bwMode="auto">
              <a:xfrm>
                <a:off x="2248" y="1162"/>
                <a:ext cx="2443" cy="7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36" y="0"/>
                  </a:cxn>
                  <a:cxn ang="0">
                    <a:pos x="2736" y="1584"/>
                  </a:cxn>
                  <a:cxn ang="0">
                    <a:pos x="0" y="1584"/>
                  </a:cxn>
                  <a:cxn ang="0">
                    <a:pos x="0" y="144"/>
                  </a:cxn>
                </a:cxnLst>
                <a:rect l="0" t="0" r="r" b="b"/>
                <a:pathLst>
                  <a:path w="2736" h="1584">
                    <a:moveTo>
                      <a:pt x="0" y="0"/>
                    </a:moveTo>
                    <a:lnTo>
                      <a:pt x="2736" y="0"/>
                    </a:lnTo>
                    <a:lnTo>
                      <a:pt x="2736" y="1584"/>
                    </a:lnTo>
                    <a:lnTo>
                      <a:pt x="0" y="1584"/>
                    </a:lnTo>
                    <a:lnTo>
                      <a:pt x="0" y="144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Oval 393"/>
              <p:cNvSpPr>
                <a:spLocks noChangeAspect="1" noChangeArrowheads="1"/>
              </p:cNvSpPr>
              <p:nvPr/>
            </p:nvSpPr>
            <p:spPr bwMode="auto">
              <a:xfrm>
                <a:off x="4564" y="1727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Oval 394"/>
              <p:cNvSpPr>
                <a:spLocks noChangeAspect="1" noChangeArrowheads="1"/>
              </p:cNvSpPr>
              <p:nvPr/>
            </p:nvSpPr>
            <p:spPr bwMode="auto">
              <a:xfrm>
                <a:off x="4033" y="1450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Oval 395"/>
              <p:cNvSpPr>
                <a:spLocks noChangeAspect="1" noChangeArrowheads="1"/>
              </p:cNvSpPr>
              <p:nvPr/>
            </p:nvSpPr>
            <p:spPr bwMode="auto">
              <a:xfrm>
                <a:off x="4072" y="1586"/>
                <a:ext cx="51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Oval 396"/>
              <p:cNvSpPr>
                <a:spLocks noChangeAspect="1" noChangeArrowheads="1"/>
              </p:cNvSpPr>
              <p:nvPr/>
            </p:nvSpPr>
            <p:spPr bwMode="auto">
              <a:xfrm>
                <a:off x="3650" y="130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Oval 397"/>
              <p:cNvSpPr>
                <a:spLocks noChangeAspect="1" noChangeArrowheads="1"/>
              </p:cNvSpPr>
              <p:nvPr/>
            </p:nvSpPr>
            <p:spPr bwMode="auto">
              <a:xfrm>
                <a:off x="2738" y="1463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Oval 398"/>
              <p:cNvSpPr>
                <a:spLocks noChangeAspect="1" noChangeArrowheads="1"/>
              </p:cNvSpPr>
              <p:nvPr/>
            </p:nvSpPr>
            <p:spPr bwMode="auto">
              <a:xfrm>
                <a:off x="3331" y="158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Oval 399"/>
              <p:cNvSpPr>
                <a:spLocks noChangeAspect="1" noChangeArrowheads="1"/>
              </p:cNvSpPr>
              <p:nvPr/>
            </p:nvSpPr>
            <p:spPr bwMode="auto">
              <a:xfrm>
                <a:off x="3288" y="130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400"/>
              <p:cNvSpPr>
                <a:spLocks noChangeAspect="1" noChangeArrowheads="1"/>
              </p:cNvSpPr>
              <p:nvPr/>
            </p:nvSpPr>
            <p:spPr bwMode="auto">
              <a:xfrm>
                <a:off x="4507" y="1435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Oval 401"/>
              <p:cNvSpPr>
                <a:spLocks noChangeAspect="1" noChangeArrowheads="1"/>
              </p:cNvSpPr>
              <p:nvPr/>
            </p:nvSpPr>
            <p:spPr bwMode="auto">
              <a:xfrm>
                <a:off x="3700" y="172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Oval 402"/>
              <p:cNvSpPr>
                <a:spLocks noChangeAspect="1" noChangeArrowheads="1"/>
              </p:cNvSpPr>
              <p:nvPr/>
            </p:nvSpPr>
            <p:spPr bwMode="auto">
              <a:xfrm>
                <a:off x="2746" y="1734"/>
                <a:ext cx="50" cy="2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Oval 403"/>
              <p:cNvSpPr>
                <a:spLocks noChangeAspect="1" noChangeArrowheads="1"/>
              </p:cNvSpPr>
              <p:nvPr/>
            </p:nvSpPr>
            <p:spPr bwMode="auto">
              <a:xfrm>
                <a:off x="2651" y="1568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Oval 404"/>
              <p:cNvSpPr>
                <a:spLocks noChangeAspect="1" noChangeArrowheads="1"/>
              </p:cNvSpPr>
              <p:nvPr/>
            </p:nvSpPr>
            <p:spPr bwMode="auto">
              <a:xfrm>
                <a:off x="2660" y="128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Text Box 412"/>
              <p:cNvSpPr txBox="1">
                <a:spLocks noChangeArrowheads="1"/>
              </p:cNvSpPr>
              <p:nvPr/>
            </p:nvSpPr>
            <p:spPr bwMode="auto">
              <a:xfrm>
                <a:off x="3570" y="1216"/>
                <a:ext cx="1054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 eaLnBrk="0" hangingPunct="0"/>
                <a:r>
                  <a:rPr lang="en-US" altLang="zh-CN" sz="1200" dirty="0">
                    <a:latin typeface="Times New Roman" pitchFamily="18" charset="0"/>
                    <a:ea typeface="宋体" pitchFamily="2" charset="-122"/>
                  </a:rPr>
                  <a:t>Configuration circuit</a:t>
                </a:r>
              </a:p>
            </p:txBody>
          </p:sp>
          <p:sp>
            <p:nvSpPr>
              <p:cNvPr id="73" name="Freeform 550"/>
              <p:cNvSpPr>
                <a:spLocks/>
              </p:cNvSpPr>
              <p:nvPr/>
            </p:nvSpPr>
            <p:spPr bwMode="auto">
              <a:xfrm>
                <a:off x="2568" y="1099"/>
                <a:ext cx="192" cy="475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226"/>
                  </a:cxn>
                  <a:cxn ang="0">
                    <a:pos x="0" y="466"/>
                  </a:cxn>
                  <a:cxn ang="0">
                    <a:pos x="53" y="475"/>
                  </a:cxn>
                </a:cxnLst>
                <a:rect l="0" t="0" r="r" b="b"/>
                <a:pathLst>
                  <a:path w="192" h="475">
                    <a:moveTo>
                      <a:pt x="192" y="0"/>
                    </a:moveTo>
                    <a:lnTo>
                      <a:pt x="0" y="226"/>
                    </a:lnTo>
                    <a:lnTo>
                      <a:pt x="0" y="466"/>
                    </a:lnTo>
                    <a:lnTo>
                      <a:pt x="53" y="475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4" name="Line 552"/>
              <p:cNvSpPr>
                <a:spLocks noChangeShapeType="1"/>
              </p:cNvSpPr>
              <p:nvPr/>
            </p:nvSpPr>
            <p:spPr bwMode="auto">
              <a:xfrm flipH="1">
                <a:off x="2678" y="1085"/>
                <a:ext cx="36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79" name="Text Box 388"/>
          <p:cNvSpPr txBox="1">
            <a:spLocks noChangeArrowheads="1"/>
          </p:cNvSpPr>
          <p:nvPr/>
        </p:nvSpPr>
        <p:spPr bwMode="auto">
          <a:xfrm>
            <a:off x="677863" y="457200"/>
            <a:ext cx="6408737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zh-CN" altLang="en-US" sz="1000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31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tag address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13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12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10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           index                 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5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4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line offset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2922104" y="236220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Rounded Rectangle 80"/>
          <p:cNvSpPr/>
          <p:nvPr/>
        </p:nvSpPr>
        <p:spPr>
          <a:xfrm>
            <a:off x="3810000" y="236220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/>
          <p:nvPr/>
        </p:nvSpPr>
        <p:spPr>
          <a:xfrm>
            <a:off x="4687956" y="2382080"/>
            <a:ext cx="609600" cy="1905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5804452" y="236220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 flipV="1">
            <a:off x="2967336" y="26106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 flipV="1">
            <a:off x="3881737" y="25344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bank2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 flipV="1">
            <a:off x="4719937" y="26106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bank3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 flipV="1">
            <a:off x="5862937" y="26106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bank4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81000" y="2305881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Reg0 = 0; Reg1 =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1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Two-way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C0 = !a11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C1 = !a11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C2 = a11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C3 = a11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concatenate address in two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banks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9" name="Rounded Rectangle 88"/>
          <p:cNvSpPr/>
          <p:nvPr/>
        </p:nvSpPr>
        <p:spPr>
          <a:xfrm>
            <a:off x="2286000" y="457200"/>
            <a:ext cx="2743200" cy="304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/>
          <p:cNvSpPr/>
          <p:nvPr/>
        </p:nvSpPr>
        <p:spPr>
          <a:xfrm>
            <a:off x="685800" y="457200"/>
            <a:ext cx="1600200" cy="304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" name="Group 102"/>
          <p:cNvGrpSpPr/>
          <p:nvPr/>
        </p:nvGrpSpPr>
        <p:grpSpPr>
          <a:xfrm>
            <a:off x="838200" y="1295400"/>
            <a:ext cx="7696200" cy="4781729"/>
            <a:chOff x="838200" y="1295400"/>
            <a:chExt cx="7696200" cy="4781729"/>
          </a:xfrm>
        </p:grpSpPr>
        <p:sp>
          <p:nvSpPr>
            <p:cNvPr id="91" name="Rounded Rectangle 90"/>
            <p:cNvSpPr/>
            <p:nvPr/>
          </p:nvSpPr>
          <p:spPr>
            <a:xfrm>
              <a:off x="7162800" y="1752600"/>
              <a:ext cx="609600" cy="16962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 flipV="1">
              <a:off x="7208034" y="1772480"/>
              <a:ext cx="461665" cy="10668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7924800" y="1752600"/>
              <a:ext cx="609600" cy="16962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 flipV="1">
              <a:off x="7996539" y="1696280"/>
              <a:ext cx="461665" cy="10668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bank4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7162800" y="3429000"/>
              <a:ext cx="609600" cy="16764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 flipV="1">
              <a:off x="7194783" y="3657600"/>
              <a:ext cx="461665" cy="10668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7924800" y="3429000"/>
              <a:ext cx="609600" cy="16764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 flipV="1">
              <a:off x="7956785" y="3657600"/>
              <a:ext cx="461665" cy="10668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629400" y="23622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a11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629400" y="39740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!a11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467600" y="12954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2-ways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838200" y="4876800"/>
              <a:ext cx="5486400" cy="1200329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ahoma" pitchFamily="34" charset="0"/>
                  <a:cs typeface="Tahoma" pitchFamily="34" charset="0"/>
                </a:rPr>
                <a:t>Given an address, only two banks are selected</a:t>
              </a:r>
            </a:p>
            <a:p>
              <a:r>
                <a:rPr lang="en-US" dirty="0" smtClean="0">
                  <a:latin typeface="Tahoma" pitchFamily="34" charset="0"/>
                  <a:cs typeface="Tahoma" pitchFamily="34" charset="0"/>
                </a:rPr>
                <a:t> 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according to a11:</a:t>
              </a:r>
            </a:p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a11=0, select bank1 and bank2 to realize 2 ways</a:t>
              </a:r>
              <a:endParaRPr lang="en-US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a11=1, select bank3 and bank4 to realize 2 ways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Configurable cache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32" name="Group 231"/>
          <p:cNvGrpSpPr/>
          <p:nvPr/>
        </p:nvGrpSpPr>
        <p:grpSpPr>
          <a:xfrm>
            <a:off x="346075" y="1241425"/>
            <a:ext cx="2168525" cy="5451475"/>
            <a:chOff x="193675" y="1241425"/>
            <a:chExt cx="2168525" cy="5451475"/>
          </a:xfrm>
        </p:grpSpPr>
        <p:grpSp>
          <p:nvGrpSpPr>
            <p:cNvPr id="183" name="Group 61"/>
            <p:cNvGrpSpPr>
              <a:grpSpLocks/>
            </p:cNvGrpSpPr>
            <p:nvPr/>
          </p:nvGrpSpPr>
          <p:grpSpPr bwMode="auto">
            <a:xfrm>
              <a:off x="228600" y="1241425"/>
              <a:ext cx="1981201" cy="1797050"/>
              <a:chOff x="328" y="1102"/>
              <a:chExt cx="1248" cy="1132"/>
            </a:xfrm>
          </p:grpSpPr>
          <p:sp>
            <p:nvSpPr>
              <p:cNvPr id="184" name="Rectangle 4"/>
              <p:cNvSpPr>
                <a:spLocks noChangeArrowheads="1"/>
              </p:cNvSpPr>
              <p:nvPr/>
            </p:nvSpPr>
            <p:spPr bwMode="auto">
              <a:xfrm>
                <a:off x="492" y="1305"/>
                <a:ext cx="128" cy="5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Text Box 5"/>
              <p:cNvSpPr txBox="1">
                <a:spLocks noChangeArrowheads="1"/>
              </p:cNvSpPr>
              <p:nvPr/>
            </p:nvSpPr>
            <p:spPr bwMode="auto">
              <a:xfrm>
                <a:off x="447" y="1102"/>
                <a:ext cx="24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r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200">
                    <a:ea typeface="宋体" pitchFamily="2" charset="-122"/>
                  </a:rPr>
                  <a:t>W1</a:t>
                </a:r>
              </a:p>
            </p:txBody>
          </p:sp>
          <p:sp>
            <p:nvSpPr>
              <p:cNvPr id="186" name="Rectangle 7"/>
              <p:cNvSpPr>
                <a:spLocks noChangeArrowheads="1"/>
              </p:cNvSpPr>
              <p:nvPr/>
            </p:nvSpPr>
            <p:spPr bwMode="auto">
              <a:xfrm>
                <a:off x="769" y="1305"/>
                <a:ext cx="128" cy="5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" name="Rectangle 9"/>
              <p:cNvSpPr>
                <a:spLocks noChangeArrowheads="1"/>
              </p:cNvSpPr>
              <p:nvPr/>
            </p:nvSpPr>
            <p:spPr bwMode="auto">
              <a:xfrm>
                <a:off x="1049" y="1305"/>
                <a:ext cx="128" cy="5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8" name="Rectangle 11"/>
              <p:cNvSpPr>
                <a:spLocks noChangeArrowheads="1"/>
              </p:cNvSpPr>
              <p:nvPr/>
            </p:nvSpPr>
            <p:spPr bwMode="auto">
              <a:xfrm>
                <a:off x="1322" y="1313"/>
                <a:ext cx="127" cy="54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Text Box 29"/>
              <p:cNvSpPr txBox="1">
                <a:spLocks noChangeArrowheads="1"/>
              </p:cNvSpPr>
              <p:nvPr/>
            </p:nvSpPr>
            <p:spPr bwMode="auto">
              <a:xfrm>
                <a:off x="328" y="1885"/>
                <a:ext cx="1248" cy="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lIns="0" r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200" dirty="0">
                    <a:ea typeface="宋体" pitchFamily="2" charset="-122"/>
                  </a:rPr>
                  <a:t>Four Way Set </a:t>
                </a:r>
                <a:r>
                  <a:rPr lang="en-US" altLang="zh-CN" sz="1200" dirty="0" smtClean="0">
                    <a:ea typeface="宋体" pitchFamily="2" charset="-122"/>
                  </a:rPr>
                  <a:t>Associative(Base Cache)</a:t>
                </a:r>
                <a:r>
                  <a:rPr lang="en-US" altLang="zh-CN" sz="1800" b="1" dirty="0" smtClean="0">
                    <a:ea typeface="宋体" pitchFamily="2" charset="-122"/>
                  </a:rPr>
                  <a:t> </a:t>
                </a:r>
                <a:endParaRPr lang="en-US" altLang="zh-CN" sz="1800" b="1" dirty="0">
                  <a:ea typeface="宋体" pitchFamily="2" charset="-122"/>
                </a:endParaRPr>
              </a:p>
            </p:txBody>
          </p:sp>
          <p:sp>
            <p:nvSpPr>
              <p:cNvPr id="190" name="Text Box 58"/>
              <p:cNvSpPr txBox="1">
                <a:spLocks noChangeArrowheads="1"/>
              </p:cNvSpPr>
              <p:nvPr/>
            </p:nvSpPr>
            <p:spPr bwMode="auto">
              <a:xfrm>
                <a:off x="719" y="1102"/>
                <a:ext cx="24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r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200">
                    <a:ea typeface="宋体" pitchFamily="2" charset="-122"/>
                  </a:rPr>
                  <a:t>W2</a:t>
                </a:r>
              </a:p>
            </p:txBody>
          </p:sp>
          <p:sp>
            <p:nvSpPr>
              <p:cNvPr id="191" name="Text Box 59"/>
              <p:cNvSpPr txBox="1">
                <a:spLocks noChangeArrowheads="1"/>
              </p:cNvSpPr>
              <p:nvPr/>
            </p:nvSpPr>
            <p:spPr bwMode="auto">
              <a:xfrm>
                <a:off x="991" y="1102"/>
                <a:ext cx="24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r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200">
                    <a:ea typeface="宋体" pitchFamily="2" charset="-122"/>
                  </a:rPr>
                  <a:t>W3</a:t>
                </a:r>
              </a:p>
            </p:txBody>
          </p:sp>
          <p:sp>
            <p:nvSpPr>
              <p:cNvPr id="192" name="Text Box 60"/>
              <p:cNvSpPr txBox="1">
                <a:spLocks noChangeArrowheads="1"/>
              </p:cNvSpPr>
              <p:nvPr/>
            </p:nvSpPr>
            <p:spPr bwMode="auto">
              <a:xfrm>
                <a:off x="1263" y="1102"/>
                <a:ext cx="243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rIns="0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1200">
                    <a:ea typeface="宋体" pitchFamily="2" charset="-122"/>
                  </a:rPr>
                  <a:t>W4</a:t>
                </a:r>
              </a:p>
            </p:txBody>
          </p:sp>
        </p:grpSp>
        <p:grpSp>
          <p:nvGrpSpPr>
            <p:cNvPr id="193" name="Group 194"/>
            <p:cNvGrpSpPr>
              <a:grpSpLocks/>
            </p:cNvGrpSpPr>
            <p:nvPr/>
          </p:nvGrpSpPr>
          <p:grpSpPr bwMode="auto">
            <a:xfrm>
              <a:off x="320675" y="3108325"/>
              <a:ext cx="1792288" cy="1517650"/>
              <a:chOff x="202" y="2006"/>
              <a:chExt cx="1129" cy="956"/>
            </a:xfrm>
          </p:grpSpPr>
          <p:grpSp>
            <p:nvGrpSpPr>
              <p:cNvPr id="194" name="Group 20"/>
              <p:cNvGrpSpPr>
                <a:grpSpLocks/>
              </p:cNvGrpSpPr>
              <p:nvPr/>
            </p:nvGrpSpPr>
            <p:grpSpPr bwMode="auto">
              <a:xfrm>
                <a:off x="378" y="2200"/>
                <a:ext cx="249" cy="570"/>
                <a:chOff x="2298" y="1312"/>
                <a:chExt cx="401" cy="546"/>
              </a:xfrm>
            </p:grpSpPr>
            <p:cxnSp>
              <p:nvCxnSpPr>
                <p:cNvPr id="208" name="AutoShape 21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2259" y="1600"/>
                  <a:ext cx="297" cy="219"/>
                </a:xfrm>
                <a:prstGeom prst="curvedConnector3">
                  <a:avLst>
                    <a:gd name="adj1" fmla="val -20255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09" name="AutoShape 22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2483" y="1346"/>
                  <a:ext cx="249" cy="182"/>
                </a:xfrm>
                <a:prstGeom prst="curvedConnector3">
                  <a:avLst>
                    <a:gd name="adj1" fmla="val 136366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grpSp>
            <p:nvGrpSpPr>
              <p:cNvPr id="195" name="Group 72"/>
              <p:cNvGrpSpPr>
                <a:grpSpLocks/>
              </p:cNvGrpSpPr>
              <p:nvPr/>
            </p:nvGrpSpPr>
            <p:grpSpPr bwMode="auto">
              <a:xfrm>
                <a:off x="202" y="2006"/>
                <a:ext cx="1129" cy="956"/>
                <a:chOff x="226" y="2198"/>
                <a:chExt cx="1129" cy="956"/>
              </a:xfrm>
            </p:grpSpPr>
            <p:sp>
              <p:nvSpPr>
                <p:cNvPr id="199" name="Rectangle 63"/>
                <p:cNvSpPr>
                  <a:spLocks noChangeArrowheads="1"/>
                </p:cNvSpPr>
                <p:nvPr/>
              </p:nvSpPr>
              <p:spPr bwMode="auto">
                <a:xfrm>
                  <a:off x="332" y="2401"/>
                  <a:ext cx="128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0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87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 dirty="0">
                      <a:ea typeface="宋体" pitchFamily="2" charset="-122"/>
                    </a:rPr>
                    <a:t>W1</a:t>
                  </a:r>
                </a:p>
              </p:txBody>
            </p:sp>
            <p:sp>
              <p:nvSpPr>
                <p:cNvPr id="201" name="Rectangle 65"/>
                <p:cNvSpPr>
                  <a:spLocks noChangeArrowheads="1"/>
                </p:cNvSpPr>
                <p:nvPr/>
              </p:nvSpPr>
              <p:spPr bwMode="auto">
                <a:xfrm>
                  <a:off x="609" y="2401"/>
                  <a:ext cx="128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Rectangle 66"/>
                <p:cNvSpPr>
                  <a:spLocks noChangeArrowheads="1"/>
                </p:cNvSpPr>
                <p:nvPr/>
              </p:nvSpPr>
              <p:spPr bwMode="auto">
                <a:xfrm>
                  <a:off x="889" y="2401"/>
                  <a:ext cx="128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3" name="Rectangle 67"/>
                <p:cNvSpPr>
                  <a:spLocks noChangeArrowheads="1"/>
                </p:cNvSpPr>
                <p:nvPr/>
              </p:nvSpPr>
              <p:spPr bwMode="auto">
                <a:xfrm>
                  <a:off x="1162" y="2409"/>
                  <a:ext cx="127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4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26" y="2981"/>
                  <a:ext cx="112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>
                      <a:ea typeface="宋体" pitchFamily="2" charset="-122"/>
                    </a:rPr>
                    <a:t>Two Way Set Associative</a:t>
                  </a:r>
                </a:p>
              </p:txBody>
            </p:sp>
            <p:sp>
              <p:nvSpPr>
                <p:cNvPr id="205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559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 dirty="0">
                      <a:ea typeface="宋体" pitchFamily="2" charset="-122"/>
                    </a:rPr>
                    <a:t>W2</a:t>
                  </a:r>
                </a:p>
              </p:txBody>
            </p:sp>
            <p:sp>
              <p:nvSpPr>
                <p:cNvPr id="206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831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 dirty="0">
                      <a:ea typeface="宋体" pitchFamily="2" charset="-122"/>
                    </a:rPr>
                    <a:t>W3</a:t>
                  </a:r>
                </a:p>
              </p:txBody>
            </p:sp>
            <p:sp>
              <p:nvSpPr>
                <p:cNvPr id="207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1103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>
                      <a:ea typeface="宋体" pitchFamily="2" charset="-122"/>
                    </a:rPr>
                    <a:t>W4</a:t>
                  </a:r>
                </a:p>
              </p:txBody>
            </p:sp>
          </p:grpSp>
          <p:grpSp>
            <p:nvGrpSpPr>
              <p:cNvPr id="196" name="Group 83"/>
              <p:cNvGrpSpPr>
                <a:grpSpLocks/>
              </p:cNvGrpSpPr>
              <p:nvPr/>
            </p:nvGrpSpPr>
            <p:grpSpPr bwMode="auto">
              <a:xfrm>
                <a:off x="946" y="2200"/>
                <a:ext cx="249" cy="570"/>
                <a:chOff x="2298" y="1312"/>
                <a:chExt cx="401" cy="546"/>
              </a:xfrm>
            </p:grpSpPr>
            <p:cxnSp>
              <p:nvCxnSpPr>
                <p:cNvPr id="197" name="AutoShape 84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2259" y="1600"/>
                  <a:ext cx="297" cy="219"/>
                </a:xfrm>
                <a:prstGeom prst="curvedConnector3">
                  <a:avLst>
                    <a:gd name="adj1" fmla="val -20255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198" name="AutoShape 85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2483" y="1346"/>
                  <a:ext cx="249" cy="182"/>
                </a:xfrm>
                <a:prstGeom prst="curvedConnector3">
                  <a:avLst>
                    <a:gd name="adj1" fmla="val 136366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</p:grpSp>
        <p:grpSp>
          <p:nvGrpSpPr>
            <p:cNvPr id="210" name="Group 95"/>
            <p:cNvGrpSpPr>
              <a:grpSpLocks/>
            </p:cNvGrpSpPr>
            <p:nvPr/>
          </p:nvGrpSpPr>
          <p:grpSpPr bwMode="auto">
            <a:xfrm>
              <a:off x="320675" y="4733925"/>
              <a:ext cx="1792288" cy="1517650"/>
              <a:chOff x="202" y="3078"/>
              <a:chExt cx="1129" cy="956"/>
            </a:xfrm>
          </p:grpSpPr>
          <p:grpSp>
            <p:nvGrpSpPr>
              <p:cNvPr id="211" name="Group 73"/>
              <p:cNvGrpSpPr>
                <a:grpSpLocks/>
              </p:cNvGrpSpPr>
              <p:nvPr/>
            </p:nvGrpSpPr>
            <p:grpSpPr bwMode="auto">
              <a:xfrm>
                <a:off x="202" y="3078"/>
                <a:ext cx="1129" cy="956"/>
                <a:chOff x="226" y="2198"/>
                <a:chExt cx="1129" cy="956"/>
              </a:xfrm>
            </p:grpSpPr>
            <p:sp>
              <p:nvSpPr>
                <p:cNvPr id="221" name="Rectangle 74"/>
                <p:cNvSpPr>
                  <a:spLocks noChangeArrowheads="1"/>
                </p:cNvSpPr>
                <p:nvPr/>
              </p:nvSpPr>
              <p:spPr bwMode="auto">
                <a:xfrm>
                  <a:off x="332" y="2401"/>
                  <a:ext cx="128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2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287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>
                      <a:ea typeface="宋体" pitchFamily="2" charset="-122"/>
                    </a:rPr>
                    <a:t>W1</a:t>
                  </a:r>
                </a:p>
              </p:txBody>
            </p:sp>
            <p:sp>
              <p:nvSpPr>
                <p:cNvPr id="223" name="Rectangle 76"/>
                <p:cNvSpPr>
                  <a:spLocks noChangeArrowheads="1"/>
                </p:cNvSpPr>
                <p:nvPr/>
              </p:nvSpPr>
              <p:spPr bwMode="auto">
                <a:xfrm>
                  <a:off x="609" y="2401"/>
                  <a:ext cx="128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4" name="Rectangle 77"/>
                <p:cNvSpPr>
                  <a:spLocks noChangeArrowheads="1"/>
                </p:cNvSpPr>
                <p:nvPr/>
              </p:nvSpPr>
              <p:spPr bwMode="auto">
                <a:xfrm>
                  <a:off x="889" y="2401"/>
                  <a:ext cx="128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" name="Rectangle 78"/>
                <p:cNvSpPr>
                  <a:spLocks noChangeArrowheads="1"/>
                </p:cNvSpPr>
                <p:nvPr/>
              </p:nvSpPr>
              <p:spPr bwMode="auto">
                <a:xfrm>
                  <a:off x="1162" y="2409"/>
                  <a:ext cx="127" cy="54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6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226" y="2981"/>
                  <a:ext cx="1129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>
                      <a:ea typeface="宋体" pitchFamily="2" charset="-122"/>
                    </a:rPr>
                    <a:t>Direct mapped cache</a:t>
                  </a:r>
                </a:p>
              </p:txBody>
            </p:sp>
            <p:sp>
              <p:nvSpPr>
                <p:cNvPr id="227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559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>
                      <a:ea typeface="宋体" pitchFamily="2" charset="-122"/>
                    </a:rPr>
                    <a:t>W2</a:t>
                  </a:r>
                </a:p>
              </p:txBody>
            </p:sp>
            <p:sp>
              <p:nvSpPr>
                <p:cNvPr id="228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831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>
                      <a:ea typeface="宋体" pitchFamily="2" charset="-122"/>
                    </a:rPr>
                    <a:t>W3</a:t>
                  </a:r>
                </a:p>
              </p:txBody>
            </p:sp>
            <p:sp>
              <p:nvSpPr>
                <p:cNvPr id="229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1103" y="2198"/>
                  <a:ext cx="243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lIns="0" rIns="0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altLang="zh-CN" sz="1200">
                      <a:ea typeface="宋体" pitchFamily="2" charset="-122"/>
                    </a:rPr>
                    <a:t>W4</a:t>
                  </a:r>
                </a:p>
              </p:txBody>
            </p:sp>
          </p:grpSp>
          <p:grpSp>
            <p:nvGrpSpPr>
              <p:cNvPr id="212" name="Group 86"/>
              <p:cNvGrpSpPr>
                <a:grpSpLocks/>
              </p:cNvGrpSpPr>
              <p:nvPr/>
            </p:nvGrpSpPr>
            <p:grpSpPr bwMode="auto">
              <a:xfrm>
                <a:off x="394" y="3272"/>
                <a:ext cx="249" cy="570"/>
                <a:chOff x="2298" y="1312"/>
                <a:chExt cx="401" cy="546"/>
              </a:xfrm>
            </p:grpSpPr>
            <p:cxnSp>
              <p:nvCxnSpPr>
                <p:cNvPr id="219" name="AutoShape 87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2259" y="1600"/>
                  <a:ext cx="297" cy="219"/>
                </a:xfrm>
                <a:prstGeom prst="curvedConnector3">
                  <a:avLst>
                    <a:gd name="adj1" fmla="val -20255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20" name="AutoShape 88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2483" y="1346"/>
                  <a:ext cx="249" cy="182"/>
                </a:xfrm>
                <a:prstGeom prst="curvedConnector3">
                  <a:avLst>
                    <a:gd name="adj1" fmla="val 136366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grpSp>
            <p:nvGrpSpPr>
              <p:cNvPr id="213" name="Group 89"/>
              <p:cNvGrpSpPr>
                <a:grpSpLocks/>
              </p:cNvGrpSpPr>
              <p:nvPr/>
            </p:nvGrpSpPr>
            <p:grpSpPr bwMode="auto">
              <a:xfrm>
                <a:off x="666" y="3280"/>
                <a:ext cx="249" cy="570"/>
                <a:chOff x="2298" y="1312"/>
                <a:chExt cx="401" cy="546"/>
              </a:xfrm>
            </p:grpSpPr>
            <p:cxnSp>
              <p:nvCxnSpPr>
                <p:cNvPr id="217" name="AutoShape 90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2259" y="1600"/>
                  <a:ext cx="297" cy="219"/>
                </a:xfrm>
                <a:prstGeom prst="curvedConnector3">
                  <a:avLst>
                    <a:gd name="adj1" fmla="val -20255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18" name="AutoShape 91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2483" y="1346"/>
                  <a:ext cx="249" cy="182"/>
                </a:xfrm>
                <a:prstGeom prst="curvedConnector3">
                  <a:avLst>
                    <a:gd name="adj1" fmla="val 136366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grpSp>
            <p:nvGrpSpPr>
              <p:cNvPr id="214" name="Group 92"/>
              <p:cNvGrpSpPr>
                <a:grpSpLocks/>
              </p:cNvGrpSpPr>
              <p:nvPr/>
            </p:nvGrpSpPr>
            <p:grpSpPr bwMode="auto">
              <a:xfrm>
                <a:off x="938" y="3280"/>
                <a:ext cx="249" cy="570"/>
                <a:chOff x="2298" y="1312"/>
                <a:chExt cx="401" cy="546"/>
              </a:xfrm>
            </p:grpSpPr>
            <p:cxnSp>
              <p:nvCxnSpPr>
                <p:cNvPr id="215" name="AutoShape 93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2259" y="1600"/>
                  <a:ext cx="297" cy="219"/>
                </a:xfrm>
                <a:prstGeom prst="curvedConnector3">
                  <a:avLst>
                    <a:gd name="adj1" fmla="val -20255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</p:cxnSp>
            <p:cxnSp>
              <p:nvCxnSpPr>
                <p:cNvPr id="216" name="AutoShape 94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2483" y="1346"/>
                  <a:ext cx="249" cy="182"/>
                </a:xfrm>
                <a:prstGeom prst="curvedConnector3">
                  <a:avLst>
                    <a:gd name="adj1" fmla="val 136366"/>
                  </a:avLst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</p:grpSp>
        <p:sp>
          <p:nvSpPr>
            <p:cNvPr id="230" name="Line 97"/>
            <p:cNvSpPr>
              <a:spLocks noChangeShapeType="1"/>
            </p:cNvSpPr>
            <p:nvPr/>
          </p:nvSpPr>
          <p:spPr bwMode="auto">
            <a:xfrm>
              <a:off x="2362200" y="1308100"/>
              <a:ext cx="0" cy="53848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1" name="Text Box 195"/>
            <p:cNvSpPr txBox="1">
              <a:spLocks noChangeArrowheads="1"/>
            </p:cNvSpPr>
            <p:nvPr/>
          </p:nvSpPr>
          <p:spPr bwMode="auto">
            <a:xfrm>
              <a:off x="193675" y="6269038"/>
              <a:ext cx="175418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 dirty="0">
                  <a:ea typeface="宋体" pitchFamily="2" charset="-122"/>
                </a:rPr>
                <a:t>Way Concatenation</a:t>
              </a:r>
              <a:r>
                <a:rPr lang="en-US" altLang="zh-CN" sz="1800" b="1" dirty="0">
                  <a:ea typeface="宋体" pitchFamily="2" charset="-122"/>
                </a:rPr>
                <a:t> </a:t>
              </a:r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-962027" y="-1165700"/>
            <a:ext cx="9456742" cy="7807800"/>
            <a:chOff x="-962027" y="-1165700"/>
            <a:chExt cx="9456742" cy="7807800"/>
          </a:xfrm>
        </p:grpSpPr>
        <p:sp>
          <p:nvSpPr>
            <p:cNvPr id="330" name="Rectangle 99"/>
            <p:cNvSpPr>
              <a:spLocks noChangeArrowheads="1"/>
            </p:cNvSpPr>
            <p:nvPr/>
          </p:nvSpPr>
          <p:spPr bwMode="auto">
            <a:xfrm>
              <a:off x="3003550" y="1563688"/>
              <a:ext cx="203200" cy="8667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1" name="Text Box 100"/>
            <p:cNvSpPr txBox="1">
              <a:spLocks noChangeArrowheads="1"/>
            </p:cNvSpPr>
            <p:nvPr/>
          </p:nvSpPr>
          <p:spPr bwMode="auto">
            <a:xfrm>
              <a:off x="2932113" y="1241425"/>
              <a:ext cx="385762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>
                  <a:ea typeface="宋体" pitchFamily="2" charset="-122"/>
                </a:rPr>
                <a:t>W1</a:t>
              </a:r>
            </a:p>
          </p:txBody>
        </p:sp>
        <p:sp>
          <p:nvSpPr>
            <p:cNvPr id="332" name="Rectangle 101"/>
            <p:cNvSpPr>
              <a:spLocks noChangeArrowheads="1"/>
            </p:cNvSpPr>
            <p:nvPr/>
          </p:nvSpPr>
          <p:spPr bwMode="auto">
            <a:xfrm>
              <a:off x="3443288" y="1563688"/>
              <a:ext cx="203200" cy="8667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Rectangle 102"/>
            <p:cNvSpPr>
              <a:spLocks noChangeArrowheads="1"/>
            </p:cNvSpPr>
            <p:nvPr/>
          </p:nvSpPr>
          <p:spPr bwMode="auto">
            <a:xfrm>
              <a:off x="3887788" y="1563688"/>
              <a:ext cx="203200" cy="8667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Rectangle 103"/>
            <p:cNvSpPr>
              <a:spLocks noChangeArrowheads="1"/>
            </p:cNvSpPr>
            <p:nvPr/>
          </p:nvSpPr>
          <p:spPr bwMode="auto">
            <a:xfrm>
              <a:off x="4321175" y="1576388"/>
              <a:ext cx="201613" cy="8667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" name="Text Box 104"/>
            <p:cNvSpPr txBox="1">
              <a:spLocks noChangeArrowheads="1"/>
            </p:cNvSpPr>
            <p:nvPr/>
          </p:nvSpPr>
          <p:spPr bwMode="auto">
            <a:xfrm>
              <a:off x="2835275" y="2484438"/>
              <a:ext cx="1792288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>
                  <a:ea typeface="宋体" pitchFamily="2" charset="-122"/>
                </a:rPr>
                <a:t>Shut down two ways</a:t>
              </a:r>
              <a:r>
                <a:rPr lang="en-US" altLang="zh-CN" sz="1800" b="1">
                  <a:ea typeface="宋体" pitchFamily="2" charset="-122"/>
                </a:rPr>
                <a:t> </a:t>
              </a:r>
            </a:p>
          </p:txBody>
        </p:sp>
        <p:sp>
          <p:nvSpPr>
            <p:cNvPr id="336" name="Text Box 105"/>
            <p:cNvSpPr txBox="1">
              <a:spLocks noChangeArrowheads="1"/>
            </p:cNvSpPr>
            <p:nvPr/>
          </p:nvSpPr>
          <p:spPr bwMode="auto">
            <a:xfrm>
              <a:off x="3363913" y="1241425"/>
              <a:ext cx="385762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>
                  <a:ea typeface="宋体" pitchFamily="2" charset="-122"/>
                </a:rPr>
                <a:t>W2</a:t>
              </a:r>
            </a:p>
          </p:txBody>
        </p:sp>
        <p:sp>
          <p:nvSpPr>
            <p:cNvPr id="337" name="Text Box 106"/>
            <p:cNvSpPr txBox="1">
              <a:spLocks noChangeArrowheads="1"/>
            </p:cNvSpPr>
            <p:nvPr/>
          </p:nvSpPr>
          <p:spPr bwMode="auto">
            <a:xfrm>
              <a:off x="3795713" y="1241425"/>
              <a:ext cx="385762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>
                  <a:ea typeface="宋体" pitchFamily="2" charset="-122"/>
                </a:rPr>
                <a:t>W3</a:t>
              </a:r>
            </a:p>
          </p:txBody>
        </p:sp>
        <p:sp>
          <p:nvSpPr>
            <p:cNvPr id="338" name="Text Box 107"/>
            <p:cNvSpPr txBox="1">
              <a:spLocks noChangeArrowheads="1"/>
            </p:cNvSpPr>
            <p:nvPr/>
          </p:nvSpPr>
          <p:spPr bwMode="auto">
            <a:xfrm>
              <a:off x="4227513" y="1241425"/>
              <a:ext cx="385762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200">
                  <a:ea typeface="宋体" pitchFamily="2" charset="-122"/>
                </a:rPr>
                <a:t>W4</a:t>
              </a:r>
            </a:p>
          </p:txBody>
        </p:sp>
        <p:sp>
          <p:nvSpPr>
            <p:cNvPr id="339" name="AutoShape 108"/>
            <p:cNvSpPr>
              <a:spLocks noChangeArrowheads="1"/>
            </p:cNvSpPr>
            <p:nvPr/>
          </p:nvSpPr>
          <p:spPr bwMode="auto">
            <a:xfrm>
              <a:off x="4259263" y="1847850"/>
              <a:ext cx="334962" cy="355600"/>
            </a:xfrm>
            <a:prstGeom prst="flowChartSummingJunction">
              <a:avLst/>
            </a:prstGeom>
            <a:noFill/>
            <a:ln w="2857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" name="AutoShape 109"/>
            <p:cNvSpPr>
              <a:spLocks noChangeArrowheads="1"/>
            </p:cNvSpPr>
            <p:nvPr/>
          </p:nvSpPr>
          <p:spPr bwMode="auto">
            <a:xfrm>
              <a:off x="3814763" y="1860550"/>
              <a:ext cx="334962" cy="355600"/>
            </a:xfrm>
            <a:prstGeom prst="flowChartSummingJunction">
              <a:avLst/>
            </a:prstGeom>
            <a:noFill/>
            <a:ln w="28575">
              <a:solidFill>
                <a:srgbClr val="FF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41" name="Group 110"/>
            <p:cNvGrpSpPr>
              <a:grpSpLocks/>
            </p:cNvGrpSpPr>
            <p:nvPr/>
          </p:nvGrpSpPr>
          <p:grpSpPr bwMode="auto">
            <a:xfrm>
              <a:off x="-962027" y="-1165700"/>
              <a:ext cx="9456742" cy="1100"/>
              <a:chOff x="-926" y="2700"/>
              <a:chExt cx="5957" cy="1100"/>
            </a:xfrm>
          </p:grpSpPr>
          <p:sp>
            <p:nvSpPr>
              <p:cNvPr id="344" name="Line 111"/>
              <p:cNvSpPr>
                <a:spLocks noChangeShapeType="1"/>
              </p:cNvSpPr>
              <p:nvPr/>
            </p:nvSpPr>
            <p:spPr bwMode="auto">
              <a:xfrm>
                <a:off x="1322" y="3427"/>
                <a:ext cx="145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45" name="Group 112"/>
              <p:cNvGrpSpPr>
                <a:grpSpLocks/>
              </p:cNvGrpSpPr>
              <p:nvPr/>
            </p:nvGrpSpPr>
            <p:grpSpPr bwMode="auto">
              <a:xfrm rot="-10800000">
                <a:off x="-926" y="3136"/>
                <a:ext cx="144" cy="363"/>
                <a:chOff x="5040" y="3168"/>
                <a:chExt cx="144" cy="1152"/>
              </a:xfrm>
            </p:grpSpPr>
            <p:sp>
              <p:nvSpPr>
                <p:cNvPr id="421" name="Line 113"/>
                <p:cNvSpPr>
                  <a:spLocks noChangeShapeType="1"/>
                </p:cNvSpPr>
                <p:nvPr/>
              </p:nvSpPr>
              <p:spPr bwMode="auto">
                <a:xfrm>
                  <a:off x="5040" y="316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" name="Line 114"/>
                <p:cNvSpPr>
                  <a:spLocks noChangeShapeType="1"/>
                </p:cNvSpPr>
                <p:nvPr/>
              </p:nvSpPr>
              <p:spPr bwMode="auto">
                <a:xfrm>
                  <a:off x="504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" name="Line 115"/>
                <p:cNvSpPr>
                  <a:spLocks noChangeShapeType="1"/>
                </p:cNvSpPr>
                <p:nvPr/>
              </p:nvSpPr>
              <p:spPr bwMode="auto">
                <a:xfrm>
                  <a:off x="5184" y="3600"/>
                  <a:ext cx="0" cy="2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5040" y="3888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" name="Line 117"/>
                <p:cNvSpPr>
                  <a:spLocks noChangeShapeType="1"/>
                </p:cNvSpPr>
                <p:nvPr/>
              </p:nvSpPr>
              <p:spPr bwMode="auto">
                <a:xfrm>
                  <a:off x="5040" y="388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6" name="Group 118"/>
              <p:cNvGrpSpPr>
                <a:grpSpLocks/>
              </p:cNvGrpSpPr>
              <p:nvPr/>
            </p:nvGrpSpPr>
            <p:grpSpPr bwMode="auto">
              <a:xfrm rot="-10800000">
                <a:off x="-926" y="2819"/>
                <a:ext cx="144" cy="363"/>
                <a:chOff x="5040" y="3168"/>
                <a:chExt cx="144" cy="1152"/>
              </a:xfrm>
            </p:grpSpPr>
            <p:sp>
              <p:nvSpPr>
                <p:cNvPr id="416" name="Line 119"/>
                <p:cNvSpPr>
                  <a:spLocks noChangeShapeType="1"/>
                </p:cNvSpPr>
                <p:nvPr/>
              </p:nvSpPr>
              <p:spPr bwMode="auto">
                <a:xfrm>
                  <a:off x="5040" y="316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" name="Line 120"/>
                <p:cNvSpPr>
                  <a:spLocks noChangeShapeType="1"/>
                </p:cNvSpPr>
                <p:nvPr/>
              </p:nvSpPr>
              <p:spPr bwMode="auto">
                <a:xfrm>
                  <a:off x="504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8" name="Line 121"/>
                <p:cNvSpPr>
                  <a:spLocks noChangeShapeType="1"/>
                </p:cNvSpPr>
                <p:nvPr/>
              </p:nvSpPr>
              <p:spPr bwMode="auto">
                <a:xfrm>
                  <a:off x="5184" y="3600"/>
                  <a:ext cx="0" cy="2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5040" y="3888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0" name="Line 123"/>
                <p:cNvSpPr>
                  <a:spLocks noChangeShapeType="1"/>
                </p:cNvSpPr>
                <p:nvPr/>
              </p:nvSpPr>
              <p:spPr bwMode="auto">
                <a:xfrm>
                  <a:off x="5040" y="388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47" name="Line 124"/>
              <p:cNvSpPr>
                <a:spLocks noChangeShapeType="1"/>
              </p:cNvSpPr>
              <p:nvPr/>
            </p:nvSpPr>
            <p:spPr bwMode="auto">
              <a:xfrm rot="-10800000">
                <a:off x="1816" y="3274"/>
                <a:ext cx="0" cy="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" name="Line 125"/>
              <p:cNvSpPr>
                <a:spLocks noChangeShapeType="1"/>
              </p:cNvSpPr>
              <p:nvPr/>
            </p:nvSpPr>
            <p:spPr bwMode="auto">
              <a:xfrm rot="-10800000">
                <a:off x="1816" y="2957"/>
                <a:ext cx="0" cy="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" name="Line 126"/>
              <p:cNvSpPr>
                <a:spLocks noChangeShapeType="1"/>
              </p:cNvSpPr>
              <p:nvPr/>
            </p:nvSpPr>
            <p:spPr bwMode="auto">
              <a:xfrm rot="-10800000">
                <a:off x="1717" y="3323"/>
                <a:ext cx="9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" name="Line 127"/>
              <p:cNvSpPr>
                <a:spLocks noChangeShapeType="1"/>
              </p:cNvSpPr>
              <p:nvPr/>
            </p:nvSpPr>
            <p:spPr bwMode="auto">
              <a:xfrm rot="10800000" flipV="1">
                <a:off x="1722" y="3003"/>
                <a:ext cx="0" cy="31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1" name="Line 128"/>
              <p:cNvSpPr>
                <a:spLocks noChangeShapeType="1"/>
              </p:cNvSpPr>
              <p:nvPr/>
            </p:nvSpPr>
            <p:spPr bwMode="auto">
              <a:xfrm rot="-10800000">
                <a:off x="1721" y="3003"/>
                <a:ext cx="5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2" name="Group 129"/>
              <p:cNvGrpSpPr>
                <a:grpSpLocks/>
              </p:cNvGrpSpPr>
              <p:nvPr/>
            </p:nvGrpSpPr>
            <p:grpSpPr bwMode="auto">
              <a:xfrm>
                <a:off x="4887" y="2822"/>
                <a:ext cx="144" cy="363"/>
                <a:chOff x="5040" y="3168"/>
                <a:chExt cx="144" cy="1152"/>
              </a:xfrm>
            </p:grpSpPr>
            <p:sp>
              <p:nvSpPr>
                <p:cNvPr id="411" name="Line 130"/>
                <p:cNvSpPr>
                  <a:spLocks noChangeShapeType="1"/>
                </p:cNvSpPr>
                <p:nvPr/>
              </p:nvSpPr>
              <p:spPr bwMode="auto">
                <a:xfrm>
                  <a:off x="5040" y="316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2" name="Line 131"/>
                <p:cNvSpPr>
                  <a:spLocks noChangeShapeType="1"/>
                </p:cNvSpPr>
                <p:nvPr/>
              </p:nvSpPr>
              <p:spPr bwMode="auto">
                <a:xfrm>
                  <a:off x="504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" name="Line 132"/>
                <p:cNvSpPr>
                  <a:spLocks noChangeShapeType="1"/>
                </p:cNvSpPr>
                <p:nvPr/>
              </p:nvSpPr>
              <p:spPr bwMode="auto">
                <a:xfrm>
                  <a:off x="5184" y="3600"/>
                  <a:ext cx="0" cy="2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" name="Line 133"/>
                <p:cNvSpPr>
                  <a:spLocks noChangeShapeType="1"/>
                </p:cNvSpPr>
                <p:nvPr/>
              </p:nvSpPr>
              <p:spPr bwMode="auto">
                <a:xfrm flipH="1">
                  <a:off x="5040" y="3888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" name="Line 134"/>
                <p:cNvSpPr>
                  <a:spLocks noChangeShapeType="1"/>
                </p:cNvSpPr>
                <p:nvPr/>
              </p:nvSpPr>
              <p:spPr bwMode="auto">
                <a:xfrm>
                  <a:off x="5040" y="388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53" name="Group 135"/>
              <p:cNvGrpSpPr>
                <a:grpSpLocks/>
              </p:cNvGrpSpPr>
              <p:nvPr/>
            </p:nvGrpSpPr>
            <p:grpSpPr bwMode="auto">
              <a:xfrm>
                <a:off x="4887" y="3139"/>
                <a:ext cx="144" cy="363"/>
                <a:chOff x="5040" y="3168"/>
                <a:chExt cx="144" cy="1152"/>
              </a:xfrm>
            </p:grpSpPr>
            <p:sp>
              <p:nvSpPr>
                <p:cNvPr id="406" name="Line 136"/>
                <p:cNvSpPr>
                  <a:spLocks noChangeShapeType="1"/>
                </p:cNvSpPr>
                <p:nvPr/>
              </p:nvSpPr>
              <p:spPr bwMode="auto">
                <a:xfrm>
                  <a:off x="5040" y="316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7" name="Line 137"/>
                <p:cNvSpPr>
                  <a:spLocks noChangeShapeType="1"/>
                </p:cNvSpPr>
                <p:nvPr/>
              </p:nvSpPr>
              <p:spPr bwMode="auto">
                <a:xfrm>
                  <a:off x="5040" y="3600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8" name="Line 138"/>
                <p:cNvSpPr>
                  <a:spLocks noChangeShapeType="1"/>
                </p:cNvSpPr>
                <p:nvPr/>
              </p:nvSpPr>
              <p:spPr bwMode="auto">
                <a:xfrm>
                  <a:off x="5184" y="3600"/>
                  <a:ext cx="0" cy="2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9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5040" y="3888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0" name="Line 140"/>
                <p:cNvSpPr>
                  <a:spLocks noChangeShapeType="1"/>
                </p:cNvSpPr>
                <p:nvPr/>
              </p:nvSpPr>
              <p:spPr bwMode="auto">
                <a:xfrm>
                  <a:off x="5040" y="3888"/>
                  <a:ext cx="0" cy="432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54" name="Line 141"/>
              <p:cNvSpPr>
                <a:spLocks noChangeShapeType="1"/>
              </p:cNvSpPr>
              <p:nvPr/>
            </p:nvSpPr>
            <p:spPr bwMode="auto">
              <a:xfrm>
                <a:off x="2289" y="2956"/>
                <a:ext cx="0" cy="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5" name="Line 142"/>
              <p:cNvSpPr>
                <a:spLocks noChangeShapeType="1"/>
              </p:cNvSpPr>
              <p:nvPr/>
            </p:nvSpPr>
            <p:spPr bwMode="auto">
              <a:xfrm>
                <a:off x="2289" y="3274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6" name="Line 143"/>
              <p:cNvSpPr>
                <a:spLocks noChangeShapeType="1"/>
              </p:cNvSpPr>
              <p:nvPr/>
            </p:nvSpPr>
            <p:spPr bwMode="auto">
              <a:xfrm>
                <a:off x="2289" y="3319"/>
                <a:ext cx="9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7" name="Line 144"/>
              <p:cNvSpPr>
                <a:spLocks noChangeShapeType="1"/>
              </p:cNvSpPr>
              <p:nvPr/>
            </p:nvSpPr>
            <p:spPr bwMode="auto">
              <a:xfrm flipV="1">
                <a:off x="2382" y="3002"/>
                <a:ext cx="0" cy="31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" name="Line 145"/>
              <p:cNvSpPr>
                <a:spLocks noChangeShapeType="1"/>
              </p:cNvSpPr>
              <p:nvPr/>
            </p:nvSpPr>
            <p:spPr bwMode="auto">
              <a:xfrm>
                <a:off x="2333" y="3002"/>
                <a:ext cx="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9" name="Line 146"/>
              <p:cNvSpPr>
                <a:spLocks noChangeShapeType="1"/>
              </p:cNvSpPr>
              <p:nvPr/>
            </p:nvSpPr>
            <p:spPr bwMode="auto">
              <a:xfrm>
                <a:off x="1942" y="3488"/>
                <a:ext cx="22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" name="Line 147"/>
              <p:cNvSpPr>
                <a:spLocks noChangeShapeType="1"/>
              </p:cNvSpPr>
              <p:nvPr/>
            </p:nvSpPr>
            <p:spPr bwMode="auto">
              <a:xfrm>
                <a:off x="1942" y="2824"/>
                <a:ext cx="22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" name="Line 148"/>
              <p:cNvSpPr>
                <a:spLocks noChangeShapeType="1"/>
              </p:cNvSpPr>
              <p:nvPr/>
            </p:nvSpPr>
            <p:spPr bwMode="auto">
              <a:xfrm flipV="1">
                <a:off x="2047" y="2736"/>
                <a:ext cx="0" cy="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2" name="Line 149"/>
              <p:cNvSpPr>
                <a:spLocks noChangeShapeType="1"/>
              </p:cNvSpPr>
              <p:nvPr/>
            </p:nvSpPr>
            <p:spPr bwMode="auto">
              <a:xfrm flipH="1">
                <a:off x="1640" y="3095"/>
                <a:ext cx="527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3" name="Line 150"/>
              <p:cNvSpPr>
                <a:spLocks noChangeAspect="1" noChangeShapeType="1"/>
              </p:cNvSpPr>
              <p:nvPr/>
            </p:nvSpPr>
            <p:spPr bwMode="auto">
              <a:xfrm>
                <a:off x="1640" y="3090"/>
                <a:ext cx="2" cy="7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4" name="Line 151"/>
              <p:cNvSpPr>
                <a:spLocks noChangeShapeType="1"/>
              </p:cNvSpPr>
              <p:nvPr/>
            </p:nvSpPr>
            <p:spPr bwMode="auto">
              <a:xfrm flipH="1">
                <a:off x="1513" y="3162"/>
                <a:ext cx="1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5" name="Line 152"/>
              <p:cNvSpPr>
                <a:spLocks noChangeShapeType="1"/>
              </p:cNvSpPr>
              <p:nvPr/>
            </p:nvSpPr>
            <p:spPr bwMode="auto">
              <a:xfrm flipV="1">
                <a:off x="1517" y="3122"/>
                <a:ext cx="0" cy="4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6" name="Line 153"/>
              <p:cNvSpPr>
                <a:spLocks noChangeShapeType="1"/>
              </p:cNvSpPr>
              <p:nvPr/>
            </p:nvSpPr>
            <p:spPr bwMode="auto">
              <a:xfrm flipH="1">
                <a:off x="1388" y="3122"/>
                <a:ext cx="13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7" name="Line 154"/>
              <p:cNvSpPr>
                <a:spLocks noChangeShapeType="1"/>
              </p:cNvSpPr>
              <p:nvPr/>
            </p:nvSpPr>
            <p:spPr bwMode="auto">
              <a:xfrm>
                <a:off x="1513" y="3198"/>
                <a:ext cx="1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68" name="Group 155"/>
              <p:cNvGrpSpPr>
                <a:grpSpLocks/>
              </p:cNvGrpSpPr>
              <p:nvPr/>
            </p:nvGrpSpPr>
            <p:grpSpPr bwMode="auto">
              <a:xfrm>
                <a:off x="4403" y="3153"/>
                <a:ext cx="417" cy="76"/>
                <a:chOff x="3744" y="4365"/>
                <a:chExt cx="417" cy="243"/>
              </a:xfrm>
            </p:grpSpPr>
            <p:sp>
              <p:nvSpPr>
                <p:cNvPr id="401" name="Line 156"/>
                <p:cNvSpPr>
                  <a:spLocks noChangeShapeType="1"/>
                </p:cNvSpPr>
                <p:nvPr/>
              </p:nvSpPr>
              <p:spPr bwMode="auto">
                <a:xfrm>
                  <a:off x="4146" y="4365"/>
                  <a:ext cx="0" cy="14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2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3873" y="449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3" name="Line 158"/>
                <p:cNvSpPr>
                  <a:spLocks noChangeShapeType="1"/>
                </p:cNvSpPr>
                <p:nvPr/>
              </p:nvSpPr>
              <p:spPr bwMode="auto">
                <a:xfrm flipV="1">
                  <a:off x="3888" y="4365"/>
                  <a:ext cx="0" cy="1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4" name="Line 159"/>
                <p:cNvSpPr>
                  <a:spLocks noChangeShapeType="1"/>
                </p:cNvSpPr>
                <p:nvPr/>
              </p:nvSpPr>
              <p:spPr bwMode="auto">
                <a:xfrm flipH="1">
                  <a:off x="3744" y="4365"/>
                  <a:ext cx="14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5" name="Line 160"/>
                <p:cNvSpPr>
                  <a:spLocks noChangeShapeType="1"/>
                </p:cNvSpPr>
                <p:nvPr/>
              </p:nvSpPr>
              <p:spPr bwMode="auto">
                <a:xfrm>
                  <a:off x="3873" y="460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9" name="Line 161"/>
              <p:cNvSpPr>
                <a:spLocks noChangeShapeType="1"/>
              </p:cNvSpPr>
              <p:nvPr/>
            </p:nvSpPr>
            <p:spPr bwMode="auto">
              <a:xfrm flipH="1">
                <a:off x="1954" y="3153"/>
                <a:ext cx="4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" name="Line 162"/>
              <p:cNvSpPr>
                <a:spLocks noChangeAspect="1" noChangeShapeType="1"/>
              </p:cNvSpPr>
              <p:nvPr/>
            </p:nvSpPr>
            <p:spPr bwMode="auto">
              <a:xfrm>
                <a:off x="2566" y="3153"/>
                <a:ext cx="13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" name="Line 163"/>
              <p:cNvSpPr>
                <a:spLocks noChangeShapeType="1"/>
              </p:cNvSpPr>
              <p:nvPr/>
            </p:nvSpPr>
            <p:spPr bwMode="auto">
              <a:xfrm>
                <a:off x="2706" y="2745"/>
                <a:ext cx="0" cy="90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Line 164"/>
              <p:cNvSpPr>
                <a:spLocks noChangeShapeType="1"/>
              </p:cNvSpPr>
              <p:nvPr/>
            </p:nvSpPr>
            <p:spPr bwMode="auto">
              <a:xfrm>
                <a:off x="1388" y="2745"/>
                <a:ext cx="0" cy="90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Line 165"/>
              <p:cNvSpPr>
                <a:spLocks noChangeShapeType="1"/>
              </p:cNvSpPr>
              <p:nvPr/>
            </p:nvSpPr>
            <p:spPr bwMode="auto">
              <a:xfrm>
                <a:off x="2047" y="3484"/>
                <a:ext cx="0" cy="8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Line 166"/>
              <p:cNvSpPr>
                <a:spLocks noChangeShapeType="1"/>
              </p:cNvSpPr>
              <p:nvPr/>
            </p:nvSpPr>
            <p:spPr bwMode="auto">
              <a:xfrm flipH="1">
                <a:off x="1981" y="3560"/>
                <a:ext cx="6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Line 167"/>
              <p:cNvSpPr>
                <a:spLocks noChangeShapeType="1"/>
              </p:cNvSpPr>
              <p:nvPr/>
            </p:nvSpPr>
            <p:spPr bwMode="auto">
              <a:xfrm>
                <a:off x="1981" y="3560"/>
                <a:ext cx="0" cy="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6" name="Line 168"/>
              <p:cNvSpPr>
                <a:spLocks noChangeShapeType="1"/>
              </p:cNvSpPr>
              <p:nvPr/>
            </p:nvSpPr>
            <p:spPr bwMode="auto">
              <a:xfrm>
                <a:off x="1981" y="3651"/>
                <a:ext cx="6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7" name="Line 169"/>
              <p:cNvSpPr>
                <a:spLocks noChangeShapeType="1"/>
              </p:cNvSpPr>
              <p:nvPr/>
            </p:nvSpPr>
            <p:spPr bwMode="auto">
              <a:xfrm>
                <a:off x="2047" y="3651"/>
                <a:ext cx="0" cy="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" name="Line 170"/>
              <p:cNvSpPr>
                <a:spLocks noChangeShapeType="1"/>
              </p:cNvSpPr>
              <p:nvPr/>
            </p:nvSpPr>
            <p:spPr bwMode="auto">
              <a:xfrm>
                <a:off x="1915" y="3560"/>
                <a:ext cx="0" cy="9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" name="Line 171"/>
              <p:cNvSpPr>
                <a:spLocks noChangeShapeType="1"/>
              </p:cNvSpPr>
              <p:nvPr/>
            </p:nvSpPr>
            <p:spPr bwMode="auto">
              <a:xfrm flipH="1">
                <a:off x="1783" y="3606"/>
                <a:ext cx="1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" name="Line 172"/>
              <p:cNvSpPr>
                <a:spLocks noChangeShapeType="1"/>
              </p:cNvSpPr>
              <p:nvPr/>
            </p:nvSpPr>
            <p:spPr bwMode="auto">
              <a:xfrm>
                <a:off x="1981" y="3742"/>
                <a:ext cx="1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" name="Line 173"/>
              <p:cNvSpPr>
                <a:spLocks noChangeShapeType="1"/>
              </p:cNvSpPr>
              <p:nvPr/>
            </p:nvSpPr>
            <p:spPr bwMode="auto">
              <a:xfrm>
                <a:off x="2006" y="3768"/>
                <a:ext cx="79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" name="Line 174"/>
              <p:cNvSpPr>
                <a:spLocks noChangeShapeType="1"/>
              </p:cNvSpPr>
              <p:nvPr/>
            </p:nvSpPr>
            <p:spPr bwMode="auto">
              <a:xfrm>
                <a:off x="2020" y="3794"/>
                <a:ext cx="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3" name="Line 175"/>
              <p:cNvSpPr>
                <a:spLocks noChangeShapeType="1"/>
              </p:cNvSpPr>
              <p:nvPr/>
            </p:nvSpPr>
            <p:spPr bwMode="auto">
              <a:xfrm flipV="1">
                <a:off x="2047" y="2700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4" name="Text Box 176"/>
              <p:cNvSpPr txBox="1">
                <a:spLocks noChangeArrowheads="1"/>
              </p:cNvSpPr>
              <p:nvPr/>
            </p:nvSpPr>
            <p:spPr bwMode="auto">
              <a:xfrm>
                <a:off x="2198" y="3710"/>
                <a:ext cx="264" cy="90"/>
              </a:xfrm>
              <a:prstGeom prst="rect">
                <a:avLst/>
              </a:prstGeom>
              <a:noFill/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Gnd</a:t>
                </a:r>
              </a:p>
            </p:txBody>
          </p:sp>
          <p:sp>
            <p:nvSpPr>
              <p:cNvPr id="385" name="Text Box 177"/>
              <p:cNvSpPr txBox="1">
                <a:spLocks noChangeArrowheads="1"/>
              </p:cNvSpPr>
              <p:nvPr/>
            </p:nvSpPr>
            <p:spPr bwMode="auto">
              <a:xfrm>
                <a:off x="2113" y="2700"/>
                <a:ext cx="218" cy="178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Vdd</a:t>
                </a:r>
              </a:p>
            </p:txBody>
          </p:sp>
          <p:sp>
            <p:nvSpPr>
              <p:cNvPr id="386" name="Text Box 178"/>
              <p:cNvSpPr txBox="1">
                <a:spLocks noChangeArrowheads="1"/>
              </p:cNvSpPr>
              <p:nvPr/>
            </p:nvSpPr>
            <p:spPr bwMode="auto">
              <a:xfrm>
                <a:off x="2408" y="2716"/>
                <a:ext cx="318" cy="16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Bitline</a:t>
                </a:r>
              </a:p>
            </p:txBody>
          </p:sp>
          <p:sp>
            <p:nvSpPr>
              <p:cNvPr id="387" name="Text Box 179"/>
              <p:cNvSpPr txBox="1">
                <a:spLocks noChangeArrowheads="1"/>
              </p:cNvSpPr>
              <p:nvPr/>
            </p:nvSpPr>
            <p:spPr bwMode="auto">
              <a:xfrm>
                <a:off x="1389" y="2710"/>
                <a:ext cx="282" cy="168"/>
              </a:xfrm>
              <a:prstGeom prst="rect">
                <a:avLst/>
              </a:prstGeom>
              <a:noFill/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Bitline</a:t>
                </a:r>
              </a:p>
            </p:txBody>
          </p:sp>
          <p:sp>
            <p:nvSpPr>
              <p:cNvPr id="388" name="Line 180"/>
              <p:cNvSpPr>
                <a:spLocks noChangeShapeType="1"/>
              </p:cNvSpPr>
              <p:nvPr/>
            </p:nvSpPr>
            <p:spPr bwMode="auto">
              <a:xfrm>
                <a:off x="1419" y="2714"/>
                <a:ext cx="196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" name="Line 181"/>
              <p:cNvSpPr>
                <a:spLocks noChangeShapeType="1"/>
              </p:cNvSpPr>
              <p:nvPr/>
            </p:nvSpPr>
            <p:spPr bwMode="auto">
              <a:xfrm>
                <a:off x="2509" y="3243"/>
                <a:ext cx="0" cy="18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" name="Line 182"/>
              <p:cNvSpPr>
                <a:spLocks noChangeShapeType="1"/>
              </p:cNvSpPr>
              <p:nvPr/>
            </p:nvSpPr>
            <p:spPr bwMode="auto">
              <a:xfrm>
                <a:off x="1585" y="3198"/>
                <a:ext cx="0" cy="226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" name="Text Box 183"/>
              <p:cNvSpPr txBox="1">
                <a:spLocks noChangeArrowheads="1"/>
              </p:cNvSpPr>
              <p:nvPr/>
            </p:nvSpPr>
            <p:spPr bwMode="auto">
              <a:xfrm>
                <a:off x="1368" y="3518"/>
                <a:ext cx="490" cy="218"/>
              </a:xfrm>
              <a:prstGeom prst="rect">
                <a:avLst/>
              </a:prstGeom>
              <a:noFill/>
              <a:ln w="19050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Gated-Vdd</a:t>
                </a:r>
              </a:p>
              <a:p>
                <a:pPr algn="ctr"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Control</a:t>
                </a:r>
                <a:endParaRPr lang="en-US" altLang="zh-CN" sz="1200">
                  <a:latin typeface="宋体" pitchFamily="2" charset="-122"/>
                  <a:ea typeface="宋体" pitchFamily="2" charset="-122"/>
                </a:endParaRPr>
              </a:p>
            </p:txBody>
          </p:sp>
          <p:sp>
            <p:nvSpPr>
              <p:cNvPr id="392" name="Oval 184"/>
              <p:cNvSpPr>
                <a:spLocks noChangeAspect="1" noChangeArrowheads="1"/>
              </p:cNvSpPr>
              <p:nvPr/>
            </p:nvSpPr>
            <p:spPr bwMode="auto">
              <a:xfrm>
                <a:off x="2493" y="3410"/>
                <a:ext cx="30" cy="3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" name="Oval 185"/>
              <p:cNvSpPr>
                <a:spLocks noChangeAspect="1" noChangeArrowheads="1"/>
              </p:cNvSpPr>
              <p:nvPr/>
            </p:nvSpPr>
            <p:spPr bwMode="auto">
              <a:xfrm>
                <a:off x="2366" y="3130"/>
                <a:ext cx="30" cy="39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" name="Oval 186"/>
              <p:cNvSpPr>
                <a:spLocks noChangeAspect="1" noChangeArrowheads="1"/>
              </p:cNvSpPr>
              <p:nvPr/>
            </p:nvSpPr>
            <p:spPr bwMode="auto">
              <a:xfrm>
                <a:off x="2136" y="3071"/>
                <a:ext cx="30" cy="3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" name="Oval 187"/>
              <p:cNvSpPr>
                <a:spLocks noChangeAspect="1" noChangeArrowheads="1"/>
              </p:cNvSpPr>
              <p:nvPr/>
            </p:nvSpPr>
            <p:spPr bwMode="auto">
              <a:xfrm>
                <a:off x="1708" y="3079"/>
                <a:ext cx="30" cy="3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" name="Oval 188"/>
              <p:cNvSpPr>
                <a:spLocks noChangeAspect="1" noChangeArrowheads="1"/>
              </p:cNvSpPr>
              <p:nvPr/>
            </p:nvSpPr>
            <p:spPr bwMode="auto">
              <a:xfrm>
                <a:off x="1932" y="3136"/>
                <a:ext cx="30" cy="3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" name="Oval 189"/>
              <p:cNvSpPr>
                <a:spLocks noChangeAspect="1" noChangeArrowheads="1"/>
              </p:cNvSpPr>
              <p:nvPr/>
            </p:nvSpPr>
            <p:spPr bwMode="auto">
              <a:xfrm>
                <a:off x="1571" y="3412"/>
                <a:ext cx="30" cy="3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" name="Oval 190"/>
              <p:cNvSpPr>
                <a:spLocks noChangeAspect="1" noChangeArrowheads="1"/>
              </p:cNvSpPr>
              <p:nvPr/>
            </p:nvSpPr>
            <p:spPr bwMode="auto">
              <a:xfrm>
                <a:off x="1765" y="2972"/>
                <a:ext cx="45" cy="5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" name="Oval 191"/>
              <p:cNvSpPr>
                <a:spLocks noChangeAspect="1" noChangeArrowheads="1"/>
              </p:cNvSpPr>
              <p:nvPr/>
            </p:nvSpPr>
            <p:spPr bwMode="auto">
              <a:xfrm>
                <a:off x="2294" y="2974"/>
                <a:ext cx="44" cy="5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" name="Oval 192"/>
              <p:cNvSpPr>
                <a:spLocks noChangeArrowheads="1"/>
              </p:cNvSpPr>
              <p:nvPr/>
            </p:nvSpPr>
            <p:spPr bwMode="auto">
              <a:xfrm>
                <a:off x="1834" y="3453"/>
                <a:ext cx="443" cy="304"/>
              </a:xfrm>
              <a:prstGeom prst="ellipse">
                <a:avLst/>
              </a:prstGeom>
              <a:noFill/>
              <a:ln w="25400">
                <a:solidFill>
                  <a:schemeClr val="hlink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2" name="Line 193"/>
            <p:cNvSpPr>
              <a:spLocks noChangeShapeType="1"/>
            </p:cNvSpPr>
            <p:nvPr/>
          </p:nvSpPr>
          <p:spPr bwMode="auto">
            <a:xfrm>
              <a:off x="5168900" y="1257300"/>
              <a:ext cx="0" cy="538480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3" name="Text Box 196"/>
            <p:cNvSpPr txBox="1">
              <a:spLocks noChangeArrowheads="1"/>
            </p:cNvSpPr>
            <p:nvPr/>
          </p:nvSpPr>
          <p:spPr bwMode="auto">
            <a:xfrm>
              <a:off x="2819400" y="2971800"/>
              <a:ext cx="1981200" cy="32778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dirty="0">
                  <a:latin typeface="Tahoma" pitchFamily="34" charset="0"/>
                  <a:ea typeface="宋体" pitchFamily="2" charset="-122"/>
                  <a:cs typeface="Tahoma" pitchFamily="34" charset="0"/>
                </a:rPr>
                <a:t>Way </a:t>
              </a:r>
              <a:r>
                <a:rPr lang="en-US" altLang="zh-CN" dirty="0" smtClean="0">
                  <a:latin typeface="Tahoma" pitchFamily="34" charset="0"/>
                  <a:ea typeface="宋体" pitchFamily="2" charset="-122"/>
                  <a:cs typeface="Tahoma" pitchFamily="34" charset="0"/>
                </a:rPr>
                <a:t>Shut down: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CN" sz="1400" dirty="0" smtClean="0">
                  <a:latin typeface="Tahoma" pitchFamily="34" charset="0"/>
                  <a:ea typeface="宋体" pitchFamily="2" charset="-122"/>
                  <a:cs typeface="Tahoma" pitchFamily="34" charset="0"/>
                </a:rPr>
                <a:t>Use sleep transistor method </a:t>
              </a:r>
              <a:r>
                <a:rPr lang="en-US" altLang="zh-CN" sz="1400" b="1" i="1" dirty="0" smtClean="0">
                  <a:latin typeface="Tahoma" pitchFamily="34" charset="0"/>
                  <a:ea typeface="宋体" pitchFamily="2" charset="-122"/>
                  <a:cs typeface="Tahoma" pitchFamily="34" charset="0"/>
                </a:rPr>
                <a:t>(Powell et. al. ISLPED 2000)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US" altLang="zh-CN" sz="1400" dirty="0" smtClean="0">
                  <a:latin typeface="Tahoma" pitchFamily="34" charset="0"/>
                  <a:ea typeface="宋体" pitchFamily="2" charset="-122"/>
                  <a:cs typeface="Tahoma" pitchFamily="34" charset="0"/>
                </a:rPr>
                <a:t>Reduce static power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r>
                <a:rPr lang="en-US" altLang="zh-CN" sz="1400" dirty="0" smtClean="0">
                  <a:latin typeface="Tahoma" pitchFamily="34" charset="0"/>
                  <a:ea typeface="宋体" pitchFamily="2" charset="-122"/>
                  <a:cs typeface="Tahoma" pitchFamily="34" charset="0"/>
                </a:rPr>
                <a:t>Reduce dynamic power by accessing fewer ways</a:t>
              </a: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endParaRPr lang="en-US" altLang="zh-CN" sz="1400" dirty="0" smtClean="0">
                <a:latin typeface="Tahoma" pitchFamily="34" charset="0"/>
                <a:ea typeface="宋体" pitchFamily="2" charset="-122"/>
                <a:cs typeface="Tahoma" pitchFamily="34" charset="0"/>
              </a:endParaRP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endParaRPr lang="en-US" altLang="zh-CN" sz="1400" dirty="0" smtClean="0">
                <a:latin typeface="Tahoma" pitchFamily="34" charset="0"/>
                <a:ea typeface="宋体" pitchFamily="2" charset="-122"/>
                <a:cs typeface="Tahoma" pitchFamily="34" charset="0"/>
              </a:endParaRPr>
            </a:p>
            <a:p>
              <a:pPr>
                <a:spcBef>
                  <a:spcPct val="50000"/>
                </a:spcBef>
                <a:buFont typeface="Arial" pitchFamily="34" charset="0"/>
                <a:buChar char="•"/>
              </a:pPr>
              <a:endParaRPr lang="en-US" altLang="zh-CN" sz="1400" dirty="0" smtClean="0">
                <a:latin typeface="Tahoma" pitchFamily="34" charset="0"/>
                <a:ea typeface="宋体" pitchFamily="2" charset="-122"/>
                <a:cs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altLang="zh-CN" sz="1400" b="1" dirty="0">
                <a:ea typeface="宋体" pitchFamily="2" charset="-122"/>
              </a:endParaRPr>
            </a:p>
          </p:txBody>
        </p:sp>
      </p:grpSp>
      <p:grpSp>
        <p:nvGrpSpPr>
          <p:cNvPr id="426" name="Group 197"/>
          <p:cNvGrpSpPr>
            <a:grpSpLocks/>
          </p:cNvGrpSpPr>
          <p:nvPr/>
        </p:nvGrpSpPr>
        <p:grpSpPr bwMode="auto">
          <a:xfrm>
            <a:off x="5257150" y="1327150"/>
            <a:ext cx="3353447" cy="2851150"/>
            <a:chOff x="3352" y="772"/>
            <a:chExt cx="2548" cy="1796"/>
          </a:xfrm>
        </p:grpSpPr>
        <p:sp>
          <p:nvSpPr>
            <p:cNvPr id="427" name="Oval 198"/>
            <p:cNvSpPr>
              <a:spLocks noChangeAspect="1" noChangeArrowheads="1"/>
            </p:cNvSpPr>
            <p:nvPr/>
          </p:nvSpPr>
          <p:spPr bwMode="auto">
            <a:xfrm>
              <a:off x="4969" y="2133"/>
              <a:ext cx="51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8" name="Oval 199"/>
            <p:cNvSpPr>
              <a:spLocks noChangeAspect="1" noChangeArrowheads="1"/>
            </p:cNvSpPr>
            <p:nvPr/>
          </p:nvSpPr>
          <p:spPr bwMode="auto">
            <a:xfrm>
              <a:off x="4866" y="2133"/>
              <a:ext cx="52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9" name="Oval 200"/>
            <p:cNvSpPr>
              <a:spLocks noChangeAspect="1" noChangeArrowheads="1"/>
            </p:cNvSpPr>
            <p:nvPr/>
          </p:nvSpPr>
          <p:spPr bwMode="auto">
            <a:xfrm>
              <a:off x="5073" y="2133"/>
              <a:ext cx="51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" name="AutoShape 201"/>
            <p:cNvSpPr>
              <a:spLocks noChangeArrowheads="1"/>
            </p:cNvSpPr>
            <p:nvPr/>
          </p:nvSpPr>
          <p:spPr bwMode="auto">
            <a:xfrm>
              <a:off x="4851" y="1600"/>
              <a:ext cx="349" cy="190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FF5050"/>
            </a:solidFill>
            <a:ln w="9525">
              <a:solidFill>
                <a:srgbClr val="FF505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" name="Rectangle 202"/>
            <p:cNvSpPr>
              <a:spLocks noChangeArrowheads="1"/>
            </p:cNvSpPr>
            <p:nvPr/>
          </p:nvSpPr>
          <p:spPr bwMode="auto">
            <a:xfrm>
              <a:off x="5377" y="1411"/>
              <a:ext cx="413" cy="1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zh-CN" altLang="en-US" sz="8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432" name="Text Box 203"/>
            <p:cNvSpPr txBox="1">
              <a:spLocks noChangeArrowheads="1"/>
            </p:cNvSpPr>
            <p:nvPr/>
          </p:nvSpPr>
          <p:spPr bwMode="auto">
            <a:xfrm>
              <a:off x="5388" y="1327"/>
              <a:ext cx="512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endParaRPr lang="zh-CN" altLang="en-US" sz="800">
                <a:latin typeface="Times New Roman" pitchFamily="18" charset="0"/>
                <a:ea typeface="宋体" pitchFamily="2" charset="-122"/>
              </a:endParaRPr>
            </a:p>
            <a:p>
              <a:pPr eaLnBrk="0" hangingPunct="0"/>
              <a:r>
                <a:rPr lang="zh-CN" altLang="en-US" sz="2000">
                  <a:latin typeface="Times New Roman" pitchFamily="18" charset="0"/>
                  <a:ea typeface="宋体" pitchFamily="2" charset="-122"/>
                </a:rPr>
                <a:t>    </a:t>
              </a:r>
              <a:r>
                <a:rPr lang="en-US" altLang="zh-CN">
                  <a:latin typeface="Times New Roman" pitchFamily="18" charset="0"/>
                  <a:ea typeface="宋体" pitchFamily="2" charset="-122"/>
                </a:rPr>
                <a:t>Counter</a:t>
              </a:r>
            </a:p>
          </p:txBody>
        </p:sp>
        <p:sp>
          <p:nvSpPr>
            <p:cNvPr id="433" name="Text Box 204"/>
            <p:cNvSpPr txBox="1">
              <a:spLocks noChangeArrowheads="1"/>
            </p:cNvSpPr>
            <p:nvPr/>
          </p:nvSpPr>
          <p:spPr bwMode="auto">
            <a:xfrm>
              <a:off x="4645" y="1574"/>
              <a:ext cx="34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altLang="zh-CN" sz="2000">
                  <a:latin typeface="Times New Roman" pitchFamily="18" charset="0"/>
                  <a:ea typeface="宋体" pitchFamily="2" charset="-122"/>
                </a:rPr>
                <a:t>bus</a:t>
              </a:r>
            </a:p>
          </p:txBody>
        </p:sp>
        <p:sp>
          <p:nvSpPr>
            <p:cNvPr id="434" name="Text Box 205"/>
            <p:cNvSpPr txBox="1">
              <a:spLocks noChangeArrowheads="1"/>
            </p:cNvSpPr>
            <p:nvPr/>
          </p:nvSpPr>
          <p:spPr bwMode="auto">
            <a:xfrm>
              <a:off x="4752" y="772"/>
              <a:ext cx="599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altLang="zh-CN" sz="1800">
                  <a:latin typeface="Times New Roman" pitchFamily="18" charset="0"/>
                  <a:ea typeface="宋体" pitchFamily="2" charset="-122"/>
                </a:rPr>
                <a:t>One Way</a:t>
              </a:r>
            </a:p>
          </p:txBody>
        </p:sp>
        <p:sp>
          <p:nvSpPr>
            <p:cNvPr id="435" name="Rectangle 206"/>
            <p:cNvSpPr>
              <a:spLocks noChangeArrowheads="1"/>
            </p:cNvSpPr>
            <p:nvPr/>
          </p:nvSpPr>
          <p:spPr bwMode="auto">
            <a:xfrm>
              <a:off x="4066" y="1796"/>
              <a:ext cx="1827" cy="77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6" name="AutoShape 207"/>
            <p:cNvSpPr>
              <a:spLocks/>
            </p:cNvSpPr>
            <p:nvPr/>
          </p:nvSpPr>
          <p:spPr bwMode="auto">
            <a:xfrm>
              <a:off x="4618" y="966"/>
              <a:ext cx="110" cy="604"/>
            </a:xfrm>
            <a:prstGeom prst="leftBrace">
              <a:avLst>
                <a:gd name="adj1" fmla="val 4575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7" name="Rectangle 208"/>
            <p:cNvSpPr>
              <a:spLocks noChangeArrowheads="1"/>
            </p:cNvSpPr>
            <p:nvPr/>
          </p:nvSpPr>
          <p:spPr bwMode="auto">
            <a:xfrm>
              <a:off x="4748" y="949"/>
              <a:ext cx="533" cy="1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Text Box 209"/>
            <p:cNvSpPr txBox="1">
              <a:spLocks noChangeArrowheads="1"/>
            </p:cNvSpPr>
            <p:nvPr/>
          </p:nvSpPr>
          <p:spPr bwMode="auto">
            <a:xfrm>
              <a:off x="4778" y="950"/>
              <a:ext cx="535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zh-CN" altLang="en-US">
                  <a:latin typeface="Times New Roman" pitchFamily="18" charset="0"/>
                  <a:ea typeface="宋体" pitchFamily="2" charset="-122"/>
                </a:rPr>
                <a:t>16 </a:t>
              </a:r>
              <a:r>
                <a:rPr lang="en-US" altLang="zh-CN">
                  <a:latin typeface="Times New Roman" pitchFamily="18" charset="0"/>
                  <a:ea typeface="宋体" pitchFamily="2" charset="-122"/>
                </a:rPr>
                <a:t>bytes</a:t>
              </a:r>
            </a:p>
          </p:txBody>
        </p:sp>
        <p:sp>
          <p:nvSpPr>
            <p:cNvPr id="439" name="Rectangle 210"/>
            <p:cNvSpPr>
              <a:spLocks noChangeArrowheads="1"/>
            </p:cNvSpPr>
            <p:nvPr/>
          </p:nvSpPr>
          <p:spPr bwMode="auto">
            <a:xfrm>
              <a:off x="4748" y="1107"/>
              <a:ext cx="532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" name="Rectangle 211"/>
            <p:cNvSpPr>
              <a:spLocks noChangeArrowheads="1"/>
            </p:cNvSpPr>
            <p:nvPr/>
          </p:nvSpPr>
          <p:spPr bwMode="auto">
            <a:xfrm>
              <a:off x="4748" y="1266"/>
              <a:ext cx="532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Rectangle 212"/>
            <p:cNvSpPr>
              <a:spLocks noChangeArrowheads="1"/>
            </p:cNvSpPr>
            <p:nvPr/>
          </p:nvSpPr>
          <p:spPr bwMode="auto">
            <a:xfrm>
              <a:off x="4748" y="1425"/>
              <a:ext cx="532" cy="1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Rectangle 213"/>
            <p:cNvSpPr>
              <a:spLocks noChangeArrowheads="1"/>
            </p:cNvSpPr>
            <p:nvPr/>
          </p:nvSpPr>
          <p:spPr bwMode="auto">
            <a:xfrm>
              <a:off x="4186" y="1851"/>
              <a:ext cx="533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" name="Rectangle 214"/>
            <p:cNvSpPr>
              <a:spLocks noChangeArrowheads="1"/>
            </p:cNvSpPr>
            <p:nvPr/>
          </p:nvSpPr>
          <p:spPr bwMode="auto">
            <a:xfrm>
              <a:off x="4186" y="2010"/>
              <a:ext cx="533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Rectangle 215"/>
            <p:cNvSpPr>
              <a:spLocks noChangeArrowheads="1"/>
            </p:cNvSpPr>
            <p:nvPr/>
          </p:nvSpPr>
          <p:spPr bwMode="auto">
            <a:xfrm>
              <a:off x="4186" y="2169"/>
              <a:ext cx="533" cy="1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" name="Rectangle 216"/>
            <p:cNvSpPr>
              <a:spLocks noChangeArrowheads="1"/>
            </p:cNvSpPr>
            <p:nvPr/>
          </p:nvSpPr>
          <p:spPr bwMode="auto">
            <a:xfrm>
              <a:off x="4186" y="2327"/>
              <a:ext cx="533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" name="Rectangle 217"/>
            <p:cNvSpPr>
              <a:spLocks noChangeArrowheads="1"/>
            </p:cNvSpPr>
            <p:nvPr/>
          </p:nvSpPr>
          <p:spPr bwMode="auto">
            <a:xfrm>
              <a:off x="5286" y="1851"/>
              <a:ext cx="533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Rectangle 218"/>
            <p:cNvSpPr>
              <a:spLocks noChangeArrowheads="1"/>
            </p:cNvSpPr>
            <p:nvPr/>
          </p:nvSpPr>
          <p:spPr bwMode="auto">
            <a:xfrm>
              <a:off x="5286" y="2010"/>
              <a:ext cx="533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" name="Rectangle 219"/>
            <p:cNvSpPr>
              <a:spLocks noChangeArrowheads="1"/>
            </p:cNvSpPr>
            <p:nvPr/>
          </p:nvSpPr>
          <p:spPr bwMode="auto">
            <a:xfrm>
              <a:off x="5286" y="2169"/>
              <a:ext cx="533" cy="15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" name="Rectangle 220"/>
            <p:cNvSpPr>
              <a:spLocks noChangeArrowheads="1"/>
            </p:cNvSpPr>
            <p:nvPr/>
          </p:nvSpPr>
          <p:spPr bwMode="auto">
            <a:xfrm>
              <a:off x="5286" y="2327"/>
              <a:ext cx="533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Text Box 221"/>
            <p:cNvSpPr txBox="1">
              <a:spLocks noChangeArrowheads="1"/>
            </p:cNvSpPr>
            <p:nvPr/>
          </p:nvSpPr>
          <p:spPr bwMode="auto">
            <a:xfrm>
              <a:off x="3468" y="829"/>
              <a:ext cx="1149" cy="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 eaLnBrk="0" hangingPunct="0"/>
              <a:r>
                <a:rPr lang="zh-CN" altLang="en-US" dirty="0">
                  <a:solidFill>
                    <a:srgbClr val="FF3300"/>
                  </a:solidFill>
                  <a:latin typeface="Tahoma" pitchFamily="34" charset="0"/>
                  <a:ea typeface="宋体" pitchFamily="2" charset="-122"/>
                  <a:cs typeface="Tahoma" pitchFamily="34" charset="0"/>
                </a:rPr>
                <a:t>4 </a:t>
              </a:r>
              <a:r>
                <a:rPr lang="en-US" altLang="zh-CN" dirty="0">
                  <a:solidFill>
                    <a:srgbClr val="FF3300"/>
                  </a:solidFill>
                  <a:latin typeface="Tahoma" pitchFamily="34" charset="0"/>
                  <a:ea typeface="宋体" pitchFamily="2" charset="-122"/>
                  <a:cs typeface="Tahoma" pitchFamily="34" charset="0"/>
                </a:rPr>
                <a:t>physical lines are filled when line size is 64 bytes</a:t>
              </a:r>
              <a:endParaRPr lang="en-US" altLang="zh-CN" dirty="0">
                <a:latin typeface="Tahoma" pitchFamily="34" charset="0"/>
                <a:ea typeface="宋体" pitchFamily="2" charset="-122"/>
                <a:cs typeface="Tahoma" pitchFamily="34" charset="0"/>
              </a:endParaRPr>
            </a:p>
          </p:txBody>
        </p:sp>
        <p:sp>
          <p:nvSpPr>
            <p:cNvPr id="451" name="Text Box 222"/>
            <p:cNvSpPr txBox="1">
              <a:spLocks noChangeArrowheads="1"/>
            </p:cNvSpPr>
            <p:nvPr/>
          </p:nvSpPr>
          <p:spPr bwMode="auto">
            <a:xfrm>
              <a:off x="3352" y="2170"/>
              <a:ext cx="84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eaLnBrk="0" hangingPunct="0"/>
              <a:r>
                <a:rPr lang="en-US" altLang="zh-CN" sz="1800" dirty="0">
                  <a:latin typeface="Tahoma" pitchFamily="34" charset="0"/>
                  <a:ea typeface="宋体" pitchFamily="2" charset="-122"/>
                  <a:cs typeface="Tahoma" pitchFamily="34" charset="0"/>
                </a:rPr>
                <a:t>Off Chip Memory</a:t>
              </a:r>
            </a:p>
          </p:txBody>
        </p:sp>
      </p:grpSp>
      <p:sp>
        <p:nvSpPr>
          <p:cNvPr id="452" name="Text Box 226"/>
          <p:cNvSpPr txBox="1">
            <a:spLocks noChangeArrowheads="1"/>
          </p:cNvSpPr>
          <p:nvPr/>
        </p:nvSpPr>
        <p:spPr>
          <a:xfrm>
            <a:off x="6202363" y="4292600"/>
            <a:ext cx="1912307" cy="280988"/>
          </a:xfrm>
          <a:prstGeom prst="rect">
            <a:avLst/>
          </a:prstGeom>
          <a:noFill/>
          <a:ln/>
        </p:spPr>
        <p:txBody>
          <a:bodyPr vert="horz">
            <a:normAutofit fontScale="925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1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Tahoma" pitchFamily="34" charset="0"/>
              </a:rPr>
              <a:t>(Zhang et. al. ISVLSI 03)</a:t>
            </a:r>
            <a:endParaRPr kumimoji="0" lang="en-US" altLang="zh-CN" sz="1200" b="1" i="1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453" name="Rectangle 228"/>
          <p:cNvSpPr>
            <a:spLocks noChangeArrowheads="1"/>
          </p:cNvSpPr>
          <p:nvPr/>
        </p:nvSpPr>
        <p:spPr bwMode="auto">
          <a:xfrm>
            <a:off x="5305425" y="5281613"/>
            <a:ext cx="3323178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2" tIns="45716" rIns="91432" bIns="45716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altLang="zh-CN" sz="2000" dirty="0">
                <a:latin typeface="Tahoma" pitchFamily="34" charset="0"/>
                <a:ea typeface="宋体" pitchFamily="2" charset="-122"/>
                <a:cs typeface="Tahoma" pitchFamily="34" charset="0"/>
              </a:rPr>
              <a:t>Way prediction unit can be turned on/off</a:t>
            </a:r>
            <a:r>
              <a:rPr lang="en-US" altLang="zh-CN" sz="2400" dirty="0">
                <a:latin typeface="Tahoma" pitchFamily="34" charset="0"/>
                <a:ea typeface="宋体" pitchFamily="2" charset="-122"/>
                <a:cs typeface="Tahoma" pitchFamily="34" charset="0"/>
              </a:rPr>
              <a:t>.</a:t>
            </a:r>
            <a:endParaRPr lang="en-US" altLang="zh-CN" sz="1200" b="1" i="1" dirty="0"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454" name="Text Box 229"/>
          <p:cNvSpPr txBox="1">
            <a:spLocks noChangeArrowheads="1"/>
          </p:cNvSpPr>
          <p:nvPr/>
        </p:nvSpPr>
        <p:spPr bwMode="auto">
          <a:xfrm>
            <a:off x="6289675" y="4414838"/>
            <a:ext cx="202286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200">
                <a:ea typeface="宋体" pitchFamily="2" charset="-122"/>
              </a:rPr>
              <a:t>Line Concatenation</a:t>
            </a:r>
            <a:r>
              <a:rPr lang="en-US" altLang="zh-CN" sz="1800" b="1">
                <a:ea typeface="宋体" pitchFamily="2" charset="-122"/>
              </a:rPr>
              <a:t> </a:t>
            </a:r>
          </a:p>
        </p:txBody>
      </p:sp>
      <p:sp>
        <p:nvSpPr>
          <p:cNvPr id="455" name="Line 230"/>
          <p:cNvSpPr>
            <a:spLocks noChangeShapeType="1"/>
          </p:cNvSpPr>
          <p:nvPr/>
        </p:nvSpPr>
        <p:spPr bwMode="auto">
          <a:xfrm>
            <a:off x="5308600" y="4737100"/>
            <a:ext cx="3337655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3074" name="Picture 2" descr="http://i.ehow.com/images/a04/la/1u/save-energy-800X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5030787"/>
            <a:ext cx="1558774" cy="15986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 configurable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123" y="1552575"/>
            <a:ext cx="8385277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33400" y="4485382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err="1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Cfg</a:t>
            </a: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 is for configurable cache tuned to the best configuration for each benchmark</a:t>
            </a:r>
          </a:p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 Energy is normalized to the cnv4w32</a:t>
            </a:r>
          </a:p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Average of over 40% memory access energy saving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Configurable cache architecture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Associativity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Way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Cache size: Way shutdown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Line size: line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Way prediction</a:t>
            </a:r>
          </a:p>
          <a:p>
            <a:r>
              <a:rPr lang="en-US" b="1" dirty="0" smtClean="0"/>
              <a:t>Energy Evaluation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Self-tuning strategy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Experiment 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24400"/>
            <a:ext cx="1590675" cy="14478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r>
              <a:rPr lang="en-US" altLang="zh-CN" sz="3200" dirty="0" smtClean="0">
                <a:ea typeface="宋体" pitchFamily="2" charset="-122"/>
              </a:rPr>
              <a:t>Computing Total Memory-Related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36539" y="1560513"/>
            <a:ext cx="8297862" cy="17002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Tahoma" pitchFamily="34" charset="0"/>
              </a:rPr>
              <a:t>Considers CPU stall energy and off-chip memory energy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Tahoma" pitchFamily="34" charset="0"/>
              </a:rPr>
              <a:t>Excludes CPU active energy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Tahoma" pitchFamily="34" charset="0"/>
              </a:rPr>
              <a:t>Thus, represents all </a:t>
            </a:r>
            <a:r>
              <a:rPr kumimoji="0" lang="en-US" altLang="zh-CN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Tahoma" pitchFamily="34" charset="0"/>
              </a:rPr>
              <a:t>memory-related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itchFamily="34" charset="0"/>
                <a:ea typeface="宋体" pitchFamily="2" charset="-122"/>
                <a:cs typeface="Tahoma" pitchFamily="34" charset="0"/>
              </a:rPr>
              <a:t> energy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0" y="4286250"/>
            <a:ext cx="86137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energy_miss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=  </a:t>
            </a: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k_miss_energy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* </a:t>
            </a: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energy_hit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 </a:t>
            </a:r>
          </a:p>
          <a:p>
            <a:pPr algn="ctr">
              <a:spcBef>
                <a:spcPct val="20000"/>
              </a:spcBef>
            </a:pP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energy_static_per_cycle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= </a:t>
            </a: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k_static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* </a:t>
            </a: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energy_total_per_cycle</a:t>
            </a:r>
            <a:r>
              <a:rPr lang="en-US" altLang="zh-CN" sz="2000" dirty="0">
                <a:latin typeface="Times New Roman" pitchFamily="18" charset="0"/>
                <a:ea typeface="宋体" pitchFamily="2" charset="-122"/>
              </a:rPr>
              <a:t> </a:t>
            </a:r>
            <a:endParaRPr lang="en-US" altLang="zh-CN" sz="2000" dirty="0" smtClean="0">
              <a:latin typeface="Times New Roman" pitchFamily="18" charset="0"/>
              <a:ea typeface="宋体" pitchFamily="2" charset="-122"/>
            </a:endParaRPr>
          </a:p>
          <a:p>
            <a:pPr algn="ctr">
              <a:spcBef>
                <a:spcPct val="20000"/>
              </a:spcBef>
            </a:pPr>
            <a:r>
              <a:rPr lang="en-US" altLang="zh-CN" sz="2000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(Vary </a:t>
            </a:r>
            <a:r>
              <a:rPr lang="en-US" altLang="zh-CN" sz="2000" dirty="0">
                <a:latin typeface="Tahoma" pitchFamily="34" charset="0"/>
                <a:ea typeface="宋体" pitchFamily="2" charset="-122"/>
                <a:cs typeface="Tahoma" pitchFamily="34" charset="0"/>
              </a:rPr>
              <a:t>the </a:t>
            </a:r>
            <a:r>
              <a:rPr lang="en-US" altLang="zh-CN" sz="2000" dirty="0" err="1">
                <a:latin typeface="Tahoma" pitchFamily="34" charset="0"/>
                <a:ea typeface="宋体" pitchFamily="2" charset="-122"/>
                <a:cs typeface="Tahoma" pitchFamily="34" charset="0"/>
              </a:rPr>
              <a:t>k’s</a:t>
            </a:r>
            <a:r>
              <a:rPr lang="en-US" altLang="zh-CN" sz="2000" dirty="0">
                <a:latin typeface="Tahoma" pitchFamily="34" charset="0"/>
                <a:ea typeface="宋体" pitchFamily="2" charset="-122"/>
                <a:cs typeface="Tahoma" pitchFamily="34" charset="0"/>
              </a:rPr>
              <a:t> to account for different system implementations)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42888" y="3155950"/>
            <a:ext cx="8444009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/>
          <a:lstStyle/>
          <a:p>
            <a:pPr algn="ctr">
              <a:spcBef>
                <a:spcPct val="20000"/>
              </a:spcBef>
            </a:pP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energy_dynamic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 =  </a:t>
            </a:r>
            <a:r>
              <a:rPr lang="en-US" altLang="zh-CN" sz="2000" i="1" u="sng" dirty="0" err="1">
                <a:latin typeface="Times New Roman" pitchFamily="18" charset="0"/>
                <a:ea typeface="宋体" pitchFamily="2" charset="-122"/>
              </a:rPr>
              <a:t>cache_hits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* </a:t>
            </a:r>
            <a:r>
              <a:rPr lang="en-US" altLang="zh-CN" sz="2000" i="1" u="sng" dirty="0" err="1">
                <a:latin typeface="Times New Roman" pitchFamily="18" charset="0"/>
                <a:ea typeface="宋体" pitchFamily="2" charset="-122"/>
              </a:rPr>
              <a:t>energy_hi</a:t>
            </a: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t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 + </a:t>
            </a:r>
            <a:r>
              <a:rPr lang="en-US" altLang="zh-CN" sz="2000" i="1" u="sng" dirty="0" err="1">
                <a:latin typeface="Times New Roman" pitchFamily="18" charset="0"/>
                <a:ea typeface="宋体" pitchFamily="2" charset="-122"/>
              </a:rPr>
              <a:t>cache_misses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* </a:t>
            </a: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energy_miss</a:t>
            </a:r>
            <a:endParaRPr lang="en-US" altLang="zh-CN" sz="2000" dirty="0">
              <a:latin typeface="Times New Roman" pitchFamily="18" charset="0"/>
              <a:ea typeface="宋体" pitchFamily="2" charset="-122"/>
            </a:endParaRPr>
          </a:p>
          <a:p>
            <a:pPr algn="ctr">
              <a:spcBef>
                <a:spcPct val="20000"/>
              </a:spcBef>
            </a:pP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energy_miss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=  </a:t>
            </a:r>
            <a:r>
              <a:rPr lang="en-US" altLang="zh-CN" sz="2000" i="1" u="sng" dirty="0" err="1">
                <a:latin typeface="Times New Roman" pitchFamily="18" charset="0"/>
                <a:ea typeface="宋体" pitchFamily="2" charset="-122"/>
              </a:rPr>
              <a:t>energy_offchip_access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  +  </a:t>
            </a:r>
            <a:r>
              <a:rPr lang="en-US" altLang="zh-CN" sz="2000" i="1" u="sng" dirty="0" err="1">
                <a:latin typeface="Times New Roman" pitchFamily="18" charset="0"/>
                <a:ea typeface="宋体" pitchFamily="2" charset="-122"/>
              </a:rPr>
              <a:t>energy_uP_stall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+ </a:t>
            </a:r>
            <a:r>
              <a:rPr lang="en-US" altLang="zh-CN" sz="2000" i="1" u="sng" dirty="0" err="1">
                <a:latin typeface="Times New Roman" pitchFamily="18" charset="0"/>
                <a:ea typeface="宋体" pitchFamily="2" charset="-122"/>
              </a:rPr>
              <a:t>energy_cache_block_fill</a:t>
            </a:r>
            <a:endParaRPr lang="en-US" altLang="zh-CN" sz="2000" dirty="0">
              <a:latin typeface="Times New Roman" pitchFamily="18" charset="0"/>
              <a:ea typeface="宋体" pitchFamily="2" charset="-122"/>
            </a:endParaRPr>
          </a:p>
          <a:p>
            <a:pPr algn="ctr">
              <a:spcBef>
                <a:spcPct val="20000"/>
              </a:spcBef>
            </a:pPr>
            <a:r>
              <a:rPr lang="en-US" altLang="zh-CN" sz="2000" i="1" dirty="0" err="1">
                <a:latin typeface="Times New Roman" pitchFamily="18" charset="0"/>
                <a:ea typeface="宋体" pitchFamily="2" charset="-122"/>
              </a:rPr>
              <a:t>energy_static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 =  </a:t>
            </a:r>
            <a:r>
              <a:rPr lang="en-US" altLang="zh-CN" sz="2000" i="1" u="sng" dirty="0">
                <a:latin typeface="Times New Roman" pitchFamily="18" charset="0"/>
                <a:ea typeface="宋体" pitchFamily="2" charset="-122"/>
              </a:rPr>
              <a:t>cycles </a:t>
            </a:r>
            <a:r>
              <a:rPr lang="en-US" altLang="zh-CN" sz="2000" i="1" dirty="0">
                <a:latin typeface="Times New Roman" pitchFamily="18" charset="0"/>
                <a:ea typeface="宋体" pitchFamily="2" charset="-122"/>
              </a:rPr>
              <a:t>* </a:t>
            </a:r>
            <a:r>
              <a:rPr lang="en-US" altLang="zh-CN" sz="2000" i="1" u="sng" dirty="0" err="1">
                <a:latin typeface="Times New Roman" pitchFamily="18" charset="0"/>
                <a:ea typeface="宋体" pitchFamily="2" charset="-122"/>
              </a:rPr>
              <a:t>energy_static_per_cycle</a:t>
            </a:r>
            <a:endParaRPr lang="en-US" altLang="zh-CN" sz="2000" dirty="0">
              <a:latin typeface="Times New Roman" pitchFamily="18" charset="0"/>
              <a:ea typeface="宋体" pitchFamily="2" charset="-122"/>
            </a:endParaRPr>
          </a:p>
          <a:p>
            <a:pPr algn="ctr">
              <a:spcBef>
                <a:spcPct val="20000"/>
              </a:spcBef>
            </a:pPr>
            <a:endParaRPr lang="zh-CN" altLang="en-US" sz="2000" dirty="0">
              <a:ea typeface="宋体" pitchFamily="2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90500" y="2778125"/>
            <a:ext cx="87630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/>
          <a:lstStyle/>
          <a:p>
            <a:pPr algn="ctr">
              <a:spcBef>
                <a:spcPct val="50000"/>
              </a:spcBef>
            </a:pPr>
            <a:r>
              <a:rPr lang="en-US" altLang="zh-CN" sz="2400" i="1" dirty="0" err="1">
                <a:latin typeface="Times New Roman" pitchFamily="18" charset="0"/>
                <a:ea typeface="宋体" pitchFamily="2" charset="-122"/>
              </a:rPr>
              <a:t>energy_mem</a:t>
            </a:r>
            <a:r>
              <a:rPr lang="en-US" altLang="zh-CN" sz="2400" i="1" dirty="0">
                <a:latin typeface="Times New Roman" pitchFamily="18" charset="0"/>
                <a:ea typeface="宋体" pitchFamily="2" charset="-122"/>
              </a:rPr>
              <a:t> = </a:t>
            </a:r>
            <a:r>
              <a:rPr lang="en-US" altLang="zh-CN" sz="2400" i="1" dirty="0" err="1">
                <a:latin typeface="Times New Roman" pitchFamily="18" charset="0"/>
                <a:ea typeface="宋体" pitchFamily="2" charset="-122"/>
              </a:rPr>
              <a:t>energy_dynamic</a:t>
            </a:r>
            <a:r>
              <a:rPr lang="en-US" altLang="zh-CN" sz="2400" i="1" dirty="0">
                <a:latin typeface="Times New Roman" pitchFamily="18" charset="0"/>
                <a:ea typeface="宋体" pitchFamily="2" charset="-122"/>
              </a:rPr>
              <a:t> + </a:t>
            </a:r>
            <a:r>
              <a:rPr lang="en-US" altLang="zh-CN" sz="2400" i="1" dirty="0" err="1">
                <a:latin typeface="Times New Roman" pitchFamily="18" charset="0"/>
                <a:ea typeface="宋体" pitchFamily="2" charset="-122"/>
              </a:rPr>
              <a:t>energy_static</a:t>
            </a:r>
            <a:endParaRPr lang="en-US" altLang="zh-CN" sz="24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81000" y="5486400"/>
            <a:ext cx="655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 Underlined </a:t>
            </a:r>
            <a:r>
              <a:rPr lang="en-US" altLang="zh-CN" sz="2400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– measured </a:t>
            </a:r>
            <a:r>
              <a:rPr lang="en-US" altLang="zh-CN" sz="24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quantities</a:t>
            </a:r>
            <a:endParaRPr lang="en-US" altLang="zh-CN" sz="2400" dirty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Configurable cache architecture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Associativity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Way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Cache size: Way shutdown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Line size: line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Way prediction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Energy Evaluation</a:t>
            </a:r>
          </a:p>
          <a:p>
            <a:r>
              <a:rPr lang="en-US" b="1" dirty="0" smtClean="0"/>
              <a:t>Self-tuning strategy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Experiment 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24400"/>
            <a:ext cx="1590675" cy="14478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>
                <a:ea typeface="宋体" pitchFamily="2" charset="-122"/>
                <a:cs typeface="Times New Roman" pitchFamily="18" charset="0"/>
              </a:rPr>
              <a:t>Cache Self-tuning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7200" cy="48737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>
                <a:ea typeface="宋体" pitchFamily="2" charset="-122"/>
              </a:rPr>
              <a:t>Self-tuning method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ea typeface="宋体" pitchFamily="2" charset="-122"/>
              </a:rPr>
              <a:t>Incorporates a cache parameter tuner on a </a:t>
            </a:r>
            <a:r>
              <a:rPr lang="en-US" altLang="zh-CN" sz="1800" dirty="0" err="1" smtClean="0">
                <a:ea typeface="宋体" pitchFamily="2" charset="-122"/>
              </a:rPr>
              <a:t>SoC</a:t>
            </a:r>
            <a:r>
              <a:rPr lang="en-US" altLang="zh-CN" sz="1800" dirty="0" smtClean="0">
                <a:ea typeface="宋体" pitchFamily="2" charset="-122"/>
              </a:rPr>
              <a:t> platform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ea typeface="宋体" pitchFamily="2" charset="-122"/>
              </a:rPr>
              <a:t>Detect the lowest energy dissipation cache parameters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ea typeface="宋体" pitchFamily="2" charset="-122"/>
              </a:rPr>
              <a:t>The tuner sits to the side and collects information used to calculate the energy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883275" y="3536949"/>
            <a:ext cx="822325" cy="2911475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lIns="0" rIns="0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i="1">
                <a:solidFill>
                  <a:srgbClr val="FFCC00"/>
                </a:solidFill>
                <a:ea typeface="宋体" pitchFamily="2" charset="-122"/>
              </a:rPr>
              <a:t>Mem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176463" y="3700462"/>
            <a:ext cx="3241675" cy="2640012"/>
          </a:xfrm>
          <a:prstGeom prst="rect">
            <a:avLst/>
          </a:prstGeom>
          <a:noFill/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241550" y="3778249"/>
            <a:ext cx="730250" cy="2427288"/>
          </a:xfrm>
          <a:prstGeom prst="rect">
            <a:avLst/>
          </a:prstGeom>
          <a:noFill/>
          <a:ln w="222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i="1" dirty="0">
                <a:solidFill>
                  <a:schemeClr val="tx2"/>
                </a:solidFill>
                <a:ea typeface="宋体" pitchFamily="2" charset="-122"/>
              </a:rPr>
              <a:t>Processor</a:t>
            </a: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 rot="5400000">
            <a:off x="3457576" y="3594099"/>
            <a:ext cx="138112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 rot="5400000">
            <a:off x="3584576" y="3594099"/>
            <a:ext cx="138112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 rot="5400000">
            <a:off x="3712370" y="3593305"/>
            <a:ext cx="138112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 rot="5400000">
            <a:off x="3837782" y="3593305"/>
            <a:ext cx="138112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 rot="5400000">
            <a:off x="3965576" y="3594099"/>
            <a:ext cx="138112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 rot="5400000">
            <a:off x="2569369" y="3594893"/>
            <a:ext cx="138112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 rot="5400000">
            <a:off x="2820194" y="3594893"/>
            <a:ext cx="138112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 rot="5400000">
            <a:off x="3074195" y="3593305"/>
            <a:ext cx="138112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 rot="5400000">
            <a:off x="2946401" y="3592511"/>
            <a:ext cx="138112" cy="68263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 rot="5400000">
            <a:off x="3329782" y="3593305"/>
            <a:ext cx="138112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 rot="5400000">
            <a:off x="3201195" y="3593305"/>
            <a:ext cx="138112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 rot="5400000">
            <a:off x="2316163" y="3594099"/>
            <a:ext cx="138112" cy="650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 rot="5400000">
            <a:off x="2190751" y="3594099"/>
            <a:ext cx="138112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 rot="5400000">
            <a:off x="2695576" y="3594099"/>
            <a:ext cx="138112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 rot="5400000">
            <a:off x="2443957" y="3593305"/>
            <a:ext cx="138112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 rot="5400000">
            <a:off x="4094163" y="3592512"/>
            <a:ext cx="138112" cy="68262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5419725" y="4549774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5419725" y="4711699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5419725" y="4872037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Rectangle 30"/>
          <p:cNvSpPr>
            <a:spLocks noChangeArrowheads="1"/>
          </p:cNvSpPr>
          <p:nvPr/>
        </p:nvSpPr>
        <p:spPr bwMode="auto">
          <a:xfrm>
            <a:off x="5419725" y="5035549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Rectangle 31"/>
          <p:cNvSpPr>
            <a:spLocks noChangeArrowheads="1"/>
          </p:cNvSpPr>
          <p:nvPr/>
        </p:nvSpPr>
        <p:spPr bwMode="auto">
          <a:xfrm>
            <a:off x="5419725" y="5195887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" name="Rectangle 32"/>
          <p:cNvSpPr>
            <a:spLocks noChangeArrowheads="1"/>
          </p:cNvSpPr>
          <p:nvPr/>
        </p:nvSpPr>
        <p:spPr bwMode="auto">
          <a:xfrm>
            <a:off x="5419725" y="3735387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5419725" y="3897312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Rectangle 34"/>
          <p:cNvSpPr>
            <a:spLocks noChangeArrowheads="1"/>
          </p:cNvSpPr>
          <p:nvPr/>
        </p:nvSpPr>
        <p:spPr bwMode="auto">
          <a:xfrm>
            <a:off x="5419725" y="4060824"/>
            <a:ext cx="117475" cy="777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" name="Rectangle 35"/>
          <p:cNvSpPr>
            <a:spLocks noChangeArrowheads="1"/>
          </p:cNvSpPr>
          <p:nvPr/>
        </p:nvSpPr>
        <p:spPr bwMode="auto">
          <a:xfrm>
            <a:off x="5419725" y="4224337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" name="Rectangle 36"/>
          <p:cNvSpPr>
            <a:spLocks noChangeArrowheads="1"/>
          </p:cNvSpPr>
          <p:nvPr/>
        </p:nvSpPr>
        <p:spPr bwMode="auto">
          <a:xfrm>
            <a:off x="5419725" y="4386262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5419725" y="5357812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5419725" y="5519737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" name="Rectangle 39"/>
          <p:cNvSpPr>
            <a:spLocks noChangeArrowheads="1"/>
          </p:cNvSpPr>
          <p:nvPr/>
        </p:nvSpPr>
        <p:spPr bwMode="auto">
          <a:xfrm>
            <a:off x="5419725" y="5681662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" name="Rectangle 40"/>
          <p:cNvSpPr>
            <a:spLocks noChangeArrowheads="1"/>
          </p:cNvSpPr>
          <p:nvPr/>
        </p:nvSpPr>
        <p:spPr bwMode="auto">
          <a:xfrm>
            <a:off x="5419725" y="5843587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" name="Rectangle 41"/>
          <p:cNvSpPr>
            <a:spLocks noChangeArrowheads="1"/>
          </p:cNvSpPr>
          <p:nvPr/>
        </p:nvSpPr>
        <p:spPr bwMode="auto">
          <a:xfrm>
            <a:off x="5419725" y="6005512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5419725" y="6167437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" name="Rectangle 43"/>
          <p:cNvSpPr>
            <a:spLocks noChangeArrowheads="1"/>
          </p:cNvSpPr>
          <p:nvPr/>
        </p:nvSpPr>
        <p:spPr bwMode="auto">
          <a:xfrm>
            <a:off x="2057400" y="4556124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2057400" y="4718049"/>
            <a:ext cx="117475" cy="777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Rectangle 45"/>
          <p:cNvSpPr>
            <a:spLocks noChangeArrowheads="1"/>
          </p:cNvSpPr>
          <p:nvPr/>
        </p:nvSpPr>
        <p:spPr bwMode="auto">
          <a:xfrm>
            <a:off x="2057400" y="4879974"/>
            <a:ext cx="117475" cy="777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" name="Rectangle 46"/>
          <p:cNvSpPr>
            <a:spLocks noChangeArrowheads="1"/>
          </p:cNvSpPr>
          <p:nvPr/>
        </p:nvSpPr>
        <p:spPr bwMode="auto">
          <a:xfrm>
            <a:off x="2057400" y="5041899"/>
            <a:ext cx="117475" cy="777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5" name="Rectangle 47"/>
          <p:cNvSpPr>
            <a:spLocks noChangeArrowheads="1"/>
          </p:cNvSpPr>
          <p:nvPr/>
        </p:nvSpPr>
        <p:spPr bwMode="auto">
          <a:xfrm>
            <a:off x="2057400" y="5203824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Rectangle 48"/>
          <p:cNvSpPr>
            <a:spLocks noChangeArrowheads="1"/>
          </p:cNvSpPr>
          <p:nvPr/>
        </p:nvSpPr>
        <p:spPr bwMode="auto">
          <a:xfrm>
            <a:off x="2057400" y="3743324"/>
            <a:ext cx="117475" cy="777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" name="Rectangle 49"/>
          <p:cNvSpPr>
            <a:spLocks noChangeArrowheads="1"/>
          </p:cNvSpPr>
          <p:nvPr/>
        </p:nvSpPr>
        <p:spPr bwMode="auto">
          <a:xfrm>
            <a:off x="2057400" y="3903662"/>
            <a:ext cx="117475" cy="793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" name="Rectangle 50"/>
          <p:cNvSpPr>
            <a:spLocks noChangeArrowheads="1"/>
          </p:cNvSpPr>
          <p:nvPr/>
        </p:nvSpPr>
        <p:spPr bwMode="auto">
          <a:xfrm>
            <a:off x="2057400" y="4067174"/>
            <a:ext cx="117475" cy="793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2057400" y="4230687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" name="Rectangle 52"/>
          <p:cNvSpPr>
            <a:spLocks noChangeArrowheads="1"/>
          </p:cNvSpPr>
          <p:nvPr/>
        </p:nvSpPr>
        <p:spPr bwMode="auto">
          <a:xfrm>
            <a:off x="2057400" y="4392612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Rectangle 53"/>
          <p:cNvSpPr>
            <a:spLocks noChangeArrowheads="1"/>
          </p:cNvSpPr>
          <p:nvPr/>
        </p:nvSpPr>
        <p:spPr bwMode="auto">
          <a:xfrm>
            <a:off x="2057400" y="5364162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" name="Rectangle 54"/>
          <p:cNvSpPr>
            <a:spLocks noChangeArrowheads="1"/>
          </p:cNvSpPr>
          <p:nvPr/>
        </p:nvSpPr>
        <p:spPr bwMode="auto">
          <a:xfrm>
            <a:off x="2057400" y="5526087"/>
            <a:ext cx="117475" cy="762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" name="Rectangle 55"/>
          <p:cNvSpPr>
            <a:spLocks noChangeArrowheads="1"/>
          </p:cNvSpPr>
          <p:nvPr/>
        </p:nvSpPr>
        <p:spPr bwMode="auto">
          <a:xfrm>
            <a:off x="2057400" y="5688012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" name="Rectangle 56"/>
          <p:cNvSpPr>
            <a:spLocks noChangeArrowheads="1"/>
          </p:cNvSpPr>
          <p:nvPr/>
        </p:nvSpPr>
        <p:spPr bwMode="auto">
          <a:xfrm>
            <a:off x="2057400" y="5849937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5" name="Rectangle 57"/>
          <p:cNvSpPr>
            <a:spLocks noChangeArrowheads="1"/>
          </p:cNvSpPr>
          <p:nvPr/>
        </p:nvSpPr>
        <p:spPr bwMode="auto">
          <a:xfrm>
            <a:off x="2057400" y="6011862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" name="Rectangle 58"/>
          <p:cNvSpPr>
            <a:spLocks noChangeArrowheads="1"/>
          </p:cNvSpPr>
          <p:nvPr/>
        </p:nvSpPr>
        <p:spPr bwMode="auto">
          <a:xfrm>
            <a:off x="2057400" y="6173787"/>
            <a:ext cx="117475" cy="777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" name="Text Box 60"/>
          <p:cNvSpPr txBox="1">
            <a:spLocks noChangeArrowheads="1"/>
          </p:cNvSpPr>
          <p:nvPr/>
        </p:nvSpPr>
        <p:spPr bwMode="auto">
          <a:xfrm>
            <a:off x="3449638" y="3809999"/>
            <a:ext cx="1843087" cy="644525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0" tIns="91440" rIns="0" bIns="0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i="1">
                <a:solidFill>
                  <a:schemeClr val="tx2"/>
                </a:solidFill>
                <a:ea typeface="宋体" pitchFamily="2" charset="-122"/>
              </a:rPr>
              <a:t>D$</a:t>
            </a:r>
          </a:p>
        </p:txBody>
      </p:sp>
      <p:sp>
        <p:nvSpPr>
          <p:cNvPr id="58" name="Text Box 61"/>
          <p:cNvSpPr txBox="1">
            <a:spLocks noChangeArrowheads="1"/>
          </p:cNvSpPr>
          <p:nvPr/>
        </p:nvSpPr>
        <p:spPr bwMode="auto">
          <a:xfrm>
            <a:off x="3435350" y="5592762"/>
            <a:ext cx="1817688" cy="577850"/>
          </a:xfrm>
          <a:prstGeom prst="rect">
            <a:avLst/>
          </a:prstGeom>
          <a:noFill/>
          <a:ln w="22225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0" tIns="91440" rIns="0" bIns="0"/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i="1">
                <a:solidFill>
                  <a:schemeClr val="tx2"/>
                </a:solidFill>
                <a:ea typeface="宋体" pitchFamily="2" charset="-122"/>
              </a:rPr>
              <a:t>I$</a:t>
            </a:r>
          </a:p>
        </p:txBody>
      </p:sp>
      <p:sp>
        <p:nvSpPr>
          <p:cNvPr id="59" name="Rectangle 73"/>
          <p:cNvSpPr>
            <a:spLocks noChangeArrowheads="1"/>
          </p:cNvSpPr>
          <p:nvPr/>
        </p:nvSpPr>
        <p:spPr bwMode="auto">
          <a:xfrm rot="5400000">
            <a:off x="4600575" y="3590924"/>
            <a:ext cx="136525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" name="Rectangle 74"/>
          <p:cNvSpPr>
            <a:spLocks noChangeArrowheads="1"/>
          </p:cNvSpPr>
          <p:nvPr/>
        </p:nvSpPr>
        <p:spPr bwMode="auto">
          <a:xfrm rot="5400000">
            <a:off x="4850606" y="3591718"/>
            <a:ext cx="136525" cy="650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" name="Rectangle 75"/>
          <p:cNvSpPr>
            <a:spLocks noChangeArrowheads="1"/>
          </p:cNvSpPr>
          <p:nvPr/>
        </p:nvSpPr>
        <p:spPr bwMode="auto">
          <a:xfrm rot="5400000">
            <a:off x="5105400" y="3590924"/>
            <a:ext cx="136525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2" name="Rectangle 76"/>
          <p:cNvSpPr>
            <a:spLocks noChangeArrowheads="1"/>
          </p:cNvSpPr>
          <p:nvPr/>
        </p:nvSpPr>
        <p:spPr bwMode="auto">
          <a:xfrm rot="5400000">
            <a:off x="4977606" y="3591718"/>
            <a:ext cx="136525" cy="650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" name="Rectangle 77"/>
          <p:cNvSpPr>
            <a:spLocks noChangeArrowheads="1"/>
          </p:cNvSpPr>
          <p:nvPr/>
        </p:nvSpPr>
        <p:spPr bwMode="auto">
          <a:xfrm rot="5400000">
            <a:off x="5233194" y="3591718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" name="Rectangle 78"/>
          <p:cNvSpPr>
            <a:spLocks noChangeArrowheads="1"/>
          </p:cNvSpPr>
          <p:nvPr/>
        </p:nvSpPr>
        <p:spPr bwMode="auto">
          <a:xfrm rot="5400000">
            <a:off x="4347369" y="3591718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" name="Rectangle 79"/>
          <p:cNvSpPr>
            <a:spLocks noChangeArrowheads="1"/>
          </p:cNvSpPr>
          <p:nvPr/>
        </p:nvSpPr>
        <p:spPr bwMode="auto">
          <a:xfrm rot="5400000">
            <a:off x="4221956" y="3591718"/>
            <a:ext cx="136525" cy="650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" name="Rectangle 80"/>
          <p:cNvSpPr>
            <a:spLocks noChangeArrowheads="1"/>
          </p:cNvSpPr>
          <p:nvPr/>
        </p:nvSpPr>
        <p:spPr bwMode="auto">
          <a:xfrm rot="5400000">
            <a:off x="4725987" y="3592512"/>
            <a:ext cx="136525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 rot="5400000">
            <a:off x="4474369" y="3591718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" name="Rectangle 82"/>
          <p:cNvSpPr>
            <a:spLocks noChangeArrowheads="1"/>
          </p:cNvSpPr>
          <p:nvPr/>
        </p:nvSpPr>
        <p:spPr bwMode="auto">
          <a:xfrm rot="5400000">
            <a:off x="3468688" y="6375399"/>
            <a:ext cx="136525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" name="Rectangle 83"/>
          <p:cNvSpPr>
            <a:spLocks noChangeArrowheads="1"/>
          </p:cNvSpPr>
          <p:nvPr/>
        </p:nvSpPr>
        <p:spPr bwMode="auto">
          <a:xfrm rot="5400000">
            <a:off x="3594894" y="6376193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0" name="Rectangle 84"/>
          <p:cNvSpPr>
            <a:spLocks noChangeArrowheads="1"/>
          </p:cNvSpPr>
          <p:nvPr/>
        </p:nvSpPr>
        <p:spPr bwMode="auto">
          <a:xfrm rot="5400000">
            <a:off x="3722688" y="6375399"/>
            <a:ext cx="136525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" name="Rectangle 85"/>
          <p:cNvSpPr>
            <a:spLocks noChangeArrowheads="1"/>
          </p:cNvSpPr>
          <p:nvPr/>
        </p:nvSpPr>
        <p:spPr bwMode="auto">
          <a:xfrm rot="5400000">
            <a:off x="3848894" y="6376193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2" name="Rectangle 86"/>
          <p:cNvSpPr>
            <a:spLocks noChangeArrowheads="1"/>
          </p:cNvSpPr>
          <p:nvPr/>
        </p:nvSpPr>
        <p:spPr bwMode="auto">
          <a:xfrm rot="5400000">
            <a:off x="3976688" y="6375399"/>
            <a:ext cx="136525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" name="Rectangle 87"/>
          <p:cNvSpPr>
            <a:spLocks noChangeArrowheads="1"/>
          </p:cNvSpPr>
          <p:nvPr/>
        </p:nvSpPr>
        <p:spPr bwMode="auto">
          <a:xfrm rot="5400000">
            <a:off x="2581275" y="6376987"/>
            <a:ext cx="136525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" name="Rectangle 88"/>
          <p:cNvSpPr>
            <a:spLocks noChangeArrowheads="1"/>
          </p:cNvSpPr>
          <p:nvPr/>
        </p:nvSpPr>
        <p:spPr bwMode="auto">
          <a:xfrm rot="5400000">
            <a:off x="2830512" y="6376987"/>
            <a:ext cx="136525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 rot="5400000">
            <a:off x="3085306" y="6374606"/>
            <a:ext cx="136525" cy="68262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Rectangle 90"/>
          <p:cNvSpPr>
            <a:spLocks noChangeArrowheads="1"/>
          </p:cNvSpPr>
          <p:nvPr/>
        </p:nvSpPr>
        <p:spPr bwMode="auto">
          <a:xfrm rot="5400000">
            <a:off x="2956719" y="6376193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" name="Rectangle 91"/>
          <p:cNvSpPr>
            <a:spLocks noChangeArrowheads="1"/>
          </p:cNvSpPr>
          <p:nvPr/>
        </p:nvSpPr>
        <p:spPr bwMode="auto">
          <a:xfrm rot="5400000">
            <a:off x="3340100" y="6375399"/>
            <a:ext cx="136525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" name="Rectangle 92"/>
          <p:cNvSpPr>
            <a:spLocks noChangeArrowheads="1"/>
          </p:cNvSpPr>
          <p:nvPr/>
        </p:nvSpPr>
        <p:spPr bwMode="auto">
          <a:xfrm rot="5400000">
            <a:off x="3213100" y="6375399"/>
            <a:ext cx="136525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" name="Rectangle 93"/>
          <p:cNvSpPr>
            <a:spLocks noChangeArrowheads="1"/>
          </p:cNvSpPr>
          <p:nvPr/>
        </p:nvSpPr>
        <p:spPr bwMode="auto">
          <a:xfrm rot="5400000">
            <a:off x="2328069" y="6376193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" name="Rectangle 94"/>
          <p:cNvSpPr>
            <a:spLocks noChangeArrowheads="1"/>
          </p:cNvSpPr>
          <p:nvPr/>
        </p:nvSpPr>
        <p:spPr bwMode="auto">
          <a:xfrm rot="5400000">
            <a:off x="2201069" y="6376193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" name="Rectangle 95"/>
          <p:cNvSpPr>
            <a:spLocks noChangeArrowheads="1"/>
          </p:cNvSpPr>
          <p:nvPr/>
        </p:nvSpPr>
        <p:spPr bwMode="auto">
          <a:xfrm rot="5400000">
            <a:off x="2705894" y="6376193"/>
            <a:ext cx="136525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" name="Rectangle 96"/>
          <p:cNvSpPr>
            <a:spLocks noChangeArrowheads="1"/>
          </p:cNvSpPr>
          <p:nvPr/>
        </p:nvSpPr>
        <p:spPr bwMode="auto">
          <a:xfrm rot="5400000">
            <a:off x="2453481" y="6376193"/>
            <a:ext cx="136525" cy="650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3" name="Rectangle 97"/>
          <p:cNvSpPr>
            <a:spLocks noChangeArrowheads="1"/>
          </p:cNvSpPr>
          <p:nvPr/>
        </p:nvSpPr>
        <p:spPr bwMode="auto">
          <a:xfrm rot="5400000">
            <a:off x="4104481" y="6376193"/>
            <a:ext cx="136525" cy="650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4" name="Rectangle 98"/>
          <p:cNvSpPr>
            <a:spLocks noChangeArrowheads="1"/>
          </p:cNvSpPr>
          <p:nvPr/>
        </p:nvSpPr>
        <p:spPr bwMode="auto">
          <a:xfrm rot="5400000">
            <a:off x="4609306" y="6374606"/>
            <a:ext cx="138113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" name="Rectangle 99"/>
          <p:cNvSpPr>
            <a:spLocks noChangeArrowheads="1"/>
          </p:cNvSpPr>
          <p:nvPr/>
        </p:nvSpPr>
        <p:spPr bwMode="auto">
          <a:xfrm rot="5400000">
            <a:off x="4860131" y="6374606"/>
            <a:ext cx="138113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" name="Rectangle 100"/>
          <p:cNvSpPr>
            <a:spLocks noChangeArrowheads="1"/>
          </p:cNvSpPr>
          <p:nvPr/>
        </p:nvSpPr>
        <p:spPr bwMode="auto">
          <a:xfrm rot="5400000">
            <a:off x="5114131" y="6373018"/>
            <a:ext cx="138113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7" name="Rectangle 101"/>
          <p:cNvSpPr>
            <a:spLocks noChangeArrowheads="1"/>
          </p:cNvSpPr>
          <p:nvPr/>
        </p:nvSpPr>
        <p:spPr bwMode="auto">
          <a:xfrm rot="5400000">
            <a:off x="4986337" y="6372225"/>
            <a:ext cx="138113" cy="68262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" name="Rectangle 102"/>
          <p:cNvSpPr>
            <a:spLocks noChangeArrowheads="1"/>
          </p:cNvSpPr>
          <p:nvPr/>
        </p:nvSpPr>
        <p:spPr bwMode="auto">
          <a:xfrm rot="5400000">
            <a:off x="5241925" y="6373812"/>
            <a:ext cx="138113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9" name="Rectangle 103"/>
          <p:cNvSpPr>
            <a:spLocks noChangeArrowheads="1"/>
          </p:cNvSpPr>
          <p:nvPr/>
        </p:nvSpPr>
        <p:spPr bwMode="auto">
          <a:xfrm rot="5400000">
            <a:off x="4356100" y="6373812"/>
            <a:ext cx="138113" cy="65087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0" name="Rectangle 104"/>
          <p:cNvSpPr>
            <a:spLocks noChangeArrowheads="1"/>
          </p:cNvSpPr>
          <p:nvPr/>
        </p:nvSpPr>
        <p:spPr bwMode="auto">
          <a:xfrm rot="5400000">
            <a:off x="4230687" y="6373812"/>
            <a:ext cx="138113" cy="65088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1" name="Rectangle 105"/>
          <p:cNvSpPr>
            <a:spLocks noChangeArrowheads="1"/>
          </p:cNvSpPr>
          <p:nvPr/>
        </p:nvSpPr>
        <p:spPr bwMode="auto">
          <a:xfrm rot="5400000">
            <a:off x="4736306" y="6374606"/>
            <a:ext cx="138113" cy="63500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" name="Rectangle 106"/>
          <p:cNvSpPr>
            <a:spLocks noChangeArrowheads="1"/>
          </p:cNvSpPr>
          <p:nvPr/>
        </p:nvSpPr>
        <p:spPr bwMode="auto">
          <a:xfrm rot="5400000">
            <a:off x="4483894" y="6373018"/>
            <a:ext cx="138113" cy="6667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3" name="Line 108"/>
          <p:cNvSpPr>
            <a:spLocks noChangeShapeType="1"/>
          </p:cNvSpPr>
          <p:nvPr/>
        </p:nvSpPr>
        <p:spPr bwMode="auto">
          <a:xfrm>
            <a:off x="2959100" y="4152899"/>
            <a:ext cx="5080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4" name="Line 109"/>
          <p:cNvSpPr>
            <a:spLocks noChangeShapeType="1"/>
          </p:cNvSpPr>
          <p:nvPr/>
        </p:nvSpPr>
        <p:spPr bwMode="auto">
          <a:xfrm>
            <a:off x="2933700" y="5867399"/>
            <a:ext cx="508000" cy="0"/>
          </a:xfrm>
          <a:prstGeom prst="line">
            <a:avLst/>
          </a:prstGeom>
          <a:noFill/>
          <a:ln w="28575">
            <a:solidFill>
              <a:srgbClr val="FF3300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95" name="Group 113"/>
          <p:cNvGrpSpPr>
            <a:grpSpLocks/>
          </p:cNvGrpSpPr>
          <p:nvPr/>
        </p:nvGrpSpPr>
        <p:grpSpPr bwMode="auto">
          <a:xfrm>
            <a:off x="2946400" y="4444999"/>
            <a:ext cx="1849438" cy="1143000"/>
            <a:chOff x="3056" y="1880"/>
            <a:chExt cx="1165" cy="720"/>
          </a:xfrm>
        </p:grpSpPr>
        <p:sp>
          <p:nvSpPr>
            <p:cNvPr id="96" name="Text Box 66"/>
            <p:cNvSpPr txBox="1">
              <a:spLocks noChangeArrowheads="1"/>
            </p:cNvSpPr>
            <p:nvPr/>
          </p:nvSpPr>
          <p:spPr bwMode="auto">
            <a:xfrm>
              <a:off x="3662" y="2105"/>
              <a:ext cx="559" cy="301"/>
            </a:xfrm>
            <a:prstGeom prst="rect">
              <a:avLst/>
            </a:prstGeom>
            <a:solidFill>
              <a:schemeClr val="accent1"/>
            </a:solidFill>
            <a:ln w="22225">
              <a:solidFill>
                <a:schemeClr val="accent2"/>
              </a:solidFill>
              <a:miter lim="800000"/>
              <a:headEnd/>
              <a:tailEnd type="none" w="sm" len="sm"/>
            </a:ln>
            <a:effectLst/>
          </p:spPr>
          <p:txBody>
            <a:bodyPr lIns="0" tIns="91440" rIns="0" bIns="0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CN" b="1" i="1" dirty="0" smtClean="0">
                  <a:solidFill>
                    <a:schemeClr val="accent6">
                      <a:lumMod val="50000"/>
                    </a:schemeClr>
                  </a:solidFill>
                  <a:ea typeface="宋体" pitchFamily="2" charset="-122"/>
                </a:rPr>
                <a:t>Tuner</a:t>
              </a:r>
              <a:endParaRPr lang="en-US" altLang="zh-CN" b="1" i="1" dirty="0">
                <a:solidFill>
                  <a:schemeClr val="accent6">
                    <a:lumMod val="50000"/>
                  </a:schemeClr>
                </a:solidFill>
                <a:ea typeface="宋体" pitchFamily="2" charset="-122"/>
              </a:endParaRPr>
            </a:p>
          </p:txBody>
        </p:sp>
        <p:sp>
          <p:nvSpPr>
            <p:cNvPr id="97" name="Line 110"/>
            <p:cNvSpPr>
              <a:spLocks noChangeShapeType="1"/>
            </p:cNvSpPr>
            <p:nvPr/>
          </p:nvSpPr>
          <p:spPr bwMode="auto">
            <a:xfrm flipV="1">
              <a:off x="3056" y="2264"/>
              <a:ext cx="592" cy="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8" name="Line 111"/>
            <p:cNvSpPr>
              <a:spLocks noChangeShapeType="1"/>
            </p:cNvSpPr>
            <p:nvPr/>
          </p:nvSpPr>
          <p:spPr bwMode="auto">
            <a:xfrm flipV="1">
              <a:off x="3928" y="1880"/>
              <a:ext cx="0" cy="21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" name="Line 112"/>
            <p:cNvSpPr>
              <a:spLocks noChangeShapeType="1"/>
            </p:cNvSpPr>
            <p:nvPr/>
          </p:nvSpPr>
          <p:spPr bwMode="auto">
            <a:xfrm flipV="1">
              <a:off x="3936" y="2384"/>
              <a:ext cx="0" cy="21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ea typeface="宋体" pitchFamily="2" charset="-122"/>
              </a:rPr>
              <a:t>Designing a Search Heuristic: Evaluating Impact of Cache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3886200" cy="335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447800"/>
            <a:ext cx="445544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57200" y="5105400"/>
            <a:ext cx="7848600" cy="117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lvl="1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Total cache size has the biggest average impact on energy and miss rate</a:t>
            </a:r>
          </a:p>
          <a:p>
            <a:pPr marL="640080" lvl="1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Then cache line size (Data address tend not to have strong spatial locality compared with instruction addresses)</a:t>
            </a:r>
          </a:p>
          <a:p>
            <a:pPr marL="640080" lvl="1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Least impact: </a:t>
            </a:r>
            <a:r>
              <a:rPr lang="en-US" altLang="zh-CN" sz="1600" dirty="0" err="1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associativity</a:t>
            </a:r>
            <a:endParaRPr lang="en-US" altLang="zh-CN" sz="1600" dirty="0" smtClean="0">
              <a:solidFill>
                <a:srgbClr val="7030A0"/>
              </a:solidFill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990600" y="1600200"/>
            <a:ext cx="609600" cy="3200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5800" y="3429000"/>
            <a:ext cx="2133600" cy="1371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" y="1600200"/>
            <a:ext cx="2133600" cy="1371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86000" y="3429000"/>
            <a:ext cx="2133600" cy="1371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286000" y="1600200"/>
            <a:ext cx="2133600" cy="1371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heuristic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800" dirty="0" smtClean="0"/>
              <a:t>Initial: 2K_1W_16B, without way prediction</a:t>
            </a:r>
          </a:p>
          <a:p>
            <a:r>
              <a:rPr lang="en-US" sz="1800" dirty="0" smtClean="0"/>
              <a:t>Search cache size from 2K, to 4K to 8K bytes</a:t>
            </a:r>
          </a:p>
          <a:p>
            <a:r>
              <a:rPr lang="en-US" sz="1800" dirty="0" smtClean="0"/>
              <a:t>Search cache line size from 16B to 32B to 64B</a:t>
            </a:r>
          </a:p>
          <a:p>
            <a:r>
              <a:rPr lang="en-US" sz="1800" dirty="0" smtClean="0"/>
              <a:t>Search cache </a:t>
            </a:r>
            <a:r>
              <a:rPr lang="en-US" sz="1800" dirty="0" err="1" smtClean="0"/>
              <a:t>associativity</a:t>
            </a:r>
            <a:r>
              <a:rPr lang="en-US" sz="1800" dirty="0" smtClean="0"/>
              <a:t> from 1W to 2W to 4W</a:t>
            </a:r>
          </a:p>
          <a:p>
            <a:r>
              <a:rPr lang="en-US" sz="1800" dirty="0" smtClean="0"/>
              <a:t>Decide weather to use way prediction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 Box 371"/>
          <p:cNvSpPr txBox="1">
            <a:spLocks noChangeArrowheads="1"/>
          </p:cNvSpPr>
          <p:nvPr/>
        </p:nvSpPr>
        <p:spPr bwMode="auto">
          <a:xfrm>
            <a:off x="228600" y="3519487"/>
            <a:ext cx="2157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800" dirty="0">
                <a:latin typeface="Tahoma" pitchFamily="34" charset="0"/>
                <a:ea typeface="宋体" pitchFamily="2" charset="-122"/>
                <a:cs typeface="Tahoma" pitchFamily="34" charset="0"/>
              </a:rPr>
              <a:t>Search Cache Size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2" y="4114800"/>
            <a:ext cx="20097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412" y="4089579"/>
            <a:ext cx="19716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2412" y="4035783"/>
            <a:ext cx="1943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>
          <a:xfrm rot="5400000">
            <a:off x="1433909" y="4419203"/>
            <a:ext cx="1981200" cy="794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72"/>
          <p:cNvSpPr txBox="1">
            <a:spLocks noChangeArrowheads="1"/>
          </p:cNvSpPr>
          <p:nvPr/>
        </p:nvSpPr>
        <p:spPr bwMode="auto">
          <a:xfrm>
            <a:off x="2679700" y="3505200"/>
            <a:ext cx="185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800" dirty="0">
                <a:latin typeface="Tahoma" pitchFamily="34" charset="0"/>
                <a:ea typeface="宋体" pitchFamily="2" charset="-122"/>
                <a:cs typeface="Tahoma" pitchFamily="34" charset="0"/>
              </a:rPr>
              <a:t>Search Line Size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90812" y="4038600"/>
            <a:ext cx="1943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8900" y="4051479"/>
            <a:ext cx="19335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38425" y="3962400"/>
            <a:ext cx="20478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Straight Connector 14"/>
          <p:cNvCxnSpPr/>
          <p:nvPr/>
        </p:nvCxnSpPr>
        <p:spPr>
          <a:xfrm rot="5400000">
            <a:off x="3748485" y="4419203"/>
            <a:ext cx="1981200" cy="794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373"/>
          <p:cNvSpPr txBox="1">
            <a:spLocks noChangeArrowheads="1"/>
          </p:cNvSpPr>
          <p:nvPr/>
        </p:nvSpPr>
        <p:spPr bwMode="auto">
          <a:xfrm>
            <a:off x="4686300" y="3519487"/>
            <a:ext cx="278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800" dirty="0">
                <a:latin typeface="Tahoma" pitchFamily="34" charset="0"/>
                <a:ea typeface="宋体" pitchFamily="2" charset="-122"/>
                <a:cs typeface="Tahoma" pitchFamily="34" charset="0"/>
              </a:rPr>
              <a:t>Search </a:t>
            </a:r>
            <a:r>
              <a:rPr lang="en-US" altLang="zh-CN" sz="1800" dirty="0" err="1">
                <a:latin typeface="Tahoma" pitchFamily="34" charset="0"/>
                <a:ea typeface="宋体" pitchFamily="2" charset="-122"/>
                <a:cs typeface="Tahoma" pitchFamily="34" charset="0"/>
              </a:rPr>
              <a:t>Associativity</a:t>
            </a:r>
            <a:endParaRPr lang="en-US" altLang="zh-CN" sz="1800" dirty="0"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67288" y="3962400"/>
            <a:ext cx="22002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6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948238" y="4029075"/>
            <a:ext cx="21526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8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891088" y="3990975"/>
            <a:ext cx="2409825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1" name="Straight Connector 20"/>
          <p:cNvCxnSpPr/>
          <p:nvPr/>
        </p:nvCxnSpPr>
        <p:spPr>
          <a:xfrm rot="5400000">
            <a:off x="6339285" y="4419203"/>
            <a:ext cx="1981200" cy="794"/>
          </a:xfrm>
          <a:prstGeom prst="line">
            <a:avLst/>
          </a:pr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67600" y="3925669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Way prediction if more than 1 way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5800" y="5486400"/>
            <a:ext cx="7620000" cy="88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Suppose there are n configurable parameters, each has m values.</a:t>
            </a:r>
          </a:p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Total </a:t>
            </a:r>
            <a:r>
              <a:rPr lang="en-US" altLang="zh-CN" sz="1600" dirty="0" err="1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m^n</a:t>
            </a: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 different combinations</a:t>
            </a:r>
          </a:p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This heuristic only search m*n combinations at most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715000" y="1688473"/>
            <a:ext cx="2667000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altLang="zh-CN" u="sng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Time complexity</a:t>
            </a:r>
          </a:p>
          <a:p>
            <a:pPr lvl="1">
              <a:lnSpc>
                <a:spcPct val="90000"/>
              </a:lnSpc>
            </a:pPr>
            <a:endParaRPr lang="en-US" altLang="zh-CN" u="sng" dirty="0" smtClean="0">
              <a:latin typeface="Tahoma" pitchFamily="34" charset="0"/>
              <a:ea typeface="宋体" pitchFamily="2" charset="-122"/>
              <a:cs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Search all space: O(m x n x l x p)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latin typeface="Tahoma" pitchFamily="34" charset="0"/>
                <a:ea typeface="宋体" pitchFamily="2" charset="-122"/>
                <a:cs typeface="Tahoma" pitchFamily="34" charset="0"/>
              </a:rPr>
              <a:t>Heuristic :           O(m + n + l + p)</a:t>
            </a:r>
            <a:endParaRPr lang="en-US" altLang="zh-CN" dirty="0">
              <a:latin typeface="Tahoma" pitchFamily="34" charset="0"/>
              <a:ea typeface="宋体" pitchFamily="2" charset="-122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11" grpId="0" autoUpdateAnimBg="0"/>
      <p:bldP spid="16" grpId="0" autoUpdateAnimBg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Configurable cache architecture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Associativity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Way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Cache size: Way shutdown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Line size: line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Way prediction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Energy Evaluation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Self-tuning strategy</a:t>
            </a:r>
          </a:p>
          <a:p>
            <a:r>
              <a:rPr lang="en-US" b="1" dirty="0" smtClean="0"/>
              <a:t>Experiment 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24400"/>
            <a:ext cx="1590675" cy="14478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Configurable cache architecture</a:t>
            </a:r>
          </a:p>
          <a:p>
            <a:pPr lvl="1"/>
            <a:r>
              <a:rPr lang="en-US" dirty="0" err="1" smtClean="0"/>
              <a:t>Associativity</a:t>
            </a:r>
            <a:r>
              <a:rPr lang="en-US" dirty="0" smtClean="0"/>
              <a:t>: Way concatenation</a:t>
            </a:r>
          </a:p>
          <a:p>
            <a:pPr lvl="1"/>
            <a:r>
              <a:rPr lang="en-US" dirty="0" smtClean="0"/>
              <a:t>Cache size: Way shutdown</a:t>
            </a:r>
          </a:p>
          <a:p>
            <a:pPr lvl="1"/>
            <a:r>
              <a:rPr lang="en-US" dirty="0" smtClean="0"/>
              <a:t>Line size: line concatenation</a:t>
            </a:r>
          </a:p>
          <a:p>
            <a:pPr lvl="1"/>
            <a:r>
              <a:rPr lang="en-US" dirty="0" smtClean="0"/>
              <a:t>Way prediction</a:t>
            </a:r>
          </a:p>
          <a:p>
            <a:r>
              <a:rPr lang="en-US" dirty="0" smtClean="0"/>
              <a:t>Energy Evaluation</a:t>
            </a:r>
          </a:p>
          <a:p>
            <a:r>
              <a:rPr lang="en-US" dirty="0" smtClean="0"/>
              <a:t>Self-tuning strategy</a:t>
            </a:r>
          </a:p>
          <a:p>
            <a:r>
              <a:rPr lang="en-US" dirty="0" smtClean="0"/>
              <a:t>Experiment results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pic>
        <p:nvPicPr>
          <p:cNvPr id="4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24400"/>
            <a:ext cx="1590675" cy="14478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9237" y="0"/>
            <a:ext cx="5186363" cy="563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ounded Rectangle 5"/>
          <p:cNvSpPr/>
          <p:nvPr/>
        </p:nvSpPr>
        <p:spPr>
          <a:xfrm>
            <a:off x="1638837" y="4648200"/>
            <a:ext cx="4876800" cy="2286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5562600"/>
            <a:ext cx="6629400" cy="80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On average 5 searching instead of 27 total searching</a:t>
            </a:r>
          </a:p>
          <a:p>
            <a:pPr marL="640080" lvl="1" indent="-27432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2 (mpeg2 and </a:t>
            </a:r>
            <a:r>
              <a:rPr lang="en-US" altLang="zh-CN" sz="1600" dirty="0" err="1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pjpeg</a:t>
            </a:r>
            <a:r>
              <a:rPr lang="en-US" altLang="zh-CN" sz="1600" dirty="0" smtClean="0">
                <a:solidFill>
                  <a:srgbClr val="7030A0"/>
                </a:solidFill>
                <a:latin typeface="Tahoma" pitchFamily="34" charset="0"/>
                <a:ea typeface="宋体" pitchFamily="2" charset="-122"/>
                <a:cs typeface="Tahoma" pitchFamily="34" charset="0"/>
              </a:rPr>
              <a:t>) out of 19 benchmarks miss the lowest power cache configuration.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Configurable cache architecture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Associativity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Way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Cache size: Way shutdown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Line size: line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Way prediction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Energy Evaluation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Self-tuning strategy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Experiment results</a:t>
            </a:r>
          </a:p>
          <a:p>
            <a:r>
              <a:rPr lang="en-US" b="1" dirty="0" smtClean="0"/>
              <a:t>conclusions</a:t>
            </a:r>
            <a:endParaRPr lang="en-US" b="1" dirty="0"/>
          </a:p>
        </p:txBody>
      </p:sp>
      <p:pic>
        <p:nvPicPr>
          <p:cNvPr id="4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24400"/>
            <a:ext cx="1590675" cy="14478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A highly configurable cache architecture 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Reduces on average 40% of memory access related energy</a:t>
            </a:r>
          </a:p>
          <a:p>
            <a:r>
              <a:rPr lang="en-US" altLang="zh-CN" dirty="0" smtClean="0">
                <a:ea typeface="宋体" pitchFamily="2" charset="-122"/>
              </a:rPr>
              <a:t>A self-tuning mechanism is proposed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A special cache parameter explorer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A heuristic algorithm to search the parameter space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21002"/>
          <p:cNvSpPr>
            <a:spLocks noChangeArrowheads="1"/>
          </p:cNvSpPr>
          <p:nvPr/>
        </p:nvSpPr>
        <p:spPr bwMode="auto">
          <a:xfrm>
            <a:off x="1600200" y="5181600"/>
            <a:ext cx="441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altLang="zh-CN" sz="3600" i="1" dirty="0">
                <a:solidFill>
                  <a:srgbClr val="CC6600"/>
                </a:solidFill>
                <a:latin typeface="Monotype Corsiva" pitchFamily="66" charset="0"/>
              </a:rPr>
              <a:t>           </a:t>
            </a:r>
            <a:r>
              <a:rPr lang="en-US" altLang="zh-CN" sz="3200" i="1" dirty="0">
                <a:solidFill>
                  <a:srgbClr val="CC6600"/>
                </a:solidFill>
                <a:latin typeface="Monotype Corsiva" pitchFamily="66" charset="0"/>
              </a:rPr>
              <a:t>Thank you!</a:t>
            </a:r>
            <a:r>
              <a:rPr lang="en-US" altLang="zh-CN" sz="4000" i="1" dirty="0">
                <a:solidFill>
                  <a:srgbClr val="CC6600"/>
                </a:solidFill>
                <a:latin typeface="Monotype Corsiva" pitchFamily="66" charset="0"/>
              </a:rPr>
              <a:t> </a:t>
            </a:r>
            <a:endParaRPr lang="en-US" altLang="zh-CN" sz="4000" dirty="0">
              <a:solidFill>
                <a:srgbClr val="CC6600"/>
              </a:solidFill>
            </a:endParaRPr>
          </a:p>
        </p:txBody>
      </p:sp>
      <p:pic>
        <p:nvPicPr>
          <p:cNvPr id="6" name="Picture 21001" descr="athlete-gator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5257800"/>
            <a:ext cx="719138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Configurable cache architecture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Associativity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: Way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Cache size: Way shutdown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Line size: line concatenation</a:t>
            </a:r>
          </a:p>
          <a:p>
            <a:pPr lvl="1"/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Way prediction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Energy Evaluation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Self-tuning strategy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Experiment 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24400"/>
            <a:ext cx="1590675" cy="14478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Why configure cache?</a:t>
            </a:r>
          </a:p>
          <a:p>
            <a:pPr lvl="1"/>
            <a:r>
              <a:rPr lang="en-US" dirty="0" smtClean="0"/>
              <a:t>Caches often consume about half of a microprocessor system’s power</a:t>
            </a:r>
          </a:p>
          <a:p>
            <a:pPr lvl="1"/>
            <a:r>
              <a:rPr lang="en-US" dirty="0" smtClean="0"/>
              <a:t>Customized cache can improve performance, reduce power</a:t>
            </a:r>
          </a:p>
          <a:p>
            <a:r>
              <a:rPr lang="en-US" dirty="0" smtClean="0"/>
              <a:t>In embedded systems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An embedded system may execute one application forever</a:t>
            </a:r>
          </a:p>
          <a:p>
            <a:pPr lvl="1"/>
            <a:r>
              <a:rPr lang="en-US" altLang="zh-CN" dirty="0" smtClean="0">
                <a:ea typeface="宋体" pitchFamily="2" charset="-122"/>
              </a:rPr>
              <a:t>Complicated programs have different cache requirements over time – adapt to program phases</a:t>
            </a:r>
            <a:endParaRPr lang="en-US" dirty="0" smtClean="0"/>
          </a:p>
          <a:p>
            <a:r>
              <a:rPr lang="en-US" dirty="0" smtClean="0"/>
              <a:t>What cache parameters?</a:t>
            </a:r>
          </a:p>
          <a:p>
            <a:pPr lvl="1"/>
            <a:r>
              <a:rPr lang="en-US" dirty="0" smtClean="0"/>
              <a:t>Total size</a:t>
            </a:r>
          </a:p>
          <a:p>
            <a:pPr lvl="1"/>
            <a:r>
              <a:rPr lang="en-US" dirty="0" smtClean="0"/>
              <a:t> Line size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Associativity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098" name="Picture 2" descr="http://zone.ni.com/cms/images/devzone/tut/Intel_Core_2_Qu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4724400"/>
            <a:ext cx="2021612" cy="1652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8737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Architecture that can configure size, line size and </a:t>
            </a:r>
            <a:r>
              <a:rPr lang="en-US" dirty="0" err="1" smtClean="0"/>
              <a:t>associativity</a:t>
            </a:r>
            <a:r>
              <a:rPr lang="en-US" dirty="0" smtClean="0"/>
              <a:t> to application</a:t>
            </a:r>
          </a:p>
          <a:p>
            <a:pPr lvl="1"/>
            <a:r>
              <a:rPr lang="en-US" dirty="0" smtClean="0"/>
              <a:t>Drawbacks in using simulation to determine the best cache:  </a:t>
            </a:r>
          </a:p>
          <a:p>
            <a:pPr lvl="2"/>
            <a:r>
              <a:rPr lang="en-US" dirty="0" smtClean="0"/>
              <a:t>Simulation tool setup is very hard</a:t>
            </a:r>
          </a:p>
          <a:p>
            <a:pPr lvl="2"/>
            <a:r>
              <a:rPr lang="en-US" dirty="0" smtClean="0"/>
              <a:t>Simulation is extremely slow</a:t>
            </a:r>
          </a:p>
          <a:p>
            <a:pPr lvl="2"/>
            <a:r>
              <a:rPr lang="en-US" dirty="0" smtClean="0"/>
              <a:t>Simulation uses a fixed set of input data during execution, cannot capture actual run-time behavior where the data changes dynamically</a:t>
            </a:r>
          </a:p>
          <a:p>
            <a:pPr lvl="1"/>
            <a:r>
              <a:rPr lang="en-US" dirty="0" smtClean="0"/>
              <a:t>Drawbacks in exhaustively searching all possible cache configurations:</a:t>
            </a:r>
          </a:p>
          <a:p>
            <a:pPr lvl="2"/>
            <a:r>
              <a:rPr lang="en-US" dirty="0" smtClean="0"/>
              <a:t>May involve too many configurations</a:t>
            </a:r>
          </a:p>
          <a:p>
            <a:pPr lvl="3"/>
            <a:r>
              <a:rPr lang="en-US" dirty="0" smtClean="0"/>
              <a:t>The number quickly increases when other components within the system are configurable (level2 cache, bus, etc.)</a:t>
            </a:r>
          </a:p>
          <a:p>
            <a:pPr lvl="2"/>
            <a:r>
              <a:rPr lang="en-US" dirty="0" smtClean="0"/>
              <a:t>Too many cache flushes, very time and power costly</a:t>
            </a:r>
          </a:p>
          <a:p>
            <a:pPr lvl="1"/>
            <a:r>
              <a:rPr lang="en-US" dirty="0" smtClean="0"/>
              <a:t>Propose a method of dynamically tuning cache in efficient manner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Introduction</a:t>
            </a:r>
          </a:p>
          <a:p>
            <a:r>
              <a:rPr lang="en-US" b="1" dirty="0" smtClean="0"/>
              <a:t>Configurable cache architecture</a:t>
            </a:r>
          </a:p>
          <a:p>
            <a:pPr lvl="1"/>
            <a:r>
              <a:rPr lang="en-US" b="1" dirty="0" err="1" smtClean="0"/>
              <a:t>Associativity</a:t>
            </a:r>
            <a:r>
              <a:rPr lang="en-US" b="1" dirty="0" smtClean="0"/>
              <a:t>: Way concatenation</a:t>
            </a:r>
          </a:p>
          <a:p>
            <a:pPr lvl="1"/>
            <a:r>
              <a:rPr lang="en-US" b="1" dirty="0" smtClean="0"/>
              <a:t>Cache size: Way shutdown</a:t>
            </a:r>
          </a:p>
          <a:p>
            <a:pPr lvl="1"/>
            <a:r>
              <a:rPr lang="en-US" b="1" dirty="0" smtClean="0"/>
              <a:t>Line size: line concatenation</a:t>
            </a:r>
          </a:p>
          <a:p>
            <a:pPr lvl="1"/>
            <a:r>
              <a:rPr lang="en-US" b="1" dirty="0" smtClean="0"/>
              <a:t>Way prediction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Energy Evaluation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Self-tuning strategy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Experiment results</a:t>
            </a:r>
          </a:p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conclusions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4" descr="http://www.thompson.ece.ufl.edu/gator_e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724400"/>
            <a:ext cx="1590675" cy="14478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62000"/>
          </a:xfrm>
        </p:spPr>
        <p:txBody>
          <a:bodyPr/>
          <a:lstStyle/>
          <a:p>
            <a:r>
              <a:rPr lang="en-US" dirty="0" err="1" smtClean="0"/>
              <a:t>Associativity</a:t>
            </a:r>
            <a:r>
              <a:rPr lang="en-US" dirty="0" smtClean="0"/>
              <a:t>: Way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27" name="Text Box 4"/>
          <p:cNvSpPr txBox="1">
            <a:spLocks noChangeArrowheads="1"/>
          </p:cNvSpPr>
          <p:nvPr/>
        </p:nvSpPr>
        <p:spPr bwMode="auto">
          <a:xfrm>
            <a:off x="165100" y="3498850"/>
            <a:ext cx="549275" cy="2667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 type="none" w="sm" len="lg"/>
          </a:ln>
          <a:effectLst/>
        </p:spPr>
        <p:txBody>
          <a:bodyPr l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index</a:t>
            </a:r>
          </a:p>
        </p:txBody>
      </p:sp>
      <p:sp>
        <p:nvSpPr>
          <p:cNvPr id="428" name="Text Box 65"/>
          <p:cNvSpPr txBox="1">
            <a:spLocks noChangeArrowheads="1"/>
          </p:cNvSpPr>
          <p:nvPr/>
        </p:nvSpPr>
        <p:spPr bwMode="auto">
          <a:xfrm>
            <a:off x="6056313" y="5727700"/>
            <a:ext cx="1373187" cy="2111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data output</a:t>
            </a:r>
          </a:p>
        </p:txBody>
      </p:sp>
      <p:sp>
        <p:nvSpPr>
          <p:cNvPr id="429" name="Text Box 66"/>
          <p:cNvSpPr txBox="1">
            <a:spLocks noChangeArrowheads="1"/>
          </p:cNvSpPr>
          <p:nvPr/>
        </p:nvSpPr>
        <p:spPr bwMode="auto">
          <a:xfrm>
            <a:off x="7231063" y="6054725"/>
            <a:ext cx="798512" cy="1936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just" eaLnBrk="0" hangingPunct="0">
              <a:spcAft>
                <a:spcPts val="400"/>
              </a:spcAft>
            </a:pPr>
            <a:r>
              <a:rPr lang="en-US" altLang="zh-CN" sz="1200">
                <a:latin typeface="Times New Roman" pitchFamily="18" charset="0"/>
                <a:ea typeface="宋体" pitchFamily="2" charset="-122"/>
              </a:rPr>
              <a:t>critical path</a:t>
            </a:r>
          </a:p>
        </p:txBody>
      </p:sp>
      <p:sp>
        <p:nvSpPr>
          <p:cNvPr id="430" name="AutoShape 70"/>
          <p:cNvSpPr>
            <a:spLocks noChangeAspect="1" noChangeArrowheads="1"/>
          </p:cNvSpPr>
          <p:nvPr/>
        </p:nvSpPr>
        <p:spPr bwMode="auto">
          <a:xfrm>
            <a:off x="6230938" y="4117975"/>
            <a:ext cx="92075" cy="57150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" name="AutoShape 71"/>
          <p:cNvSpPr>
            <a:spLocks noChangeAspect="1" noChangeArrowheads="1"/>
          </p:cNvSpPr>
          <p:nvPr/>
        </p:nvSpPr>
        <p:spPr bwMode="auto">
          <a:xfrm>
            <a:off x="6423025" y="4119563"/>
            <a:ext cx="90488" cy="55562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2" name="AutoShape 75"/>
          <p:cNvSpPr>
            <a:spLocks noChangeAspect="1" noChangeArrowheads="1"/>
          </p:cNvSpPr>
          <p:nvPr/>
        </p:nvSpPr>
        <p:spPr bwMode="auto">
          <a:xfrm>
            <a:off x="6230938" y="4124325"/>
            <a:ext cx="92075" cy="55563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3" name="AutoShape 76"/>
          <p:cNvSpPr>
            <a:spLocks noChangeAspect="1" noChangeArrowheads="1"/>
          </p:cNvSpPr>
          <p:nvPr/>
        </p:nvSpPr>
        <p:spPr bwMode="auto">
          <a:xfrm>
            <a:off x="6423025" y="4125913"/>
            <a:ext cx="90488" cy="55562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4" name="Line 80"/>
          <p:cNvSpPr>
            <a:spLocks noChangeShapeType="1"/>
          </p:cNvSpPr>
          <p:nvPr/>
        </p:nvSpPr>
        <p:spPr bwMode="auto">
          <a:xfrm>
            <a:off x="250825" y="3525838"/>
            <a:ext cx="64627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5" name="Line 81"/>
          <p:cNvSpPr>
            <a:spLocks noChangeShapeType="1"/>
          </p:cNvSpPr>
          <p:nvPr/>
        </p:nvSpPr>
        <p:spPr bwMode="auto">
          <a:xfrm>
            <a:off x="4789488" y="3522663"/>
            <a:ext cx="0" cy="2270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6" name="Rectangle 82"/>
          <p:cNvSpPr>
            <a:spLocks noChangeArrowheads="1"/>
          </p:cNvSpPr>
          <p:nvPr/>
        </p:nvSpPr>
        <p:spPr bwMode="auto">
          <a:xfrm>
            <a:off x="5502275" y="5534025"/>
            <a:ext cx="2695575" cy="176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7" name="Line 83"/>
          <p:cNvSpPr>
            <a:spLocks noChangeShapeType="1"/>
          </p:cNvSpPr>
          <p:nvPr/>
        </p:nvSpPr>
        <p:spPr bwMode="auto">
          <a:xfrm>
            <a:off x="7775575" y="4970463"/>
            <a:ext cx="0" cy="577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8" name="Line 84"/>
          <p:cNvSpPr>
            <a:spLocks noChangeShapeType="1"/>
          </p:cNvSpPr>
          <p:nvPr/>
        </p:nvSpPr>
        <p:spPr bwMode="auto">
          <a:xfrm>
            <a:off x="4483100" y="5616575"/>
            <a:ext cx="1016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9" name="Line 85"/>
          <p:cNvSpPr>
            <a:spLocks noChangeShapeType="1"/>
          </p:cNvSpPr>
          <p:nvPr/>
        </p:nvSpPr>
        <p:spPr bwMode="auto">
          <a:xfrm>
            <a:off x="5834063" y="4962525"/>
            <a:ext cx="0" cy="577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" name="Line 86"/>
          <p:cNvSpPr>
            <a:spLocks noChangeShapeType="1"/>
          </p:cNvSpPr>
          <p:nvPr/>
        </p:nvSpPr>
        <p:spPr bwMode="auto">
          <a:xfrm flipH="1" flipV="1">
            <a:off x="7658100" y="5670550"/>
            <a:ext cx="188913" cy="428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1" name="Rectangle 88"/>
          <p:cNvSpPr>
            <a:spLocks noChangeArrowheads="1"/>
          </p:cNvSpPr>
          <p:nvPr/>
        </p:nvSpPr>
        <p:spPr bwMode="auto">
          <a:xfrm>
            <a:off x="711200" y="3355975"/>
            <a:ext cx="3848100" cy="266065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2" name="AutoShape 90"/>
          <p:cNvSpPr>
            <a:spLocks noChangeArrowheads="1"/>
          </p:cNvSpPr>
          <p:nvPr/>
        </p:nvSpPr>
        <p:spPr bwMode="auto">
          <a:xfrm>
            <a:off x="8207375" y="5565775"/>
            <a:ext cx="274638" cy="131763"/>
          </a:xfrm>
          <a:prstGeom prst="rightArrow">
            <a:avLst>
              <a:gd name="adj1" fmla="val 50000"/>
              <a:gd name="adj2" fmla="val 52108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3" name="AutoShape 216"/>
          <p:cNvSpPr>
            <a:spLocks noChangeAspect="1" noChangeArrowheads="1"/>
          </p:cNvSpPr>
          <p:nvPr/>
        </p:nvSpPr>
        <p:spPr bwMode="auto">
          <a:xfrm rot="16205652">
            <a:off x="5299869" y="3713957"/>
            <a:ext cx="130175" cy="103187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4" name="AutoShape 217"/>
          <p:cNvSpPr>
            <a:spLocks noChangeAspect="1" noChangeArrowheads="1"/>
          </p:cNvSpPr>
          <p:nvPr/>
        </p:nvSpPr>
        <p:spPr bwMode="auto">
          <a:xfrm rot="21600000">
            <a:off x="5413375" y="3744913"/>
            <a:ext cx="33338" cy="4127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" name="AutoShape 218"/>
          <p:cNvSpPr>
            <a:spLocks noChangeAspect="1" noChangeArrowheads="1"/>
          </p:cNvSpPr>
          <p:nvPr/>
        </p:nvSpPr>
        <p:spPr bwMode="auto">
          <a:xfrm rot="21600000">
            <a:off x="5246688" y="3749675"/>
            <a:ext cx="23812" cy="31750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6" name="Line 219"/>
          <p:cNvSpPr>
            <a:spLocks noChangeAspect="1" noChangeShapeType="1"/>
          </p:cNvSpPr>
          <p:nvPr/>
        </p:nvSpPr>
        <p:spPr bwMode="auto">
          <a:xfrm rot="21600000">
            <a:off x="5275263" y="3767138"/>
            <a:ext cx="38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7" name="Line 220"/>
          <p:cNvSpPr>
            <a:spLocks noChangeShapeType="1"/>
          </p:cNvSpPr>
          <p:nvPr/>
        </p:nvSpPr>
        <p:spPr bwMode="auto">
          <a:xfrm>
            <a:off x="5456238" y="3767138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8" name="Line 221"/>
          <p:cNvSpPr>
            <a:spLocks noChangeShapeType="1"/>
          </p:cNvSpPr>
          <p:nvPr/>
        </p:nvSpPr>
        <p:spPr bwMode="auto">
          <a:xfrm flipH="1">
            <a:off x="4892675" y="3790950"/>
            <a:ext cx="184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9" name="Line 228"/>
          <p:cNvSpPr>
            <a:spLocks noChangeShapeType="1"/>
          </p:cNvSpPr>
          <p:nvPr/>
        </p:nvSpPr>
        <p:spPr bwMode="auto">
          <a:xfrm>
            <a:off x="5456238" y="4316413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" name="Line 229"/>
          <p:cNvSpPr>
            <a:spLocks noChangeShapeType="1"/>
          </p:cNvSpPr>
          <p:nvPr/>
        </p:nvSpPr>
        <p:spPr bwMode="auto">
          <a:xfrm flipH="1">
            <a:off x="4892675" y="4340225"/>
            <a:ext cx="184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1" name="AutoShape 232"/>
          <p:cNvSpPr>
            <a:spLocks noChangeAspect="1" noChangeArrowheads="1"/>
          </p:cNvSpPr>
          <p:nvPr/>
        </p:nvSpPr>
        <p:spPr bwMode="auto">
          <a:xfrm rot="16205652">
            <a:off x="5300663" y="3719513"/>
            <a:ext cx="128587" cy="103187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2" name="AutoShape 233"/>
          <p:cNvSpPr>
            <a:spLocks noChangeAspect="1" noChangeArrowheads="1"/>
          </p:cNvSpPr>
          <p:nvPr/>
        </p:nvSpPr>
        <p:spPr bwMode="auto">
          <a:xfrm rot="21600000">
            <a:off x="5413375" y="3749675"/>
            <a:ext cx="33338" cy="4127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3" name="AutoShape 234"/>
          <p:cNvSpPr>
            <a:spLocks noChangeAspect="1" noChangeArrowheads="1"/>
          </p:cNvSpPr>
          <p:nvPr/>
        </p:nvSpPr>
        <p:spPr bwMode="auto">
          <a:xfrm rot="21600000">
            <a:off x="5246688" y="3754438"/>
            <a:ext cx="23812" cy="33337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4" name="Line 235"/>
          <p:cNvSpPr>
            <a:spLocks noChangeAspect="1" noChangeShapeType="1"/>
          </p:cNvSpPr>
          <p:nvPr/>
        </p:nvSpPr>
        <p:spPr bwMode="auto">
          <a:xfrm rot="21600000">
            <a:off x="5275263" y="3771900"/>
            <a:ext cx="38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5" name="Line 236"/>
          <p:cNvSpPr>
            <a:spLocks noChangeShapeType="1"/>
          </p:cNvSpPr>
          <p:nvPr/>
        </p:nvSpPr>
        <p:spPr bwMode="auto">
          <a:xfrm>
            <a:off x="5456238" y="3773488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6" name="Line 237"/>
          <p:cNvSpPr>
            <a:spLocks noChangeShapeType="1"/>
          </p:cNvSpPr>
          <p:nvPr/>
        </p:nvSpPr>
        <p:spPr bwMode="auto">
          <a:xfrm flipH="1">
            <a:off x="4892675" y="3797300"/>
            <a:ext cx="184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57" name="Group 238"/>
          <p:cNvGrpSpPr>
            <a:grpSpLocks/>
          </p:cNvGrpSpPr>
          <p:nvPr/>
        </p:nvGrpSpPr>
        <p:grpSpPr bwMode="auto">
          <a:xfrm>
            <a:off x="5611813" y="3603625"/>
            <a:ext cx="479425" cy="1358900"/>
            <a:chOff x="7623" y="4738"/>
            <a:chExt cx="374" cy="1727"/>
          </a:xfrm>
        </p:grpSpPr>
        <p:sp>
          <p:nvSpPr>
            <p:cNvPr id="458" name="AutoShape 239"/>
            <p:cNvSpPr>
              <a:spLocks noChangeArrowheads="1"/>
            </p:cNvSpPr>
            <p:nvPr/>
          </p:nvSpPr>
          <p:spPr bwMode="auto">
            <a:xfrm>
              <a:off x="7624" y="6167"/>
              <a:ext cx="370" cy="9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9" name="Rectangle 240"/>
            <p:cNvSpPr>
              <a:spLocks noChangeArrowheads="1"/>
            </p:cNvSpPr>
            <p:nvPr/>
          </p:nvSpPr>
          <p:spPr bwMode="auto">
            <a:xfrm>
              <a:off x="7623" y="6324"/>
              <a:ext cx="374" cy="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" name="Line 241"/>
            <p:cNvSpPr>
              <a:spLocks noChangeShapeType="1"/>
            </p:cNvSpPr>
            <p:nvPr/>
          </p:nvSpPr>
          <p:spPr bwMode="auto">
            <a:xfrm>
              <a:off x="7767" y="6274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" name="Line 242"/>
            <p:cNvSpPr>
              <a:spLocks noChangeShapeType="1"/>
            </p:cNvSpPr>
            <p:nvPr/>
          </p:nvSpPr>
          <p:spPr bwMode="auto">
            <a:xfrm>
              <a:off x="7855" y="6274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" name="Rectangle 243"/>
            <p:cNvSpPr>
              <a:spLocks noChangeArrowheads="1"/>
            </p:cNvSpPr>
            <p:nvPr/>
          </p:nvSpPr>
          <p:spPr bwMode="auto">
            <a:xfrm>
              <a:off x="7625" y="4888"/>
              <a:ext cx="370" cy="11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" name="Line 244"/>
            <p:cNvSpPr>
              <a:spLocks noChangeShapeType="1"/>
            </p:cNvSpPr>
            <p:nvPr/>
          </p:nvSpPr>
          <p:spPr bwMode="auto">
            <a:xfrm>
              <a:off x="7742" y="4738"/>
              <a:ext cx="0" cy="14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4" name="Line 245"/>
            <p:cNvSpPr>
              <a:spLocks noChangeShapeType="1"/>
            </p:cNvSpPr>
            <p:nvPr/>
          </p:nvSpPr>
          <p:spPr bwMode="auto">
            <a:xfrm>
              <a:off x="7865" y="4738"/>
              <a:ext cx="0" cy="14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5" name="Line 246"/>
            <p:cNvSpPr>
              <a:spLocks noChangeShapeType="1"/>
            </p:cNvSpPr>
            <p:nvPr/>
          </p:nvSpPr>
          <p:spPr bwMode="auto">
            <a:xfrm>
              <a:off x="7767" y="6282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6" name="Line 247"/>
            <p:cNvSpPr>
              <a:spLocks noChangeShapeType="1"/>
            </p:cNvSpPr>
            <p:nvPr/>
          </p:nvSpPr>
          <p:spPr bwMode="auto">
            <a:xfrm>
              <a:off x="7855" y="6282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7" name="AutoShape 249"/>
          <p:cNvSpPr>
            <a:spLocks noChangeAspect="1" noChangeArrowheads="1"/>
          </p:cNvSpPr>
          <p:nvPr/>
        </p:nvSpPr>
        <p:spPr bwMode="auto">
          <a:xfrm rot="16205652">
            <a:off x="5302250" y="4268788"/>
            <a:ext cx="128587" cy="103188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8" name="AutoShape 250"/>
          <p:cNvSpPr>
            <a:spLocks noChangeAspect="1" noChangeArrowheads="1"/>
          </p:cNvSpPr>
          <p:nvPr/>
        </p:nvSpPr>
        <p:spPr bwMode="auto">
          <a:xfrm rot="21600000">
            <a:off x="5416550" y="4298950"/>
            <a:ext cx="31750" cy="4127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9" name="AutoShape 251"/>
          <p:cNvSpPr>
            <a:spLocks noChangeAspect="1" noChangeArrowheads="1"/>
          </p:cNvSpPr>
          <p:nvPr/>
        </p:nvSpPr>
        <p:spPr bwMode="auto">
          <a:xfrm rot="21600000">
            <a:off x="5248275" y="4305300"/>
            <a:ext cx="23813" cy="31750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0" name="Line 252"/>
          <p:cNvSpPr>
            <a:spLocks noChangeAspect="1" noChangeShapeType="1"/>
          </p:cNvSpPr>
          <p:nvPr/>
        </p:nvSpPr>
        <p:spPr bwMode="auto">
          <a:xfrm rot="21600000">
            <a:off x="5276850" y="4321175"/>
            <a:ext cx="38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" name="Line 253"/>
          <p:cNvSpPr>
            <a:spLocks noChangeShapeType="1"/>
          </p:cNvSpPr>
          <p:nvPr/>
        </p:nvSpPr>
        <p:spPr bwMode="auto">
          <a:xfrm>
            <a:off x="5456238" y="4321175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2" name="Line 254"/>
          <p:cNvSpPr>
            <a:spLocks noChangeShapeType="1"/>
          </p:cNvSpPr>
          <p:nvPr/>
        </p:nvSpPr>
        <p:spPr bwMode="auto">
          <a:xfrm flipH="1">
            <a:off x="4892675" y="4348163"/>
            <a:ext cx="184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" name="Rectangle 257"/>
          <p:cNvSpPr>
            <a:spLocks noChangeArrowheads="1"/>
          </p:cNvSpPr>
          <p:nvPr/>
        </p:nvSpPr>
        <p:spPr bwMode="auto">
          <a:xfrm>
            <a:off x="4635500" y="3711575"/>
            <a:ext cx="247650" cy="931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endParaRPr lang="zh-CN" altLang="en-US" sz="1200" baseline="30000" dirty="0">
              <a:latin typeface="Times New Roman" pitchFamily="18" charset="0"/>
              <a:ea typeface="宋体" pitchFamily="2" charset="-122"/>
            </a:endParaRPr>
          </a:p>
          <a:p>
            <a:pPr algn="ctr" eaLnBrk="0" hangingPunct="0"/>
            <a:endParaRPr lang="zh-CN" altLang="en-US" sz="1200" baseline="30000" dirty="0">
              <a:latin typeface="Times New Roman" pitchFamily="18" charset="0"/>
              <a:ea typeface="宋体" pitchFamily="2" charset="-122"/>
            </a:endParaRPr>
          </a:p>
          <a:p>
            <a:pPr algn="ctr" eaLnBrk="0" hangingPunct="0"/>
            <a:r>
              <a:rPr lang="zh-CN" altLang="en-US" sz="1400" baseline="30000" dirty="0">
                <a:latin typeface="Times New Roman" pitchFamily="18" charset="0"/>
                <a:ea typeface="宋体" pitchFamily="2" charset="-122"/>
              </a:rPr>
              <a:t>6</a:t>
            </a:r>
            <a:r>
              <a:rPr lang="en-US" altLang="zh-CN" sz="1400" baseline="30000" dirty="0">
                <a:latin typeface="Times New Roman" pitchFamily="18" charset="0"/>
                <a:ea typeface="宋体" pitchFamily="2" charset="-122"/>
              </a:rPr>
              <a:t>x64</a:t>
            </a:r>
          </a:p>
        </p:txBody>
      </p:sp>
      <p:sp>
        <p:nvSpPr>
          <p:cNvPr id="474" name="AutoShape 265"/>
          <p:cNvSpPr>
            <a:spLocks noChangeAspect="1" noChangeArrowheads="1"/>
          </p:cNvSpPr>
          <p:nvPr/>
        </p:nvSpPr>
        <p:spPr bwMode="auto">
          <a:xfrm rot="16205652">
            <a:off x="7239794" y="3717131"/>
            <a:ext cx="128588" cy="104775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" name="AutoShape 266"/>
          <p:cNvSpPr>
            <a:spLocks noChangeAspect="1" noChangeArrowheads="1"/>
          </p:cNvSpPr>
          <p:nvPr/>
        </p:nvSpPr>
        <p:spPr bwMode="auto">
          <a:xfrm rot="21600000">
            <a:off x="7353300" y="3748088"/>
            <a:ext cx="31750" cy="4127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6" name="AutoShape 267"/>
          <p:cNvSpPr>
            <a:spLocks noChangeAspect="1" noChangeArrowheads="1"/>
          </p:cNvSpPr>
          <p:nvPr/>
        </p:nvSpPr>
        <p:spPr bwMode="auto">
          <a:xfrm rot="21600000">
            <a:off x="7185025" y="3752850"/>
            <a:ext cx="25400" cy="3333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7" name="Line 268"/>
          <p:cNvSpPr>
            <a:spLocks noChangeAspect="1" noChangeShapeType="1"/>
          </p:cNvSpPr>
          <p:nvPr/>
        </p:nvSpPr>
        <p:spPr bwMode="auto">
          <a:xfrm rot="21600000">
            <a:off x="7213600" y="3770313"/>
            <a:ext cx="38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8" name="Line 269"/>
          <p:cNvSpPr>
            <a:spLocks noChangeShapeType="1"/>
          </p:cNvSpPr>
          <p:nvPr/>
        </p:nvSpPr>
        <p:spPr bwMode="auto">
          <a:xfrm>
            <a:off x="7394575" y="3771900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9" name="Line 270"/>
          <p:cNvSpPr>
            <a:spLocks noChangeShapeType="1"/>
          </p:cNvSpPr>
          <p:nvPr/>
        </p:nvSpPr>
        <p:spPr bwMode="auto">
          <a:xfrm flipH="1">
            <a:off x="6829425" y="3797300"/>
            <a:ext cx="185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" name="AutoShape 272"/>
          <p:cNvSpPr>
            <a:spLocks noChangeAspect="1" noChangeArrowheads="1"/>
          </p:cNvSpPr>
          <p:nvPr/>
        </p:nvSpPr>
        <p:spPr bwMode="auto">
          <a:xfrm rot="16205652">
            <a:off x="7239794" y="4266406"/>
            <a:ext cx="128588" cy="104775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" name="AutoShape 273"/>
          <p:cNvSpPr>
            <a:spLocks noChangeAspect="1" noChangeArrowheads="1"/>
          </p:cNvSpPr>
          <p:nvPr/>
        </p:nvSpPr>
        <p:spPr bwMode="auto">
          <a:xfrm rot="21600000">
            <a:off x="7353300" y="4298950"/>
            <a:ext cx="31750" cy="3968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" name="AutoShape 274"/>
          <p:cNvSpPr>
            <a:spLocks noChangeAspect="1" noChangeArrowheads="1"/>
          </p:cNvSpPr>
          <p:nvPr/>
        </p:nvSpPr>
        <p:spPr bwMode="auto">
          <a:xfrm rot="21600000">
            <a:off x="7185025" y="4302125"/>
            <a:ext cx="25400" cy="3492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3" name="Line 275"/>
          <p:cNvSpPr>
            <a:spLocks noChangeAspect="1" noChangeShapeType="1"/>
          </p:cNvSpPr>
          <p:nvPr/>
        </p:nvSpPr>
        <p:spPr bwMode="auto">
          <a:xfrm rot="21600000">
            <a:off x="7213600" y="4321175"/>
            <a:ext cx="38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4" name="Line 276"/>
          <p:cNvSpPr>
            <a:spLocks noChangeShapeType="1"/>
          </p:cNvSpPr>
          <p:nvPr/>
        </p:nvSpPr>
        <p:spPr bwMode="auto">
          <a:xfrm>
            <a:off x="7394575" y="4321175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5" name="Line 277"/>
          <p:cNvSpPr>
            <a:spLocks noChangeShapeType="1"/>
          </p:cNvSpPr>
          <p:nvPr/>
        </p:nvSpPr>
        <p:spPr bwMode="auto">
          <a:xfrm flipH="1">
            <a:off x="6829425" y="4346575"/>
            <a:ext cx="185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6" name="AutoShape 280"/>
          <p:cNvSpPr>
            <a:spLocks noChangeAspect="1" noChangeArrowheads="1"/>
          </p:cNvSpPr>
          <p:nvPr/>
        </p:nvSpPr>
        <p:spPr bwMode="auto">
          <a:xfrm rot="16205652">
            <a:off x="7239000" y="3724275"/>
            <a:ext cx="130175" cy="104775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7" name="AutoShape 281"/>
          <p:cNvSpPr>
            <a:spLocks noChangeAspect="1" noChangeArrowheads="1"/>
          </p:cNvSpPr>
          <p:nvPr/>
        </p:nvSpPr>
        <p:spPr bwMode="auto">
          <a:xfrm rot="21600000">
            <a:off x="7353300" y="3754438"/>
            <a:ext cx="31750" cy="4127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8" name="AutoShape 282"/>
          <p:cNvSpPr>
            <a:spLocks noChangeAspect="1" noChangeArrowheads="1"/>
          </p:cNvSpPr>
          <p:nvPr/>
        </p:nvSpPr>
        <p:spPr bwMode="auto">
          <a:xfrm rot="21600000">
            <a:off x="7185025" y="3759200"/>
            <a:ext cx="25400" cy="33338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9" name="Line 283"/>
          <p:cNvSpPr>
            <a:spLocks noChangeAspect="1" noChangeShapeType="1"/>
          </p:cNvSpPr>
          <p:nvPr/>
        </p:nvSpPr>
        <p:spPr bwMode="auto">
          <a:xfrm rot="21600000">
            <a:off x="7213600" y="3776663"/>
            <a:ext cx="38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0" name="Line 284"/>
          <p:cNvSpPr>
            <a:spLocks noChangeShapeType="1"/>
          </p:cNvSpPr>
          <p:nvPr/>
        </p:nvSpPr>
        <p:spPr bwMode="auto">
          <a:xfrm>
            <a:off x="7394575" y="3776663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" name="Line 285"/>
          <p:cNvSpPr>
            <a:spLocks noChangeShapeType="1"/>
          </p:cNvSpPr>
          <p:nvPr/>
        </p:nvSpPr>
        <p:spPr bwMode="auto">
          <a:xfrm flipH="1">
            <a:off x="6829425" y="3803650"/>
            <a:ext cx="185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2" name="AutoShape 286"/>
          <p:cNvSpPr>
            <a:spLocks noChangeAspect="1" noChangeArrowheads="1"/>
          </p:cNvSpPr>
          <p:nvPr/>
        </p:nvSpPr>
        <p:spPr bwMode="auto">
          <a:xfrm rot="16205652">
            <a:off x="7238207" y="4272756"/>
            <a:ext cx="131762" cy="104775"/>
          </a:xfrm>
          <a:prstGeom prst="flowChartMerg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3" name="AutoShape 287"/>
          <p:cNvSpPr>
            <a:spLocks noChangeAspect="1" noChangeArrowheads="1"/>
          </p:cNvSpPr>
          <p:nvPr/>
        </p:nvSpPr>
        <p:spPr bwMode="auto">
          <a:xfrm rot="21600000">
            <a:off x="7353300" y="4305300"/>
            <a:ext cx="31750" cy="4127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4" name="AutoShape 288"/>
          <p:cNvSpPr>
            <a:spLocks noChangeAspect="1" noChangeArrowheads="1"/>
          </p:cNvSpPr>
          <p:nvPr/>
        </p:nvSpPr>
        <p:spPr bwMode="auto">
          <a:xfrm rot="21600000">
            <a:off x="7185025" y="4310063"/>
            <a:ext cx="25400" cy="31750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5" name="Line 289"/>
          <p:cNvSpPr>
            <a:spLocks noChangeAspect="1" noChangeShapeType="1"/>
          </p:cNvSpPr>
          <p:nvPr/>
        </p:nvSpPr>
        <p:spPr bwMode="auto">
          <a:xfrm rot="21600000">
            <a:off x="7213600" y="4327525"/>
            <a:ext cx="38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6" name="Line 290"/>
          <p:cNvSpPr>
            <a:spLocks noChangeShapeType="1"/>
          </p:cNvSpPr>
          <p:nvPr/>
        </p:nvSpPr>
        <p:spPr bwMode="auto">
          <a:xfrm>
            <a:off x="7394575" y="4325938"/>
            <a:ext cx="158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7" name="Line 291"/>
          <p:cNvSpPr>
            <a:spLocks noChangeShapeType="1"/>
          </p:cNvSpPr>
          <p:nvPr/>
        </p:nvSpPr>
        <p:spPr bwMode="auto">
          <a:xfrm flipH="1">
            <a:off x="6829425" y="4351338"/>
            <a:ext cx="185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8" name="Line 294"/>
          <p:cNvSpPr>
            <a:spLocks noChangeShapeType="1"/>
          </p:cNvSpPr>
          <p:nvPr/>
        </p:nvSpPr>
        <p:spPr bwMode="auto">
          <a:xfrm>
            <a:off x="6708775" y="3506788"/>
            <a:ext cx="0" cy="2143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9" name="AutoShape 295"/>
          <p:cNvSpPr>
            <a:spLocks noChangeAspect="1" noChangeArrowheads="1"/>
          </p:cNvSpPr>
          <p:nvPr/>
        </p:nvSpPr>
        <p:spPr bwMode="auto">
          <a:xfrm>
            <a:off x="7015163" y="5210175"/>
            <a:ext cx="26987" cy="15875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0" name="AutoShape 296"/>
          <p:cNvSpPr>
            <a:spLocks noChangeArrowheads="1"/>
          </p:cNvSpPr>
          <p:nvPr/>
        </p:nvSpPr>
        <p:spPr bwMode="auto">
          <a:xfrm>
            <a:off x="6689725" y="5210175"/>
            <a:ext cx="26988" cy="12700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01" name="Group 297"/>
          <p:cNvGrpSpPr>
            <a:grpSpLocks/>
          </p:cNvGrpSpPr>
          <p:nvPr/>
        </p:nvGrpSpPr>
        <p:grpSpPr bwMode="auto">
          <a:xfrm>
            <a:off x="7523163" y="3600450"/>
            <a:ext cx="481012" cy="1358900"/>
            <a:chOff x="7623" y="4738"/>
            <a:chExt cx="374" cy="1727"/>
          </a:xfrm>
        </p:grpSpPr>
        <p:sp>
          <p:nvSpPr>
            <p:cNvPr id="502" name="AutoShape 298"/>
            <p:cNvSpPr>
              <a:spLocks noChangeArrowheads="1"/>
            </p:cNvSpPr>
            <p:nvPr/>
          </p:nvSpPr>
          <p:spPr bwMode="auto">
            <a:xfrm>
              <a:off x="7624" y="6167"/>
              <a:ext cx="370" cy="99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Rectangle 299"/>
            <p:cNvSpPr>
              <a:spLocks noChangeArrowheads="1"/>
            </p:cNvSpPr>
            <p:nvPr/>
          </p:nvSpPr>
          <p:spPr bwMode="auto">
            <a:xfrm>
              <a:off x="7623" y="6324"/>
              <a:ext cx="374" cy="1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" name="Line 300"/>
            <p:cNvSpPr>
              <a:spLocks noChangeShapeType="1"/>
            </p:cNvSpPr>
            <p:nvPr/>
          </p:nvSpPr>
          <p:spPr bwMode="auto">
            <a:xfrm>
              <a:off x="7767" y="6274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Line 301"/>
            <p:cNvSpPr>
              <a:spLocks noChangeShapeType="1"/>
            </p:cNvSpPr>
            <p:nvPr/>
          </p:nvSpPr>
          <p:spPr bwMode="auto">
            <a:xfrm>
              <a:off x="7855" y="6274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Rectangle 302"/>
            <p:cNvSpPr>
              <a:spLocks noChangeArrowheads="1"/>
            </p:cNvSpPr>
            <p:nvPr/>
          </p:nvSpPr>
          <p:spPr bwMode="auto">
            <a:xfrm>
              <a:off x="7625" y="4888"/>
              <a:ext cx="370" cy="11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" name="Line 303"/>
            <p:cNvSpPr>
              <a:spLocks noChangeShapeType="1"/>
            </p:cNvSpPr>
            <p:nvPr/>
          </p:nvSpPr>
          <p:spPr bwMode="auto">
            <a:xfrm>
              <a:off x="7742" y="4738"/>
              <a:ext cx="0" cy="14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" name="Line 304"/>
            <p:cNvSpPr>
              <a:spLocks noChangeShapeType="1"/>
            </p:cNvSpPr>
            <p:nvPr/>
          </p:nvSpPr>
          <p:spPr bwMode="auto">
            <a:xfrm>
              <a:off x="7865" y="4738"/>
              <a:ext cx="0" cy="14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" name="Line 305"/>
            <p:cNvSpPr>
              <a:spLocks noChangeShapeType="1"/>
            </p:cNvSpPr>
            <p:nvPr/>
          </p:nvSpPr>
          <p:spPr bwMode="auto">
            <a:xfrm>
              <a:off x="7767" y="6282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" name="Line 306"/>
            <p:cNvSpPr>
              <a:spLocks noChangeShapeType="1"/>
            </p:cNvSpPr>
            <p:nvPr/>
          </p:nvSpPr>
          <p:spPr bwMode="auto">
            <a:xfrm>
              <a:off x="7855" y="6282"/>
              <a:ext cx="0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1" name="Line 307"/>
          <p:cNvSpPr>
            <a:spLocks noChangeShapeType="1"/>
          </p:cNvSpPr>
          <p:nvPr/>
        </p:nvSpPr>
        <p:spPr bwMode="auto">
          <a:xfrm>
            <a:off x="6716713" y="3798888"/>
            <a:ext cx="0" cy="1222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" name="Rectangle 308"/>
          <p:cNvSpPr>
            <a:spLocks noChangeArrowheads="1"/>
          </p:cNvSpPr>
          <p:nvPr/>
        </p:nvSpPr>
        <p:spPr bwMode="auto">
          <a:xfrm>
            <a:off x="6572250" y="3725863"/>
            <a:ext cx="249238" cy="930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/>
            <a:endParaRPr lang="zh-CN" altLang="en-US" sz="600" baseline="30000">
              <a:latin typeface="Times New Roman" pitchFamily="18" charset="0"/>
              <a:ea typeface="宋体" pitchFamily="2" charset="-122"/>
            </a:endParaRPr>
          </a:p>
          <a:p>
            <a:pPr algn="ctr" eaLnBrk="0" hangingPunct="0"/>
            <a:endParaRPr lang="zh-CN" altLang="en-US" sz="600" baseline="30000">
              <a:latin typeface="Times New Roman" pitchFamily="18" charset="0"/>
              <a:ea typeface="宋体" pitchFamily="2" charset="-122"/>
            </a:endParaRPr>
          </a:p>
          <a:p>
            <a:pPr algn="ctr" eaLnBrk="0" hangingPunct="0"/>
            <a:endParaRPr lang="zh-CN" altLang="en-US" sz="1200" baseline="30000">
              <a:latin typeface="Times New Roman" pitchFamily="18" charset="0"/>
              <a:ea typeface="宋体" pitchFamily="2" charset="-122"/>
            </a:endParaRPr>
          </a:p>
          <a:p>
            <a:pPr algn="ctr" eaLnBrk="0" hangingPunct="0"/>
            <a:r>
              <a:rPr lang="zh-CN" altLang="en-US" sz="1400" baseline="30000">
                <a:latin typeface="Times New Roman" pitchFamily="18" charset="0"/>
                <a:ea typeface="宋体" pitchFamily="2" charset="-122"/>
              </a:rPr>
              <a:t>6</a:t>
            </a:r>
            <a:r>
              <a:rPr lang="en-US" altLang="zh-CN" sz="1400" baseline="30000">
                <a:latin typeface="Times New Roman" pitchFamily="18" charset="0"/>
                <a:ea typeface="宋体" pitchFamily="2" charset="-122"/>
              </a:rPr>
              <a:t>x64</a:t>
            </a:r>
          </a:p>
        </p:txBody>
      </p:sp>
      <p:sp>
        <p:nvSpPr>
          <p:cNvPr id="513" name="Text Box 388"/>
          <p:cNvSpPr txBox="1">
            <a:spLocks noChangeArrowheads="1"/>
          </p:cNvSpPr>
          <p:nvPr/>
        </p:nvSpPr>
        <p:spPr bwMode="auto">
          <a:xfrm>
            <a:off x="2735263" y="1498600"/>
            <a:ext cx="6408737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zh-CN" altLang="en-US" sz="1000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31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tag address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13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12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10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           index                 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5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4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line offset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514" name="Line 391"/>
          <p:cNvSpPr>
            <a:spLocks noChangeShapeType="1"/>
          </p:cNvSpPr>
          <p:nvPr/>
        </p:nvSpPr>
        <p:spPr bwMode="auto">
          <a:xfrm>
            <a:off x="4822825" y="1525588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" name="Line 392"/>
          <p:cNvSpPr>
            <a:spLocks noChangeShapeType="1"/>
          </p:cNvSpPr>
          <p:nvPr/>
        </p:nvSpPr>
        <p:spPr bwMode="auto">
          <a:xfrm>
            <a:off x="7102475" y="1522413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16" name="Group 567"/>
          <p:cNvGrpSpPr>
            <a:grpSpLocks/>
          </p:cNvGrpSpPr>
          <p:nvPr/>
        </p:nvGrpSpPr>
        <p:grpSpPr bwMode="auto">
          <a:xfrm>
            <a:off x="4926013" y="3413125"/>
            <a:ext cx="2244725" cy="973138"/>
            <a:chOff x="3311" y="2102"/>
            <a:chExt cx="1414" cy="613"/>
          </a:xfrm>
        </p:grpSpPr>
        <p:grpSp>
          <p:nvGrpSpPr>
            <p:cNvPr id="533" name="Group 562"/>
            <p:cNvGrpSpPr>
              <a:grpSpLocks/>
            </p:cNvGrpSpPr>
            <p:nvPr/>
          </p:nvGrpSpPr>
          <p:grpSpPr bwMode="auto">
            <a:xfrm>
              <a:off x="3311" y="2102"/>
              <a:ext cx="192" cy="604"/>
              <a:chOff x="3311" y="2106"/>
              <a:chExt cx="192" cy="604"/>
            </a:xfrm>
          </p:grpSpPr>
          <p:sp>
            <p:nvSpPr>
              <p:cNvPr id="534" name="Line 73"/>
              <p:cNvSpPr>
                <a:spLocks noChangeShapeType="1"/>
              </p:cNvSpPr>
              <p:nvPr/>
            </p:nvSpPr>
            <p:spPr bwMode="auto">
              <a:xfrm>
                <a:off x="3334" y="2106"/>
                <a:ext cx="0" cy="55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5" name="AutoShape 215"/>
              <p:cNvSpPr>
                <a:spLocks noChangeAspect="1" noChangeArrowheads="1"/>
              </p:cNvSpPr>
              <p:nvPr/>
            </p:nvSpPr>
            <p:spPr bwMode="auto">
              <a:xfrm rot="21600000">
                <a:off x="3418" y="2295"/>
                <a:ext cx="85" cy="64"/>
              </a:xfrm>
              <a:prstGeom prst="flowChartDelay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6" name="Line 230"/>
              <p:cNvSpPr>
                <a:spLocks noChangeAspect="1" noChangeShapeType="1"/>
              </p:cNvSpPr>
              <p:nvPr/>
            </p:nvSpPr>
            <p:spPr bwMode="auto">
              <a:xfrm>
                <a:off x="3335" y="2319"/>
                <a:ext cx="8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7" name="AutoShape 248"/>
              <p:cNvSpPr>
                <a:spLocks noChangeAspect="1" noChangeArrowheads="1"/>
              </p:cNvSpPr>
              <p:nvPr/>
            </p:nvSpPr>
            <p:spPr bwMode="auto">
              <a:xfrm rot="21600000">
                <a:off x="3419" y="2646"/>
                <a:ext cx="84" cy="64"/>
              </a:xfrm>
              <a:prstGeom prst="flowChartDelay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8" name="Line 256"/>
              <p:cNvSpPr>
                <a:spLocks noChangeAspect="1" noChangeShapeType="1"/>
              </p:cNvSpPr>
              <p:nvPr/>
            </p:nvSpPr>
            <p:spPr bwMode="auto">
              <a:xfrm>
                <a:off x="3337" y="2664"/>
                <a:ext cx="8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9" name="Oval 409"/>
              <p:cNvSpPr>
                <a:spLocks noChangeAspect="1" noChangeArrowheads="1"/>
              </p:cNvSpPr>
              <p:nvPr/>
            </p:nvSpPr>
            <p:spPr bwMode="auto">
              <a:xfrm>
                <a:off x="3311" y="2298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8" name="Group 565"/>
            <p:cNvGrpSpPr>
              <a:grpSpLocks/>
            </p:cNvGrpSpPr>
            <p:nvPr/>
          </p:nvGrpSpPr>
          <p:grpSpPr bwMode="auto">
            <a:xfrm>
              <a:off x="4534" y="2109"/>
              <a:ext cx="191" cy="606"/>
              <a:chOff x="4546" y="2745"/>
              <a:chExt cx="191" cy="606"/>
            </a:xfrm>
          </p:grpSpPr>
          <p:sp>
            <p:nvSpPr>
              <p:cNvPr id="519" name="Line 279"/>
              <p:cNvSpPr>
                <a:spLocks noChangeAspect="1" noChangeShapeType="1"/>
              </p:cNvSpPr>
              <p:nvPr/>
            </p:nvSpPr>
            <p:spPr bwMode="auto">
              <a:xfrm>
                <a:off x="4568" y="3306"/>
                <a:ext cx="8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20" name="Group 563"/>
              <p:cNvGrpSpPr>
                <a:grpSpLocks/>
              </p:cNvGrpSpPr>
              <p:nvPr/>
            </p:nvGrpSpPr>
            <p:grpSpPr bwMode="auto">
              <a:xfrm>
                <a:off x="4546" y="2745"/>
                <a:ext cx="191" cy="606"/>
                <a:chOff x="4533" y="2102"/>
                <a:chExt cx="191" cy="606"/>
              </a:xfrm>
            </p:grpSpPr>
            <p:sp>
              <p:nvSpPr>
                <p:cNvPr id="521" name="Line 74"/>
                <p:cNvSpPr>
                  <a:spLocks noChangeShapeType="1"/>
                </p:cNvSpPr>
                <p:nvPr/>
              </p:nvSpPr>
              <p:spPr bwMode="auto">
                <a:xfrm>
                  <a:off x="4557" y="2102"/>
                  <a:ext cx="0" cy="55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" name="AutoShape 264"/>
                <p:cNvSpPr>
                  <a:spLocks noChangeAspect="1" noChangeArrowheads="1"/>
                </p:cNvSpPr>
                <p:nvPr/>
              </p:nvSpPr>
              <p:spPr bwMode="auto">
                <a:xfrm rot="21600000">
                  <a:off x="4639" y="2298"/>
                  <a:ext cx="85" cy="64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3" name="AutoShape 271"/>
                <p:cNvSpPr>
                  <a:spLocks noChangeAspect="1" noChangeArrowheads="1"/>
                </p:cNvSpPr>
                <p:nvPr/>
              </p:nvSpPr>
              <p:spPr bwMode="auto">
                <a:xfrm rot="21600000">
                  <a:off x="4639" y="2644"/>
                  <a:ext cx="85" cy="64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4" name="Line 292"/>
                <p:cNvSpPr>
                  <a:spLocks noChangeAspect="1" noChangeShapeType="1"/>
                </p:cNvSpPr>
                <p:nvPr/>
              </p:nvSpPr>
              <p:spPr bwMode="auto">
                <a:xfrm>
                  <a:off x="4557" y="2326"/>
                  <a:ext cx="81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6" name="Oval 410"/>
                <p:cNvSpPr>
                  <a:spLocks noChangeAspect="1" noChangeArrowheads="1"/>
                </p:cNvSpPr>
                <p:nvPr/>
              </p:nvSpPr>
              <p:spPr bwMode="auto">
                <a:xfrm>
                  <a:off x="4533" y="2295"/>
                  <a:ext cx="50" cy="2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45" name="Text Box 413"/>
          <p:cNvSpPr txBox="1">
            <a:spLocks noChangeArrowheads="1"/>
          </p:cNvSpPr>
          <p:nvPr/>
        </p:nvSpPr>
        <p:spPr bwMode="auto">
          <a:xfrm>
            <a:off x="8083550" y="3956050"/>
            <a:ext cx="577850" cy="1952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spcAft>
                <a:spcPts val="400"/>
              </a:spcAft>
            </a:pPr>
            <a:r>
              <a:rPr lang="en-US" altLang="zh-CN" sz="1200">
                <a:latin typeface="Times New Roman" pitchFamily="18" charset="0"/>
                <a:ea typeface="宋体" pitchFamily="2" charset="-122"/>
              </a:rPr>
              <a:t>data array</a:t>
            </a:r>
          </a:p>
        </p:txBody>
      </p:sp>
      <p:sp>
        <p:nvSpPr>
          <p:cNvPr id="546" name="Line 416"/>
          <p:cNvSpPr>
            <a:spLocks noChangeShapeType="1"/>
          </p:cNvSpPr>
          <p:nvPr/>
        </p:nvSpPr>
        <p:spPr bwMode="auto">
          <a:xfrm flipH="1">
            <a:off x="8026400" y="3956050"/>
            <a:ext cx="4476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7" name="Text Box 417"/>
          <p:cNvSpPr txBox="1">
            <a:spLocks noChangeArrowheads="1"/>
          </p:cNvSpPr>
          <p:nvPr/>
        </p:nvSpPr>
        <p:spPr bwMode="auto">
          <a:xfrm>
            <a:off x="500063" y="1676400"/>
            <a:ext cx="20145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dirty="0">
                <a:ea typeface="宋体" pitchFamily="2" charset="-122"/>
              </a:rPr>
              <a:t>Trivial area</a:t>
            </a:r>
            <a:r>
              <a:rPr lang="en-US" altLang="zh-CN" sz="1800" dirty="0">
                <a:solidFill>
                  <a:schemeClr val="hlink"/>
                </a:solidFill>
                <a:ea typeface="宋体" pitchFamily="2" charset="-122"/>
              </a:rPr>
              <a:t> </a:t>
            </a:r>
            <a:r>
              <a:rPr lang="en-US" altLang="zh-CN" sz="1800" dirty="0">
                <a:ea typeface="宋体" pitchFamily="2" charset="-122"/>
              </a:rPr>
              <a:t>overhead</a:t>
            </a:r>
          </a:p>
        </p:txBody>
      </p:sp>
      <p:grpSp>
        <p:nvGrpSpPr>
          <p:cNvPr id="548" name="Group 606"/>
          <p:cNvGrpSpPr>
            <a:grpSpLocks/>
          </p:cNvGrpSpPr>
          <p:nvPr/>
        </p:nvGrpSpPr>
        <p:grpSpPr bwMode="auto">
          <a:xfrm>
            <a:off x="487364" y="1727201"/>
            <a:ext cx="7500938" cy="4171950"/>
            <a:chOff x="515" y="1040"/>
            <a:chExt cx="4725" cy="2628"/>
          </a:xfrm>
        </p:grpSpPr>
        <p:sp>
          <p:nvSpPr>
            <p:cNvPr id="549" name="Freeform 411"/>
            <p:cNvSpPr>
              <a:spLocks/>
            </p:cNvSpPr>
            <p:nvPr/>
          </p:nvSpPr>
          <p:spPr bwMode="auto">
            <a:xfrm>
              <a:off x="896" y="1040"/>
              <a:ext cx="4344" cy="2628"/>
            </a:xfrm>
            <a:custGeom>
              <a:avLst/>
              <a:gdLst/>
              <a:ahLst/>
              <a:cxnLst>
                <a:cxn ang="0">
                  <a:pos x="2824" y="0"/>
                </a:cxn>
                <a:cxn ang="0">
                  <a:pos x="2152" y="120"/>
                </a:cxn>
                <a:cxn ang="0">
                  <a:pos x="1200" y="264"/>
                </a:cxn>
                <a:cxn ang="0">
                  <a:pos x="1048" y="1496"/>
                </a:cxn>
                <a:cxn ang="0">
                  <a:pos x="304" y="1640"/>
                </a:cxn>
                <a:cxn ang="0">
                  <a:pos x="88" y="1968"/>
                </a:cxn>
                <a:cxn ang="0">
                  <a:pos x="272" y="2544"/>
                </a:cxn>
                <a:cxn ang="0">
                  <a:pos x="1720" y="2474"/>
                </a:cxn>
                <a:cxn ang="0">
                  <a:pos x="3220" y="2474"/>
                </a:cxn>
                <a:cxn ang="0">
                  <a:pos x="4344" y="2474"/>
                </a:cxn>
              </a:cxnLst>
              <a:rect l="0" t="0" r="r" b="b"/>
              <a:pathLst>
                <a:path w="4344" h="2628">
                  <a:moveTo>
                    <a:pt x="2824" y="0"/>
                  </a:moveTo>
                  <a:cubicBezTo>
                    <a:pt x="2712" y="20"/>
                    <a:pt x="2423" y="76"/>
                    <a:pt x="2152" y="120"/>
                  </a:cubicBezTo>
                  <a:cubicBezTo>
                    <a:pt x="1881" y="164"/>
                    <a:pt x="1384" y="35"/>
                    <a:pt x="1200" y="264"/>
                  </a:cubicBezTo>
                  <a:cubicBezTo>
                    <a:pt x="1016" y="493"/>
                    <a:pt x="1197" y="1267"/>
                    <a:pt x="1048" y="1496"/>
                  </a:cubicBezTo>
                  <a:cubicBezTo>
                    <a:pt x="899" y="1725"/>
                    <a:pt x="464" y="1561"/>
                    <a:pt x="304" y="1640"/>
                  </a:cubicBezTo>
                  <a:cubicBezTo>
                    <a:pt x="144" y="1719"/>
                    <a:pt x="93" y="1817"/>
                    <a:pt x="88" y="1968"/>
                  </a:cubicBezTo>
                  <a:cubicBezTo>
                    <a:pt x="83" y="2119"/>
                    <a:pt x="0" y="2460"/>
                    <a:pt x="272" y="2544"/>
                  </a:cubicBezTo>
                  <a:cubicBezTo>
                    <a:pt x="544" y="2628"/>
                    <a:pt x="1229" y="2486"/>
                    <a:pt x="1720" y="2474"/>
                  </a:cubicBezTo>
                  <a:cubicBezTo>
                    <a:pt x="2211" y="2462"/>
                    <a:pt x="2782" y="2474"/>
                    <a:pt x="3220" y="2474"/>
                  </a:cubicBezTo>
                  <a:cubicBezTo>
                    <a:pt x="3657" y="2474"/>
                    <a:pt x="4000" y="2474"/>
                    <a:pt x="4344" y="2474"/>
                  </a:cubicBezTo>
                </a:path>
              </a:pathLst>
            </a:custGeom>
            <a:noFill/>
            <a:ln w="19050" cap="flat" cmpd="sng">
              <a:solidFill>
                <a:schemeClr val="hlink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" name="Text Box 418"/>
            <p:cNvSpPr txBox="1">
              <a:spLocks noChangeArrowheads="1"/>
            </p:cNvSpPr>
            <p:nvPr/>
          </p:nvSpPr>
          <p:spPr bwMode="auto">
            <a:xfrm>
              <a:off x="515" y="1440"/>
              <a:ext cx="132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dirty="0">
                  <a:ea typeface="宋体" pitchFamily="2" charset="-122"/>
                </a:rPr>
                <a:t>No performance </a:t>
              </a:r>
              <a:r>
                <a:rPr lang="en-US" altLang="zh-CN" sz="1800" dirty="0" smtClean="0">
                  <a:ea typeface="宋体" pitchFamily="2" charset="-122"/>
                </a:rPr>
                <a:t>overhead</a:t>
              </a:r>
              <a:endParaRPr lang="en-US" altLang="zh-CN" sz="1800" dirty="0">
                <a:ea typeface="宋体" pitchFamily="2" charset="-122"/>
              </a:endParaRPr>
            </a:p>
          </p:txBody>
        </p:sp>
      </p:grpSp>
      <p:sp>
        <p:nvSpPr>
          <p:cNvPr id="552" name="Line 389"/>
          <p:cNvSpPr>
            <a:spLocks noChangeShapeType="1"/>
          </p:cNvSpPr>
          <p:nvPr/>
        </p:nvSpPr>
        <p:spPr bwMode="auto">
          <a:xfrm>
            <a:off x="4346575" y="152082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" name="Line 390"/>
          <p:cNvSpPr>
            <a:spLocks noChangeShapeType="1"/>
          </p:cNvSpPr>
          <p:nvPr/>
        </p:nvSpPr>
        <p:spPr bwMode="auto">
          <a:xfrm>
            <a:off x="3943350" y="153352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4" name="Rectangle 421"/>
          <p:cNvSpPr>
            <a:spLocks noChangeArrowheads="1"/>
          </p:cNvSpPr>
          <p:nvPr/>
        </p:nvSpPr>
        <p:spPr bwMode="auto">
          <a:xfrm>
            <a:off x="3298825" y="2324100"/>
            <a:ext cx="361950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5" name="Text Box 54"/>
          <p:cNvSpPr txBox="1">
            <a:spLocks noChangeArrowheads="1"/>
          </p:cNvSpPr>
          <p:nvPr/>
        </p:nvSpPr>
        <p:spPr bwMode="auto">
          <a:xfrm>
            <a:off x="3355975" y="2755900"/>
            <a:ext cx="3111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1</a:t>
            </a:r>
          </a:p>
        </p:txBody>
      </p:sp>
      <p:sp>
        <p:nvSpPr>
          <p:cNvPr id="556" name="Text Box 55"/>
          <p:cNvSpPr txBox="1">
            <a:spLocks noChangeArrowheads="1"/>
          </p:cNvSpPr>
          <p:nvPr/>
        </p:nvSpPr>
        <p:spPr bwMode="auto">
          <a:xfrm>
            <a:off x="3338513" y="2338388"/>
            <a:ext cx="3111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557" name="Line 422"/>
          <p:cNvSpPr>
            <a:spLocks noChangeShapeType="1"/>
          </p:cNvSpPr>
          <p:nvPr/>
        </p:nvSpPr>
        <p:spPr bwMode="auto">
          <a:xfrm>
            <a:off x="3308350" y="2714625"/>
            <a:ext cx="352425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558" name="Group 572"/>
          <p:cNvGrpSpPr>
            <a:grpSpLocks/>
          </p:cNvGrpSpPr>
          <p:nvPr/>
        </p:nvGrpSpPr>
        <p:grpSpPr bwMode="auto">
          <a:xfrm>
            <a:off x="3238500" y="1798638"/>
            <a:ext cx="4017963" cy="1620837"/>
            <a:chOff x="2248" y="1085"/>
            <a:chExt cx="2531" cy="1021"/>
          </a:xfrm>
        </p:grpSpPr>
        <p:sp>
          <p:nvSpPr>
            <p:cNvPr id="559" name="Line 78"/>
            <p:cNvSpPr>
              <a:spLocks noChangeShapeType="1"/>
            </p:cNvSpPr>
            <p:nvPr/>
          </p:nvSpPr>
          <p:spPr bwMode="auto">
            <a:xfrm>
              <a:off x="3334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0" name="Line 79"/>
            <p:cNvSpPr>
              <a:spLocks noChangeShapeType="1"/>
            </p:cNvSpPr>
            <p:nvPr/>
          </p:nvSpPr>
          <p:spPr bwMode="auto">
            <a:xfrm>
              <a:off x="4557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61" name="Group 566"/>
            <p:cNvGrpSpPr>
              <a:grpSpLocks/>
            </p:cNvGrpSpPr>
            <p:nvPr/>
          </p:nvGrpSpPr>
          <p:grpSpPr bwMode="auto">
            <a:xfrm>
              <a:off x="2248" y="1085"/>
              <a:ext cx="2531" cy="968"/>
              <a:chOff x="2248" y="1085"/>
              <a:chExt cx="2531" cy="968"/>
            </a:xfrm>
          </p:grpSpPr>
          <p:sp>
            <p:nvSpPr>
              <p:cNvPr id="562" name="Text Box 5"/>
              <p:cNvSpPr txBox="1">
                <a:spLocks noChangeArrowheads="1"/>
              </p:cNvSpPr>
              <p:nvPr/>
            </p:nvSpPr>
            <p:spPr bwMode="auto">
              <a:xfrm>
                <a:off x="3742" y="1932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1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563" name="Text Box 6"/>
              <p:cNvSpPr txBox="1">
                <a:spLocks noChangeArrowheads="1"/>
              </p:cNvSpPr>
              <p:nvPr/>
            </p:nvSpPr>
            <p:spPr bwMode="auto">
              <a:xfrm>
                <a:off x="4572" y="1930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3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564" name="Text Box 7"/>
              <p:cNvSpPr txBox="1">
                <a:spLocks noChangeArrowheads="1"/>
              </p:cNvSpPr>
              <p:nvPr/>
            </p:nvSpPr>
            <p:spPr bwMode="auto">
              <a:xfrm>
                <a:off x="3348" y="1936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eaLnBrk="0" hangingPunct="0">
                  <a:spcAft>
                    <a:spcPts val="400"/>
                  </a:spcAft>
                </a:pPr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0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565" name="Text Box 8"/>
              <p:cNvSpPr txBox="1">
                <a:spLocks noChangeArrowheads="1"/>
              </p:cNvSpPr>
              <p:nvPr/>
            </p:nvSpPr>
            <p:spPr bwMode="auto">
              <a:xfrm>
                <a:off x="4108" y="1938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2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566" name="Line 49"/>
              <p:cNvSpPr>
                <a:spLocks noChangeShapeType="1"/>
              </p:cNvSpPr>
              <p:nvPr/>
            </p:nvSpPr>
            <p:spPr bwMode="auto">
              <a:xfrm>
                <a:off x="3708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7" name="Line 50"/>
              <p:cNvSpPr>
                <a:spLocks noChangeShapeType="1"/>
              </p:cNvSpPr>
              <p:nvPr/>
            </p:nvSpPr>
            <p:spPr bwMode="auto">
              <a:xfrm>
                <a:off x="4083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8" name="AutoShape 9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265"/>
                <a:ext cx="115" cy="107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69" name="Group 10"/>
              <p:cNvGrpSpPr>
                <a:grpSpLocks/>
              </p:cNvGrpSpPr>
              <p:nvPr/>
            </p:nvGrpSpPr>
            <p:grpSpPr bwMode="auto">
              <a:xfrm>
                <a:off x="2839" y="1259"/>
                <a:ext cx="105" cy="70"/>
                <a:chOff x="4606" y="4058"/>
                <a:chExt cx="204" cy="144"/>
              </a:xfrm>
            </p:grpSpPr>
            <p:sp>
              <p:nvSpPr>
                <p:cNvPr id="622" name="AutoShape 11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3" name="AutoShap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70" name="Line 13"/>
              <p:cNvSpPr>
                <a:spLocks noChangeShapeType="1"/>
              </p:cNvSpPr>
              <p:nvPr/>
            </p:nvSpPr>
            <p:spPr bwMode="auto">
              <a:xfrm>
                <a:off x="2953" y="1291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1" name="Line 14"/>
              <p:cNvSpPr>
                <a:spLocks noChangeShapeType="1"/>
              </p:cNvSpPr>
              <p:nvPr/>
            </p:nvSpPr>
            <p:spPr bwMode="auto">
              <a:xfrm flipH="1">
                <a:off x="2759" y="1342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2" name="Line 15"/>
              <p:cNvSpPr>
                <a:spLocks noChangeShapeType="1"/>
              </p:cNvSpPr>
              <p:nvPr/>
            </p:nvSpPr>
            <p:spPr bwMode="auto">
              <a:xfrm flipH="1">
                <a:off x="2671" y="1299"/>
                <a:ext cx="165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" name="AutoShape 16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400"/>
                <a:ext cx="117" cy="109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" name="Line 17"/>
              <p:cNvSpPr>
                <a:spLocks noChangeShapeType="1"/>
              </p:cNvSpPr>
              <p:nvPr/>
            </p:nvSpPr>
            <p:spPr bwMode="auto">
              <a:xfrm flipH="1">
                <a:off x="2520" y="1477"/>
                <a:ext cx="54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5" name="Line 18"/>
              <p:cNvSpPr>
                <a:spLocks noChangeShapeType="1"/>
              </p:cNvSpPr>
              <p:nvPr/>
            </p:nvSpPr>
            <p:spPr bwMode="auto">
              <a:xfrm flipH="1">
                <a:off x="2683" y="1435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6" name="Line 19"/>
              <p:cNvSpPr>
                <a:spLocks noChangeShapeType="1"/>
              </p:cNvSpPr>
              <p:nvPr/>
            </p:nvSpPr>
            <p:spPr bwMode="auto">
              <a:xfrm>
                <a:off x="2681" y="1299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7" name="Line 20"/>
              <p:cNvSpPr>
                <a:spLocks noChangeShapeType="1"/>
              </p:cNvSpPr>
              <p:nvPr/>
            </p:nvSpPr>
            <p:spPr bwMode="auto">
              <a:xfrm>
                <a:off x="2759" y="1342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8" name="AutoShape 21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541"/>
                <a:ext cx="115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79" name="Group 22"/>
              <p:cNvGrpSpPr>
                <a:grpSpLocks/>
              </p:cNvGrpSpPr>
              <p:nvPr/>
            </p:nvGrpSpPr>
            <p:grpSpPr bwMode="auto">
              <a:xfrm>
                <a:off x="2839" y="1536"/>
                <a:ext cx="105" cy="70"/>
                <a:chOff x="4606" y="4058"/>
                <a:chExt cx="204" cy="144"/>
              </a:xfrm>
            </p:grpSpPr>
            <p:sp>
              <p:nvSpPr>
                <p:cNvPr id="620" name="AutoShape 23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1" name="AutoShape 24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80" name="Line 25"/>
              <p:cNvSpPr>
                <a:spLocks noChangeShapeType="1"/>
              </p:cNvSpPr>
              <p:nvPr/>
            </p:nvSpPr>
            <p:spPr bwMode="auto">
              <a:xfrm>
                <a:off x="2953" y="1567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1" name="Line 26"/>
              <p:cNvSpPr>
                <a:spLocks noChangeShapeType="1"/>
              </p:cNvSpPr>
              <p:nvPr/>
            </p:nvSpPr>
            <p:spPr bwMode="auto">
              <a:xfrm flipH="1">
                <a:off x="2759" y="1617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2" name="Line 27"/>
              <p:cNvSpPr>
                <a:spLocks noChangeShapeType="1"/>
              </p:cNvSpPr>
              <p:nvPr/>
            </p:nvSpPr>
            <p:spPr bwMode="auto">
              <a:xfrm flipH="1">
                <a:off x="2604" y="1574"/>
                <a:ext cx="2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3" name="AutoShape 28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677"/>
                <a:ext cx="117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4" name="Line 29"/>
              <p:cNvSpPr>
                <a:spLocks noChangeShapeType="1"/>
              </p:cNvSpPr>
              <p:nvPr/>
            </p:nvSpPr>
            <p:spPr bwMode="auto">
              <a:xfrm flipH="1">
                <a:off x="2515" y="1753"/>
                <a:ext cx="547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5" name="Line 30"/>
              <p:cNvSpPr>
                <a:spLocks noChangeShapeType="1"/>
              </p:cNvSpPr>
              <p:nvPr/>
            </p:nvSpPr>
            <p:spPr bwMode="auto">
              <a:xfrm flipH="1">
                <a:off x="2683" y="1710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6" name="Line 31"/>
              <p:cNvSpPr>
                <a:spLocks noChangeShapeType="1"/>
              </p:cNvSpPr>
              <p:nvPr/>
            </p:nvSpPr>
            <p:spPr bwMode="auto">
              <a:xfrm>
                <a:off x="2681" y="1570"/>
                <a:ext cx="0" cy="1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7" name="Line 32"/>
              <p:cNvSpPr>
                <a:spLocks noChangeShapeType="1"/>
              </p:cNvSpPr>
              <p:nvPr/>
            </p:nvSpPr>
            <p:spPr bwMode="auto">
              <a:xfrm>
                <a:off x="2759" y="1617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8" name="AutoShape 33"/>
              <p:cNvSpPr>
                <a:spLocks noChangeArrowheads="1"/>
              </p:cNvSpPr>
              <p:nvPr/>
            </p:nvSpPr>
            <p:spPr bwMode="auto">
              <a:xfrm rot="5400000">
                <a:off x="3305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9" name="AutoShape 34"/>
              <p:cNvSpPr>
                <a:spLocks noChangeArrowheads="1"/>
              </p:cNvSpPr>
              <p:nvPr/>
            </p:nvSpPr>
            <p:spPr bwMode="auto">
              <a:xfrm rot="5400000">
                <a:off x="3681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0" name="AutoShape 35"/>
              <p:cNvSpPr>
                <a:spLocks noChangeArrowheads="1"/>
              </p:cNvSpPr>
              <p:nvPr/>
            </p:nvSpPr>
            <p:spPr bwMode="auto">
              <a:xfrm rot="5400000">
                <a:off x="4048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1" name="AutoShape 36"/>
              <p:cNvSpPr>
                <a:spLocks noChangeArrowheads="1"/>
              </p:cNvSpPr>
              <p:nvPr/>
            </p:nvSpPr>
            <p:spPr bwMode="auto">
              <a:xfrm rot="5400000">
                <a:off x="4526" y="1797"/>
                <a:ext cx="69" cy="116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2" name="Line 37"/>
              <p:cNvSpPr>
                <a:spLocks noChangeShapeType="1"/>
              </p:cNvSpPr>
              <p:nvPr/>
            </p:nvSpPr>
            <p:spPr bwMode="auto">
              <a:xfrm>
                <a:off x="3172" y="1734"/>
                <a:ext cx="13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" name="Line 38"/>
              <p:cNvSpPr>
                <a:spLocks noChangeShapeType="1"/>
              </p:cNvSpPr>
              <p:nvPr/>
            </p:nvSpPr>
            <p:spPr bwMode="auto">
              <a:xfrm>
                <a:off x="3179" y="1598"/>
                <a:ext cx="9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" name="Line 39"/>
              <p:cNvSpPr>
                <a:spLocks noChangeShapeType="1"/>
              </p:cNvSpPr>
              <p:nvPr/>
            </p:nvSpPr>
            <p:spPr bwMode="auto">
              <a:xfrm>
                <a:off x="3165" y="1454"/>
                <a:ext cx="13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5" name="Line 40"/>
              <p:cNvSpPr>
                <a:spLocks noChangeShapeType="1"/>
              </p:cNvSpPr>
              <p:nvPr/>
            </p:nvSpPr>
            <p:spPr bwMode="auto">
              <a:xfrm>
                <a:off x="3179" y="1314"/>
                <a:ext cx="5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6" name="Line 41"/>
              <p:cNvSpPr>
                <a:spLocks noChangeShapeType="1"/>
              </p:cNvSpPr>
              <p:nvPr/>
            </p:nvSpPr>
            <p:spPr bwMode="auto">
              <a:xfrm>
                <a:off x="3307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7" name="Line 42"/>
              <p:cNvSpPr>
                <a:spLocks noChangeShapeType="1"/>
              </p:cNvSpPr>
              <p:nvPr/>
            </p:nvSpPr>
            <p:spPr bwMode="auto">
              <a:xfrm>
                <a:off x="3353" y="1602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8" name="Line 43"/>
              <p:cNvSpPr>
                <a:spLocks noChangeShapeType="1"/>
              </p:cNvSpPr>
              <p:nvPr/>
            </p:nvSpPr>
            <p:spPr bwMode="auto">
              <a:xfrm>
                <a:off x="3689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9" name="Line 44"/>
              <p:cNvSpPr>
                <a:spLocks noChangeShapeType="1"/>
              </p:cNvSpPr>
              <p:nvPr/>
            </p:nvSpPr>
            <p:spPr bwMode="auto">
              <a:xfrm>
                <a:off x="3727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0" name="Line 45"/>
              <p:cNvSpPr>
                <a:spLocks noChangeShapeType="1"/>
              </p:cNvSpPr>
              <p:nvPr/>
            </p:nvSpPr>
            <p:spPr bwMode="auto">
              <a:xfrm>
                <a:off x="4057" y="1458"/>
                <a:ext cx="0" cy="3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1" name="Line 46"/>
              <p:cNvSpPr>
                <a:spLocks noChangeShapeType="1"/>
              </p:cNvSpPr>
              <p:nvPr/>
            </p:nvSpPr>
            <p:spPr bwMode="auto">
              <a:xfrm>
                <a:off x="4090" y="1602"/>
                <a:ext cx="0" cy="2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2" name="Line 47"/>
              <p:cNvSpPr>
                <a:spLocks noChangeShapeType="1"/>
              </p:cNvSpPr>
              <p:nvPr/>
            </p:nvSpPr>
            <p:spPr bwMode="auto">
              <a:xfrm>
                <a:off x="4573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3" name="Line 48"/>
              <p:cNvSpPr>
                <a:spLocks noChangeShapeType="1"/>
              </p:cNvSpPr>
              <p:nvPr/>
            </p:nvSpPr>
            <p:spPr bwMode="auto">
              <a:xfrm>
                <a:off x="4541" y="144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" name="Freeform 51"/>
              <p:cNvSpPr>
                <a:spLocks/>
              </p:cNvSpPr>
              <p:nvPr/>
            </p:nvSpPr>
            <p:spPr bwMode="auto">
              <a:xfrm>
                <a:off x="2248" y="1162"/>
                <a:ext cx="2443" cy="7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36" y="0"/>
                  </a:cxn>
                  <a:cxn ang="0">
                    <a:pos x="2736" y="1584"/>
                  </a:cxn>
                  <a:cxn ang="0">
                    <a:pos x="0" y="1584"/>
                  </a:cxn>
                  <a:cxn ang="0">
                    <a:pos x="0" y="144"/>
                  </a:cxn>
                </a:cxnLst>
                <a:rect l="0" t="0" r="r" b="b"/>
                <a:pathLst>
                  <a:path w="2736" h="1584">
                    <a:moveTo>
                      <a:pt x="0" y="0"/>
                    </a:moveTo>
                    <a:lnTo>
                      <a:pt x="2736" y="0"/>
                    </a:lnTo>
                    <a:lnTo>
                      <a:pt x="2736" y="1584"/>
                    </a:lnTo>
                    <a:lnTo>
                      <a:pt x="0" y="1584"/>
                    </a:lnTo>
                    <a:lnTo>
                      <a:pt x="0" y="144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5" name="Oval 393"/>
              <p:cNvSpPr>
                <a:spLocks noChangeAspect="1" noChangeArrowheads="1"/>
              </p:cNvSpPr>
              <p:nvPr/>
            </p:nvSpPr>
            <p:spPr bwMode="auto">
              <a:xfrm>
                <a:off x="4564" y="1727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6" name="Oval 394"/>
              <p:cNvSpPr>
                <a:spLocks noChangeAspect="1" noChangeArrowheads="1"/>
              </p:cNvSpPr>
              <p:nvPr/>
            </p:nvSpPr>
            <p:spPr bwMode="auto">
              <a:xfrm>
                <a:off x="4033" y="1450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7" name="Oval 395"/>
              <p:cNvSpPr>
                <a:spLocks noChangeAspect="1" noChangeArrowheads="1"/>
              </p:cNvSpPr>
              <p:nvPr/>
            </p:nvSpPr>
            <p:spPr bwMode="auto">
              <a:xfrm>
                <a:off x="4072" y="1586"/>
                <a:ext cx="51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8" name="Oval 396"/>
              <p:cNvSpPr>
                <a:spLocks noChangeAspect="1" noChangeArrowheads="1"/>
              </p:cNvSpPr>
              <p:nvPr/>
            </p:nvSpPr>
            <p:spPr bwMode="auto">
              <a:xfrm>
                <a:off x="3650" y="130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9" name="Oval 397"/>
              <p:cNvSpPr>
                <a:spLocks noChangeAspect="1" noChangeArrowheads="1"/>
              </p:cNvSpPr>
              <p:nvPr/>
            </p:nvSpPr>
            <p:spPr bwMode="auto">
              <a:xfrm>
                <a:off x="2738" y="1463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0" name="Oval 398"/>
              <p:cNvSpPr>
                <a:spLocks noChangeAspect="1" noChangeArrowheads="1"/>
              </p:cNvSpPr>
              <p:nvPr/>
            </p:nvSpPr>
            <p:spPr bwMode="auto">
              <a:xfrm>
                <a:off x="3331" y="158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1" name="Oval 399"/>
              <p:cNvSpPr>
                <a:spLocks noChangeAspect="1" noChangeArrowheads="1"/>
              </p:cNvSpPr>
              <p:nvPr/>
            </p:nvSpPr>
            <p:spPr bwMode="auto">
              <a:xfrm>
                <a:off x="3288" y="130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2" name="Oval 400"/>
              <p:cNvSpPr>
                <a:spLocks noChangeAspect="1" noChangeArrowheads="1"/>
              </p:cNvSpPr>
              <p:nvPr/>
            </p:nvSpPr>
            <p:spPr bwMode="auto">
              <a:xfrm>
                <a:off x="4507" y="1435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3" name="Oval 401"/>
              <p:cNvSpPr>
                <a:spLocks noChangeAspect="1" noChangeArrowheads="1"/>
              </p:cNvSpPr>
              <p:nvPr/>
            </p:nvSpPr>
            <p:spPr bwMode="auto">
              <a:xfrm>
                <a:off x="3700" y="172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" name="Oval 402"/>
              <p:cNvSpPr>
                <a:spLocks noChangeAspect="1" noChangeArrowheads="1"/>
              </p:cNvSpPr>
              <p:nvPr/>
            </p:nvSpPr>
            <p:spPr bwMode="auto">
              <a:xfrm>
                <a:off x="2746" y="1734"/>
                <a:ext cx="50" cy="2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" name="Oval 403"/>
              <p:cNvSpPr>
                <a:spLocks noChangeAspect="1" noChangeArrowheads="1"/>
              </p:cNvSpPr>
              <p:nvPr/>
            </p:nvSpPr>
            <p:spPr bwMode="auto">
              <a:xfrm>
                <a:off x="2651" y="1568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" name="Oval 404"/>
              <p:cNvSpPr>
                <a:spLocks noChangeAspect="1" noChangeArrowheads="1"/>
              </p:cNvSpPr>
              <p:nvPr/>
            </p:nvSpPr>
            <p:spPr bwMode="auto">
              <a:xfrm>
                <a:off x="2660" y="128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" name="Text Box 412"/>
              <p:cNvSpPr txBox="1">
                <a:spLocks noChangeArrowheads="1"/>
              </p:cNvSpPr>
              <p:nvPr/>
            </p:nvSpPr>
            <p:spPr bwMode="auto">
              <a:xfrm>
                <a:off x="3570" y="1216"/>
                <a:ext cx="1054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 eaLnBrk="0" hangingPunct="0"/>
                <a:r>
                  <a:rPr lang="en-US" altLang="zh-CN" sz="1200" dirty="0">
                    <a:latin typeface="Times New Roman" pitchFamily="18" charset="0"/>
                    <a:ea typeface="宋体" pitchFamily="2" charset="-122"/>
                  </a:rPr>
                  <a:t>Configuration circuit</a:t>
                </a:r>
              </a:p>
            </p:txBody>
          </p:sp>
          <p:sp>
            <p:nvSpPr>
              <p:cNvPr id="618" name="Freeform 550"/>
              <p:cNvSpPr>
                <a:spLocks/>
              </p:cNvSpPr>
              <p:nvPr/>
            </p:nvSpPr>
            <p:spPr bwMode="auto">
              <a:xfrm>
                <a:off x="2568" y="1099"/>
                <a:ext cx="192" cy="475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226"/>
                  </a:cxn>
                  <a:cxn ang="0">
                    <a:pos x="0" y="466"/>
                  </a:cxn>
                  <a:cxn ang="0">
                    <a:pos x="53" y="475"/>
                  </a:cxn>
                </a:cxnLst>
                <a:rect l="0" t="0" r="r" b="b"/>
                <a:pathLst>
                  <a:path w="192" h="475">
                    <a:moveTo>
                      <a:pt x="192" y="0"/>
                    </a:moveTo>
                    <a:lnTo>
                      <a:pt x="0" y="226"/>
                    </a:lnTo>
                    <a:lnTo>
                      <a:pt x="0" y="466"/>
                    </a:lnTo>
                    <a:lnTo>
                      <a:pt x="53" y="475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9" name="Line 552"/>
              <p:cNvSpPr>
                <a:spLocks noChangeShapeType="1"/>
              </p:cNvSpPr>
              <p:nvPr/>
            </p:nvSpPr>
            <p:spPr bwMode="auto">
              <a:xfrm flipH="1">
                <a:off x="2678" y="1085"/>
                <a:ext cx="36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624" name="Group 571"/>
          <p:cNvGrpSpPr>
            <a:grpSpLocks/>
          </p:cNvGrpSpPr>
          <p:nvPr/>
        </p:nvGrpSpPr>
        <p:grpSpPr bwMode="auto">
          <a:xfrm>
            <a:off x="138113" y="3259138"/>
            <a:ext cx="4416425" cy="2692400"/>
            <a:chOff x="295" y="2005"/>
            <a:chExt cx="2782" cy="1696"/>
          </a:xfrm>
        </p:grpSpPr>
        <p:sp>
          <p:nvSpPr>
            <p:cNvPr id="625" name="Text Box 63"/>
            <p:cNvSpPr txBox="1">
              <a:spLocks noChangeArrowheads="1"/>
            </p:cNvSpPr>
            <p:nvPr/>
          </p:nvSpPr>
          <p:spPr bwMode="auto">
            <a:xfrm>
              <a:off x="2529" y="2006"/>
              <a:ext cx="207" cy="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  <a:r>
                <a:rPr lang="en-US" altLang="zh-CN" sz="1200" baseline="-25000">
                  <a:latin typeface="Times New Roman" pitchFamily="18" charset="0"/>
                  <a:ea typeface="宋体" pitchFamily="2" charset="-122"/>
                </a:rPr>
                <a:t>1</a:t>
              </a:r>
              <a:endParaRPr lang="en-US" altLang="zh-CN" sz="1200">
                <a:latin typeface="Times New Roman" pitchFamily="18" charset="0"/>
                <a:ea typeface="宋体" pitchFamily="2" charset="-122"/>
              </a:endParaRPr>
            </a:p>
          </p:txBody>
        </p:sp>
        <p:sp>
          <p:nvSpPr>
            <p:cNvPr id="626" name="Text Box 89"/>
            <p:cNvSpPr txBox="1">
              <a:spLocks noChangeArrowheads="1"/>
            </p:cNvSpPr>
            <p:nvPr/>
          </p:nvSpPr>
          <p:spPr bwMode="auto">
            <a:xfrm>
              <a:off x="1411" y="2005"/>
              <a:ext cx="208" cy="115"/>
            </a:xfrm>
            <a:prstGeom prst="rect">
              <a:avLst/>
            </a:prstGeom>
            <a:noFill/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r" eaLnBrk="0" hangingPunct="0"/>
              <a:r>
                <a:rPr lang="en-US" altLang="zh-CN" sz="1200">
                  <a:latin typeface="Times New Roman" pitchFamily="18" charset="0"/>
                  <a:ea typeface="宋体" pitchFamily="2" charset="-122"/>
                </a:rPr>
                <a:t>c</a:t>
              </a:r>
              <a:r>
                <a:rPr lang="en-US" altLang="zh-CN" sz="1200" baseline="-25000">
                  <a:latin typeface="Times New Roman" pitchFamily="18" charset="0"/>
                  <a:ea typeface="宋体" pitchFamily="2" charset="-122"/>
                </a:rPr>
                <a:t>0</a:t>
              </a:r>
              <a:endParaRPr lang="en-US" altLang="zh-CN" sz="1200">
                <a:latin typeface="Times New Roman" pitchFamily="18" charset="0"/>
                <a:ea typeface="宋体" pitchFamily="2" charset="-122"/>
              </a:endParaRPr>
            </a:p>
          </p:txBody>
        </p:sp>
        <p:grpSp>
          <p:nvGrpSpPr>
            <p:cNvPr id="627" name="Group 570"/>
            <p:cNvGrpSpPr>
              <a:grpSpLocks/>
            </p:cNvGrpSpPr>
            <p:nvPr/>
          </p:nvGrpSpPr>
          <p:grpSpPr bwMode="auto">
            <a:xfrm>
              <a:off x="295" y="2052"/>
              <a:ext cx="2782" cy="1649"/>
              <a:chOff x="295" y="2052"/>
              <a:chExt cx="2782" cy="1649"/>
            </a:xfrm>
          </p:grpSpPr>
          <p:sp>
            <p:nvSpPr>
              <p:cNvPr id="628" name="Text Box 61"/>
              <p:cNvSpPr txBox="1">
                <a:spLocks noChangeArrowheads="1"/>
              </p:cNvSpPr>
              <p:nvPr/>
            </p:nvSpPr>
            <p:spPr bwMode="auto">
              <a:xfrm>
                <a:off x="295" y="3179"/>
                <a:ext cx="363" cy="1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eaLnBrk="0" hangingPunct="0">
                  <a:spcAft>
                    <a:spcPts val="400"/>
                  </a:spcAft>
                </a:pPr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tag address</a:t>
                </a:r>
              </a:p>
            </p:txBody>
          </p:sp>
          <p:grpSp>
            <p:nvGrpSpPr>
              <p:cNvPr id="629" name="Group 135"/>
              <p:cNvGrpSpPr>
                <a:grpSpLocks/>
              </p:cNvGrpSpPr>
              <p:nvPr/>
            </p:nvGrpSpPr>
            <p:grpSpPr bwMode="auto">
              <a:xfrm>
                <a:off x="546" y="2953"/>
                <a:ext cx="812" cy="451"/>
                <a:chOff x="1455" y="6506"/>
                <a:chExt cx="675" cy="778"/>
              </a:xfrm>
            </p:grpSpPr>
            <p:sp>
              <p:nvSpPr>
                <p:cNvPr id="804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1651" y="6944"/>
                  <a:ext cx="173" cy="19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en-US" altLang="zh-CN" sz="1200">
                      <a:latin typeface="Times New Roman" pitchFamily="18" charset="0"/>
                      <a:ea typeface="宋体" pitchFamily="2" charset="-122"/>
                    </a:rPr>
                    <a:t>c</a:t>
                  </a:r>
                  <a:r>
                    <a:rPr lang="en-US" altLang="zh-CN" sz="1200" baseline="-25000">
                      <a:latin typeface="Times New Roman" pitchFamily="18" charset="0"/>
                      <a:ea typeface="宋体" pitchFamily="2" charset="-122"/>
                    </a:rPr>
                    <a:t>0</a:t>
                  </a:r>
                  <a:endParaRPr lang="en-US" altLang="zh-CN" sz="1200"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805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1864" y="6944"/>
                  <a:ext cx="173" cy="19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r>
                    <a:rPr lang="en-US" altLang="zh-CN" sz="1200">
                      <a:latin typeface="Times New Roman" pitchFamily="18" charset="0"/>
                      <a:ea typeface="宋体" pitchFamily="2" charset="-122"/>
                    </a:rPr>
                    <a:t>c</a:t>
                  </a:r>
                  <a:r>
                    <a:rPr lang="en-US" altLang="zh-CN" sz="1200" baseline="-25000">
                      <a:latin typeface="Times New Roman" pitchFamily="18" charset="0"/>
                      <a:ea typeface="宋体" pitchFamily="2" charset="-122"/>
                    </a:rPr>
                    <a:t>1</a:t>
                  </a:r>
                  <a:endParaRPr lang="en-US" altLang="zh-CN" sz="1200"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grpSp>
              <p:nvGrpSpPr>
                <p:cNvPr id="806" name="Group 138"/>
                <p:cNvGrpSpPr>
                  <a:grpSpLocks noChangeAspect="1"/>
                </p:cNvGrpSpPr>
                <p:nvPr/>
              </p:nvGrpSpPr>
              <p:grpSpPr bwMode="auto">
                <a:xfrm rot="16200000">
                  <a:off x="1748" y="7164"/>
                  <a:ext cx="132" cy="94"/>
                  <a:chOff x="10826" y="8300"/>
                  <a:chExt cx="205" cy="181"/>
                </a:xfrm>
              </p:grpSpPr>
              <p:sp>
                <p:nvSpPr>
                  <p:cNvPr id="834" name="AutoShape 139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10887" y="8300"/>
                    <a:ext cx="144" cy="181"/>
                  </a:xfrm>
                  <a:prstGeom prst="flowChartDelay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5" name="AutoShape 140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10826" y="8361"/>
                    <a:ext cx="58" cy="58"/>
                  </a:xfrm>
                  <a:prstGeom prst="flowChartConnector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07" name="Group 141"/>
                <p:cNvGrpSpPr>
                  <a:grpSpLocks/>
                </p:cNvGrpSpPr>
                <p:nvPr/>
              </p:nvGrpSpPr>
              <p:grpSpPr bwMode="auto">
                <a:xfrm>
                  <a:off x="1760" y="6829"/>
                  <a:ext cx="145" cy="180"/>
                  <a:chOff x="1872" y="8064"/>
                  <a:chExt cx="720" cy="720"/>
                </a:xfrm>
              </p:grpSpPr>
              <p:sp>
                <p:nvSpPr>
                  <p:cNvPr id="831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8064"/>
                    <a:ext cx="720" cy="7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2" name="Line 143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8352"/>
                    <a:ext cx="43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3" name="Line 144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8496"/>
                    <a:ext cx="43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08" name="Line 145"/>
                <p:cNvSpPr>
                  <a:spLocks noChangeShapeType="1"/>
                </p:cNvSpPr>
                <p:nvPr/>
              </p:nvSpPr>
              <p:spPr bwMode="auto">
                <a:xfrm>
                  <a:off x="1835" y="6693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9" name="Line 146"/>
                <p:cNvSpPr>
                  <a:spLocks noChangeShapeType="1"/>
                </p:cNvSpPr>
                <p:nvPr/>
              </p:nvSpPr>
              <p:spPr bwMode="auto">
                <a:xfrm>
                  <a:off x="1455" y="6923"/>
                  <a:ext cx="29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0" name="Line 147"/>
                <p:cNvSpPr>
                  <a:spLocks noChangeShapeType="1"/>
                </p:cNvSpPr>
                <p:nvPr/>
              </p:nvSpPr>
              <p:spPr bwMode="auto">
                <a:xfrm>
                  <a:off x="1831" y="7017"/>
                  <a:ext cx="0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11" name="Group 148"/>
                <p:cNvGrpSpPr>
                  <a:grpSpLocks/>
                </p:cNvGrpSpPr>
                <p:nvPr/>
              </p:nvGrpSpPr>
              <p:grpSpPr bwMode="auto">
                <a:xfrm>
                  <a:off x="1969" y="6829"/>
                  <a:ext cx="145" cy="180"/>
                  <a:chOff x="1872" y="8064"/>
                  <a:chExt cx="720" cy="720"/>
                </a:xfrm>
              </p:grpSpPr>
              <p:sp>
                <p:nvSpPr>
                  <p:cNvPr id="828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1872" y="8064"/>
                    <a:ext cx="720" cy="720"/>
                  </a:xfrm>
                  <a:prstGeom prst="ellips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9" name="Line 150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8352"/>
                    <a:ext cx="43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30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8496"/>
                    <a:ext cx="43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12" name="Line 152"/>
                <p:cNvSpPr>
                  <a:spLocks noChangeShapeType="1"/>
                </p:cNvSpPr>
                <p:nvPr/>
              </p:nvSpPr>
              <p:spPr bwMode="auto">
                <a:xfrm>
                  <a:off x="2045" y="6693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13" name="Group 153"/>
                <p:cNvGrpSpPr>
                  <a:grpSpLocks noChangeAspect="1"/>
                </p:cNvGrpSpPr>
                <p:nvPr/>
              </p:nvGrpSpPr>
              <p:grpSpPr bwMode="auto">
                <a:xfrm rot="16200000">
                  <a:off x="1958" y="7171"/>
                  <a:ext cx="132" cy="94"/>
                  <a:chOff x="10826" y="8300"/>
                  <a:chExt cx="205" cy="181"/>
                </a:xfrm>
              </p:grpSpPr>
              <p:sp>
                <p:nvSpPr>
                  <p:cNvPr id="826" name="AutoShape 154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10887" y="8300"/>
                    <a:ext cx="144" cy="181"/>
                  </a:xfrm>
                  <a:prstGeom prst="flowChartDelay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27" name="AutoShape 155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10826" y="8361"/>
                    <a:ext cx="58" cy="58"/>
                  </a:xfrm>
                  <a:prstGeom prst="flowChartConnector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14" name="Line 156"/>
                <p:cNvSpPr>
                  <a:spLocks noChangeShapeType="1"/>
                </p:cNvSpPr>
                <p:nvPr/>
              </p:nvSpPr>
              <p:spPr bwMode="auto">
                <a:xfrm>
                  <a:off x="2035" y="7003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5" name="Line 157"/>
                <p:cNvSpPr>
                  <a:spLocks noChangeShapeType="1"/>
                </p:cNvSpPr>
                <p:nvPr/>
              </p:nvSpPr>
              <p:spPr bwMode="auto">
                <a:xfrm>
                  <a:off x="1793" y="704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6" name="Line 158"/>
                <p:cNvSpPr>
                  <a:spLocks noChangeShapeType="1"/>
                </p:cNvSpPr>
                <p:nvPr/>
              </p:nvSpPr>
              <p:spPr bwMode="auto">
                <a:xfrm>
                  <a:off x="2001" y="7055"/>
                  <a:ext cx="0" cy="9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8" name="Rectangle 165"/>
                <p:cNvSpPr>
                  <a:spLocks noChangeArrowheads="1"/>
                </p:cNvSpPr>
                <p:nvPr/>
              </p:nvSpPr>
              <p:spPr bwMode="auto">
                <a:xfrm>
                  <a:off x="1741" y="6553"/>
                  <a:ext cx="389" cy="12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9" name="Line 166"/>
                <p:cNvSpPr>
                  <a:spLocks noChangeShapeType="1"/>
                </p:cNvSpPr>
                <p:nvPr/>
              </p:nvSpPr>
              <p:spPr bwMode="auto">
                <a:xfrm>
                  <a:off x="1902" y="6506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0" name="Line 167"/>
                <p:cNvSpPr>
                  <a:spLocks noChangeShapeType="1"/>
                </p:cNvSpPr>
                <p:nvPr/>
              </p:nvSpPr>
              <p:spPr bwMode="auto">
                <a:xfrm>
                  <a:off x="1961" y="6506"/>
                  <a:ext cx="0" cy="3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30" name="Group 555"/>
              <p:cNvGrpSpPr>
                <a:grpSpLocks/>
              </p:cNvGrpSpPr>
              <p:nvPr/>
            </p:nvGrpSpPr>
            <p:grpSpPr bwMode="auto">
              <a:xfrm>
                <a:off x="606" y="2052"/>
                <a:ext cx="2471" cy="1649"/>
                <a:chOff x="606" y="2052"/>
                <a:chExt cx="2471" cy="1649"/>
              </a:xfrm>
            </p:grpSpPr>
            <p:sp>
              <p:nvSpPr>
                <p:cNvPr id="631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2573" y="3537"/>
                  <a:ext cx="504" cy="1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lIns="0" tIns="0" rIns="0"/>
                <a:lstStyle/>
                <a:p>
                  <a:pPr eaLnBrk="0" hangingPunct="0"/>
                  <a:r>
                    <a:rPr lang="en-US" altLang="zh-CN" sz="1200">
                      <a:latin typeface="Times New Roman" pitchFamily="18" charset="0"/>
                      <a:ea typeface="宋体" pitchFamily="2" charset="-122"/>
                    </a:rPr>
                    <a:t>mux driver</a:t>
                  </a:r>
                </a:p>
              </p:txBody>
            </p:sp>
            <p:sp>
              <p:nvSpPr>
                <p:cNvPr id="632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491" y="3224"/>
                  <a:ext cx="425" cy="11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eaLnBrk="0" hangingPunct="0"/>
                  <a:r>
                    <a:rPr lang="en-US" altLang="zh-CN" sz="1200">
                      <a:latin typeface="Times New Roman" pitchFamily="18" charset="0"/>
                      <a:ea typeface="宋体" pitchFamily="2" charset="-122"/>
                    </a:rPr>
                    <a:t>line offset</a:t>
                  </a:r>
                </a:p>
              </p:txBody>
            </p:sp>
            <p:sp>
              <p:nvSpPr>
                <p:cNvPr id="633" name="Rectangle 67"/>
                <p:cNvSpPr>
                  <a:spLocks noChangeArrowheads="1"/>
                </p:cNvSpPr>
                <p:nvPr/>
              </p:nvSpPr>
              <p:spPr bwMode="auto">
                <a:xfrm>
                  <a:off x="2456" y="3434"/>
                  <a:ext cx="581" cy="11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4" name="Line 68"/>
                <p:cNvSpPr>
                  <a:spLocks noChangeShapeType="1"/>
                </p:cNvSpPr>
                <p:nvPr/>
              </p:nvSpPr>
              <p:spPr bwMode="auto">
                <a:xfrm>
                  <a:off x="2644" y="3309"/>
                  <a:ext cx="0" cy="12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5" name="Line 69"/>
                <p:cNvSpPr>
                  <a:spLocks noChangeShapeType="1"/>
                </p:cNvSpPr>
                <p:nvPr/>
              </p:nvSpPr>
              <p:spPr bwMode="auto">
                <a:xfrm>
                  <a:off x="2746" y="2071"/>
                  <a:ext cx="0" cy="3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6" name="Line 77"/>
                <p:cNvSpPr>
                  <a:spLocks noChangeShapeType="1"/>
                </p:cNvSpPr>
                <p:nvPr/>
              </p:nvSpPr>
              <p:spPr bwMode="auto">
                <a:xfrm>
                  <a:off x="1616" y="2052"/>
                  <a:ext cx="0" cy="3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7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1470" y="2459"/>
                  <a:ext cx="131" cy="1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r" eaLnBrk="0" hangingPunct="0"/>
                  <a:r>
                    <a:rPr lang="en-US" altLang="zh-CN" sz="1200">
                      <a:latin typeface="Times New Roman" pitchFamily="18" charset="0"/>
                      <a:ea typeface="宋体" pitchFamily="2" charset="-122"/>
                    </a:rPr>
                    <a:t>c</a:t>
                  </a:r>
                  <a:r>
                    <a:rPr lang="en-US" altLang="zh-CN" sz="1200" baseline="-25000">
                      <a:latin typeface="Times New Roman" pitchFamily="18" charset="0"/>
                      <a:ea typeface="宋体" pitchFamily="2" charset="-122"/>
                    </a:rPr>
                    <a:t>2</a:t>
                  </a:r>
                  <a:endParaRPr lang="en-US" altLang="zh-CN" sz="1200"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638" name="AutoShape 92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450" y="2260"/>
                  <a:ext cx="85" cy="64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39" name="AutoShape 93"/>
                <p:cNvSpPr>
                  <a:spLocks noChangeAspect="1" noChangeArrowheads="1"/>
                </p:cNvSpPr>
                <p:nvPr/>
              </p:nvSpPr>
              <p:spPr bwMode="auto">
                <a:xfrm rot="5405652">
                  <a:off x="1327" y="2266"/>
                  <a:ext cx="82" cy="65"/>
                </a:xfrm>
                <a:prstGeom prst="flowChartMerg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0" name="AutoShape 94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315" y="2278"/>
                  <a:ext cx="20" cy="26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1" name="AutoShape 95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426" y="2280"/>
                  <a:ext cx="15" cy="21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2" name="Line 96"/>
                <p:cNvSpPr>
                  <a:spLocks noChangeAspect="1" noChangeShapeType="1"/>
                </p:cNvSpPr>
                <p:nvPr/>
              </p:nvSpPr>
              <p:spPr bwMode="auto">
                <a:xfrm rot="10800000">
                  <a:off x="1400" y="2290"/>
                  <a:ext cx="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3" name="Line 97"/>
                <p:cNvSpPr>
                  <a:spLocks noChangeShapeType="1"/>
                </p:cNvSpPr>
                <p:nvPr/>
              </p:nvSpPr>
              <p:spPr bwMode="auto">
                <a:xfrm>
                  <a:off x="1535" y="2300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4" name="Line 98"/>
                <p:cNvSpPr>
                  <a:spLocks noChangeShapeType="1"/>
                </p:cNvSpPr>
                <p:nvPr/>
              </p:nvSpPr>
              <p:spPr bwMode="auto">
                <a:xfrm>
                  <a:off x="1194" y="2292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45" name="Group 99"/>
                <p:cNvGrpSpPr>
                  <a:grpSpLocks/>
                </p:cNvGrpSpPr>
                <p:nvPr/>
              </p:nvGrpSpPr>
              <p:grpSpPr bwMode="auto">
                <a:xfrm>
                  <a:off x="1329" y="2401"/>
                  <a:ext cx="223" cy="81"/>
                  <a:chOff x="2098" y="5528"/>
                  <a:chExt cx="184" cy="140"/>
                </a:xfrm>
              </p:grpSpPr>
              <p:sp>
                <p:nvSpPr>
                  <p:cNvPr id="799" name="AutoShape 100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2211" y="5537"/>
                    <a:ext cx="71" cy="110"/>
                  </a:xfrm>
                  <a:prstGeom prst="flowChartDelay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0" name="AutoShape 101"/>
                  <p:cNvSpPr>
                    <a:spLocks noChangeAspect="1" noChangeArrowheads="1"/>
                  </p:cNvSpPr>
                  <p:nvPr/>
                </p:nvSpPr>
                <p:spPr bwMode="auto">
                  <a:xfrm rot="5405652">
                    <a:off x="2072" y="5571"/>
                    <a:ext cx="140" cy="54"/>
                  </a:xfrm>
                  <a:prstGeom prst="flowChartMerg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1" name="AutoShape 102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2098" y="5577"/>
                    <a:ext cx="17" cy="44"/>
                  </a:xfrm>
                  <a:prstGeom prst="flowChartConnec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2" name="AutoShape 103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2190" y="5580"/>
                    <a:ext cx="13" cy="36"/>
                  </a:xfrm>
                  <a:prstGeom prst="flowChartConnec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3" name="Line 104"/>
                  <p:cNvSpPr>
                    <a:spLocks noChangeAspect="1" noChangeShapeType="1"/>
                  </p:cNvSpPr>
                  <p:nvPr/>
                </p:nvSpPr>
                <p:spPr bwMode="auto">
                  <a:xfrm rot="10800000">
                    <a:off x="2169" y="5597"/>
                    <a:ext cx="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46" name="Line 105"/>
                <p:cNvSpPr>
                  <a:spLocks noChangeShapeType="1"/>
                </p:cNvSpPr>
                <p:nvPr/>
              </p:nvSpPr>
              <p:spPr bwMode="auto">
                <a:xfrm>
                  <a:off x="1541" y="2451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7" name="Line 106"/>
                <p:cNvSpPr>
                  <a:spLocks noChangeShapeType="1"/>
                </p:cNvSpPr>
                <p:nvPr/>
              </p:nvSpPr>
              <p:spPr bwMode="auto">
                <a:xfrm>
                  <a:off x="1198" y="2443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8" name="AutoShape 107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449" y="2612"/>
                  <a:ext cx="85" cy="64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49" name="AutoShape 108"/>
                <p:cNvSpPr>
                  <a:spLocks noChangeAspect="1" noChangeArrowheads="1"/>
                </p:cNvSpPr>
                <p:nvPr/>
              </p:nvSpPr>
              <p:spPr bwMode="auto">
                <a:xfrm rot="5405652">
                  <a:off x="1326" y="2610"/>
                  <a:ext cx="82" cy="65"/>
                </a:xfrm>
                <a:prstGeom prst="flowChartMerg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0" name="AutoShape 109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314" y="2631"/>
                  <a:ext cx="20" cy="26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1" name="AutoShape 110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425" y="2633"/>
                  <a:ext cx="15" cy="21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2" name="Line 111"/>
                <p:cNvSpPr>
                  <a:spLocks noChangeAspect="1" noChangeShapeType="1"/>
                </p:cNvSpPr>
                <p:nvPr/>
              </p:nvSpPr>
              <p:spPr bwMode="auto">
                <a:xfrm rot="10800000">
                  <a:off x="1399" y="2643"/>
                  <a:ext cx="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3" name="Line 112"/>
                <p:cNvSpPr>
                  <a:spLocks noChangeShapeType="1"/>
                </p:cNvSpPr>
                <p:nvPr/>
              </p:nvSpPr>
              <p:spPr bwMode="auto">
                <a:xfrm>
                  <a:off x="1534" y="2654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4" name="Line 113"/>
                <p:cNvSpPr>
                  <a:spLocks noChangeShapeType="1"/>
                </p:cNvSpPr>
                <p:nvPr/>
              </p:nvSpPr>
              <p:spPr bwMode="auto">
                <a:xfrm>
                  <a:off x="1193" y="2645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5" name="AutoShape 114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455" y="2750"/>
                  <a:ext cx="86" cy="64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6" name="AutoShape 115"/>
                <p:cNvSpPr>
                  <a:spLocks noChangeAspect="1" noChangeArrowheads="1"/>
                </p:cNvSpPr>
                <p:nvPr/>
              </p:nvSpPr>
              <p:spPr bwMode="auto">
                <a:xfrm rot="5405652">
                  <a:off x="1332" y="2758"/>
                  <a:ext cx="82" cy="65"/>
                </a:xfrm>
                <a:prstGeom prst="flowChartMerg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7" name="AutoShape 116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319" y="2779"/>
                  <a:ext cx="21" cy="26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8" name="AutoShape 117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1431" y="2781"/>
                  <a:ext cx="15" cy="2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59" name="Line 118"/>
                <p:cNvSpPr>
                  <a:spLocks noChangeAspect="1" noChangeShapeType="1"/>
                </p:cNvSpPr>
                <p:nvPr/>
              </p:nvSpPr>
              <p:spPr bwMode="auto">
                <a:xfrm rot="10800000">
                  <a:off x="1405" y="2791"/>
                  <a:ext cx="2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0" name="Line 119"/>
                <p:cNvSpPr>
                  <a:spLocks noChangeShapeType="1"/>
                </p:cNvSpPr>
                <p:nvPr/>
              </p:nvSpPr>
              <p:spPr bwMode="auto">
                <a:xfrm>
                  <a:off x="1541" y="2801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1" name="Line 120"/>
                <p:cNvSpPr>
                  <a:spLocks noChangeShapeType="1"/>
                </p:cNvSpPr>
                <p:nvPr/>
              </p:nvSpPr>
              <p:spPr bwMode="auto">
                <a:xfrm>
                  <a:off x="1198" y="2793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2" name="Line 121"/>
                <p:cNvSpPr>
                  <a:spLocks noChangeAspect="1" noChangeShapeType="1"/>
                </p:cNvSpPr>
                <p:nvPr/>
              </p:nvSpPr>
              <p:spPr bwMode="auto">
                <a:xfrm>
                  <a:off x="1534" y="2277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3" name="Line 122"/>
                <p:cNvSpPr>
                  <a:spLocks noChangeAspect="1" noChangeShapeType="1"/>
                </p:cNvSpPr>
                <p:nvPr/>
              </p:nvSpPr>
              <p:spPr bwMode="auto">
                <a:xfrm>
                  <a:off x="1543" y="2424"/>
                  <a:ext cx="67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4" name="Line 123"/>
                <p:cNvSpPr>
                  <a:spLocks noChangeAspect="1" noChangeShapeType="1"/>
                </p:cNvSpPr>
                <p:nvPr/>
              </p:nvSpPr>
              <p:spPr bwMode="auto">
                <a:xfrm>
                  <a:off x="1534" y="2626"/>
                  <a:ext cx="7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" name="Line 124"/>
                <p:cNvSpPr>
                  <a:spLocks noChangeShapeType="1"/>
                </p:cNvSpPr>
                <p:nvPr/>
              </p:nvSpPr>
              <p:spPr bwMode="auto">
                <a:xfrm>
                  <a:off x="1750" y="2165"/>
                  <a:ext cx="0" cy="9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66" name="Group 125"/>
                <p:cNvGrpSpPr>
                  <a:grpSpLocks/>
                </p:cNvGrpSpPr>
                <p:nvPr/>
              </p:nvGrpSpPr>
              <p:grpSpPr bwMode="auto">
                <a:xfrm>
                  <a:off x="966" y="2199"/>
                  <a:ext cx="299" cy="735"/>
                  <a:chOff x="2164" y="3504"/>
                  <a:chExt cx="370" cy="1485"/>
                </a:xfrm>
              </p:grpSpPr>
              <p:sp>
                <p:nvSpPr>
                  <p:cNvPr id="791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2164" y="3588"/>
                    <a:ext cx="370" cy="576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2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2164" y="4308"/>
                    <a:ext cx="370" cy="576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2236" y="3504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2449" y="3504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2236" y="426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6" name="Line 131"/>
                  <p:cNvSpPr>
                    <a:spLocks noChangeShapeType="1"/>
                  </p:cNvSpPr>
                  <p:nvPr/>
                </p:nvSpPr>
                <p:spPr bwMode="auto">
                  <a:xfrm>
                    <a:off x="2454" y="426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7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2300" y="423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8" name="Line 133"/>
                  <p:cNvSpPr>
                    <a:spLocks noChangeShapeType="1"/>
                  </p:cNvSpPr>
                  <p:nvPr/>
                </p:nvSpPr>
                <p:spPr bwMode="auto">
                  <a:xfrm>
                    <a:off x="2377" y="423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67" name="AutoShape 134"/>
                <p:cNvSpPr>
                  <a:spLocks noChangeArrowheads="1"/>
                </p:cNvSpPr>
                <p:nvPr/>
              </p:nvSpPr>
              <p:spPr bwMode="auto">
                <a:xfrm>
                  <a:off x="965" y="2918"/>
                  <a:ext cx="299" cy="50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8" name="Line 168"/>
                <p:cNvSpPr>
                  <a:spLocks noChangeAspect="1" noChangeShapeType="1"/>
                </p:cNvSpPr>
                <p:nvPr/>
              </p:nvSpPr>
              <p:spPr bwMode="auto">
                <a:xfrm>
                  <a:off x="1539" y="2775"/>
                  <a:ext cx="6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9" name="Line 169"/>
                <p:cNvSpPr>
                  <a:spLocks noChangeShapeType="1"/>
                </p:cNvSpPr>
                <p:nvPr/>
              </p:nvSpPr>
              <p:spPr bwMode="auto">
                <a:xfrm>
                  <a:off x="1606" y="2577"/>
                  <a:ext cx="0" cy="19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0" name="Line 170"/>
                <p:cNvSpPr>
                  <a:spLocks noChangeShapeType="1"/>
                </p:cNvSpPr>
                <p:nvPr/>
              </p:nvSpPr>
              <p:spPr bwMode="auto">
                <a:xfrm>
                  <a:off x="1740" y="2519"/>
                  <a:ext cx="0" cy="8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71" name="Group 171"/>
                <p:cNvGrpSpPr>
                  <a:grpSpLocks/>
                </p:cNvGrpSpPr>
                <p:nvPr/>
              </p:nvGrpSpPr>
              <p:grpSpPr bwMode="auto">
                <a:xfrm>
                  <a:off x="1447" y="2448"/>
                  <a:ext cx="18" cy="35"/>
                  <a:chOff x="2202" y="5432"/>
                  <a:chExt cx="14" cy="58"/>
                </a:xfrm>
              </p:grpSpPr>
              <p:sp>
                <p:nvSpPr>
                  <p:cNvPr id="789" name="AutoShape 1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7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0" name="AutoShape 17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3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2" name="Group 174"/>
                <p:cNvGrpSpPr>
                  <a:grpSpLocks/>
                </p:cNvGrpSpPr>
                <p:nvPr/>
              </p:nvGrpSpPr>
              <p:grpSpPr bwMode="auto">
                <a:xfrm>
                  <a:off x="1441" y="2603"/>
                  <a:ext cx="18" cy="32"/>
                  <a:chOff x="2202" y="5432"/>
                  <a:chExt cx="14" cy="58"/>
                </a:xfrm>
              </p:grpSpPr>
              <p:sp>
                <p:nvSpPr>
                  <p:cNvPr id="787" name="AutoShape 17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7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88" name="AutoShape 17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3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73" name="Rectangle 177"/>
                <p:cNvSpPr>
                  <a:spLocks noChangeArrowheads="1"/>
                </p:cNvSpPr>
                <p:nvPr/>
              </p:nvSpPr>
              <p:spPr bwMode="auto">
                <a:xfrm>
                  <a:off x="1667" y="2599"/>
                  <a:ext cx="157" cy="29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r>
                    <a:rPr lang="zh-CN" altLang="en-US" sz="1000" baseline="30000">
                      <a:latin typeface="Times New Roman" pitchFamily="18" charset="0"/>
                      <a:ea typeface="宋体" pitchFamily="2" charset="-122"/>
                    </a:rPr>
                    <a:t>6</a:t>
                  </a:r>
                  <a:r>
                    <a:rPr lang="en-US" altLang="zh-CN" sz="1000" baseline="30000">
                      <a:latin typeface="Times New Roman" pitchFamily="18" charset="0"/>
                      <a:ea typeface="宋体" pitchFamily="2" charset="-122"/>
                    </a:rPr>
                    <a:t>x64</a:t>
                  </a:r>
                </a:p>
              </p:txBody>
            </p:sp>
            <p:sp>
              <p:nvSpPr>
                <p:cNvPr id="674" name="Rectangle 178"/>
                <p:cNvSpPr>
                  <a:spLocks noChangeArrowheads="1"/>
                </p:cNvSpPr>
                <p:nvPr/>
              </p:nvSpPr>
              <p:spPr bwMode="auto">
                <a:xfrm>
                  <a:off x="1664" y="2238"/>
                  <a:ext cx="156" cy="29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r>
                    <a:rPr lang="zh-CN" altLang="en-US" sz="1000" baseline="30000">
                      <a:latin typeface="Times New Roman" pitchFamily="18" charset="0"/>
                      <a:ea typeface="宋体" pitchFamily="2" charset="-122"/>
                    </a:rPr>
                    <a:t>6</a:t>
                  </a:r>
                  <a:r>
                    <a:rPr lang="en-US" altLang="zh-CN" sz="1000" baseline="30000">
                      <a:latin typeface="Times New Roman" pitchFamily="18" charset="0"/>
                      <a:ea typeface="宋体" pitchFamily="2" charset="-122"/>
                    </a:rPr>
                    <a:t>x64</a:t>
                  </a:r>
                </a:p>
              </p:txBody>
            </p:sp>
            <p:grpSp>
              <p:nvGrpSpPr>
                <p:cNvPr id="675" name="Group 179"/>
                <p:cNvGrpSpPr>
                  <a:grpSpLocks/>
                </p:cNvGrpSpPr>
                <p:nvPr/>
              </p:nvGrpSpPr>
              <p:grpSpPr bwMode="auto">
                <a:xfrm>
                  <a:off x="1870" y="3065"/>
                  <a:ext cx="580" cy="347"/>
                  <a:chOff x="2554" y="6693"/>
                  <a:chExt cx="482" cy="598"/>
                </a:xfrm>
              </p:grpSpPr>
              <p:sp>
                <p:nvSpPr>
                  <p:cNvPr id="759" name="Text Box 1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92" y="6944"/>
                    <a:ext cx="173" cy="19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 eaLnBrk="0" hangingPunct="0"/>
                    <a:r>
                      <a:rPr lang="en-US" altLang="zh-CN" sz="1200">
                        <a:latin typeface="Times New Roman" pitchFamily="18" charset="0"/>
                        <a:ea typeface="宋体" pitchFamily="2" charset="-122"/>
                      </a:rPr>
                      <a:t>c</a:t>
                    </a:r>
                    <a:r>
                      <a:rPr lang="en-US" altLang="zh-CN" sz="1200" baseline="-25000">
                        <a:latin typeface="Times New Roman" pitchFamily="18" charset="0"/>
                        <a:ea typeface="宋体" pitchFamily="2" charset="-122"/>
                      </a:rPr>
                      <a:t>3</a:t>
                    </a:r>
                    <a:endParaRPr lang="en-US" altLang="zh-CN" sz="1200"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sp>
                <p:nvSpPr>
                  <p:cNvPr id="760" name="Text Box 18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54" y="6954"/>
                    <a:ext cx="173" cy="197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 lIns="0" tIns="0" rIns="0" bIns="0"/>
                  <a:lstStyle/>
                  <a:p>
                    <a:pPr algn="ctr" eaLnBrk="0" hangingPunct="0"/>
                    <a:r>
                      <a:rPr lang="en-US" altLang="zh-CN" sz="1200">
                        <a:latin typeface="Times New Roman" pitchFamily="18" charset="0"/>
                        <a:ea typeface="宋体" pitchFamily="2" charset="-122"/>
                      </a:rPr>
                      <a:t>c</a:t>
                    </a:r>
                    <a:r>
                      <a:rPr lang="en-US" altLang="zh-CN" sz="1200" baseline="-25000">
                        <a:latin typeface="Times New Roman" pitchFamily="18" charset="0"/>
                        <a:ea typeface="宋体" pitchFamily="2" charset="-122"/>
                      </a:rPr>
                      <a:t>2</a:t>
                    </a:r>
                    <a:endParaRPr lang="en-US" altLang="zh-CN" sz="1200">
                      <a:latin typeface="Times New Roman" pitchFamily="18" charset="0"/>
                      <a:ea typeface="宋体" pitchFamily="2" charset="-122"/>
                    </a:endParaRPr>
                  </a:p>
                </p:txBody>
              </p:sp>
              <p:grpSp>
                <p:nvGrpSpPr>
                  <p:cNvPr id="761" name="Group 182"/>
                  <p:cNvGrpSpPr>
                    <a:grpSpLocks noChangeAspect="1"/>
                  </p:cNvGrpSpPr>
                  <p:nvPr/>
                </p:nvGrpSpPr>
                <p:grpSpPr bwMode="auto">
                  <a:xfrm rot="16200000">
                    <a:off x="2652" y="7175"/>
                    <a:ext cx="132" cy="94"/>
                    <a:chOff x="10826" y="8300"/>
                    <a:chExt cx="205" cy="181"/>
                  </a:xfrm>
                </p:grpSpPr>
                <p:sp>
                  <p:nvSpPr>
                    <p:cNvPr id="785" name="AutoShape 183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10800000">
                      <a:off x="10887" y="8300"/>
                      <a:ext cx="144" cy="181"/>
                    </a:xfrm>
                    <a:prstGeom prst="flowChartDelay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6" name="AutoShape 184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10800000">
                      <a:off x="10826" y="8361"/>
                      <a:ext cx="58" cy="58"/>
                    </a:xfrm>
                    <a:prstGeom prst="flowChartConnector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62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2733" y="7023"/>
                    <a:ext cx="0" cy="13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763" name="Group 186"/>
                  <p:cNvGrpSpPr>
                    <a:grpSpLocks noChangeAspect="1"/>
                  </p:cNvGrpSpPr>
                  <p:nvPr/>
                </p:nvGrpSpPr>
                <p:grpSpPr bwMode="auto">
                  <a:xfrm rot="16200000">
                    <a:off x="2880" y="7177"/>
                    <a:ext cx="132" cy="95"/>
                    <a:chOff x="10826" y="8300"/>
                    <a:chExt cx="205" cy="181"/>
                  </a:xfrm>
                </p:grpSpPr>
                <p:sp>
                  <p:nvSpPr>
                    <p:cNvPr id="783" name="AutoShape 187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10800000">
                      <a:off x="10887" y="8300"/>
                      <a:ext cx="144" cy="181"/>
                    </a:xfrm>
                    <a:prstGeom prst="flowChartDelay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4" name="AutoShape 188"/>
                    <p:cNvSpPr>
                      <a:spLocks noChangeAspect="1" noChangeArrowheads="1"/>
                    </p:cNvSpPr>
                    <p:nvPr/>
                  </p:nvSpPr>
                  <p:spPr bwMode="auto">
                    <a:xfrm rot="10800000">
                      <a:off x="10826" y="8361"/>
                      <a:ext cx="58" cy="58"/>
                    </a:xfrm>
                    <a:prstGeom prst="flowChartConnector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64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2966" y="7020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5" name="Line 190"/>
                  <p:cNvSpPr>
                    <a:spLocks noChangeShapeType="1"/>
                  </p:cNvSpPr>
                  <p:nvPr/>
                </p:nvSpPr>
                <p:spPr bwMode="auto">
                  <a:xfrm>
                    <a:off x="2699" y="7061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66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2929" y="7063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767" name="Group 192"/>
                  <p:cNvGrpSpPr>
                    <a:grpSpLocks/>
                  </p:cNvGrpSpPr>
                  <p:nvPr/>
                </p:nvGrpSpPr>
                <p:grpSpPr bwMode="auto">
                  <a:xfrm>
                    <a:off x="2666" y="6839"/>
                    <a:ext cx="145" cy="181"/>
                    <a:chOff x="1872" y="8064"/>
                    <a:chExt cx="720" cy="720"/>
                  </a:xfrm>
                </p:grpSpPr>
                <p:sp>
                  <p:nvSpPr>
                    <p:cNvPr id="780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8064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1" name="Line 19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16" y="8352"/>
                      <a:ext cx="4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2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16" y="8496"/>
                      <a:ext cx="4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68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2891" y="6836"/>
                    <a:ext cx="145" cy="180"/>
                    <a:chOff x="1872" y="8064"/>
                    <a:chExt cx="720" cy="720"/>
                  </a:xfrm>
                </p:grpSpPr>
                <p:sp>
                  <p:nvSpPr>
                    <p:cNvPr id="777" name="Oval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72" y="8064"/>
                      <a:ext cx="720" cy="72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78" name="Line 1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16" y="8352"/>
                      <a:ext cx="4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79" name="Line 1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16" y="8496"/>
                      <a:ext cx="432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69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739" y="6693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70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2961" y="6698"/>
                    <a:ext cx="0" cy="1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77" name="Group 315"/>
                <p:cNvGrpSpPr>
                  <a:grpSpLocks/>
                </p:cNvGrpSpPr>
                <p:nvPr/>
              </p:nvGrpSpPr>
              <p:grpSpPr bwMode="auto">
                <a:xfrm>
                  <a:off x="606" y="3412"/>
                  <a:ext cx="1237" cy="92"/>
                  <a:chOff x="1806" y="7274"/>
                  <a:chExt cx="1237" cy="158"/>
                </a:xfrm>
              </p:grpSpPr>
              <p:sp>
                <p:nvSpPr>
                  <p:cNvPr id="746" name="Line 316"/>
                  <p:cNvSpPr>
                    <a:spLocks noChangeShapeType="1"/>
                  </p:cNvSpPr>
                  <p:nvPr/>
                </p:nvSpPr>
                <p:spPr bwMode="auto">
                  <a:xfrm>
                    <a:off x="1806" y="7274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7" name="Line 317"/>
                  <p:cNvSpPr>
                    <a:spLocks noChangeShapeType="1"/>
                  </p:cNvSpPr>
                  <p:nvPr/>
                </p:nvSpPr>
                <p:spPr bwMode="auto">
                  <a:xfrm>
                    <a:off x="2016" y="7297"/>
                    <a:ext cx="0" cy="10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8" name="Line 318"/>
                  <p:cNvSpPr>
                    <a:spLocks noChangeShapeType="1"/>
                  </p:cNvSpPr>
                  <p:nvPr/>
                </p:nvSpPr>
                <p:spPr bwMode="auto">
                  <a:xfrm>
                    <a:off x="2710" y="7295"/>
                    <a:ext cx="0" cy="7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9" name="Line 319"/>
                  <p:cNvSpPr>
                    <a:spLocks noChangeShapeType="1"/>
                  </p:cNvSpPr>
                  <p:nvPr/>
                </p:nvSpPr>
                <p:spPr bwMode="auto">
                  <a:xfrm>
                    <a:off x="2937" y="7297"/>
                    <a:ext cx="0" cy="4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50" name="Line 320"/>
                  <p:cNvSpPr>
                    <a:spLocks noChangeShapeType="1"/>
                  </p:cNvSpPr>
                  <p:nvPr/>
                </p:nvSpPr>
                <p:spPr bwMode="auto">
                  <a:xfrm>
                    <a:off x="2939" y="7344"/>
                    <a:ext cx="10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51" name="Line 321"/>
                  <p:cNvSpPr>
                    <a:spLocks noChangeShapeType="1"/>
                  </p:cNvSpPr>
                  <p:nvPr/>
                </p:nvSpPr>
                <p:spPr bwMode="auto">
                  <a:xfrm>
                    <a:off x="1808" y="7432"/>
                    <a:ext cx="1224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52" name="Line 322"/>
                  <p:cNvSpPr>
                    <a:spLocks noChangeShapeType="1"/>
                  </p:cNvSpPr>
                  <p:nvPr/>
                </p:nvSpPr>
                <p:spPr bwMode="auto">
                  <a:xfrm>
                    <a:off x="2710" y="7376"/>
                    <a:ext cx="31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753" name="Line 323"/>
                  <p:cNvSpPr>
                    <a:spLocks noChangeShapeType="1"/>
                  </p:cNvSpPr>
                  <p:nvPr/>
                </p:nvSpPr>
                <p:spPr bwMode="auto">
                  <a:xfrm>
                    <a:off x="2021" y="7400"/>
                    <a:ext cx="102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678" name="Line 324"/>
                <p:cNvSpPr>
                  <a:spLocks noChangeShapeType="1"/>
                </p:cNvSpPr>
                <p:nvPr/>
              </p:nvSpPr>
              <p:spPr bwMode="auto">
                <a:xfrm>
                  <a:off x="2859" y="2168"/>
                  <a:ext cx="0" cy="7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9" name="Text Box 325"/>
                <p:cNvSpPr txBox="1">
                  <a:spLocks noChangeArrowheads="1"/>
                </p:cNvSpPr>
                <p:nvPr/>
              </p:nvSpPr>
              <p:spPr bwMode="auto">
                <a:xfrm>
                  <a:off x="2628" y="2465"/>
                  <a:ext cx="121" cy="1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r" eaLnBrk="0" hangingPunct="0"/>
                  <a:r>
                    <a:rPr lang="en-US" altLang="zh-CN" sz="1200">
                      <a:latin typeface="Times New Roman" pitchFamily="18" charset="0"/>
                      <a:ea typeface="宋体" pitchFamily="2" charset="-122"/>
                    </a:rPr>
                    <a:t>c</a:t>
                  </a:r>
                  <a:r>
                    <a:rPr lang="en-US" altLang="zh-CN" sz="1200" baseline="-25000">
                      <a:latin typeface="Times New Roman" pitchFamily="18" charset="0"/>
                      <a:ea typeface="宋体" pitchFamily="2" charset="-122"/>
                    </a:rPr>
                    <a:t>3</a:t>
                  </a:r>
                  <a:endParaRPr lang="en-US" altLang="zh-CN" sz="1200">
                    <a:latin typeface="Times New Roman" pitchFamily="18" charset="0"/>
                    <a:ea typeface="宋体" pitchFamily="2" charset="-122"/>
                  </a:endParaRPr>
                </a:p>
              </p:txBody>
            </p:sp>
            <p:sp>
              <p:nvSpPr>
                <p:cNvPr id="680" name="Line 326"/>
                <p:cNvSpPr>
                  <a:spLocks noChangeShapeType="1"/>
                </p:cNvSpPr>
                <p:nvPr/>
              </p:nvSpPr>
              <p:spPr bwMode="auto">
                <a:xfrm>
                  <a:off x="2677" y="2300"/>
                  <a:ext cx="10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1" name="Line 327"/>
                <p:cNvSpPr>
                  <a:spLocks noChangeShapeType="1"/>
                </p:cNvSpPr>
                <p:nvPr/>
              </p:nvSpPr>
              <p:spPr bwMode="auto">
                <a:xfrm>
                  <a:off x="2335" y="2287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2" name="AutoShape 328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597" y="2413"/>
                  <a:ext cx="85" cy="64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3" name="AutoShape 329"/>
                <p:cNvSpPr>
                  <a:spLocks noChangeAspect="1" noChangeArrowheads="1"/>
                </p:cNvSpPr>
                <p:nvPr/>
              </p:nvSpPr>
              <p:spPr bwMode="auto">
                <a:xfrm rot="5405652">
                  <a:off x="2474" y="2416"/>
                  <a:ext cx="81" cy="65"/>
                </a:xfrm>
                <a:prstGeom prst="flowChartMerg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4" name="AutoShape 330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460" y="2436"/>
                  <a:ext cx="22" cy="26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5" name="AutoShape 331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571" y="2438"/>
                  <a:ext cx="17" cy="21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6" name="Line 332"/>
                <p:cNvSpPr>
                  <a:spLocks noChangeAspect="1" noChangeShapeType="1"/>
                </p:cNvSpPr>
                <p:nvPr/>
              </p:nvSpPr>
              <p:spPr bwMode="auto">
                <a:xfrm rot="10800000">
                  <a:off x="2547" y="2448"/>
                  <a:ext cx="2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7" name="Line 333"/>
                <p:cNvSpPr>
                  <a:spLocks noChangeShapeType="1"/>
                </p:cNvSpPr>
                <p:nvPr/>
              </p:nvSpPr>
              <p:spPr bwMode="auto">
                <a:xfrm>
                  <a:off x="2682" y="2463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8" name="Line 334"/>
                <p:cNvSpPr>
                  <a:spLocks noChangeShapeType="1"/>
                </p:cNvSpPr>
                <p:nvPr/>
              </p:nvSpPr>
              <p:spPr bwMode="auto">
                <a:xfrm>
                  <a:off x="2339" y="2455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89" name="AutoShape 335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591" y="2619"/>
                  <a:ext cx="85" cy="65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0" name="AutoShape 336"/>
                <p:cNvSpPr>
                  <a:spLocks noChangeAspect="1" noChangeArrowheads="1"/>
                </p:cNvSpPr>
                <p:nvPr/>
              </p:nvSpPr>
              <p:spPr bwMode="auto">
                <a:xfrm rot="5405652">
                  <a:off x="2467" y="2623"/>
                  <a:ext cx="82" cy="63"/>
                </a:xfrm>
                <a:prstGeom prst="flowChartMerg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1" name="AutoShape 337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454" y="2642"/>
                  <a:ext cx="22" cy="26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2" name="AutoShape 338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566" y="2645"/>
                  <a:ext cx="14" cy="20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3" name="Line 339"/>
                <p:cNvSpPr>
                  <a:spLocks noChangeAspect="1" noChangeShapeType="1"/>
                </p:cNvSpPr>
                <p:nvPr/>
              </p:nvSpPr>
              <p:spPr bwMode="auto">
                <a:xfrm rot="10800000">
                  <a:off x="2539" y="2654"/>
                  <a:ext cx="2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4" name="Line 340"/>
                <p:cNvSpPr>
                  <a:spLocks noChangeShapeType="1"/>
                </p:cNvSpPr>
                <p:nvPr/>
              </p:nvSpPr>
              <p:spPr bwMode="auto">
                <a:xfrm>
                  <a:off x="2676" y="2665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5" name="Line 341"/>
                <p:cNvSpPr>
                  <a:spLocks noChangeShapeType="1"/>
                </p:cNvSpPr>
                <p:nvPr/>
              </p:nvSpPr>
              <p:spPr bwMode="auto">
                <a:xfrm>
                  <a:off x="2333" y="2657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6" name="AutoShape 342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597" y="2771"/>
                  <a:ext cx="85" cy="65"/>
                </a:xfrm>
                <a:prstGeom prst="flowChartDelay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7" name="AutoShape 343"/>
                <p:cNvSpPr>
                  <a:spLocks noChangeAspect="1" noChangeArrowheads="1"/>
                </p:cNvSpPr>
                <p:nvPr/>
              </p:nvSpPr>
              <p:spPr bwMode="auto">
                <a:xfrm rot="5405652">
                  <a:off x="2474" y="2774"/>
                  <a:ext cx="82" cy="65"/>
                </a:xfrm>
                <a:prstGeom prst="flowChartMerg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8" name="AutoShape 344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460" y="2795"/>
                  <a:ext cx="22" cy="25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99" name="AutoShape 345"/>
                <p:cNvSpPr>
                  <a:spLocks noChangeAspect="1" noChangeArrowheads="1"/>
                </p:cNvSpPr>
                <p:nvPr/>
              </p:nvSpPr>
              <p:spPr bwMode="auto">
                <a:xfrm rot="10800000">
                  <a:off x="2571" y="2797"/>
                  <a:ext cx="17" cy="21"/>
                </a:xfrm>
                <a:prstGeom prst="flowChartConnector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0" name="Line 346"/>
                <p:cNvSpPr>
                  <a:spLocks noChangeAspect="1" noChangeShapeType="1"/>
                </p:cNvSpPr>
                <p:nvPr/>
              </p:nvSpPr>
              <p:spPr bwMode="auto">
                <a:xfrm rot="10800000">
                  <a:off x="2547" y="2806"/>
                  <a:ext cx="2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1" name="Line 347"/>
                <p:cNvSpPr>
                  <a:spLocks noChangeShapeType="1"/>
                </p:cNvSpPr>
                <p:nvPr/>
              </p:nvSpPr>
              <p:spPr bwMode="auto">
                <a:xfrm>
                  <a:off x="2682" y="2813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2" name="Line 348"/>
                <p:cNvSpPr>
                  <a:spLocks noChangeShapeType="1"/>
                </p:cNvSpPr>
                <p:nvPr/>
              </p:nvSpPr>
              <p:spPr bwMode="auto">
                <a:xfrm>
                  <a:off x="2339" y="2805"/>
                  <a:ext cx="11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3" name="Line 349"/>
                <p:cNvSpPr>
                  <a:spLocks noChangeAspect="1" noChangeShapeType="1"/>
                </p:cNvSpPr>
                <p:nvPr/>
              </p:nvSpPr>
              <p:spPr bwMode="auto">
                <a:xfrm>
                  <a:off x="2676" y="227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4" name="Line 350"/>
                <p:cNvSpPr>
                  <a:spLocks noChangeAspect="1" noChangeShapeType="1"/>
                </p:cNvSpPr>
                <p:nvPr/>
              </p:nvSpPr>
              <p:spPr bwMode="auto">
                <a:xfrm>
                  <a:off x="2679" y="2436"/>
                  <a:ext cx="6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5" name="Line 351"/>
                <p:cNvSpPr>
                  <a:spLocks noChangeAspect="1" noChangeShapeType="1"/>
                </p:cNvSpPr>
                <p:nvPr/>
              </p:nvSpPr>
              <p:spPr bwMode="auto">
                <a:xfrm>
                  <a:off x="2676" y="2637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" name="Line 352"/>
                <p:cNvSpPr>
                  <a:spLocks noChangeAspect="1" noChangeShapeType="1"/>
                </p:cNvSpPr>
                <p:nvPr/>
              </p:nvSpPr>
              <p:spPr bwMode="auto">
                <a:xfrm>
                  <a:off x="2676" y="2787"/>
                  <a:ext cx="70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07" name="Group 353"/>
                <p:cNvGrpSpPr>
                  <a:grpSpLocks/>
                </p:cNvGrpSpPr>
                <p:nvPr/>
              </p:nvGrpSpPr>
              <p:grpSpPr bwMode="auto">
                <a:xfrm>
                  <a:off x="2093" y="2201"/>
                  <a:ext cx="299" cy="735"/>
                  <a:chOff x="2164" y="3504"/>
                  <a:chExt cx="370" cy="1485"/>
                </a:xfrm>
              </p:grpSpPr>
              <p:sp>
                <p:nvSpPr>
                  <p:cNvPr id="738" name="Rectangle 354"/>
                  <p:cNvSpPr>
                    <a:spLocks noChangeArrowheads="1"/>
                  </p:cNvSpPr>
                  <p:nvPr/>
                </p:nvSpPr>
                <p:spPr bwMode="auto">
                  <a:xfrm>
                    <a:off x="2164" y="3588"/>
                    <a:ext cx="370" cy="576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9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2164" y="4308"/>
                    <a:ext cx="370" cy="576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0" name="Line 356"/>
                  <p:cNvSpPr>
                    <a:spLocks noChangeShapeType="1"/>
                  </p:cNvSpPr>
                  <p:nvPr/>
                </p:nvSpPr>
                <p:spPr bwMode="auto">
                  <a:xfrm>
                    <a:off x="2236" y="3504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1" name="Line 357"/>
                  <p:cNvSpPr>
                    <a:spLocks noChangeShapeType="1"/>
                  </p:cNvSpPr>
                  <p:nvPr/>
                </p:nvSpPr>
                <p:spPr bwMode="auto">
                  <a:xfrm>
                    <a:off x="2449" y="3504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2" name="Line 358"/>
                  <p:cNvSpPr>
                    <a:spLocks noChangeShapeType="1"/>
                  </p:cNvSpPr>
                  <p:nvPr/>
                </p:nvSpPr>
                <p:spPr bwMode="auto">
                  <a:xfrm>
                    <a:off x="2236" y="426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3" name="Line 359"/>
                  <p:cNvSpPr>
                    <a:spLocks noChangeShapeType="1"/>
                  </p:cNvSpPr>
                  <p:nvPr/>
                </p:nvSpPr>
                <p:spPr bwMode="auto">
                  <a:xfrm>
                    <a:off x="2454" y="426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dash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4" name="Line 360"/>
                  <p:cNvSpPr>
                    <a:spLocks noChangeShapeType="1"/>
                  </p:cNvSpPr>
                  <p:nvPr/>
                </p:nvSpPr>
                <p:spPr bwMode="auto">
                  <a:xfrm>
                    <a:off x="2300" y="423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45" name="Line 361"/>
                  <p:cNvSpPr>
                    <a:spLocks noChangeShapeType="1"/>
                  </p:cNvSpPr>
                  <p:nvPr/>
                </p:nvSpPr>
                <p:spPr bwMode="auto">
                  <a:xfrm>
                    <a:off x="2377" y="4239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08" name="AutoShape 362"/>
                <p:cNvSpPr>
                  <a:spLocks noChangeArrowheads="1"/>
                </p:cNvSpPr>
                <p:nvPr/>
              </p:nvSpPr>
              <p:spPr bwMode="auto">
                <a:xfrm>
                  <a:off x="2092" y="2934"/>
                  <a:ext cx="298" cy="50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9" name="Rectangle 363"/>
                <p:cNvSpPr>
                  <a:spLocks noChangeArrowheads="1"/>
                </p:cNvSpPr>
                <p:nvPr/>
              </p:nvSpPr>
              <p:spPr bwMode="auto">
                <a:xfrm>
                  <a:off x="1980" y="3013"/>
                  <a:ext cx="468" cy="7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0" name="Line 364"/>
                <p:cNvSpPr>
                  <a:spLocks noChangeShapeType="1"/>
                </p:cNvSpPr>
                <p:nvPr/>
              </p:nvSpPr>
              <p:spPr bwMode="auto">
                <a:xfrm>
                  <a:off x="2189" y="2986"/>
                  <a:ext cx="0" cy="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1" name="Line 365"/>
                <p:cNvSpPr>
                  <a:spLocks noChangeShapeType="1"/>
                </p:cNvSpPr>
                <p:nvPr/>
              </p:nvSpPr>
              <p:spPr bwMode="auto">
                <a:xfrm>
                  <a:off x="2261" y="2986"/>
                  <a:ext cx="0" cy="2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2" name="Line 366"/>
                <p:cNvSpPr>
                  <a:spLocks noChangeShapeType="1"/>
                </p:cNvSpPr>
                <p:nvPr/>
              </p:nvSpPr>
              <p:spPr bwMode="auto">
                <a:xfrm>
                  <a:off x="2747" y="2592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13" name="Group 367"/>
                <p:cNvGrpSpPr>
                  <a:grpSpLocks/>
                </p:cNvGrpSpPr>
                <p:nvPr/>
              </p:nvGrpSpPr>
              <p:grpSpPr bwMode="auto">
                <a:xfrm>
                  <a:off x="2608" y="2801"/>
                  <a:ext cx="18" cy="35"/>
                  <a:chOff x="2202" y="5432"/>
                  <a:chExt cx="14" cy="58"/>
                </a:xfrm>
              </p:grpSpPr>
              <p:sp>
                <p:nvSpPr>
                  <p:cNvPr id="736" name="AutoShape 36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7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7" name="AutoShape 36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3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14" name="Group 370"/>
                <p:cNvGrpSpPr>
                  <a:grpSpLocks/>
                </p:cNvGrpSpPr>
                <p:nvPr/>
              </p:nvGrpSpPr>
              <p:grpSpPr bwMode="auto">
                <a:xfrm>
                  <a:off x="2608" y="2438"/>
                  <a:ext cx="18" cy="35"/>
                  <a:chOff x="2202" y="5432"/>
                  <a:chExt cx="14" cy="58"/>
                </a:xfrm>
              </p:grpSpPr>
              <p:sp>
                <p:nvSpPr>
                  <p:cNvPr id="734" name="AutoShape 37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7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5" name="AutoShape 37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02" y="5432"/>
                    <a:ext cx="14" cy="18"/>
                  </a:xfrm>
                  <a:prstGeom prst="flowChartConnector">
                    <a:avLst/>
                  </a:prstGeom>
                  <a:solidFill>
                    <a:srgbClr val="333333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15" name="Rectangle 373"/>
                <p:cNvSpPr>
                  <a:spLocks noChangeArrowheads="1"/>
                </p:cNvSpPr>
                <p:nvPr/>
              </p:nvSpPr>
              <p:spPr bwMode="auto">
                <a:xfrm>
                  <a:off x="2798" y="2609"/>
                  <a:ext cx="157" cy="29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r>
                    <a:rPr lang="zh-CN" altLang="en-US" sz="1000" baseline="30000">
                      <a:latin typeface="Times New Roman" pitchFamily="18" charset="0"/>
                      <a:ea typeface="宋体" pitchFamily="2" charset="-122"/>
                    </a:rPr>
                    <a:t>6</a:t>
                  </a:r>
                  <a:r>
                    <a:rPr lang="en-US" altLang="zh-CN" sz="1000" baseline="30000">
                      <a:latin typeface="Times New Roman" pitchFamily="18" charset="0"/>
                      <a:ea typeface="宋体" pitchFamily="2" charset="-122"/>
                    </a:rPr>
                    <a:t>x64</a:t>
                  </a:r>
                </a:p>
              </p:txBody>
            </p:sp>
            <p:sp>
              <p:nvSpPr>
                <p:cNvPr id="716" name="Rectangle 374"/>
                <p:cNvSpPr>
                  <a:spLocks noChangeArrowheads="1"/>
                </p:cNvSpPr>
                <p:nvPr/>
              </p:nvSpPr>
              <p:spPr bwMode="auto">
                <a:xfrm>
                  <a:off x="2795" y="2248"/>
                  <a:ext cx="156" cy="293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endParaRPr lang="zh-CN" altLang="en-US" sz="1000" baseline="30000">
                    <a:latin typeface="Times New Roman" pitchFamily="18" charset="0"/>
                    <a:ea typeface="宋体" pitchFamily="2" charset="-122"/>
                  </a:endParaRPr>
                </a:p>
                <a:p>
                  <a:pPr algn="ctr" eaLnBrk="0" hangingPunct="0"/>
                  <a:r>
                    <a:rPr lang="zh-CN" altLang="en-US" sz="1000" baseline="30000">
                      <a:latin typeface="Times New Roman" pitchFamily="18" charset="0"/>
                      <a:ea typeface="宋体" pitchFamily="2" charset="-122"/>
                    </a:rPr>
                    <a:t>6</a:t>
                  </a:r>
                  <a:r>
                    <a:rPr lang="en-US" altLang="zh-CN" sz="1000" baseline="30000">
                      <a:latin typeface="Times New Roman" pitchFamily="18" charset="0"/>
                      <a:ea typeface="宋体" pitchFamily="2" charset="-122"/>
                    </a:rPr>
                    <a:t>x64</a:t>
                  </a:r>
                </a:p>
              </p:txBody>
            </p:sp>
            <p:sp>
              <p:nvSpPr>
                <p:cNvPr id="717" name="Line 375"/>
                <p:cNvSpPr>
                  <a:spLocks noChangeShapeType="1"/>
                </p:cNvSpPr>
                <p:nvPr/>
              </p:nvSpPr>
              <p:spPr bwMode="auto">
                <a:xfrm flipH="1">
                  <a:off x="2869" y="2549"/>
                  <a:ext cx="0" cy="59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grpSp>
              <p:nvGrpSpPr>
                <p:cNvPr id="718" name="Group 376"/>
                <p:cNvGrpSpPr>
                  <a:grpSpLocks/>
                </p:cNvGrpSpPr>
                <p:nvPr/>
              </p:nvGrpSpPr>
              <p:grpSpPr bwMode="auto">
                <a:xfrm>
                  <a:off x="2467" y="2239"/>
                  <a:ext cx="223" cy="83"/>
                  <a:chOff x="2098" y="5638"/>
                  <a:chExt cx="184" cy="145"/>
                </a:xfrm>
              </p:grpSpPr>
              <p:sp>
                <p:nvSpPr>
                  <p:cNvPr id="729" name="AutoShape 377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2211" y="5673"/>
                    <a:ext cx="71" cy="110"/>
                  </a:xfrm>
                  <a:prstGeom prst="flowChartDelay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0" name="AutoShape 378"/>
                  <p:cNvSpPr>
                    <a:spLocks noChangeAspect="1" noChangeArrowheads="1"/>
                  </p:cNvSpPr>
                  <p:nvPr/>
                </p:nvSpPr>
                <p:spPr bwMode="auto">
                  <a:xfrm rot="5405652">
                    <a:off x="2072" y="5681"/>
                    <a:ext cx="140" cy="54"/>
                  </a:xfrm>
                  <a:prstGeom prst="flowChartMerge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1" name="AutoShape 379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2098" y="5686"/>
                    <a:ext cx="17" cy="44"/>
                  </a:xfrm>
                  <a:prstGeom prst="flowChartConnec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2" name="AutoShape 380"/>
                  <p:cNvSpPr>
                    <a:spLocks noChangeAspect="1" noChangeArrowheads="1"/>
                  </p:cNvSpPr>
                  <p:nvPr/>
                </p:nvSpPr>
                <p:spPr bwMode="auto">
                  <a:xfrm rot="10800000">
                    <a:off x="2190" y="5705"/>
                    <a:ext cx="13" cy="36"/>
                  </a:xfrm>
                  <a:prstGeom prst="flowChartConnector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33" name="Line 381"/>
                  <p:cNvSpPr>
                    <a:spLocks noChangeAspect="1" noChangeShapeType="1"/>
                  </p:cNvSpPr>
                  <p:nvPr/>
                </p:nvSpPr>
                <p:spPr bwMode="auto">
                  <a:xfrm rot="10800000">
                    <a:off x="2169" y="5718"/>
                    <a:ext cx="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720" name="Oval 405"/>
                <p:cNvSpPr>
                  <a:spLocks noChangeAspect="1" noChangeArrowheads="1"/>
                </p:cNvSpPr>
                <p:nvPr/>
              </p:nvSpPr>
              <p:spPr bwMode="auto">
                <a:xfrm>
                  <a:off x="2720" y="2250"/>
                  <a:ext cx="50" cy="2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" name="Oval 406"/>
                <p:cNvSpPr>
                  <a:spLocks noChangeAspect="1" noChangeArrowheads="1"/>
                </p:cNvSpPr>
                <p:nvPr/>
              </p:nvSpPr>
              <p:spPr bwMode="auto">
                <a:xfrm>
                  <a:off x="1578" y="2256"/>
                  <a:ext cx="51" cy="2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2" name="Oval 407"/>
                <p:cNvSpPr>
                  <a:spLocks noChangeAspect="1" noChangeArrowheads="1"/>
                </p:cNvSpPr>
                <p:nvPr/>
              </p:nvSpPr>
              <p:spPr bwMode="auto">
                <a:xfrm>
                  <a:off x="2717" y="2624"/>
                  <a:ext cx="50" cy="2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" name="Oval 408"/>
                <p:cNvSpPr>
                  <a:spLocks noChangeAspect="1" noChangeArrowheads="1"/>
                </p:cNvSpPr>
                <p:nvPr/>
              </p:nvSpPr>
              <p:spPr bwMode="auto">
                <a:xfrm>
                  <a:off x="1569" y="2607"/>
                  <a:ext cx="50" cy="25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36" name="Text Box 556"/>
          <p:cNvSpPr txBox="1">
            <a:spLocks noChangeArrowheads="1"/>
          </p:cNvSpPr>
          <p:nvPr/>
        </p:nvSpPr>
        <p:spPr bwMode="auto">
          <a:xfrm>
            <a:off x="760413" y="5730875"/>
            <a:ext cx="577850" cy="195263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spcAft>
                <a:spcPts val="400"/>
              </a:spcAft>
            </a:pPr>
            <a:r>
              <a:rPr lang="en-US" altLang="zh-CN" sz="1200">
                <a:latin typeface="Times New Roman" pitchFamily="18" charset="0"/>
                <a:ea typeface="宋体" pitchFamily="2" charset="-122"/>
              </a:rPr>
              <a:t>tag part</a:t>
            </a:r>
          </a:p>
        </p:txBody>
      </p:sp>
      <p:sp>
        <p:nvSpPr>
          <p:cNvPr id="837" name="AutoShape 600"/>
          <p:cNvSpPr>
            <a:spLocks noChangeAspect="1" noChangeArrowheads="1"/>
          </p:cNvSpPr>
          <p:nvPr/>
        </p:nvSpPr>
        <p:spPr bwMode="auto">
          <a:xfrm>
            <a:off x="5126038" y="3894138"/>
            <a:ext cx="92075" cy="55562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8" name="AutoShape 601"/>
          <p:cNvSpPr>
            <a:spLocks noChangeAspect="1" noChangeArrowheads="1"/>
          </p:cNvSpPr>
          <p:nvPr/>
        </p:nvSpPr>
        <p:spPr bwMode="auto">
          <a:xfrm>
            <a:off x="5118100" y="4011613"/>
            <a:ext cx="92075" cy="55562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9" name="AutoShape 603"/>
          <p:cNvSpPr>
            <a:spLocks noChangeAspect="1" noChangeArrowheads="1"/>
          </p:cNvSpPr>
          <p:nvPr/>
        </p:nvSpPr>
        <p:spPr bwMode="auto">
          <a:xfrm>
            <a:off x="7091363" y="3887788"/>
            <a:ext cx="92075" cy="55562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0" name="AutoShape 604"/>
          <p:cNvSpPr>
            <a:spLocks noChangeAspect="1" noChangeArrowheads="1"/>
          </p:cNvSpPr>
          <p:nvPr/>
        </p:nvSpPr>
        <p:spPr bwMode="auto">
          <a:xfrm>
            <a:off x="7083425" y="4005263"/>
            <a:ext cx="92075" cy="55562"/>
          </a:xfrm>
          <a:prstGeom prst="flowChartConnector">
            <a:avLst/>
          </a:prstGeom>
          <a:solidFill>
            <a:srgbClr val="33333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5" name="Group 394"/>
          <p:cNvGrpSpPr/>
          <p:nvPr/>
        </p:nvGrpSpPr>
        <p:grpSpPr>
          <a:xfrm>
            <a:off x="914400" y="3276600"/>
            <a:ext cx="7315200" cy="2743200"/>
            <a:chOff x="914400" y="0"/>
            <a:chExt cx="7315200" cy="2743200"/>
          </a:xfrm>
        </p:grpSpPr>
        <p:grpSp>
          <p:nvGrpSpPr>
            <p:cNvPr id="390" name="Group 389"/>
            <p:cNvGrpSpPr/>
            <p:nvPr/>
          </p:nvGrpSpPr>
          <p:grpSpPr>
            <a:xfrm>
              <a:off x="914400" y="0"/>
              <a:ext cx="5486400" cy="2743200"/>
              <a:chOff x="914400" y="3200400"/>
              <a:chExt cx="5486400" cy="2743200"/>
            </a:xfrm>
          </p:grpSpPr>
          <p:sp>
            <p:nvSpPr>
              <p:cNvPr id="391" name="Rounded Rectangle 390"/>
              <p:cNvSpPr/>
              <p:nvPr/>
            </p:nvSpPr>
            <p:spPr>
              <a:xfrm>
                <a:off x="914400" y="3200400"/>
                <a:ext cx="1828800" cy="2743200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ounded Rectangle 391"/>
              <p:cNvSpPr/>
              <p:nvPr/>
            </p:nvSpPr>
            <p:spPr>
              <a:xfrm>
                <a:off x="2743200" y="3200400"/>
                <a:ext cx="1828800" cy="2743200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ounded Rectangle 392"/>
              <p:cNvSpPr/>
              <p:nvPr/>
            </p:nvSpPr>
            <p:spPr>
              <a:xfrm>
                <a:off x="4572000" y="3200400"/>
                <a:ext cx="1828800" cy="2743200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4" name="Rounded Rectangle 393"/>
            <p:cNvSpPr/>
            <p:nvPr/>
          </p:nvSpPr>
          <p:spPr>
            <a:xfrm>
              <a:off x="6400800" y="0"/>
              <a:ext cx="1828800" cy="27432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8" name="Group 397"/>
          <p:cNvGrpSpPr/>
          <p:nvPr/>
        </p:nvGrpSpPr>
        <p:grpSpPr>
          <a:xfrm>
            <a:off x="7086600" y="1066800"/>
            <a:ext cx="1828800" cy="762000"/>
            <a:chOff x="7086600" y="1066800"/>
            <a:chExt cx="1828800" cy="762000"/>
          </a:xfrm>
        </p:grpSpPr>
        <p:sp>
          <p:nvSpPr>
            <p:cNvPr id="396" name="Rounded Rectangle 395"/>
            <p:cNvSpPr/>
            <p:nvPr/>
          </p:nvSpPr>
          <p:spPr>
            <a:xfrm>
              <a:off x="7086600" y="1447800"/>
              <a:ext cx="1828800" cy="3810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TextBox 396"/>
            <p:cNvSpPr txBox="1"/>
            <p:nvPr/>
          </p:nvSpPr>
          <p:spPr>
            <a:xfrm>
              <a:off x="7467600" y="1066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32 bytes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4800600" y="1066800"/>
            <a:ext cx="2286000" cy="762000"/>
            <a:chOff x="7086600" y="1066800"/>
            <a:chExt cx="1828800" cy="762000"/>
          </a:xfrm>
        </p:grpSpPr>
        <p:sp>
          <p:nvSpPr>
            <p:cNvPr id="400" name="Rounded Rectangle 399"/>
            <p:cNvSpPr/>
            <p:nvPr/>
          </p:nvSpPr>
          <p:spPr>
            <a:xfrm>
              <a:off x="7086600" y="1447800"/>
              <a:ext cx="1828800" cy="3810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TextBox 400"/>
            <p:cNvSpPr txBox="1"/>
            <p:nvPr/>
          </p:nvSpPr>
          <p:spPr>
            <a:xfrm>
              <a:off x="7467600" y="1066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2^6 sets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2743200" y="1066800"/>
            <a:ext cx="2057400" cy="762000"/>
            <a:chOff x="7086600" y="1066800"/>
            <a:chExt cx="1828800" cy="762000"/>
          </a:xfrm>
        </p:grpSpPr>
        <p:sp>
          <p:nvSpPr>
            <p:cNvPr id="403" name="Rounded Rectangle 402"/>
            <p:cNvSpPr/>
            <p:nvPr/>
          </p:nvSpPr>
          <p:spPr>
            <a:xfrm>
              <a:off x="7086600" y="1447800"/>
              <a:ext cx="1828800" cy="3810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4" name="TextBox 403"/>
            <p:cNvSpPr txBox="1"/>
            <p:nvPr/>
          </p:nvSpPr>
          <p:spPr>
            <a:xfrm>
              <a:off x="7628467" y="1066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tag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08" name="Group 407"/>
          <p:cNvGrpSpPr/>
          <p:nvPr/>
        </p:nvGrpSpPr>
        <p:grpSpPr>
          <a:xfrm>
            <a:off x="3048000" y="1447800"/>
            <a:ext cx="4343400" cy="1905000"/>
            <a:chOff x="3048000" y="1447800"/>
            <a:chExt cx="4343400" cy="1905000"/>
          </a:xfrm>
        </p:grpSpPr>
        <p:sp>
          <p:nvSpPr>
            <p:cNvPr id="405" name="Rounded Rectangle 404"/>
            <p:cNvSpPr/>
            <p:nvPr/>
          </p:nvSpPr>
          <p:spPr>
            <a:xfrm>
              <a:off x="3048000" y="1828800"/>
              <a:ext cx="4343400" cy="15240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3962400" y="1447800"/>
              <a:ext cx="381000" cy="381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Rectangle 406"/>
            <p:cNvSpPr/>
            <p:nvPr/>
          </p:nvSpPr>
          <p:spPr>
            <a:xfrm>
              <a:off x="4343400" y="1447800"/>
              <a:ext cx="381000" cy="3810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59558"/>
            <a:ext cx="74676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03" name="Line 391"/>
          <p:cNvSpPr>
            <a:spLocks noChangeShapeType="1"/>
          </p:cNvSpPr>
          <p:nvPr/>
        </p:nvSpPr>
        <p:spPr bwMode="auto">
          <a:xfrm>
            <a:off x="3275013" y="905633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4" name="Line 392"/>
          <p:cNvSpPr>
            <a:spLocks noChangeShapeType="1"/>
          </p:cNvSpPr>
          <p:nvPr/>
        </p:nvSpPr>
        <p:spPr bwMode="auto">
          <a:xfrm>
            <a:off x="5554663" y="902458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6" name="Line 389"/>
          <p:cNvSpPr>
            <a:spLocks noChangeShapeType="1"/>
          </p:cNvSpPr>
          <p:nvPr/>
        </p:nvSpPr>
        <p:spPr bwMode="auto">
          <a:xfrm>
            <a:off x="2798763" y="900870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7" name="Line 390"/>
          <p:cNvSpPr>
            <a:spLocks noChangeShapeType="1"/>
          </p:cNvSpPr>
          <p:nvPr/>
        </p:nvSpPr>
        <p:spPr bwMode="auto">
          <a:xfrm>
            <a:off x="2395538" y="913570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8" name="Rectangle 421"/>
          <p:cNvSpPr>
            <a:spLocks noChangeArrowheads="1"/>
          </p:cNvSpPr>
          <p:nvPr/>
        </p:nvSpPr>
        <p:spPr bwMode="auto">
          <a:xfrm>
            <a:off x="1461052" y="1656520"/>
            <a:ext cx="361950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" name="Text Box 54"/>
          <p:cNvSpPr txBox="1">
            <a:spLocks noChangeArrowheads="1"/>
          </p:cNvSpPr>
          <p:nvPr/>
        </p:nvSpPr>
        <p:spPr bwMode="auto">
          <a:xfrm>
            <a:off x="1518202" y="2088320"/>
            <a:ext cx="3111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1</a:t>
            </a:r>
          </a:p>
        </p:txBody>
      </p:sp>
      <p:sp>
        <p:nvSpPr>
          <p:cNvPr id="410" name="Text Box 55"/>
          <p:cNvSpPr txBox="1">
            <a:spLocks noChangeArrowheads="1"/>
          </p:cNvSpPr>
          <p:nvPr/>
        </p:nvSpPr>
        <p:spPr bwMode="auto">
          <a:xfrm>
            <a:off x="1500740" y="1670808"/>
            <a:ext cx="3111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411" name="Line 422"/>
          <p:cNvSpPr>
            <a:spLocks noChangeShapeType="1"/>
          </p:cNvSpPr>
          <p:nvPr/>
        </p:nvSpPr>
        <p:spPr bwMode="auto">
          <a:xfrm>
            <a:off x="1470577" y="2047045"/>
            <a:ext cx="352425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412" name="Group 572"/>
          <p:cNvGrpSpPr>
            <a:grpSpLocks/>
          </p:cNvGrpSpPr>
          <p:nvPr/>
        </p:nvGrpSpPr>
        <p:grpSpPr bwMode="auto">
          <a:xfrm>
            <a:off x="1219200" y="1199320"/>
            <a:ext cx="5929312" cy="1620837"/>
            <a:chOff x="2248" y="1085"/>
            <a:chExt cx="2531" cy="1021"/>
          </a:xfrm>
        </p:grpSpPr>
        <p:sp>
          <p:nvSpPr>
            <p:cNvPr id="413" name="Line 78"/>
            <p:cNvSpPr>
              <a:spLocks noChangeShapeType="1"/>
            </p:cNvSpPr>
            <p:nvPr/>
          </p:nvSpPr>
          <p:spPr bwMode="auto">
            <a:xfrm>
              <a:off x="3334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" name="Line 79"/>
            <p:cNvSpPr>
              <a:spLocks noChangeShapeType="1"/>
            </p:cNvSpPr>
            <p:nvPr/>
          </p:nvSpPr>
          <p:spPr bwMode="auto">
            <a:xfrm>
              <a:off x="4557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5" name="Group 566"/>
            <p:cNvGrpSpPr>
              <a:grpSpLocks/>
            </p:cNvGrpSpPr>
            <p:nvPr/>
          </p:nvGrpSpPr>
          <p:grpSpPr bwMode="auto">
            <a:xfrm>
              <a:off x="2248" y="1085"/>
              <a:ext cx="2531" cy="968"/>
              <a:chOff x="2248" y="1085"/>
              <a:chExt cx="2531" cy="968"/>
            </a:xfrm>
          </p:grpSpPr>
          <p:sp>
            <p:nvSpPr>
              <p:cNvPr id="416" name="Text Box 5"/>
              <p:cNvSpPr txBox="1">
                <a:spLocks noChangeArrowheads="1"/>
              </p:cNvSpPr>
              <p:nvPr/>
            </p:nvSpPr>
            <p:spPr bwMode="auto">
              <a:xfrm>
                <a:off x="3742" y="1932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1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7" name="Text Box 6"/>
              <p:cNvSpPr txBox="1">
                <a:spLocks noChangeArrowheads="1"/>
              </p:cNvSpPr>
              <p:nvPr/>
            </p:nvSpPr>
            <p:spPr bwMode="auto">
              <a:xfrm>
                <a:off x="4572" y="1930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3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8" name="Text Box 7"/>
              <p:cNvSpPr txBox="1">
                <a:spLocks noChangeArrowheads="1"/>
              </p:cNvSpPr>
              <p:nvPr/>
            </p:nvSpPr>
            <p:spPr bwMode="auto">
              <a:xfrm>
                <a:off x="3348" y="1936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eaLnBrk="0" hangingPunct="0">
                  <a:spcAft>
                    <a:spcPts val="400"/>
                  </a:spcAft>
                </a:pPr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0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19" name="Text Box 8"/>
              <p:cNvSpPr txBox="1">
                <a:spLocks noChangeArrowheads="1"/>
              </p:cNvSpPr>
              <p:nvPr/>
            </p:nvSpPr>
            <p:spPr bwMode="auto">
              <a:xfrm>
                <a:off x="4108" y="1938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2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420" name="Line 49"/>
              <p:cNvSpPr>
                <a:spLocks noChangeShapeType="1"/>
              </p:cNvSpPr>
              <p:nvPr/>
            </p:nvSpPr>
            <p:spPr bwMode="auto">
              <a:xfrm>
                <a:off x="3708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" name="Line 50"/>
              <p:cNvSpPr>
                <a:spLocks noChangeShapeType="1"/>
              </p:cNvSpPr>
              <p:nvPr/>
            </p:nvSpPr>
            <p:spPr bwMode="auto">
              <a:xfrm>
                <a:off x="4083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" name="AutoShape 9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265"/>
                <a:ext cx="115" cy="107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3" name="Group 10"/>
              <p:cNvGrpSpPr>
                <a:grpSpLocks/>
              </p:cNvGrpSpPr>
              <p:nvPr/>
            </p:nvGrpSpPr>
            <p:grpSpPr bwMode="auto">
              <a:xfrm>
                <a:off x="2839" y="1259"/>
                <a:ext cx="105" cy="70"/>
                <a:chOff x="4606" y="4058"/>
                <a:chExt cx="204" cy="144"/>
              </a:xfrm>
            </p:grpSpPr>
            <p:sp>
              <p:nvSpPr>
                <p:cNvPr id="476" name="AutoShape 11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7" name="AutoShap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4" name="Line 13"/>
              <p:cNvSpPr>
                <a:spLocks noChangeShapeType="1"/>
              </p:cNvSpPr>
              <p:nvPr/>
            </p:nvSpPr>
            <p:spPr bwMode="auto">
              <a:xfrm>
                <a:off x="2953" y="1291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" name="Line 14"/>
              <p:cNvSpPr>
                <a:spLocks noChangeShapeType="1"/>
              </p:cNvSpPr>
              <p:nvPr/>
            </p:nvSpPr>
            <p:spPr bwMode="auto">
              <a:xfrm flipH="1">
                <a:off x="2759" y="1342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" name="Line 15"/>
              <p:cNvSpPr>
                <a:spLocks noChangeShapeType="1"/>
              </p:cNvSpPr>
              <p:nvPr/>
            </p:nvSpPr>
            <p:spPr bwMode="auto">
              <a:xfrm flipH="1">
                <a:off x="2671" y="1299"/>
                <a:ext cx="165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" name="AutoShape 16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400"/>
                <a:ext cx="117" cy="109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" name="Line 17"/>
              <p:cNvSpPr>
                <a:spLocks noChangeShapeType="1"/>
              </p:cNvSpPr>
              <p:nvPr/>
            </p:nvSpPr>
            <p:spPr bwMode="auto">
              <a:xfrm flipH="1">
                <a:off x="2520" y="1477"/>
                <a:ext cx="54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" name="Line 18"/>
              <p:cNvSpPr>
                <a:spLocks noChangeShapeType="1"/>
              </p:cNvSpPr>
              <p:nvPr/>
            </p:nvSpPr>
            <p:spPr bwMode="auto">
              <a:xfrm flipH="1">
                <a:off x="2683" y="1435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" name="Line 19"/>
              <p:cNvSpPr>
                <a:spLocks noChangeShapeType="1"/>
              </p:cNvSpPr>
              <p:nvPr/>
            </p:nvSpPr>
            <p:spPr bwMode="auto">
              <a:xfrm>
                <a:off x="2681" y="1299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" name="Line 20"/>
              <p:cNvSpPr>
                <a:spLocks noChangeShapeType="1"/>
              </p:cNvSpPr>
              <p:nvPr/>
            </p:nvSpPr>
            <p:spPr bwMode="auto">
              <a:xfrm>
                <a:off x="2759" y="1342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" name="AutoShape 21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541"/>
                <a:ext cx="115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33" name="Group 22"/>
              <p:cNvGrpSpPr>
                <a:grpSpLocks/>
              </p:cNvGrpSpPr>
              <p:nvPr/>
            </p:nvGrpSpPr>
            <p:grpSpPr bwMode="auto">
              <a:xfrm>
                <a:off x="2839" y="1536"/>
                <a:ext cx="105" cy="70"/>
                <a:chOff x="4606" y="4058"/>
                <a:chExt cx="204" cy="144"/>
              </a:xfrm>
            </p:grpSpPr>
            <p:sp>
              <p:nvSpPr>
                <p:cNvPr id="474" name="AutoShape 23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5" name="AutoShape 24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4" name="Line 25"/>
              <p:cNvSpPr>
                <a:spLocks noChangeShapeType="1"/>
              </p:cNvSpPr>
              <p:nvPr/>
            </p:nvSpPr>
            <p:spPr bwMode="auto">
              <a:xfrm>
                <a:off x="2953" y="1567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" name="Line 26"/>
              <p:cNvSpPr>
                <a:spLocks noChangeShapeType="1"/>
              </p:cNvSpPr>
              <p:nvPr/>
            </p:nvSpPr>
            <p:spPr bwMode="auto">
              <a:xfrm flipH="1">
                <a:off x="2759" y="1617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" name="Line 27"/>
              <p:cNvSpPr>
                <a:spLocks noChangeShapeType="1"/>
              </p:cNvSpPr>
              <p:nvPr/>
            </p:nvSpPr>
            <p:spPr bwMode="auto">
              <a:xfrm flipH="1">
                <a:off x="2604" y="1574"/>
                <a:ext cx="2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" name="AutoShape 28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677"/>
                <a:ext cx="117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" name="Line 29"/>
              <p:cNvSpPr>
                <a:spLocks noChangeShapeType="1"/>
              </p:cNvSpPr>
              <p:nvPr/>
            </p:nvSpPr>
            <p:spPr bwMode="auto">
              <a:xfrm flipH="1">
                <a:off x="2515" y="1753"/>
                <a:ext cx="547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" name="Line 30"/>
              <p:cNvSpPr>
                <a:spLocks noChangeShapeType="1"/>
              </p:cNvSpPr>
              <p:nvPr/>
            </p:nvSpPr>
            <p:spPr bwMode="auto">
              <a:xfrm flipH="1">
                <a:off x="2683" y="1710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" name="Line 31"/>
              <p:cNvSpPr>
                <a:spLocks noChangeShapeType="1"/>
              </p:cNvSpPr>
              <p:nvPr/>
            </p:nvSpPr>
            <p:spPr bwMode="auto">
              <a:xfrm>
                <a:off x="2681" y="1570"/>
                <a:ext cx="0" cy="1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" name="Line 32"/>
              <p:cNvSpPr>
                <a:spLocks noChangeShapeType="1"/>
              </p:cNvSpPr>
              <p:nvPr/>
            </p:nvSpPr>
            <p:spPr bwMode="auto">
              <a:xfrm>
                <a:off x="2759" y="1617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" name="AutoShape 33"/>
              <p:cNvSpPr>
                <a:spLocks noChangeArrowheads="1"/>
              </p:cNvSpPr>
              <p:nvPr/>
            </p:nvSpPr>
            <p:spPr bwMode="auto">
              <a:xfrm rot="5400000">
                <a:off x="3305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" name="AutoShape 34"/>
              <p:cNvSpPr>
                <a:spLocks noChangeArrowheads="1"/>
              </p:cNvSpPr>
              <p:nvPr/>
            </p:nvSpPr>
            <p:spPr bwMode="auto">
              <a:xfrm rot="5400000">
                <a:off x="3681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" name="AutoShape 35"/>
              <p:cNvSpPr>
                <a:spLocks noChangeArrowheads="1"/>
              </p:cNvSpPr>
              <p:nvPr/>
            </p:nvSpPr>
            <p:spPr bwMode="auto">
              <a:xfrm rot="5400000">
                <a:off x="4048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" name="AutoShape 36"/>
              <p:cNvSpPr>
                <a:spLocks noChangeArrowheads="1"/>
              </p:cNvSpPr>
              <p:nvPr/>
            </p:nvSpPr>
            <p:spPr bwMode="auto">
              <a:xfrm rot="5400000">
                <a:off x="4526" y="1797"/>
                <a:ext cx="69" cy="116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" name="Line 37"/>
              <p:cNvSpPr>
                <a:spLocks noChangeShapeType="1"/>
              </p:cNvSpPr>
              <p:nvPr/>
            </p:nvSpPr>
            <p:spPr bwMode="auto">
              <a:xfrm>
                <a:off x="3172" y="1734"/>
                <a:ext cx="13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" name="Line 38"/>
              <p:cNvSpPr>
                <a:spLocks noChangeShapeType="1"/>
              </p:cNvSpPr>
              <p:nvPr/>
            </p:nvSpPr>
            <p:spPr bwMode="auto">
              <a:xfrm>
                <a:off x="3179" y="1598"/>
                <a:ext cx="9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" name="Line 39"/>
              <p:cNvSpPr>
                <a:spLocks noChangeShapeType="1"/>
              </p:cNvSpPr>
              <p:nvPr/>
            </p:nvSpPr>
            <p:spPr bwMode="auto">
              <a:xfrm>
                <a:off x="3165" y="1454"/>
                <a:ext cx="13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" name="Line 40"/>
              <p:cNvSpPr>
                <a:spLocks noChangeShapeType="1"/>
              </p:cNvSpPr>
              <p:nvPr/>
            </p:nvSpPr>
            <p:spPr bwMode="auto">
              <a:xfrm>
                <a:off x="3179" y="1314"/>
                <a:ext cx="5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" name="Line 41"/>
              <p:cNvSpPr>
                <a:spLocks noChangeShapeType="1"/>
              </p:cNvSpPr>
              <p:nvPr/>
            </p:nvSpPr>
            <p:spPr bwMode="auto">
              <a:xfrm>
                <a:off x="3307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" name="Line 42"/>
              <p:cNvSpPr>
                <a:spLocks noChangeShapeType="1"/>
              </p:cNvSpPr>
              <p:nvPr/>
            </p:nvSpPr>
            <p:spPr bwMode="auto">
              <a:xfrm>
                <a:off x="3353" y="1602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" name="Line 43"/>
              <p:cNvSpPr>
                <a:spLocks noChangeShapeType="1"/>
              </p:cNvSpPr>
              <p:nvPr/>
            </p:nvSpPr>
            <p:spPr bwMode="auto">
              <a:xfrm>
                <a:off x="3689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" name="Line 44"/>
              <p:cNvSpPr>
                <a:spLocks noChangeShapeType="1"/>
              </p:cNvSpPr>
              <p:nvPr/>
            </p:nvSpPr>
            <p:spPr bwMode="auto">
              <a:xfrm>
                <a:off x="3727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" name="Line 45"/>
              <p:cNvSpPr>
                <a:spLocks noChangeShapeType="1"/>
              </p:cNvSpPr>
              <p:nvPr/>
            </p:nvSpPr>
            <p:spPr bwMode="auto">
              <a:xfrm>
                <a:off x="4057" y="1458"/>
                <a:ext cx="0" cy="3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" name="Line 46"/>
              <p:cNvSpPr>
                <a:spLocks noChangeShapeType="1"/>
              </p:cNvSpPr>
              <p:nvPr/>
            </p:nvSpPr>
            <p:spPr bwMode="auto">
              <a:xfrm>
                <a:off x="4090" y="1602"/>
                <a:ext cx="0" cy="2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" name="Line 47"/>
              <p:cNvSpPr>
                <a:spLocks noChangeShapeType="1"/>
              </p:cNvSpPr>
              <p:nvPr/>
            </p:nvSpPr>
            <p:spPr bwMode="auto">
              <a:xfrm>
                <a:off x="4573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7" name="Line 48"/>
              <p:cNvSpPr>
                <a:spLocks noChangeShapeType="1"/>
              </p:cNvSpPr>
              <p:nvPr/>
            </p:nvSpPr>
            <p:spPr bwMode="auto">
              <a:xfrm>
                <a:off x="4541" y="144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8" name="Freeform 51"/>
              <p:cNvSpPr>
                <a:spLocks/>
              </p:cNvSpPr>
              <p:nvPr/>
            </p:nvSpPr>
            <p:spPr bwMode="auto">
              <a:xfrm>
                <a:off x="2248" y="1162"/>
                <a:ext cx="2443" cy="7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36" y="0"/>
                  </a:cxn>
                  <a:cxn ang="0">
                    <a:pos x="2736" y="1584"/>
                  </a:cxn>
                  <a:cxn ang="0">
                    <a:pos x="0" y="1584"/>
                  </a:cxn>
                  <a:cxn ang="0">
                    <a:pos x="0" y="144"/>
                  </a:cxn>
                </a:cxnLst>
                <a:rect l="0" t="0" r="r" b="b"/>
                <a:pathLst>
                  <a:path w="2736" h="1584">
                    <a:moveTo>
                      <a:pt x="0" y="0"/>
                    </a:moveTo>
                    <a:lnTo>
                      <a:pt x="2736" y="0"/>
                    </a:lnTo>
                    <a:lnTo>
                      <a:pt x="2736" y="1584"/>
                    </a:lnTo>
                    <a:lnTo>
                      <a:pt x="0" y="1584"/>
                    </a:lnTo>
                    <a:lnTo>
                      <a:pt x="0" y="144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9" name="Oval 393"/>
              <p:cNvSpPr>
                <a:spLocks noChangeAspect="1" noChangeArrowheads="1"/>
              </p:cNvSpPr>
              <p:nvPr/>
            </p:nvSpPr>
            <p:spPr bwMode="auto">
              <a:xfrm>
                <a:off x="4564" y="1727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" name="Oval 394"/>
              <p:cNvSpPr>
                <a:spLocks noChangeAspect="1" noChangeArrowheads="1"/>
              </p:cNvSpPr>
              <p:nvPr/>
            </p:nvSpPr>
            <p:spPr bwMode="auto">
              <a:xfrm>
                <a:off x="4033" y="1450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" name="Oval 395"/>
              <p:cNvSpPr>
                <a:spLocks noChangeAspect="1" noChangeArrowheads="1"/>
              </p:cNvSpPr>
              <p:nvPr/>
            </p:nvSpPr>
            <p:spPr bwMode="auto">
              <a:xfrm>
                <a:off x="4072" y="1586"/>
                <a:ext cx="51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" name="Oval 396"/>
              <p:cNvSpPr>
                <a:spLocks noChangeAspect="1" noChangeArrowheads="1"/>
              </p:cNvSpPr>
              <p:nvPr/>
            </p:nvSpPr>
            <p:spPr bwMode="auto">
              <a:xfrm>
                <a:off x="3650" y="130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" name="Oval 397"/>
              <p:cNvSpPr>
                <a:spLocks noChangeAspect="1" noChangeArrowheads="1"/>
              </p:cNvSpPr>
              <p:nvPr/>
            </p:nvSpPr>
            <p:spPr bwMode="auto">
              <a:xfrm>
                <a:off x="2738" y="1463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4" name="Oval 398"/>
              <p:cNvSpPr>
                <a:spLocks noChangeAspect="1" noChangeArrowheads="1"/>
              </p:cNvSpPr>
              <p:nvPr/>
            </p:nvSpPr>
            <p:spPr bwMode="auto">
              <a:xfrm>
                <a:off x="3331" y="158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" name="Oval 399"/>
              <p:cNvSpPr>
                <a:spLocks noChangeAspect="1" noChangeArrowheads="1"/>
              </p:cNvSpPr>
              <p:nvPr/>
            </p:nvSpPr>
            <p:spPr bwMode="auto">
              <a:xfrm>
                <a:off x="3288" y="130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6" name="Oval 400"/>
              <p:cNvSpPr>
                <a:spLocks noChangeAspect="1" noChangeArrowheads="1"/>
              </p:cNvSpPr>
              <p:nvPr/>
            </p:nvSpPr>
            <p:spPr bwMode="auto">
              <a:xfrm>
                <a:off x="4507" y="1435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" name="Oval 401"/>
              <p:cNvSpPr>
                <a:spLocks noChangeAspect="1" noChangeArrowheads="1"/>
              </p:cNvSpPr>
              <p:nvPr/>
            </p:nvSpPr>
            <p:spPr bwMode="auto">
              <a:xfrm>
                <a:off x="3700" y="172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" name="Oval 402"/>
              <p:cNvSpPr>
                <a:spLocks noChangeAspect="1" noChangeArrowheads="1"/>
              </p:cNvSpPr>
              <p:nvPr/>
            </p:nvSpPr>
            <p:spPr bwMode="auto">
              <a:xfrm>
                <a:off x="2746" y="1734"/>
                <a:ext cx="50" cy="2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" name="Oval 403"/>
              <p:cNvSpPr>
                <a:spLocks noChangeAspect="1" noChangeArrowheads="1"/>
              </p:cNvSpPr>
              <p:nvPr/>
            </p:nvSpPr>
            <p:spPr bwMode="auto">
              <a:xfrm>
                <a:off x="2651" y="1568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0" name="Oval 404"/>
              <p:cNvSpPr>
                <a:spLocks noChangeAspect="1" noChangeArrowheads="1"/>
              </p:cNvSpPr>
              <p:nvPr/>
            </p:nvSpPr>
            <p:spPr bwMode="auto">
              <a:xfrm>
                <a:off x="2660" y="128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1" name="Text Box 412"/>
              <p:cNvSpPr txBox="1">
                <a:spLocks noChangeArrowheads="1"/>
              </p:cNvSpPr>
              <p:nvPr/>
            </p:nvSpPr>
            <p:spPr bwMode="auto">
              <a:xfrm>
                <a:off x="3570" y="1216"/>
                <a:ext cx="1054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 eaLnBrk="0" hangingPunct="0"/>
                <a:r>
                  <a:rPr lang="en-US" altLang="zh-CN" sz="1200" dirty="0">
                    <a:latin typeface="Times New Roman" pitchFamily="18" charset="0"/>
                    <a:ea typeface="宋体" pitchFamily="2" charset="-122"/>
                  </a:rPr>
                  <a:t>Configuration circuit</a:t>
                </a:r>
              </a:p>
            </p:txBody>
          </p:sp>
          <p:sp>
            <p:nvSpPr>
              <p:cNvPr id="472" name="Freeform 550"/>
              <p:cNvSpPr>
                <a:spLocks/>
              </p:cNvSpPr>
              <p:nvPr/>
            </p:nvSpPr>
            <p:spPr bwMode="auto">
              <a:xfrm>
                <a:off x="2568" y="1099"/>
                <a:ext cx="192" cy="475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226"/>
                  </a:cxn>
                  <a:cxn ang="0">
                    <a:pos x="0" y="466"/>
                  </a:cxn>
                  <a:cxn ang="0">
                    <a:pos x="53" y="475"/>
                  </a:cxn>
                </a:cxnLst>
                <a:rect l="0" t="0" r="r" b="b"/>
                <a:pathLst>
                  <a:path w="192" h="475">
                    <a:moveTo>
                      <a:pt x="192" y="0"/>
                    </a:moveTo>
                    <a:lnTo>
                      <a:pt x="0" y="226"/>
                    </a:lnTo>
                    <a:lnTo>
                      <a:pt x="0" y="466"/>
                    </a:lnTo>
                    <a:lnTo>
                      <a:pt x="53" y="475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73" name="Line 552"/>
              <p:cNvSpPr>
                <a:spLocks noChangeShapeType="1"/>
              </p:cNvSpPr>
              <p:nvPr/>
            </p:nvSpPr>
            <p:spPr bwMode="auto">
              <a:xfrm flipH="1">
                <a:off x="2678" y="1085"/>
                <a:ext cx="36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478" name="Text Box 388"/>
          <p:cNvSpPr txBox="1">
            <a:spLocks noChangeArrowheads="1"/>
          </p:cNvSpPr>
          <p:nvPr/>
        </p:nvSpPr>
        <p:spPr bwMode="auto">
          <a:xfrm>
            <a:off x="1211263" y="894520"/>
            <a:ext cx="6408737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zh-CN" altLang="en-US" sz="1000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31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tag address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13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12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10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           index                 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5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4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line offset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479" name="Rounded Rectangle 478"/>
          <p:cNvSpPr/>
          <p:nvPr/>
        </p:nvSpPr>
        <p:spPr>
          <a:xfrm>
            <a:off x="3455504" y="279952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0" name="Rounded Rectangle 479"/>
          <p:cNvSpPr/>
          <p:nvPr/>
        </p:nvSpPr>
        <p:spPr>
          <a:xfrm>
            <a:off x="4343400" y="279952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ounded Rectangle 480"/>
          <p:cNvSpPr/>
          <p:nvPr/>
        </p:nvSpPr>
        <p:spPr>
          <a:xfrm>
            <a:off x="5221356" y="2819400"/>
            <a:ext cx="609600" cy="1905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Rounded Rectangle 481"/>
          <p:cNvSpPr/>
          <p:nvPr/>
        </p:nvSpPr>
        <p:spPr>
          <a:xfrm>
            <a:off x="6337852" y="279952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TextBox 482"/>
          <p:cNvSpPr txBox="1"/>
          <p:nvPr/>
        </p:nvSpPr>
        <p:spPr>
          <a:xfrm flipV="1">
            <a:off x="3500736" y="304800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4" name="TextBox 483"/>
          <p:cNvSpPr txBox="1"/>
          <p:nvPr/>
        </p:nvSpPr>
        <p:spPr>
          <a:xfrm flipV="1">
            <a:off x="4415137" y="297180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bank2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5" name="TextBox 484"/>
          <p:cNvSpPr txBox="1"/>
          <p:nvPr/>
        </p:nvSpPr>
        <p:spPr>
          <a:xfrm flipV="1">
            <a:off x="5253337" y="304800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bank3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6" name="TextBox 485"/>
          <p:cNvSpPr txBox="1"/>
          <p:nvPr/>
        </p:nvSpPr>
        <p:spPr>
          <a:xfrm flipV="1">
            <a:off x="6396337" y="304800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bank4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7" name="TextBox 486"/>
          <p:cNvSpPr txBox="1"/>
          <p:nvPr/>
        </p:nvSpPr>
        <p:spPr>
          <a:xfrm>
            <a:off x="1066800" y="318052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Reg0 =1; Reg1 =1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Four-way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c0, c1,c2,c3 = 1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All banks are active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8" name="Rounded Rectangle 487"/>
          <p:cNvSpPr/>
          <p:nvPr/>
        </p:nvSpPr>
        <p:spPr>
          <a:xfrm>
            <a:off x="3276600" y="894520"/>
            <a:ext cx="2286000" cy="304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Rounded Rectangle 488"/>
          <p:cNvSpPr/>
          <p:nvPr/>
        </p:nvSpPr>
        <p:spPr>
          <a:xfrm>
            <a:off x="1219200" y="894520"/>
            <a:ext cx="2057400" cy="304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TextBox 489"/>
          <p:cNvSpPr txBox="1"/>
          <p:nvPr/>
        </p:nvSpPr>
        <p:spPr>
          <a:xfrm>
            <a:off x="1828800" y="5068669"/>
            <a:ext cx="5486400" cy="64633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Given an address, four banks are selected as four ways, no matter what is a11 or a12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55955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en-US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endParaRPr kumimoji="0" lang="en-US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Line 391"/>
          <p:cNvSpPr>
            <a:spLocks noChangeShapeType="1"/>
          </p:cNvSpPr>
          <p:nvPr/>
        </p:nvSpPr>
        <p:spPr bwMode="auto">
          <a:xfrm>
            <a:off x="2665413" y="773113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Line 392"/>
          <p:cNvSpPr>
            <a:spLocks noChangeShapeType="1"/>
          </p:cNvSpPr>
          <p:nvPr/>
        </p:nvSpPr>
        <p:spPr bwMode="auto">
          <a:xfrm>
            <a:off x="4945063" y="769938"/>
            <a:ext cx="0" cy="2667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Line 389"/>
          <p:cNvSpPr>
            <a:spLocks noChangeShapeType="1"/>
          </p:cNvSpPr>
          <p:nvPr/>
        </p:nvSpPr>
        <p:spPr bwMode="auto">
          <a:xfrm>
            <a:off x="2189163" y="768350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390"/>
          <p:cNvSpPr>
            <a:spLocks noChangeShapeType="1"/>
          </p:cNvSpPr>
          <p:nvPr/>
        </p:nvSpPr>
        <p:spPr bwMode="auto">
          <a:xfrm>
            <a:off x="1785938" y="781050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none" w="sm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421"/>
          <p:cNvSpPr>
            <a:spLocks noChangeArrowheads="1"/>
          </p:cNvSpPr>
          <p:nvPr/>
        </p:nvSpPr>
        <p:spPr bwMode="auto">
          <a:xfrm>
            <a:off x="851452" y="1524000"/>
            <a:ext cx="361950" cy="781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54"/>
          <p:cNvSpPr txBox="1">
            <a:spLocks noChangeArrowheads="1"/>
          </p:cNvSpPr>
          <p:nvPr/>
        </p:nvSpPr>
        <p:spPr bwMode="auto">
          <a:xfrm>
            <a:off x="908602" y="1955800"/>
            <a:ext cx="31115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1</a:t>
            </a:r>
          </a:p>
        </p:txBody>
      </p:sp>
      <p:sp>
        <p:nvSpPr>
          <p:cNvPr id="12" name="Text Box 55"/>
          <p:cNvSpPr txBox="1">
            <a:spLocks noChangeArrowheads="1"/>
          </p:cNvSpPr>
          <p:nvPr/>
        </p:nvSpPr>
        <p:spPr bwMode="auto">
          <a:xfrm>
            <a:off x="891140" y="1538288"/>
            <a:ext cx="3111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/>
          <a:lstStyle/>
          <a:p>
            <a:pPr eaLnBrk="0" hangingPunct="0"/>
            <a:r>
              <a:rPr lang="en-US" altLang="zh-CN" sz="1200">
                <a:latin typeface="Times New Roman" pitchFamily="18" charset="0"/>
                <a:ea typeface="宋体" pitchFamily="2" charset="-122"/>
              </a:rPr>
              <a:t>reg</a:t>
            </a:r>
            <a:r>
              <a:rPr lang="en-US" altLang="zh-CN" sz="1200" baseline="-2500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13" name="Line 422"/>
          <p:cNvSpPr>
            <a:spLocks noChangeShapeType="1"/>
          </p:cNvSpPr>
          <p:nvPr/>
        </p:nvSpPr>
        <p:spPr bwMode="auto">
          <a:xfrm>
            <a:off x="860977" y="1914525"/>
            <a:ext cx="352425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14" name="Group 572"/>
          <p:cNvGrpSpPr>
            <a:grpSpLocks/>
          </p:cNvGrpSpPr>
          <p:nvPr/>
        </p:nvGrpSpPr>
        <p:grpSpPr bwMode="auto">
          <a:xfrm>
            <a:off x="609600" y="1066800"/>
            <a:ext cx="5929312" cy="1620837"/>
            <a:chOff x="2248" y="1085"/>
            <a:chExt cx="2531" cy="1021"/>
          </a:xfrm>
        </p:grpSpPr>
        <p:sp>
          <p:nvSpPr>
            <p:cNvPr id="15" name="Line 78"/>
            <p:cNvSpPr>
              <a:spLocks noChangeShapeType="1"/>
            </p:cNvSpPr>
            <p:nvPr/>
          </p:nvSpPr>
          <p:spPr bwMode="auto">
            <a:xfrm>
              <a:off x="3334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79"/>
            <p:cNvSpPr>
              <a:spLocks noChangeShapeType="1"/>
            </p:cNvSpPr>
            <p:nvPr/>
          </p:nvSpPr>
          <p:spPr bwMode="auto">
            <a:xfrm>
              <a:off x="4557" y="189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" name="Group 566"/>
            <p:cNvGrpSpPr>
              <a:grpSpLocks/>
            </p:cNvGrpSpPr>
            <p:nvPr/>
          </p:nvGrpSpPr>
          <p:grpSpPr bwMode="auto">
            <a:xfrm>
              <a:off x="2248" y="1085"/>
              <a:ext cx="2531" cy="968"/>
              <a:chOff x="2248" y="1085"/>
              <a:chExt cx="2531" cy="968"/>
            </a:xfrm>
          </p:grpSpPr>
          <p:sp>
            <p:nvSpPr>
              <p:cNvPr id="18" name="Text Box 5"/>
              <p:cNvSpPr txBox="1">
                <a:spLocks noChangeArrowheads="1"/>
              </p:cNvSpPr>
              <p:nvPr/>
            </p:nvSpPr>
            <p:spPr bwMode="auto">
              <a:xfrm>
                <a:off x="3742" y="1932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1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4572" y="1930"/>
                <a:ext cx="207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3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0" name="Text Box 7"/>
              <p:cNvSpPr txBox="1">
                <a:spLocks noChangeArrowheads="1"/>
              </p:cNvSpPr>
              <p:nvPr/>
            </p:nvSpPr>
            <p:spPr bwMode="auto">
              <a:xfrm>
                <a:off x="3348" y="1936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 eaLnBrk="0" hangingPunct="0">
                  <a:spcAft>
                    <a:spcPts val="400"/>
                  </a:spcAft>
                </a:pPr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0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4108" y="1938"/>
                <a:ext cx="208" cy="11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eaLnBrk="0" hangingPunct="0"/>
                <a:r>
                  <a:rPr lang="en-US" altLang="zh-CN" sz="1200">
                    <a:latin typeface="Times New Roman" pitchFamily="18" charset="0"/>
                    <a:ea typeface="宋体" pitchFamily="2" charset="-122"/>
                  </a:rPr>
                  <a:t>c</a:t>
                </a:r>
                <a:r>
                  <a:rPr lang="en-US" altLang="zh-CN" sz="1200" baseline="-25000">
                    <a:latin typeface="Times New Roman" pitchFamily="18" charset="0"/>
                    <a:ea typeface="宋体" pitchFamily="2" charset="-122"/>
                  </a:rPr>
                  <a:t>2</a:t>
                </a:r>
                <a:endParaRPr lang="en-US" altLang="zh-CN" sz="1200">
                  <a:latin typeface="Times New Roman" pitchFamily="18" charset="0"/>
                  <a:ea typeface="宋体" pitchFamily="2" charset="-122"/>
                </a:endParaRPr>
              </a:p>
            </p:txBody>
          </p:sp>
          <p:sp>
            <p:nvSpPr>
              <p:cNvPr id="22" name="Line 49"/>
              <p:cNvSpPr>
                <a:spLocks noChangeShapeType="1"/>
              </p:cNvSpPr>
              <p:nvPr/>
            </p:nvSpPr>
            <p:spPr bwMode="auto">
              <a:xfrm>
                <a:off x="3708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50"/>
              <p:cNvSpPr>
                <a:spLocks noChangeShapeType="1"/>
              </p:cNvSpPr>
              <p:nvPr/>
            </p:nvSpPr>
            <p:spPr bwMode="auto">
              <a:xfrm>
                <a:off x="4083" y="1889"/>
                <a:ext cx="0" cy="14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AutoShape 9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265"/>
                <a:ext cx="115" cy="107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5" name="Group 10"/>
              <p:cNvGrpSpPr>
                <a:grpSpLocks/>
              </p:cNvGrpSpPr>
              <p:nvPr/>
            </p:nvGrpSpPr>
            <p:grpSpPr bwMode="auto">
              <a:xfrm>
                <a:off x="2839" y="1259"/>
                <a:ext cx="105" cy="70"/>
                <a:chOff x="4606" y="4058"/>
                <a:chExt cx="204" cy="144"/>
              </a:xfrm>
            </p:grpSpPr>
            <p:sp>
              <p:nvSpPr>
                <p:cNvPr id="78" name="AutoShape 11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AutoShap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6" name="Line 13"/>
              <p:cNvSpPr>
                <a:spLocks noChangeShapeType="1"/>
              </p:cNvSpPr>
              <p:nvPr/>
            </p:nvSpPr>
            <p:spPr bwMode="auto">
              <a:xfrm>
                <a:off x="2953" y="1291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14"/>
              <p:cNvSpPr>
                <a:spLocks noChangeShapeType="1"/>
              </p:cNvSpPr>
              <p:nvPr/>
            </p:nvSpPr>
            <p:spPr bwMode="auto">
              <a:xfrm flipH="1">
                <a:off x="2759" y="1342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15"/>
              <p:cNvSpPr>
                <a:spLocks noChangeShapeType="1"/>
              </p:cNvSpPr>
              <p:nvPr/>
            </p:nvSpPr>
            <p:spPr bwMode="auto">
              <a:xfrm flipH="1">
                <a:off x="2671" y="1299"/>
                <a:ext cx="165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AutoShape 16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400"/>
                <a:ext cx="117" cy="109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7"/>
              <p:cNvSpPr>
                <a:spLocks noChangeShapeType="1"/>
              </p:cNvSpPr>
              <p:nvPr/>
            </p:nvSpPr>
            <p:spPr bwMode="auto">
              <a:xfrm flipH="1">
                <a:off x="2520" y="1477"/>
                <a:ext cx="54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8"/>
              <p:cNvSpPr>
                <a:spLocks noChangeShapeType="1"/>
              </p:cNvSpPr>
              <p:nvPr/>
            </p:nvSpPr>
            <p:spPr bwMode="auto">
              <a:xfrm flipH="1">
                <a:off x="2683" y="1435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19"/>
              <p:cNvSpPr>
                <a:spLocks noChangeShapeType="1"/>
              </p:cNvSpPr>
              <p:nvPr/>
            </p:nvSpPr>
            <p:spPr bwMode="auto">
              <a:xfrm>
                <a:off x="2681" y="1299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0"/>
              <p:cNvSpPr>
                <a:spLocks noChangeShapeType="1"/>
              </p:cNvSpPr>
              <p:nvPr/>
            </p:nvSpPr>
            <p:spPr bwMode="auto">
              <a:xfrm>
                <a:off x="2759" y="1342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AutoShape 21"/>
              <p:cNvSpPr>
                <a:spLocks noChangeAspect="1" noChangeArrowheads="1"/>
              </p:cNvSpPr>
              <p:nvPr/>
            </p:nvSpPr>
            <p:spPr bwMode="auto">
              <a:xfrm rot="10815945">
                <a:off x="3065" y="1541"/>
                <a:ext cx="115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5" name="Group 22"/>
              <p:cNvGrpSpPr>
                <a:grpSpLocks/>
              </p:cNvGrpSpPr>
              <p:nvPr/>
            </p:nvGrpSpPr>
            <p:grpSpPr bwMode="auto">
              <a:xfrm>
                <a:off x="2839" y="1536"/>
                <a:ext cx="105" cy="70"/>
                <a:chOff x="4606" y="4058"/>
                <a:chExt cx="204" cy="144"/>
              </a:xfrm>
            </p:grpSpPr>
            <p:sp>
              <p:nvSpPr>
                <p:cNvPr id="76" name="AutoShape 23"/>
                <p:cNvSpPr>
                  <a:spLocks noChangeArrowheads="1"/>
                </p:cNvSpPr>
                <p:nvPr/>
              </p:nvSpPr>
              <p:spPr bwMode="auto">
                <a:xfrm rot="-5394348">
                  <a:off x="4606" y="4058"/>
                  <a:ext cx="144" cy="144"/>
                </a:xfrm>
                <a:prstGeom prst="flowChartMerge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7" name="AutoShape 24"/>
                <p:cNvSpPr>
                  <a:spLocks noChangeAspect="1" noChangeArrowheads="1"/>
                </p:cNvSpPr>
                <p:nvPr/>
              </p:nvSpPr>
              <p:spPr bwMode="auto">
                <a:xfrm>
                  <a:off x="4752" y="4096"/>
                  <a:ext cx="58" cy="58"/>
                </a:xfrm>
                <a:prstGeom prst="flowChartConnector">
                  <a:avLst/>
                </a:prstGeom>
                <a:solidFill>
                  <a:schemeClr val="folHlink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6" name="Line 25"/>
              <p:cNvSpPr>
                <a:spLocks noChangeShapeType="1"/>
              </p:cNvSpPr>
              <p:nvPr/>
            </p:nvSpPr>
            <p:spPr bwMode="auto">
              <a:xfrm>
                <a:off x="2953" y="1567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26"/>
              <p:cNvSpPr>
                <a:spLocks noChangeShapeType="1"/>
              </p:cNvSpPr>
              <p:nvPr/>
            </p:nvSpPr>
            <p:spPr bwMode="auto">
              <a:xfrm flipH="1">
                <a:off x="2759" y="1617"/>
                <a:ext cx="3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27"/>
              <p:cNvSpPr>
                <a:spLocks noChangeShapeType="1"/>
              </p:cNvSpPr>
              <p:nvPr/>
            </p:nvSpPr>
            <p:spPr bwMode="auto">
              <a:xfrm flipH="1">
                <a:off x="2604" y="1574"/>
                <a:ext cx="23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AutoShape 28"/>
              <p:cNvSpPr>
                <a:spLocks noChangeAspect="1" noChangeArrowheads="1"/>
              </p:cNvSpPr>
              <p:nvPr/>
            </p:nvSpPr>
            <p:spPr bwMode="auto">
              <a:xfrm rot="10815945">
                <a:off x="3056" y="1677"/>
                <a:ext cx="117" cy="108"/>
              </a:xfrm>
              <a:prstGeom prst="flowChartOnlineStorag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29"/>
              <p:cNvSpPr>
                <a:spLocks noChangeShapeType="1"/>
              </p:cNvSpPr>
              <p:nvPr/>
            </p:nvSpPr>
            <p:spPr bwMode="auto">
              <a:xfrm flipH="1">
                <a:off x="2515" y="1753"/>
                <a:ext cx="547" cy="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30"/>
              <p:cNvSpPr>
                <a:spLocks noChangeShapeType="1"/>
              </p:cNvSpPr>
              <p:nvPr/>
            </p:nvSpPr>
            <p:spPr bwMode="auto">
              <a:xfrm flipH="1">
                <a:off x="2683" y="1710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31"/>
              <p:cNvSpPr>
                <a:spLocks noChangeShapeType="1"/>
              </p:cNvSpPr>
              <p:nvPr/>
            </p:nvSpPr>
            <p:spPr bwMode="auto">
              <a:xfrm>
                <a:off x="2681" y="1570"/>
                <a:ext cx="0" cy="1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32"/>
              <p:cNvSpPr>
                <a:spLocks noChangeShapeType="1"/>
              </p:cNvSpPr>
              <p:nvPr/>
            </p:nvSpPr>
            <p:spPr bwMode="auto">
              <a:xfrm>
                <a:off x="2759" y="1617"/>
                <a:ext cx="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AutoShape 33"/>
              <p:cNvSpPr>
                <a:spLocks noChangeArrowheads="1"/>
              </p:cNvSpPr>
              <p:nvPr/>
            </p:nvSpPr>
            <p:spPr bwMode="auto">
              <a:xfrm rot="5400000">
                <a:off x="3305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AutoShape 34"/>
              <p:cNvSpPr>
                <a:spLocks noChangeArrowheads="1"/>
              </p:cNvSpPr>
              <p:nvPr/>
            </p:nvSpPr>
            <p:spPr bwMode="auto">
              <a:xfrm rot="5400000">
                <a:off x="3681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AutoShape 35"/>
              <p:cNvSpPr>
                <a:spLocks noChangeArrowheads="1"/>
              </p:cNvSpPr>
              <p:nvPr/>
            </p:nvSpPr>
            <p:spPr bwMode="auto">
              <a:xfrm rot="5400000">
                <a:off x="4048" y="1796"/>
                <a:ext cx="69" cy="117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AutoShape 36"/>
              <p:cNvSpPr>
                <a:spLocks noChangeArrowheads="1"/>
              </p:cNvSpPr>
              <p:nvPr/>
            </p:nvSpPr>
            <p:spPr bwMode="auto">
              <a:xfrm rot="5400000">
                <a:off x="4526" y="1797"/>
                <a:ext cx="69" cy="116"/>
              </a:xfrm>
              <a:prstGeom prst="flowChartDelay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37"/>
              <p:cNvSpPr>
                <a:spLocks noChangeShapeType="1"/>
              </p:cNvSpPr>
              <p:nvPr/>
            </p:nvSpPr>
            <p:spPr bwMode="auto">
              <a:xfrm>
                <a:off x="3172" y="1734"/>
                <a:ext cx="13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38"/>
              <p:cNvSpPr>
                <a:spLocks noChangeShapeType="1"/>
              </p:cNvSpPr>
              <p:nvPr/>
            </p:nvSpPr>
            <p:spPr bwMode="auto">
              <a:xfrm>
                <a:off x="3179" y="1598"/>
                <a:ext cx="90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39"/>
              <p:cNvSpPr>
                <a:spLocks noChangeShapeType="1"/>
              </p:cNvSpPr>
              <p:nvPr/>
            </p:nvSpPr>
            <p:spPr bwMode="auto">
              <a:xfrm>
                <a:off x="3165" y="1454"/>
                <a:ext cx="137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40"/>
              <p:cNvSpPr>
                <a:spLocks noChangeShapeType="1"/>
              </p:cNvSpPr>
              <p:nvPr/>
            </p:nvSpPr>
            <p:spPr bwMode="auto">
              <a:xfrm>
                <a:off x="3179" y="1314"/>
                <a:ext cx="51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41"/>
              <p:cNvSpPr>
                <a:spLocks noChangeShapeType="1"/>
              </p:cNvSpPr>
              <p:nvPr/>
            </p:nvSpPr>
            <p:spPr bwMode="auto">
              <a:xfrm>
                <a:off x="3307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42"/>
              <p:cNvSpPr>
                <a:spLocks noChangeShapeType="1"/>
              </p:cNvSpPr>
              <p:nvPr/>
            </p:nvSpPr>
            <p:spPr bwMode="auto">
              <a:xfrm>
                <a:off x="3353" y="1602"/>
                <a:ext cx="0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43"/>
              <p:cNvSpPr>
                <a:spLocks noChangeShapeType="1"/>
              </p:cNvSpPr>
              <p:nvPr/>
            </p:nvSpPr>
            <p:spPr bwMode="auto">
              <a:xfrm>
                <a:off x="3689" y="1319"/>
                <a:ext cx="0" cy="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44"/>
              <p:cNvSpPr>
                <a:spLocks noChangeShapeType="1"/>
              </p:cNvSpPr>
              <p:nvPr/>
            </p:nvSpPr>
            <p:spPr bwMode="auto">
              <a:xfrm>
                <a:off x="3727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45"/>
              <p:cNvSpPr>
                <a:spLocks noChangeShapeType="1"/>
              </p:cNvSpPr>
              <p:nvPr/>
            </p:nvSpPr>
            <p:spPr bwMode="auto">
              <a:xfrm>
                <a:off x="4057" y="1458"/>
                <a:ext cx="0" cy="35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46"/>
              <p:cNvSpPr>
                <a:spLocks noChangeShapeType="1"/>
              </p:cNvSpPr>
              <p:nvPr/>
            </p:nvSpPr>
            <p:spPr bwMode="auto">
              <a:xfrm>
                <a:off x="4090" y="1602"/>
                <a:ext cx="0" cy="21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47"/>
              <p:cNvSpPr>
                <a:spLocks noChangeShapeType="1"/>
              </p:cNvSpPr>
              <p:nvPr/>
            </p:nvSpPr>
            <p:spPr bwMode="auto">
              <a:xfrm>
                <a:off x="4573" y="1738"/>
                <a:ext cx="0" cy="7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Line 48"/>
              <p:cNvSpPr>
                <a:spLocks noChangeShapeType="1"/>
              </p:cNvSpPr>
              <p:nvPr/>
            </p:nvSpPr>
            <p:spPr bwMode="auto">
              <a:xfrm>
                <a:off x="4541" y="144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Freeform 51"/>
              <p:cNvSpPr>
                <a:spLocks/>
              </p:cNvSpPr>
              <p:nvPr/>
            </p:nvSpPr>
            <p:spPr bwMode="auto">
              <a:xfrm>
                <a:off x="2248" y="1162"/>
                <a:ext cx="2443" cy="77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36" y="0"/>
                  </a:cxn>
                  <a:cxn ang="0">
                    <a:pos x="2736" y="1584"/>
                  </a:cxn>
                  <a:cxn ang="0">
                    <a:pos x="0" y="1584"/>
                  </a:cxn>
                  <a:cxn ang="0">
                    <a:pos x="0" y="144"/>
                  </a:cxn>
                </a:cxnLst>
                <a:rect l="0" t="0" r="r" b="b"/>
                <a:pathLst>
                  <a:path w="2736" h="1584">
                    <a:moveTo>
                      <a:pt x="0" y="0"/>
                    </a:moveTo>
                    <a:lnTo>
                      <a:pt x="2736" y="0"/>
                    </a:lnTo>
                    <a:lnTo>
                      <a:pt x="2736" y="1584"/>
                    </a:lnTo>
                    <a:lnTo>
                      <a:pt x="0" y="1584"/>
                    </a:lnTo>
                    <a:lnTo>
                      <a:pt x="0" y="144"/>
                    </a:lnTo>
                  </a:path>
                </a:pathLst>
              </a:custGeom>
              <a:noFill/>
              <a:ln w="28575" cap="flat" cmpd="sng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Oval 393"/>
              <p:cNvSpPr>
                <a:spLocks noChangeAspect="1" noChangeArrowheads="1"/>
              </p:cNvSpPr>
              <p:nvPr/>
            </p:nvSpPr>
            <p:spPr bwMode="auto">
              <a:xfrm>
                <a:off x="4564" y="1727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Oval 394"/>
              <p:cNvSpPr>
                <a:spLocks noChangeAspect="1" noChangeArrowheads="1"/>
              </p:cNvSpPr>
              <p:nvPr/>
            </p:nvSpPr>
            <p:spPr bwMode="auto">
              <a:xfrm>
                <a:off x="4033" y="1450"/>
                <a:ext cx="34" cy="17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Oval 395"/>
              <p:cNvSpPr>
                <a:spLocks noChangeAspect="1" noChangeArrowheads="1"/>
              </p:cNvSpPr>
              <p:nvPr/>
            </p:nvSpPr>
            <p:spPr bwMode="auto">
              <a:xfrm>
                <a:off x="4072" y="1586"/>
                <a:ext cx="51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Oval 396"/>
              <p:cNvSpPr>
                <a:spLocks noChangeAspect="1" noChangeArrowheads="1"/>
              </p:cNvSpPr>
              <p:nvPr/>
            </p:nvSpPr>
            <p:spPr bwMode="auto">
              <a:xfrm>
                <a:off x="3650" y="130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Oval 397"/>
              <p:cNvSpPr>
                <a:spLocks noChangeAspect="1" noChangeArrowheads="1"/>
              </p:cNvSpPr>
              <p:nvPr/>
            </p:nvSpPr>
            <p:spPr bwMode="auto">
              <a:xfrm>
                <a:off x="2738" y="1463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Oval 398"/>
              <p:cNvSpPr>
                <a:spLocks noChangeAspect="1" noChangeArrowheads="1"/>
              </p:cNvSpPr>
              <p:nvPr/>
            </p:nvSpPr>
            <p:spPr bwMode="auto">
              <a:xfrm>
                <a:off x="3331" y="158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399"/>
              <p:cNvSpPr>
                <a:spLocks noChangeAspect="1" noChangeArrowheads="1"/>
              </p:cNvSpPr>
              <p:nvPr/>
            </p:nvSpPr>
            <p:spPr bwMode="auto">
              <a:xfrm>
                <a:off x="3288" y="130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Oval 400"/>
              <p:cNvSpPr>
                <a:spLocks noChangeAspect="1" noChangeArrowheads="1"/>
              </p:cNvSpPr>
              <p:nvPr/>
            </p:nvSpPr>
            <p:spPr bwMode="auto">
              <a:xfrm>
                <a:off x="4507" y="1435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Oval 401"/>
              <p:cNvSpPr>
                <a:spLocks noChangeAspect="1" noChangeArrowheads="1"/>
              </p:cNvSpPr>
              <p:nvPr/>
            </p:nvSpPr>
            <p:spPr bwMode="auto">
              <a:xfrm>
                <a:off x="3700" y="1724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Oval 402"/>
              <p:cNvSpPr>
                <a:spLocks noChangeAspect="1" noChangeArrowheads="1"/>
              </p:cNvSpPr>
              <p:nvPr/>
            </p:nvSpPr>
            <p:spPr bwMode="auto">
              <a:xfrm>
                <a:off x="2746" y="1734"/>
                <a:ext cx="50" cy="2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Oval 403"/>
              <p:cNvSpPr>
                <a:spLocks noChangeAspect="1" noChangeArrowheads="1"/>
              </p:cNvSpPr>
              <p:nvPr/>
            </p:nvSpPr>
            <p:spPr bwMode="auto">
              <a:xfrm>
                <a:off x="2651" y="1568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Oval 404"/>
              <p:cNvSpPr>
                <a:spLocks noChangeAspect="1" noChangeArrowheads="1"/>
              </p:cNvSpPr>
              <p:nvPr/>
            </p:nvSpPr>
            <p:spPr bwMode="auto">
              <a:xfrm>
                <a:off x="2660" y="1287"/>
                <a:ext cx="50" cy="25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Text Box 412"/>
              <p:cNvSpPr txBox="1">
                <a:spLocks noChangeArrowheads="1"/>
              </p:cNvSpPr>
              <p:nvPr/>
            </p:nvSpPr>
            <p:spPr bwMode="auto">
              <a:xfrm>
                <a:off x="3570" y="1216"/>
                <a:ext cx="1054" cy="1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r" eaLnBrk="0" hangingPunct="0"/>
                <a:r>
                  <a:rPr lang="en-US" altLang="zh-CN" sz="1200" dirty="0">
                    <a:latin typeface="Times New Roman" pitchFamily="18" charset="0"/>
                    <a:ea typeface="宋体" pitchFamily="2" charset="-122"/>
                  </a:rPr>
                  <a:t>Configuration circuit</a:t>
                </a:r>
              </a:p>
            </p:txBody>
          </p:sp>
          <p:sp>
            <p:nvSpPr>
              <p:cNvPr id="74" name="Freeform 550"/>
              <p:cNvSpPr>
                <a:spLocks/>
              </p:cNvSpPr>
              <p:nvPr/>
            </p:nvSpPr>
            <p:spPr bwMode="auto">
              <a:xfrm>
                <a:off x="2568" y="1099"/>
                <a:ext cx="192" cy="475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226"/>
                  </a:cxn>
                  <a:cxn ang="0">
                    <a:pos x="0" y="466"/>
                  </a:cxn>
                  <a:cxn ang="0">
                    <a:pos x="53" y="475"/>
                  </a:cxn>
                </a:cxnLst>
                <a:rect l="0" t="0" r="r" b="b"/>
                <a:pathLst>
                  <a:path w="192" h="475">
                    <a:moveTo>
                      <a:pt x="192" y="0"/>
                    </a:moveTo>
                    <a:lnTo>
                      <a:pt x="0" y="226"/>
                    </a:lnTo>
                    <a:lnTo>
                      <a:pt x="0" y="466"/>
                    </a:lnTo>
                    <a:lnTo>
                      <a:pt x="53" y="475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" name="Line 552"/>
              <p:cNvSpPr>
                <a:spLocks noChangeShapeType="1"/>
              </p:cNvSpPr>
              <p:nvPr/>
            </p:nvSpPr>
            <p:spPr bwMode="auto">
              <a:xfrm flipH="1">
                <a:off x="2678" y="1085"/>
                <a:ext cx="360" cy="2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80" name="Text Box 388"/>
          <p:cNvSpPr txBox="1">
            <a:spLocks noChangeArrowheads="1"/>
          </p:cNvSpPr>
          <p:nvPr/>
        </p:nvSpPr>
        <p:spPr bwMode="auto">
          <a:xfrm>
            <a:off x="601663" y="762000"/>
            <a:ext cx="6408737" cy="30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eaLnBrk="0" hangingPunct="0"/>
            <a:r>
              <a:rPr lang="zh-CN" altLang="en-US" sz="1000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31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tag address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13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12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11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10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            index                 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5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4</a:t>
            </a:r>
            <a:r>
              <a:rPr lang="en-US" altLang="zh-CN" sz="1000" dirty="0">
                <a:latin typeface="Times New Roman" pitchFamily="18" charset="0"/>
                <a:ea typeface="宋体" pitchFamily="2" charset="-122"/>
              </a:rPr>
              <a:t>       line offset           a</a:t>
            </a:r>
            <a:r>
              <a:rPr lang="en-US" altLang="zh-CN" sz="1000" baseline="-25000" dirty="0">
                <a:latin typeface="Times New Roman" pitchFamily="18" charset="0"/>
                <a:ea typeface="宋体" pitchFamily="2" charset="-122"/>
              </a:rPr>
              <a:t>0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2845904" y="266700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Rounded Rectangle 81"/>
          <p:cNvSpPr/>
          <p:nvPr/>
        </p:nvSpPr>
        <p:spPr>
          <a:xfrm>
            <a:off x="3733800" y="266700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4611756" y="2686880"/>
            <a:ext cx="609600" cy="1905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ounded Rectangle 83"/>
          <p:cNvSpPr/>
          <p:nvPr/>
        </p:nvSpPr>
        <p:spPr>
          <a:xfrm>
            <a:off x="5728252" y="2667000"/>
            <a:ext cx="609600" cy="19248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 flipV="1">
            <a:off x="2891136" y="29154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bank1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 flipV="1">
            <a:off x="3805537" y="28392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bank2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 flipV="1">
            <a:off x="4643737" y="29154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bank3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 flipV="1">
            <a:off x="5786737" y="2915480"/>
            <a:ext cx="461665" cy="1066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bank4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04800" y="2610680"/>
            <a:ext cx="2438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Reg0 =0; Reg1 =0</a:t>
            </a:r>
          </a:p>
          <a:p>
            <a:r>
              <a:rPr lang="en-US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Direct mapped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C0 = !a11 !a12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C1 = !a11 a12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C2 = a11 !a12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C3 = a11 a12</a:t>
            </a: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Concatenate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address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1828800" y="762000"/>
            <a:ext cx="3124200" cy="304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609600" y="762000"/>
            <a:ext cx="1219200" cy="304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838200" y="914400"/>
            <a:ext cx="7315200" cy="5791200"/>
            <a:chOff x="838200" y="914400"/>
            <a:chExt cx="7315200" cy="5791200"/>
          </a:xfrm>
        </p:grpSpPr>
        <p:sp>
          <p:nvSpPr>
            <p:cNvPr id="92" name="Rounded Rectangle 91"/>
            <p:cNvSpPr/>
            <p:nvPr/>
          </p:nvSpPr>
          <p:spPr>
            <a:xfrm>
              <a:off x="7543800" y="5257800"/>
              <a:ext cx="609600" cy="14478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 flipV="1">
              <a:off x="7589034" y="5446006"/>
              <a:ext cx="461665" cy="80239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bank1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7543800" y="3824953"/>
              <a:ext cx="609600" cy="143284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94"/>
            <p:cNvSpPr txBox="1"/>
            <p:nvPr/>
          </p:nvSpPr>
          <p:spPr>
            <a:xfrm flipV="1">
              <a:off x="7575783" y="4074406"/>
              <a:ext cx="461665" cy="80239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bank3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7543800" y="2402594"/>
              <a:ext cx="609600" cy="144780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TextBox 96"/>
            <p:cNvSpPr txBox="1"/>
            <p:nvPr/>
          </p:nvSpPr>
          <p:spPr>
            <a:xfrm flipV="1">
              <a:off x="7615539" y="2702806"/>
              <a:ext cx="461665" cy="80239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7543800" y="914400"/>
              <a:ext cx="609600" cy="1467680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 flipV="1">
              <a:off x="7602285" y="914400"/>
              <a:ext cx="461665" cy="106680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bank4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477000" y="59436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ahoma" pitchFamily="34" charset="0"/>
                  <a:cs typeface="Tahoma" pitchFamily="34" charset="0"/>
                </a:rPr>
                <a:t>!</a:t>
              </a:r>
              <a:r>
                <a:rPr lang="en-US" dirty="0" smtClean="0">
                  <a:latin typeface="Tahoma" pitchFamily="34" charset="0"/>
                  <a:cs typeface="Tahoma" pitchFamily="34" charset="0"/>
                </a:rPr>
                <a:t>a11 !a12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553200" y="43434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ahoma" pitchFamily="34" charset="0"/>
                  <a:cs typeface="Tahoma" pitchFamily="34" charset="0"/>
                </a:rPr>
                <a:t>a</a:t>
              </a:r>
              <a:r>
                <a:rPr lang="en-US" dirty="0" smtClean="0">
                  <a:latin typeface="Tahoma" pitchFamily="34" charset="0"/>
                  <a:cs typeface="Tahoma" pitchFamily="34" charset="0"/>
                </a:rPr>
                <a:t>11 !a12</a:t>
              </a: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553200" y="29718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ahoma" pitchFamily="34" charset="0"/>
                  <a:cs typeface="Tahoma" pitchFamily="34" charset="0"/>
                </a:rPr>
                <a:t>!</a:t>
              </a:r>
              <a:r>
                <a:rPr lang="en-US" dirty="0" smtClean="0">
                  <a:latin typeface="Tahoma" pitchFamily="34" charset="0"/>
                  <a:cs typeface="Tahoma" pitchFamily="34" charset="0"/>
                </a:rPr>
                <a:t>a11 a12</a:t>
              </a:r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553200" y="15240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ahoma" pitchFamily="34" charset="0"/>
                  <a:cs typeface="Tahoma" pitchFamily="34" charset="0"/>
                </a:rPr>
                <a:t>a</a:t>
              </a:r>
              <a:r>
                <a:rPr lang="en-US" dirty="0" smtClean="0">
                  <a:latin typeface="Tahoma" pitchFamily="34" charset="0"/>
                  <a:cs typeface="Tahoma" pitchFamily="34" charset="0"/>
                </a:rPr>
                <a:t>11 a12</a:t>
              </a:r>
              <a:endParaRPr lang="en-US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838200" y="4876800"/>
              <a:ext cx="5486400" cy="1754326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20000"/>
                    <a:lumOff val="8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ahoma" pitchFamily="34" charset="0"/>
                  <a:cs typeface="Tahoma" pitchFamily="34" charset="0"/>
                </a:rPr>
                <a:t>Given an address, only one bank is selected 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according to a11 a12:</a:t>
              </a:r>
            </a:p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a11=0, a12=0, select bank1</a:t>
              </a:r>
            </a:p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a11=0, a12=1, select bank3</a:t>
              </a:r>
              <a:endParaRPr lang="en-US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a11=1, a12=0, select bank2</a:t>
              </a:r>
            </a:p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a</a:t>
              </a:r>
              <a:r>
                <a:rPr lang="en-US" dirty="0" smtClean="0">
                  <a:latin typeface="Arial" pitchFamily="34" charset="0"/>
                  <a:cs typeface="Arial" pitchFamily="34" charset="0"/>
                </a:rPr>
                <a:t>11=1, a12=1, select bank4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985</TotalTime>
  <Words>1222</Words>
  <Application>Microsoft Office PowerPoint</Application>
  <PresentationFormat>On-screen Show (4:3)</PresentationFormat>
  <Paragraphs>376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A Self-Tuning Cache architecture for Embedded Systems</vt:lpstr>
      <vt:lpstr>Outline</vt:lpstr>
      <vt:lpstr>Outline</vt:lpstr>
      <vt:lpstr>Introduction</vt:lpstr>
      <vt:lpstr>Introduction</vt:lpstr>
      <vt:lpstr>Outline</vt:lpstr>
      <vt:lpstr>Associativity: Way Concatenation</vt:lpstr>
      <vt:lpstr> </vt:lpstr>
      <vt:lpstr> </vt:lpstr>
      <vt:lpstr> </vt:lpstr>
      <vt:lpstr>Configurable cache architecture</vt:lpstr>
      <vt:lpstr>Benefits of a configurable cache</vt:lpstr>
      <vt:lpstr>Outline</vt:lpstr>
      <vt:lpstr>Computing Total Memory-Related Energy</vt:lpstr>
      <vt:lpstr>Outline</vt:lpstr>
      <vt:lpstr>Cache Self-tuning Hardware</vt:lpstr>
      <vt:lpstr>Designing a Search Heuristic: Evaluating Impact of Cache Parameters</vt:lpstr>
      <vt:lpstr>Search heuristic</vt:lpstr>
      <vt:lpstr>Outline</vt:lpstr>
      <vt:lpstr> </vt:lpstr>
      <vt:lpstr>Outline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wei</cp:lastModifiedBy>
  <cp:revision>298</cp:revision>
  <dcterms:created xsi:type="dcterms:W3CDTF">2006-08-16T00:00:00Z</dcterms:created>
  <dcterms:modified xsi:type="dcterms:W3CDTF">2010-03-28T20:18:09Z</dcterms:modified>
</cp:coreProperties>
</file>