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3"/>
  </p:notesMasterIdLst>
  <p:handoutMasterIdLst>
    <p:handoutMasterId r:id="rId44"/>
  </p:handoutMasterIdLst>
  <p:sldIdLst>
    <p:sldId id="256" r:id="rId2"/>
    <p:sldId id="257" r:id="rId3"/>
    <p:sldId id="295" r:id="rId4"/>
    <p:sldId id="258" r:id="rId5"/>
    <p:sldId id="289" r:id="rId6"/>
    <p:sldId id="290" r:id="rId7"/>
    <p:sldId id="291" r:id="rId8"/>
    <p:sldId id="292" r:id="rId9"/>
    <p:sldId id="293" r:id="rId10"/>
    <p:sldId id="294" r:id="rId11"/>
    <p:sldId id="297" r:id="rId12"/>
    <p:sldId id="260" r:id="rId13"/>
    <p:sldId id="261" r:id="rId14"/>
    <p:sldId id="262" r:id="rId15"/>
    <p:sldId id="298" r:id="rId16"/>
    <p:sldId id="264" r:id="rId17"/>
    <p:sldId id="265" r:id="rId18"/>
    <p:sldId id="296" r:id="rId19"/>
    <p:sldId id="266" r:id="rId20"/>
    <p:sldId id="267" r:id="rId21"/>
    <p:sldId id="268" r:id="rId22"/>
    <p:sldId id="269" r:id="rId23"/>
    <p:sldId id="270" r:id="rId24"/>
    <p:sldId id="271" r:id="rId25"/>
    <p:sldId id="274" r:id="rId26"/>
    <p:sldId id="273" r:id="rId27"/>
    <p:sldId id="275" r:id="rId28"/>
    <p:sldId id="276" r:id="rId29"/>
    <p:sldId id="277" r:id="rId30"/>
    <p:sldId id="278" r:id="rId31"/>
    <p:sldId id="279" r:id="rId32"/>
    <p:sldId id="281" r:id="rId33"/>
    <p:sldId id="280" r:id="rId34"/>
    <p:sldId id="282" r:id="rId35"/>
    <p:sldId id="283" r:id="rId36"/>
    <p:sldId id="284" r:id="rId37"/>
    <p:sldId id="285" r:id="rId38"/>
    <p:sldId id="286" r:id="rId39"/>
    <p:sldId id="287" r:id="rId40"/>
    <p:sldId id="288" r:id="rId41"/>
    <p:sldId id="29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68421" autoAdjust="0"/>
  </p:normalViewPr>
  <p:slideViewPr>
    <p:cSldViewPr>
      <p:cViewPr varScale="1">
        <p:scale>
          <a:sx n="50" d="100"/>
          <a:sy n="50"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IN" dirty="0" smtClean="0"/>
              <a:t>Introduction</a:t>
            </a:r>
            <a:endParaRPr lang="en-IN"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DE0891-56A1-483F-8B91-5A03B0B2CB85}" type="datetimeFigureOut">
              <a:rPr lang="en-US" smtClean="0"/>
              <a:pPr/>
              <a:t>4/8/2010</a:t>
            </a:fld>
            <a:endParaRPr lang="en-IN"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2DB694-6939-4122-97CD-61510150A8CA}" type="slidenum">
              <a:rPr lang="en-IN" smtClean="0"/>
              <a:pPr/>
              <a:t>‹#›</a:t>
            </a:fld>
            <a:endParaRPr lang="en-IN" dirty="0"/>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IN" dirty="0" smtClean="0"/>
              <a:t>Introduction</a:t>
            </a:r>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376FB2-197E-45F4-B6D2-7EA5845877A2}" type="datetimeFigureOut">
              <a:rPr lang="en-US" smtClean="0"/>
              <a:pPr/>
              <a:t>4/8/2010</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6BEAE9-D02F-4671-B59C-F494CB3BEC1D}" type="slidenum">
              <a:rPr lang="en-IN" smtClean="0"/>
              <a:pPr/>
              <a:t>‹#›</a:t>
            </a:fld>
            <a:endParaRPr lang="en-IN" dirty="0"/>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Header Placeholder 3"/>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000" b="0" kern="1200" baseline="0" dirty="0" smtClean="0">
                <a:solidFill>
                  <a:schemeClr val="tx1"/>
                </a:solidFill>
                <a:latin typeface="+mn-lt"/>
                <a:ea typeface="+mn-ea"/>
                <a:cs typeface="+mn-cs"/>
              </a:rPr>
              <a:t>Cache size: The first most significant design parameter is cache size. Cache size is usually increased by factors of two. For MPEG4 decoding, the cache-memory traffic is a function of cache size and increasing sizes show improvement, but may not be significant. Cache memory has cost and space constraints, so the decision of how large a cache to implement in a system is critical.</a:t>
            </a:r>
          </a:p>
          <a:p>
            <a:endParaRPr lang="en-US" sz="1000" b="0" dirty="0" smtClean="0"/>
          </a:p>
          <a:p>
            <a:r>
              <a:rPr lang="en-IN" sz="1000" b="0" kern="1200" baseline="0" dirty="0" smtClean="0">
                <a:solidFill>
                  <a:schemeClr val="tx1"/>
                </a:solidFill>
                <a:latin typeface="+mn-lt"/>
                <a:ea typeface="+mn-ea"/>
                <a:cs typeface="+mn-cs"/>
              </a:rPr>
              <a:t>Line size: Sub-block placement can help decouple the size of cache lines and that of the memory bus. Low miss rates call for larger lines. Larger lines tend to provide superior spatial locality, but require more data to be read and possibly written back on a miss. For this reason, minimal memory traffic occurs with the smaller lines.</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1" kern="1200" baseline="0" dirty="0" smtClean="0">
                <a:solidFill>
                  <a:srgbClr val="FF0000"/>
                </a:solidFill>
                <a:latin typeface="+mn-lt"/>
                <a:ea typeface="+mn-ea"/>
                <a:cs typeface="+mn-cs"/>
              </a:rPr>
              <a:t>[</a:t>
            </a:r>
            <a:r>
              <a:rPr lang="en-IN" sz="1000" i="1" kern="1200" baseline="0" dirty="0" smtClean="0">
                <a:solidFill>
                  <a:srgbClr val="FF0000"/>
                </a:solidFill>
                <a:latin typeface="+mn-lt"/>
                <a:ea typeface="+mn-ea"/>
                <a:cs typeface="+mn-cs"/>
              </a:rPr>
              <a:t>Sub-block placement: This technique reduces the miss penalty by reducing the bandwidth between the cache and it’s next level. The performance improves with the increase in the number of subblocks]</a:t>
            </a:r>
            <a:endParaRPr lang="en-US" sz="1000" b="0" kern="1200" baseline="0" dirty="0" smtClean="0">
              <a:solidFill>
                <a:schemeClr val="tx1"/>
              </a:solidFill>
              <a:latin typeface="+mn-lt"/>
              <a:ea typeface="+mn-ea"/>
              <a:cs typeface="+mn-cs"/>
            </a:endParaRPr>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kern="1200" baseline="0" dirty="0" smtClean="0">
                <a:solidFill>
                  <a:schemeClr val="tx1"/>
                </a:solidFill>
                <a:latin typeface="+mn-lt"/>
                <a:ea typeface="+mn-ea"/>
                <a:cs typeface="+mn-cs"/>
              </a:rPr>
              <a:t>Associativity: Better performance can be achieved by increasing the level of associativity of smaller caches. Changing from a direct-mapped cache to a 2-way set-associative may reduce memory traffic by as much as 50% for small caches. Set sizes of greater than 4, however, show minimal benefit across all cache sizes [4].</a:t>
            </a:r>
          </a:p>
          <a:p>
            <a:endParaRPr lang="en-IN" sz="1200" b="0" kern="1200" baseline="0" dirty="0" smtClean="0">
              <a:solidFill>
                <a:schemeClr val="tx1"/>
              </a:solidFill>
              <a:latin typeface="+mn-lt"/>
              <a:ea typeface="+mn-ea"/>
              <a:cs typeface="+mn-cs"/>
            </a:endParaRPr>
          </a:p>
          <a:p>
            <a:r>
              <a:rPr lang="en-IN" sz="1200" b="0" kern="1200" baseline="0" dirty="0" smtClean="0">
                <a:solidFill>
                  <a:schemeClr val="tx1"/>
                </a:solidFill>
                <a:latin typeface="+mn-lt"/>
                <a:ea typeface="+mn-ea"/>
                <a:cs typeface="+mn-cs"/>
              </a:rPr>
              <a:t>Multi-level caches: CL2 cache between CL1 and main memory may significantly improve the CPU and overall performance. In general, addition of CL2 decreases the bus traffic and latency.</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Digital signal processor (DSP) decodes the encoded video streams. DSP has CL1 and CL2. CL1 is a split cache for data (D1) and instruction (I1) caches and CL2 is a unified cache. We are interested to  investigate the impacts of various CL1 and CL2 sizes on system performance. DSP and main memory are connected via a shared bus. DMAI/O transfers and buffers encoded video data from the storage to the main memory. DSP decodes and writes the video streams into the main memory. The CPU reads the encoded data from and writes the decoded video into the main memory through its cache hierarchy. This paper focuses on cache optimization for video decoding and video playback is not considered.</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kern="1200" baseline="0" dirty="0" smtClean="0">
                <a:solidFill>
                  <a:schemeClr val="tx1"/>
                </a:solidFill>
                <a:latin typeface="+mn-lt"/>
                <a:ea typeface="+mn-ea"/>
                <a:cs typeface="+mn-cs"/>
              </a:rPr>
              <a:t>Digital signal processor (DSP) decodes the encoded video streams. DSP has CL1 and CL2. CL1 is a split cache for data (D1) and instruction (I1) caches and CL2 is a unified cache. We are interested to  investigate the impacts of various CL1 and CL2 sizes on system performance. DSP and main memory are connected via a shared bus. DMAI/O transfers and buffers encoded video data from the storage to the main memory. DSP decodes and writes the video streams into the main memory. The CPU reads the encoded data from and writes the decoded video into the main memory through its cache hierarchy. This paper focuses on cache optimization for video decoding and video playback is not considered.</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IN" sz="1200" kern="1200" baseline="0" dirty="0" smtClean="0">
                <a:solidFill>
                  <a:schemeClr val="tx1"/>
                </a:solidFill>
                <a:latin typeface="+mn-lt"/>
                <a:ea typeface="+mn-ea"/>
                <a:cs typeface="+mn-cs"/>
              </a:rPr>
              <a:t>In this work, we use two simulation tools –</a:t>
            </a:r>
          </a:p>
          <a:p>
            <a:r>
              <a:rPr lang="en-IN" sz="1200" kern="1200" baseline="0" dirty="0" smtClean="0">
                <a:solidFill>
                  <a:schemeClr val="tx1"/>
                </a:solidFill>
                <a:latin typeface="+mn-lt"/>
                <a:ea typeface="+mn-ea"/>
                <a:cs typeface="+mn-cs"/>
              </a:rPr>
              <a:t>Cachegrind from Valgrind and VisualSim from Mirabilis Design [11, 12]. Cachegrind is a simulation package, also known as a cache profiler [11]. Cachegrind performs detailed simulation of the D1, I1, and CL2 caches on an x86 machine. Total references, misses, and miss rates for D1, I1, and CL2 caches can be collected using Cachegrind. VisualSim is an effective tool to simulate system level architecture [12]. VisualSim provides block libraries for various system components including CPU, caches, bus, and main memory. VisualSim simulation model is developed by selecting right blocks and making appropriate connections among them. VisualSim simulation cockpit provides functionalities to run the model and to collect simulation results. Detailed simulation block diagram and simulation cockpit are shown in Appendix A.</a:t>
            </a:r>
          </a:p>
          <a:p>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[[Valgrind is an award-winning instrumentation framework for building dynamic analysis tools.</a:t>
            </a:r>
          </a:p>
          <a:p>
            <a:r>
              <a:rPr lang="en-IN" dirty="0" smtClean="0"/>
              <a:t>Cachegrind is a cache profiler. It performs detailed simulation of the I1, D1 and L2 caches in your CPU and so can accurately pinpoint the sources of cache misses in your code. It identifies the number of cache misses, memory references and instructions executed for each line of source code, with per-function, per-module and whole-program summaries. It is useful with programs written in any language. Cachegrind runs programs about 20--100x slower than normal.]]</a:t>
            </a:r>
            <a:endParaRPr lang="en-IN" sz="1200" kern="1200" baseline="0" dirty="0" smtClean="0">
              <a:solidFill>
                <a:schemeClr val="tx1"/>
              </a:solidFill>
              <a:latin typeface="+mn-lt"/>
              <a:ea typeface="+mn-ea"/>
              <a:cs typeface="+mn-cs"/>
            </a:endParaRPr>
          </a:p>
          <a:p>
            <a:endParaRPr lang="en-US" dirty="0" smtClean="0"/>
          </a:p>
          <a:p>
            <a:r>
              <a:rPr lang="en-US" dirty="0" smtClean="0"/>
              <a:t>[[</a:t>
            </a:r>
            <a:r>
              <a:rPr lang="en-IN" dirty="0" smtClean="0"/>
              <a:t>VisualSim is a systems engineering solution for the design, analysis and validation of the system specification from a concept.  This graphical environment is used to construct distributed, networked systems and high performance semiconductors such as SoC and FPGA.  The environment is used to architect the hardware, software and the communication interfaces between the sub-systems. The models are used to optimize the architecture, develop a detailed specification; and generate the test benches and assertions for verification. The models are simulated using a highly optimized SystemC-like simulator to conduct performance, power and functional trade-offs. ]]</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Different combinations of D1, I1 and CL2 are used</a:t>
            </a:r>
          </a:p>
          <a:p>
            <a:r>
              <a:rPr lang="en-US" sz="1200" dirty="0" smtClean="0"/>
              <a:t>About 33% references are data and 67% are instructions</a:t>
            </a:r>
          </a:p>
          <a:p>
            <a:r>
              <a:rPr lang="en-US" sz="1200" dirty="0" smtClean="0"/>
              <a:t>As cache size &amp; line size increase, miss rate decreases</a:t>
            </a:r>
            <a:endParaRPr lang="en-IN" sz="1200"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Associativity 4 way and line size</a:t>
            </a:r>
            <a:r>
              <a:rPr lang="en-US" baseline="0" dirty="0" smtClean="0"/>
              <a:t> constant to 16B ??????????</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Cache sizes, line size, associativity, and levels of caches are varied as input to the VisualSim simulation model.</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The following assumptions are made for the VisualSim simulation model. </a:t>
            </a:r>
          </a:p>
          <a:p>
            <a:pPr marL="228600" indent="-228600">
              <a:buAutoNum type="arabicPeriod"/>
            </a:pPr>
            <a:r>
              <a:rPr lang="en-IN" sz="1200" kern="1200" baseline="0" dirty="0" smtClean="0">
                <a:solidFill>
                  <a:schemeClr val="tx1"/>
                </a:solidFill>
                <a:latin typeface="+mn-lt"/>
                <a:ea typeface="+mn-ea"/>
                <a:cs typeface="+mn-cs"/>
              </a:rPr>
              <a:t>The dedicated bus that connects CL1 and CL2 introduces negligible delay compared to the delay introduced by the system bus which connects CL2 and main memory. </a:t>
            </a:r>
          </a:p>
          <a:p>
            <a:pPr marL="228600" indent="-228600">
              <a:buAutoNum type="arabicPeriod"/>
            </a:pPr>
            <a:r>
              <a:rPr lang="en-IN" sz="1200" kern="1200" baseline="0" dirty="0" smtClean="0">
                <a:solidFill>
                  <a:schemeClr val="tx1"/>
                </a:solidFill>
                <a:latin typeface="+mn-lt"/>
                <a:ea typeface="+mn-ea"/>
                <a:cs typeface="+mn-cs"/>
              </a:rPr>
              <a:t>2. Write-back update policy is implemented. According to this policy the CPU is released immediately after CL1 is updated. </a:t>
            </a:r>
          </a:p>
          <a:p>
            <a:pPr marL="228600" indent="-228600">
              <a:buAutoNum type="arabicPeriod"/>
            </a:pPr>
            <a:r>
              <a:rPr lang="en-IN" sz="1200" kern="1200" baseline="0" dirty="0" smtClean="0">
                <a:solidFill>
                  <a:schemeClr val="tx1"/>
                </a:solidFill>
                <a:latin typeface="+mn-lt"/>
                <a:ea typeface="+mn-ea"/>
                <a:cs typeface="+mn-cs"/>
              </a:rPr>
              <a:t>3. Task time has been divided among CPU, main memory, bus, level-1 and level-2 cache proportionally [12].</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Multimedia is a combination of various data types: graphics, audio,</a:t>
            </a:r>
            <a:r>
              <a:rPr lang="en-US" baseline="0" dirty="0" smtClean="0"/>
              <a:t> video</a:t>
            </a:r>
          </a:p>
          <a:p>
            <a:r>
              <a:rPr lang="en-US" baseline="0" dirty="0" smtClean="0"/>
              <a:t>Examples: Games on cell phone, videos, voice and video messages, </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rtl="0" eaLnBrk="1" latinLnBrk="0" hangingPunct="1"/>
            <a:r>
              <a:rPr lang="en-IN" sz="1200" kern="1200" baseline="0" dirty="0" smtClean="0">
                <a:solidFill>
                  <a:schemeClr val="tx1"/>
                </a:solidFill>
                <a:latin typeface="+mn-lt"/>
                <a:ea typeface="+mn-ea"/>
                <a:cs typeface="+mn-cs"/>
              </a:rPr>
              <a:t>Using VisualSim, we measure the following two performance metrics – utilization and transactions.</a:t>
            </a:r>
          </a:p>
          <a:p>
            <a:pPr marL="0" algn="l" defTabSz="914400" rtl="0" eaLnBrk="1" latinLnBrk="0" hangingPunct="1"/>
            <a:r>
              <a:rPr lang="en-IN" sz="1200" kern="1200" baseline="0" dirty="0" smtClean="0">
                <a:solidFill>
                  <a:schemeClr val="tx1"/>
                </a:solidFill>
                <a:latin typeface="+mn-lt"/>
                <a:ea typeface="+mn-ea"/>
                <a:cs typeface="+mn-cs"/>
              </a:rPr>
              <a:t>Utilization: The CPU utilization is defined as the ratio of the time that CPU spent computing to the time that CPU spent transferring bits and performing un-tarring and tarring functions [12].</a:t>
            </a:r>
          </a:p>
          <a:p>
            <a:r>
              <a:rPr lang="en-IN" sz="1200" kern="1200" baseline="0" dirty="0" smtClean="0">
                <a:solidFill>
                  <a:schemeClr val="tx1"/>
                </a:solidFill>
                <a:latin typeface="+mn-lt"/>
                <a:ea typeface="+mn-ea"/>
                <a:cs typeface="+mn-cs"/>
              </a:rPr>
              <a:t>Transactions: Total number of transactions processed is the total number of tasks performed (entered and existed) by a component during the simulation [12].</a:t>
            </a:r>
          </a:p>
          <a:p>
            <a:endParaRPr lang="en-IN" sz="1200" b="1" kern="1200" baseline="0" dirty="0" smtClean="0">
              <a:solidFill>
                <a:schemeClr val="tx1"/>
              </a:solidFill>
              <a:latin typeface="+mn-lt"/>
              <a:ea typeface="+mn-ea"/>
              <a:cs typeface="+mn-cs"/>
            </a:endParaRPr>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 of cache size</a:t>
            </a:r>
          </a:p>
          <a:p>
            <a:r>
              <a:rPr lang="en-US" dirty="0" smtClean="0"/>
              <a:t>Effect of Line Size</a:t>
            </a:r>
          </a:p>
          <a:p>
            <a:r>
              <a:rPr lang="en-US" dirty="0" smtClean="0"/>
              <a:t>Effect of Associativity</a:t>
            </a:r>
          </a:p>
          <a:p>
            <a:r>
              <a:rPr lang="en-US" dirty="0" smtClean="0"/>
              <a:t>Effect of  Cache Levels</a:t>
            </a:r>
            <a:endParaRPr lang="en-IN" dirty="0" smtClean="0"/>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 of cache size, CL2 constant, CL1</a:t>
            </a:r>
            <a:r>
              <a:rPr lang="en-US" baseline="0" dirty="0" smtClean="0"/>
              <a:t> is varied</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Effect of cache size. CL2</a:t>
            </a:r>
            <a:r>
              <a:rPr lang="en-US" baseline="0" dirty="0" smtClean="0"/>
              <a:t> varied, CL1 constant</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CL1 is kept fixed at 8+8KB cache size, 16B line size and 4 way set associativity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 of Line Size</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 of Associativity</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 of Cache Levels on CPU Utilization </a:t>
            </a:r>
          </a:p>
          <a:p>
            <a:r>
              <a:rPr lang="en-US" dirty="0" smtClean="0"/>
              <a:t>MM: Main Memory</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CL2</a:t>
            </a:r>
            <a:r>
              <a:rPr lang="en-US" baseline="0" dirty="0" smtClean="0"/>
              <a:t> variation versus CPU utilization</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In this paper, we focus on enhancing MPEG4 decoding performance through cache optimization of a mobile device. We use Cachegrind and VisualSim simulation tools to optimize cache sizes, line size, associativity, and levels of caches for the system. The architecture we simulate includes a DSP to run the decoding algorithm and a two-level cache system. We collect total number of references and miss rates for D1, I1, and CL2 using Cachegrind to drive the VisualSim simulation model.</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Processor/Memory Speed Gap: Bandwidth to off-chip memory is not increasing as fast as increase in speed of computation power</a:t>
            </a:r>
            <a:endParaRPr lang="en-IN" dirty="0" smtClean="0"/>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MPEG-4 next generation global multimedia standard</a:t>
            </a:r>
          </a:p>
          <a:p>
            <a:r>
              <a:rPr lang="en-US" dirty="0" smtClean="0"/>
              <a:t>-delivers professional</a:t>
            </a:r>
            <a:r>
              <a:rPr lang="en-US" baseline="0" dirty="0" smtClean="0"/>
              <a:t> quality video and audio streams over wide range of bandwidths from cell phone to broadband</a:t>
            </a:r>
          </a:p>
          <a:p>
            <a:r>
              <a:rPr lang="en-US" baseline="0" dirty="0" smtClean="0"/>
              <a:t>-</a:t>
            </a:r>
            <a:r>
              <a:rPr lang="en-IN" sz="1200" kern="1200" baseline="0" dirty="0" smtClean="0">
                <a:solidFill>
                  <a:schemeClr val="tx1"/>
                </a:solidFill>
                <a:latin typeface="+mn-lt"/>
                <a:ea typeface="+mn-ea"/>
                <a:cs typeface="+mn-cs"/>
              </a:rPr>
              <a:t>MPEG4 considers both the spatial and temporal redundancy of video signals to achieve compression.</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IN" sz="1200" kern="1200" baseline="0" dirty="0" smtClean="0">
                <a:solidFill>
                  <a:schemeClr val="tx1"/>
                </a:solidFill>
                <a:latin typeface="+mn-lt"/>
                <a:ea typeface="+mn-ea"/>
                <a:cs typeface="+mn-cs"/>
              </a:rPr>
              <a:t>Video data is broken down into 8 by 8 pixel Blocks and passed through a discrete cosine transform (DCT). The resulting spatial frequency coefficients are quantized, run length encoded, and then further compressed with an entropy coding algorithm. To exploit temporal redundancy, MPEG4 encoding uses motion compensation with three different types of frames. I (intra) frames contain a complete image, compressed for spatial redundancy only. P (predicted) MPEG4 frames are built from 16 by 16 fragments known as macro-blocks. </a:t>
            </a:r>
          </a:p>
          <a:p>
            <a:r>
              <a:rPr lang="en-IN" sz="1200" b="1" kern="1200" baseline="0" dirty="0" smtClean="0">
                <a:solidFill>
                  <a:schemeClr val="tx1"/>
                </a:solidFill>
                <a:latin typeface="+mn-lt"/>
                <a:ea typeface="+mn-ea"/>
                <a:cs typeface="+mn-cs"/>
              </a:rPr>
              <a:t>Macro Blocks: These consist primarily of pixels from the closest previous I or P frame (the reference frame), translated as a group from their location in the source. This information is stored as a vector representing the translation, and a DCT-encoded difference term, requiring far fewer bits than the original image fragment.</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B (bidirectional) frames can use the closest two I or P pictures - one before and one after in temporal order - as reference frames. Information not present in reference frames is encoded spatially on a block-by-block basis. All of data in P and B frames is also subject to run-length and entropy coding.</a:t>
            </a:r>
          </a:p>
          <a:p>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Entropy Encoding: </a:t>
            </a:r>
            <a:r>
              <a:rPr lang="en-IN" sz="1200" kern="1200" baseline="0" dirty="0" smtClean="0">
                <a:solidFill>
                  <a:schemeClr val="tx1"/>
                </a:solidFill>
                <a:latin typeface="+mn-lt"/>
                <a:ea typeface="+mn-ea"/>
                <a:cs typeface="+mn-cs"/>
              </a:rPr>
              <a:t>is a lossless data compression scheme that is independent of the specific characteristics of the medium –huffman, arithmetic</a:t>
            </a:r>
          </a:p>
          <a:p>
            <a:r>
              <a:rPr lang="en-US" dirty="0" smtClean="0"/>
              <a:t>-entropy</a:t>
            </a:r>
            <a:r>
              <a:rPr lang="en-US" baseline="0" dirty="0" smtClean="0"/>
              <a:t> is basically a measure of similarity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Run Length Encoding: RLE </a:t>
            </a:r>
            <a:r>
              <a:rPr lang="en-IN" baseline="0" dirty="0" smtClean="0"/>
              <a:t>is a very simple form of data compression in which runs of data (that is, sequences in which the same data value occurs in many consecutive data elements) are stored as a single data value and count, rather than as the original run.</a:t>
            </a:r>
            <a:endParaRPr lang="en-IN" dirty="0" smtClean="0"/>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GOP: group of picture</a:t>
            </a:r>
          </a:p>
          <a:p>
            <a:r>
              <a:rPr lang="en-IN" sz="1200" kern="1200" baseline="0" dirty="0" smtClean="0">
                <a:solidFill>
                  <a:schemeClr val="tx1"/>
                </a:solidFill>
                <a:latin typeface="+mn-lt"/>
                <a:ea typeface="+mn-ea"/>
                <a:cs typeface="+mn-cs"/>
              </a:rPr>
              <a:t>Consider a group of picture (GOP) that has 7 picture frames as shown in Figure 2. For decoding, these frames must be processed in the non-temporal order, which is a result of these dependencies. It is important that for a GOP the encoding, transmission, and decoding order is the same. Structure (at the encoder) is usually specified using two parameters, M and N. An I frame is decoded every N frames and a P frame every M frames, the rest are B frames with the consideration that the prediction error does not exceed a certain threshold. In this example, N = 7 and M = 3.</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MPEG Bit Stream structure</a:t>
            </a:r>
          </a:p>
          <a:p>
            <a:r>
              <a:rPr lang="en-US" dirty="0" smtClean="0"/>
              <a:t>Simplified bit</a:t>
            </a:r>
            <a:r>
              <a:rPr lang="en-US" baseline="0" dirty="0" smtClean="0"/>
              <a:t> stream hierarchical structure</a:t>
            </a:r>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A Sequence (video clip) consists of groups of pictures (GOP). A GOP contains at least one I frame (picture) and typically a number of dependent P and B frames. Pictures consist of collections of macro blocks called slices.</a:t>
            </a:r>
          </a:p>
          <a:p>
            <a:r>
              <a:rPr lang="en-IN" sz="1200" kern="1200" baseline="0" dirty="0" smtClean="0">
                <a:solidFill>
                  <a:schemeClr val="tx1"/>
                </a:solidFill>
                <a:latin typeface="+mn-lt"/>
                <a:ea typeface="+mn-ea"/>
                <a:cs typeface="+mn-cs"/>
              </a:rPr>
              <a:t>During MPEG4 encoding, both spatial and temporal redundancy is considered in order to achieve compression. Due to the fact that there are dependencies among frames while decoding encoded video, selection of right cache parameters may improve cache performance significantly.</a:t>
            </a:r>
          </a:p>
          <a:p>
            <a:endParaRPr lang="en-IN" dirty="0"/>
          </a:p>
        </p:txBody>
      </p:sp>
      <p:sp>
        <p:nvSpPr>
          <p:cNvPr id="5" name="Header Placeholder 4"/>
          <p:cNvSpPr>
            <a:spLocks noGrp="1"/>
          </p:cNvSpPr>
          <p:nvPr>
            <p:ph type="hdr" sz="quarter" idx="10"/>
          </p:nvPr>
        </p:nvSpPr>
        <p:spPr/>
        <p:txBody>
          <a:bodyPr/>
          <a:lstStyle/>
          <a:p>
            <a:r>
              <a:rPr lang="en-IN" dirty="0" smtClean="0"/>
              <a:t>Introduction</a:t>
            </a:r>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20" name="Footer Placeholder 19"/>
          <p:cNvSpPr>
            <a:spLocks noGrp="1"/>
          </p:cNvSpPr>
          <p:nvPr>
            <p:ph type="ftr" sz="quarter" idx="11"/>
          </p:nvPr>
        </p:nvSpPr>
        <p:spPr/>
        <p:txBody>
          <a:bodyPr/>
          <a:lstStyle>
            <a:extLst/>
          </a:lstStyle>
          <a:p>
            <a:endParaRPr lang="en-IN" dirty="0"/>
          </a:p>
        </p:txBody>
      </p:sp>
      <p:sp>
        <p:nvSpPr>
          <p:cNvPr id="10" name="Slide Number Placeholder 9"/>
          <p:cNvSpPr>
            <a:spLocks noGrp="1"/>
          </p:cNvSpPr>
          <p:nvPr>
            <p:ph type="sldNum" sz="quarter" idx="12"/>
          </p:nvPr>
        </p:nvSpPr>
        <p:spPr/>
        <p:txBody>
          <a:bodyPr/>
          <a:lstStyle>
            <a:extLst/>
          </a:lstStyle>
          <a:p>
            <a:fld id="{3115A5B6-CFBC-4C16-9A48-755DFABC1923}" type="slidenum">
              <a:rPr lang="en-IN" smtClean="0"/>
              <a:pPr/>
              <a:t>‹#›</a:t>
            </a:fld>
            <a:endParaRPr lang="en-IN"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115A5B6-CFBC-4C16-9A48-755DFABC1923}" type="slidenum">
              <a:rPr lang="en-IN" smtClean="0"/>
              <a:pPr/>
              <a:t>‹#›</a:t>
            </a:fld>
            <a:endParaRPr lang="en-IN"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3115A5B6-CFBC-4C16-9A48-755DFABC1923}" type="slidenum">
              <a:rPr lang="en-IN" smtClean="0"/>
              <a:pPr/>
              <a:t>‹#›</a:t>
            </a:fld>
            <a:endParaRPr lang="en-IN"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115A5B6-CFBC-4C16-9A48-755DFABC1923}"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DFB0FE7-0B6E-4D73-A44B-1E6E69EC9B14}" type="datetimeFigureOut">
              <a:rPr lang="en-US" smtClean="0"/>
              <a:pPr/>
              <a:t>4/8/2010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115A5B6-CFBC-4C16-9A48-755DFABC1923}" type="slidenum">
              <a:rPr lang="en-IN" smtClean="0"/>
              <a:pPr/>
              <a:t>‹#›</a:t>
            </a:fld>
            <a:endParaRPr lang="en-IN"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DFB0FE7-0B6E-4D73-A44B-1E6E69EC9B14}" type="datetimeFigureOut">
              <a:rPr lang="en-US" smtClean="0"/>
              <a:pPr/>
              <a:t>4/8/2010</a:t>
            </a:fld>
            <a:endParaRPr lang="en-IN"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115A5B6-CFBC-4C16-9A48-755DFABC1923}" type="slidenum">
              <a:rPr lang="en-IN" smtClean="0"/>
              <a:pPr/>
              <a:t>‹#›</a:t>
            </a:fld>
            <a:endParaRPr lang="en-IN"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1571612"/>
            <a:ext cx="8143900" cy="2214578"/>
          </a:xfrm>
        </p:spPr>
        <p:txBody>
          <a:bodyPr>
            <a:noAutofit/>
          </a:bodyPr>
          <a:lstStyle/>
          <a:p>
            <a:pPr algn="ctr"/>
            <a:r>
              <a:rPr lang="en-IN" sz="4000" b="1" dirty="0"/>
              <a:t>Cache Optimization for Mobile Devices Running Multimedia</a:t>
            </a:r>
            <a:br>
              <a:rPr lang="en-IN" sz="4000" b="1" dirty="0"/>
            </a:br>
            <a:r>
              <a:rPr lang="en-IN" sz="4000" b="1" dirty="0"/>
              <a:t>Applications</a:t>
            </a:r>
            <a:r>
              <a:rPr lang="en-IN" sz="3200" b="1" dirty="0"/>
              <a:t/>
            </a:r>
            <a:br>
              <a:rPr lang="en-IN" sz="3200" b="1" dirty="0"/>
            </a:br>
            <a:endParaRPr lang="en-IN" sz="3200" dirty="0"/>
          </a:p>
        </p:txBody>
      </p:sp>
      <p:sp>
        <p:nvSpPr>
          <p:cNvPr id="3" name="Subtitle 2"/>
          <p:cNvSpPr>
            <a:spLocks noGrp="1"/>
          </p:cNvSpPr>
          <p:nvPr>
            <p:ph type="subTitle" idx="1"/>
          </p:nvPr>
        </p:nvSpPr>
        <p:spPr>
          <a:xfrm>
            <a:off x="6286512" y="4857760"/>
            <a:ext cx="2548856" cy="1752600"/>
          </a:xfrm>
        </p:spPr>
        <p:txBody>
          <a:bodyPr/>
          <a:lstStyle/>
          <a:p>
            <a:pPr algn="r"/>
            <a:r>
              <a:rPr lang="en-US" dirty="0" smtClean="0">
                <a:solidFill>
                  <a:schemeClr val="accent2"/>
                </a:solidFill>
              </a:rPr>
              <a:t>Komal Kasat</a:t>
            </a:r>
          </a:p>
          <a:p>
            <a:pPr algn="r"/>
            <a:r>
              <a:rPr lang="en-US" dirty="0" smtClean="0"/>
              <a:t>Gaurav Chitroda</a:t>
            </a:r>
          </a:p>
          <a:p>
            <a:pPr algn="r"/>
            <a:r>
              <a:rPr lang="en-US" dirty="0" smtClean="0"/>
              <a:t>Nalini Kumar</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Cache Optimization?</a:t>
            </a:r>
            <a:endParaRPr lang="en-IN" dirty="0"/>
          </a:p>
        </p:txBody>
      </p:sp>
      <p:sp>
        <p:nvSpPr>
          <p:cNvPr id="3" name="Content Placeholder 2"/>
          <p:cNvSpPr>
            <a:spLocks noGrp="1"/>
          </p:cNvSpPr>
          <p:nvPr>
            <p:ph idx="1"/>
          </p:nvPr>
        </p:nvSpPr>
        <p:spPr>
          <a:xfrm>
            <a:off x="1142976" y="1447800"/>
            <a:ext cx="7790712" cy="4800600"/>
          </a:xfrm>
        </p:spPr>
        <p:txBody>
          <a:bodyPr>
            <a:normAutofit fontScale="85000" lnSpcReduction="20000"/>
          </a:bodyPr>
          <a:lstStyle/>
          <a:p>
            <a:r>
              <a:rPr lang="en-US" dirty="0" smtClean="0"/>
              <a:t>With improved CPU, memory subsystem deficiency is main performance bottleneck</a:t>
            </a:r>
          </a:p>
          <a:p>
            <a:r>
              <a:rPr lang="en-US" dirty="0" smtClean="0"/>
              <a:t>Sufficient reuse of values for caching to reduce raw required memory bandwidth for video data </a:t>
            </a:r>
          </a:p>
          <a:p>
            <a:r>
              <a:rPr lang="en-US" dirty="0" smtClean="0"/>
              <a:t>High data rates, large sizes and distinctive memory access patters of MPEG exert strain on caches</a:t>
            </a:r>
          </a:p>
          <a:p>
            <a:r>
              <a:rPr lang="en-US" dirty="0" smtClean="0"/>
              <a:t>Though miss rate acceptable, they increase cache memory traffic</a:t>
            </a:r>
          </a:p>
          <a:p>
            <a:r>
              <a:rPr lang="en-US" dirty="0" smtClean="0"/>
              <a:t>Dropped frames or blocking make caches inefficient</a:t>
            </a:r>
          </a:p>
          <a:p>
            <a:r>
              <a:rPr lang="en-US" dirty="0" smtClean="0"/>
              <a:t>We have limited power and bandwidth in mobile embedded applications</a:t>
            </a:r>
          </a:p>
          <a:p>
            <a:r>
              <a:rPr lang="en-US" dirty="0" smtClean="0"/>
              <a:t>Cache inefficiency has impact on system cost</a:t>
            </a:r>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154758"/>
          </a:xfrm>
        </p:spPr>
        <p:txBody>
          <a:bodyPr/>
          <a:lstStyle/>
          <a:p>
            <a:pPr algn="ctr"/>
            <a:r>
              <a:rPr lang="en-US" sz="7200" b="1" dirty="0" smtClean="0"/>
              <a:t>MPEG-4</a:t>
            </a:r>
            <a:r>
              <a:rPr lang="en-US" dirty="0" smtClean="0"/>
              <a:t> </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MPEG 4</a:t>
            </a:r>
            <a:endParaRPr lang="en-IN" dirty="0"/>
          </a:p>
        </p:txBody>
      </p:sp>
      <p:sp>
        <p:nvSpPr>
          <p:cNvPr id="3" name="Content Placeholder 2"/>
          <p:cNvSpPr>
            <a:spLocks noGrp="1"/>
          </p:cNvSpPr>
          <p:nvPr>
            <p:ph idx="1"/>
          </p:nvPr>
        </p:nvSpPr>
        <p:spPr/>
        <p:txBody>
          <a:bodyPr/>
          <a:lstStyle/>
          <a:p>
            <a:r>
              <a:rPr lang="en-US" dirty="0" smtClean="0"/>
              <a:t>Moving Picture Experts Group</a:t>
            </a:r>
          </a:p>
          <a:p>
            <a:r>
              <a:rPr lang="en-US" dirty="0" smtClean="0"/>
              <a:t>Next generation global multimedia standard</a:t>
            </a:r>
          </a:p>
          <a:p>
            <a:r>
              <a:rPr lang="en-US" dirty="0" smtClean="0"/>
              <a:t>Defines the compression of Audio and Visual (AV) digital data</a:t>
            </a:r>
          </a:p>
          <a:p>
            <a:r>
              <a:rPr lang="en-US" dirty="0" smtClean="0"/>
              <a:t>Employs both spatial &amp; temporal redundancy for compression</a:t>
            </a:r>
          </a:p>
          <a:p>
            <a:r>
              <a:rPr lang="en-US" dirty="0" smtClean="0"/>
              <a:t>What is the technique??</a:t>
            </a:r>
          </a:p>
          <a:p>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MPEG-4</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357166"/>
            <a:ext cx="8072462" cy="6500834"/>
          </a:xfrm>
        </p:spPr>
        <p:txBody>
          <a:bodyPr>
            <a:normAutofit/>
          </a:bodyPr>
          <a:lstStyle/>
          <a:p>
            <a:r>
              <a:rPr lang="en-US" sz="2400" dirty="0" smtClean="0"/>
              <a:t>Break data into 8 x 8 pixel blocks</a:t>
            </a:r>
          </a:p>
          <a:p>
            <a:r>
              <a:rPr lang="en-US" sz="2400" dirty="0" smtClean="0"/>
              <a:t>Apply Discrete Cosine Transform</a:t>
            </a:r>
          </a:p>
          <a:p>
            <a:r>
              <a:rPr lang="en-US" sz="2400" dirty="0" smtClean="0"/>
              <a:t>Quantize, RLE and entropy coding algorithm</a:t>
            </a:r>
          </a:p>
          <a:p>
            <a:r>
              <a:rPr lang="en-US" sz="2400" dirty="0" smtClean="0"/>
              <a:t>For temporal redundancy – motion compensation</a:t>
            </a:r>
          </a:p>
          <a:p>
            <a:r>
              <a:rPr lang="en-US" sz="2400" dirty="0" smtClean="0"/>
              <a:t>3 types of frames:</a:t>
            </a:r>
            <a:endParaRPr lang="en-US" sz="2800" dirty="0" smtClean="0"/>
          </a:p>
          <a:p>
            <a:pPr lvl="1"/>
            <a:r>
              <a:rPr lang="en-US" sz="2400" dirty="0" smtClean="0"/>
              <a:t>I intra : contain complete image, compresses for spatial redundancy only</a:t>
            </a:r>
          </a:p>
          <a:p>
            <a:pPr lvl="1"/>
            <a:r>
              <a:rPr lang="en-US" sz="2400" dirty="0" smtClean="0"/>
              <a:t>P predicted : built from 16 x 16 macro blocks</a:t>
            </a:r>
          </a:p>
          <a:p>
            <a:pPr lvl="2"/>
            <a:r>
              <a:rPr lang="en-US" sz="2000" dirty="0" smtClean="0"/>
              <a:t>Macro Block: consists of pixels from closet previous I or P frames such that require fewer bits</a:t>
            </a:r>
          </a:p>
          <a:p>
            <a:pPr lvl="1"/>
            <a:r>
              <a:rPr lang="en-US" sz="2400" dirty="0" smtClean="0"/>
              <a:t>B bidirectional frames : information not in reference frames is encoded block by block</a:t>
            </a:r>
          </a:p>
          <a:p>
            <a:pPr lvl="2"/>
            <a:r>
              <a:rPr lang="en-US" sz="2000" dirty="0" smtClean="0"/>
              <a:t>Reference frames are 2 - I and P, one before and one after in temporal order</a:t>
            </a:r>
          </a:p>
          <a:p>
            <a:pPr lvl="1">
              <a:buNone/>
            </a:pPr>
            <a:endParaRPr lang="en-US" dirty="0" smtClean="0"/>
          </a:p>
          <a:p>
            <a:pPr lvl="1"/>
            <a:endParaRPr lang="en-US" dirty="0" smtClean="0"/>
          </a:p>
          <a:p>
            <a:pPr lvl="2"/>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MPEG-4</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428604"/>
            <a:ext cx="8072462" cy="5857916"/>
          </a:xfrm>
        </p:spPr>
        <p:txBody>
          <a:bodyPr>
            <a:normAutofit/>
          </a:bodyPr>
          <a:lstStyle/>
          <a:p>
            <a:r>
              <a:rPr lang="en-US" dirty="0" smtClean="0"/>
              <a:t>Consider GOP with  7 picture frames</a:t>
            </a:r>
          </a:p>
          <a:p>
            <a:r>
              <a:rPr lang="en-US" dirty="0" smtClean="0"/>
              <a:t>Due to dependencies frames are processed in non temporal order</a:t>
            </a:r>
          </a:p>
          <a:p>
            <a:r>
              <a:rPr lang="en-US" dirty="0" smtClean="0"/>
              <a:t>The encoding, transmission and decoding order should be the same</a:t>
            </a:r>
          </a:p>
          <a:p>
            <a:r>
              <a:rPr lang="en-US" dirty="0" smtClean="0"/>
              <a:t>2 parameters M &amp; N specified at encoder</a:t>
            </a:r>
          </a:p>
          <a:p>
            <a:pPr lvl="1"/>
            <a:r>
              <a:rPr lang="en-US" dirty="0" smtClean="0"/>
              <a:t>I frame decoded every N frames</a:t>
            </a:r>
          </a:p>
          <a:p>
            <a:pPr lvl="1"/>
            <a:r>
              <a:rPr lang="en-US" dirty="0" smtClean="0"/>
              <a:t>P frame decoded every M frames</a:t>
            </a:r>
          </a:p>
          <a:p>
            <a:pPr lvl="1"/>
            <a:r>
              <a:rPr lang="en-US" dirty="0" smtClean="0"/>
              <a:t>Rest are B frames </a:t>
            </a:r>
          </a:p>
          <a:p>
            <a:r>
              <a:rPr lang="en-US" dirty="0" smtClean="0"/>
              <a:t>Consider the simplified bit stream hierarchical structure</a:t>
            </a:r>
            <a:endParaRPr lang="en-IN" dirty="0" smtClean="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MPEG-4</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6908"/>
          </a:xfrm>
        </p:spPr>
        <p:txBody>
          <a:bodyPr>
            <a:normAutofit/>
          </a:bodyPr>
          <a:lstStyle/>
          <a:p>
            <a:r>
              <a:rPr lang="en-US" sz="4000" dirty="0" smtClean="0"/>
              <a:t>N=7 &amp; M=3</a:t>
            </a:r>
            <a:endParaRPr lang="en-IN" sz="4000" dirty="0"/>
          </a:p>
        </p:txBody>
      </p:sp>
      <p:sp>
        <p:nvSpPr>
          <p:cNvPr id="4" name="Rectangle 3"/>
          <p:cNvSpPr/>
          <p:nvPr/>
        </p:nvSpPr>
        <p:spPr>
          <a:xfrm>
            <a:off x="1285852" y="4286256"/>
            <a:ext cx="2428892" cy="1643074"/>
          </a:xfrm>
          <a:prstGeom prst="rect">
            <a:avLst/>
          </a:prstGeom>
          <a:ln w="63500">
            <a:solidFill>
              <a:schemeClr val="accent2">
                <a:alpha val="52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5" name="Rectangle 4"/>
          <p:cNvSpPr/>
          <p:nvPr/>
        </p:nvSpPr>
        <p:spPr>
          <a:xfrm>
            <a:off x="2143108" y="3857628"/>
            <a:ext cx="2428892" cy="1643074"/>
          </a:xfrm>
          <a:prstGeom prst="rect">
            <a:avLst/>
          </a:prstGeom>
          <a:ln w="63500">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solidFill>
                  <a:schemeClr val="bg1">
                    <a:lumMod val="65000"/>
                  </a:schemeClr>
                </a:solidFill>
              </a:rPr>
              <a:t>B</a:t>
            </a:r>
          </a:p>
          <a:p>
            <a:r>
              <a:rPr lang="en-US" b="1" dirty="0" smtClean="0">
                <a:solidFill>
                  <a:schemeClr val="bg1">
                    <a:lumMod val="65000"/>
                  </a:schemeClr>
                </a:solidFill>
              </a:rPr>
              <a:t>2</a:t>
            </a:r>
            <a:endParaRPr lang="en-IN" b="1" dirty="0">
              <a:solidFill>
                <a:schemeClr val="bg1">
                  <a:lumMod val="65000"/>
                </a:schemeClr>
              </a:solidFill>
            </a:endParaRPr>
          </a:p>
        </p:txBody>
      </p:sp>
      <p:sp>
        <p:nvSpPr>
          <p:cNvPr id="6" name="Rectangle 5"/>
          <p:cNvSpPr/>
          <p:nvPr/>
        </p:nvSpPr>
        <p:spPr>
          <a:xfrm>
            <a:off x="3000364" y="3429000"/>
            <a:ext cx="2428892" cy="1643074"/>
          </a:xfrm>
          <a:prstGeom prst="rect">
            <a:avLst/>
          </a:prstGeom>
          <a:ln w="63500">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solidFill>
                  <a:schemeClr val="bg1">
                    <a:lumMod val="65000"/>
                  </a:schemeClr>
                </a:solidFill>
              </a:rPr>
              <a:t>B</a:t>
            </a:r>
          </a:p>
          <a:p>
            <a:r>
              <a:rPr lang="en-US" b="1" dirty="0" smtClean="0">
                <a:solidFill>
                  <a:schemeClr val="bg1">
                    <a:lumMod val="65000"/>
                  </a:schemeClr>
                </a:solidFill>
              </a:rPr>
              <a:t>3</a:t>
            </a:r>
            <a:endParaRPr lang="en-IN" b="1" dirty="0">
              <a:solidFill>
                <a:schemeClr val="bg1">
                  <a:lumMod val="65000"/>
                </a:schemeClr>
              </a:solidFill>
            </a:endParaRPr>
          </a:p>
        </p:txBody>
      </p:sp>
      <p:sp>
        <p:nvSpPr>
          <p:cNvPr id="7" name="Rectangle 6"/>
          <p:cNvSpPr/>
          <p:nvPr/>
        </p:nvSpPr>
        <p:spPr>
          <a:xfrm>
            <a:off x="3786182" y="3000372"/>
            <a:ext cx="2428892" cy="1643074"/>
          </a:xfrm>
          <a:prstGeom prst="rect">
            <a:avLst/>
          </a:prstGeom>
          <a:ln w="6350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solidFill>
                  <a:schemeClr val="accent1"/>
                </a:solidFill>
              </a:rPr>
              <a:t>P</a:t>
            </a:r>
          </a:p>
          <a:p>
            <a:r>
              <a:rPr lang="en-US" b="1" dirty="0" smtClean="0">
                <a:solidFill>
                  <a:schemeClr val="accent1"/>
                </a:solidFill>
              </a:rPr>
              <a:t>4</a:t>
            </a:r>
            <a:endParaRPr lang="en-IN" b="1" dirty="0">
              <a:solidFill>
                <a:schemeClr val="accent1"/>
              </a:solidFill>
            </a:endParaRPr>
          </a:p>
        </p:txBody>
      </p:sp>
      <p:sp>
        <p:nvSpPr>
          <p:cNvPr id="8" name="Rectangle 7"/>
          <p:cNvSpPr/>
          <p:nvPr/>
        </p:nvSpPr>
        <p:spPr>
          <a:xfrm>
            <a:off x="4643438" y="2571744"/>
            <a:ext cx="2428892" cy="1643074"/>
          </a:xfrm>
          <a:prstGeom prst="rect">
            <a:avLst/>
          </a:prstGeom>
          <a:ln w="63500">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solidFill>
                  <a:schemeClr val="bg1">
                    <a:lumMod val="65000"/>
                  </a:schemeClr>
                </a:solidFill>
              </a:rPr>
              <a:t>B</a:t>
            </a:r>
          </a:p>
          <a:p>
            <a:r>
              <a:rPr lang="en-US" b="1" dirty="0" smtClean="0">
                <a:solidFill>
                  <a:schemeClr val="bg1">
                    <a:lumMod val="65000"/>
                  </a:schemeClr>
                </a:solidFill>
              </a:rPr>
              <a:t>5</a:t>
            </a:r>
            <a:endParaRPr lang="en-IN" b="1" dirty="0">
              <a:solidFill>
                <a:schemeClr val="bg1">
                  <a:lumMod val="65000"/>
                </a:schemeClr>
              </a:solidFill>
            </a:endParaRPr>
          </a:p>
        </p:txBody>
      </p:sp>
      <p:sp>
        <p:nvSpPr>
          <p:cNvPr id="9" name="Rectangle 8"/>
          <p:cNvSpPr/>
          <p:nvPr/>
        </p:nvSpPr>
        <p:spPr>
          <a:xfrm>
            <a:off x="5500694" y="2143116"/>
            <a:ext cx="2428892" cy="1643074"/>
          </a:xfrm>
          <a:prstGeom prst="rect">
            <a:avLst/>
          </a:prstGeom>
          <a:ln w="63500">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solidFill>
                  <a:schemeClr val="bg1">
                    <a:lumMod val="65000"/>
                  </a:schemeClr>
                </a:solidFill>
              </a:rPr>
              <a:t>B</a:t>
            </a:r>
          </a:p>
          <a:p>
            <a:r>
              <a:rPr lang="en-US" b="1" dirty="0" smtClean="0">
                <a:solidFill>
                  <a:schemeClr val="bg1">
                    <a:lumMod val="65000"/>
                  </a:schemeClr>
                </a:solidFill>
              </a:rPr>
              <a:t>6</a:t>
            </a:r>
            <a:endParaRPr lang="en-IN" b="1" dirty="0">
              <a:solidFill>
                <a:schemeClr val="bg1">
                  <a:lumMod val="65000"/>
                </a:schemeClr>
              </a:solidFill>
            </a:endParaRPr>
          </a:p>
        </p:txBody>
      </p:sp>
      <p:sp>
        <p:nvSpPr>
          <p:cNvPr id="10" name="Rectangle 9"/>
          <p:cNvSpPr/>
          <p:nvPr/>
        </p:nvSpPr>
        <p:spPr>
          <a:xfrm>
            <a:off x="6357950" y="1714488"/>
            <a:ext cx="2428892" cy="1643074"/>
          </a:xfrm>
          <a:prstGeom prst="rect">
            <a:avLst/>
          </a:prstGeom>
          <a:ln w="6350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solidFill>
                  <a:schemeClr val="accent1"/>
                </a:solidFill>
              </a:rPr>
              <a:t>P</a:t>
            </a:r>
          </a:p>
          <a:p>
            <a:r>
              <a:rPr lang="en-US" b="1" dirty="0" smtClean="0">
                <a:solidFill>
                  <a:schemeClr val="accent1"/>
                </a:solidFill>
              </a:rPr>
              <a:t>7</a:t>
            </a:r>
            <a:endParaRPr lang="en-IN" b="1" dirty="0">
              <a:solidFill>
                <a:schemeClr val="accent1"/>
              </a:solidFill>
            </a:endParaRPr>
          </a:p>
        </p:txBody>
      </p:sp>
      <p:sp>
        <p:nvSpPr>
          <p:cNvPr id="14" name="TextBox 13"/>
          <p:cNvSpPr txBox="1"/>
          <p:nvPr/>
        </p:nvSpPr>
        <p:spPr>
          <a:xfrm>
            <a:off x="1285852" y="4643446"/>
            <a:ext cx="613359" cy="707886"/>
          </a:xfrm>
          <a:prstGeom prst="rect">
            <a:avLst/>
          </a:prstGeom>
          <a:noFill/>
        </p:spPr>
        <p:txBody>
          <a:bodyPr wrap="square" rtlCol="0">
            <a:spAutoFit/>
          </a:bodyPr>
          <a:lstStyle/>
          <a:p>
            <a:r>
              <a:rPr lang="en-US" sz="2000" b="1" dirty="0" smtClean="0">
                <a:solidFill>
                  <a:schemeClr val="accent2"/>
                </a:solidFill>
              </a:rPr>
              <a:t>I</a:t>
            </a:r>
          </a:p>
          <a:p>
            <a:r>
              <a:rPr lang="en-US" sz="2000" b="1" dirty="0" smtClean="0">
                <a:solidFill>
                  <a:schemeClr val="accent2"/>
                </a:solidFill>
              </a:rPr>
              <a:t>1</a:t>
            </a:r>
            <a:endParaRPr lang="en-IN" sz="2000" b="1" dirty="0">
              <a:solidFill>
                <a:schemeClr val="accent2"/>
              </a:solidFill>
            </a:endParaRPr>
          </a:p>
        </p:txBody>
      </p:sp>
      <p:cxnSp>
        <p:nvCxnSpPr>
          <p:cNvPr id="20" name="Curved Connector 19"/>
          <p:cNvCxnSpPr/>
          <p:nvPr/>
        </p:nvCxnSpPr>
        <p:spPr>
          <a:xfrm flipV="1">
            <a:off x="1500166" y="3857628"/>
            <a:ext cx="714380" cy="357190"/>
          </a:xfrm>
          <a:prstGeom prst="curvedConnector3">
            <a:avLst>
              <a:gd name="adj1" fmla="val 18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2" name="Curved Connector 21"/>
          <p:cNvCxnSpPr/>
          <p:nvPr/>
        </p:nvCxnSpPr>
        <p:spPr>
          <a:xfrm flipV="1">
            <a:off x="1357290" y="3500438"/>
            <a:ext cx="1643074" cy="714380"/>
          </a:xfrm>
          <a:prstGeom prst="curvedConnector3">
            <a:avLst>
              <a:gd name="adj1" fmla="val 3624"/>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8" name="Curved Connector 27"/>
          <p:cNvCxnSpPr/>
          <p:nvPr/>
        </p:nvCxnSpPr>
        <p:spPr>
          <a:xfrm flipV="1">
            <a:off x="4000496" y="2643182"/>
            <a:ext cx="714380" cy="357190"/>
          </a:xfrm>
          <a:prstGeom prst="curvedConnector3">
            <a:avLst>
              <a:gd name="adj1" fmla="val 18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urved Connector 28"/>
          <p:cNvCxnSpPr/>
          <p:nvPr/>
        </p:nvCxnSpPr>
        <p:spPr>
          <a:xfrm flipV="1">
            <a:off x="3857620" y="2285992"/>
            <a:ext cx="1643074" cy="714380"/>
          </a:xfrm>
          <a:prstGeom prst="curvedConnector3">
            <a:avLst>
              <a:gd name="adj1" fmla="val 3624"/>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urved Connector 30"/>
          <p:cNvCxnSpPr/>
          <p:nvPr/>
        </p:nvCxnSpPr>
        <p:spPr>
          <a:xfrm rot="10800000" flipV="1">
            <a:off x="3000364" y="3000372"/>
            <a:ext cx="785818" cy="428628"/>
          </a:xfrm>
          <a:prstGeom prst="curvedConnector3">
            <a:avLst>
              <a:gd name="adj1" fmla="val 8151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urved Connector 32"/>
          <p:cNvCxnSpPr/>
          <p:nvPr/>
        </p:nvCxnSpPr>
        <p:spPr>
          <a:xfrm rot="10800000" flipV="1">
            <a:off x="2214546" y="3152772"/>
            <a:ext cx="1724036" cy="633418"/>
          </a:xfrm>
          <a:prstGeom prst="curvedConnector3">
            <a:avLst>
              <a:gd name="adj1" fmla="val 8094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urved Connector 36"/>
          <p:cNvCxnSpPr/>
          <p:nvPr/>
        </p:nvCxnSpPr>
        <p:spPr>
          <a:xfrm rot="10800000" flipV="1">
            <a:off x="5500694" y="1704964"/>
            <a:ext cx="785818" cy="428628"/>
          </a:xfrm>
          <a:prstGeom prst="curvedConnector3">
            <a:avLst>
              <a:gd name="adj1" fmla="val 8151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rot="10800000" flipV="1">
            <a:off x="4714876" y="1857364"/>
            <a:ext cx="1724036" cy="633418"/>
          </a:xfrm>
          <a:prstGeom prst="curvedConnector3">
            <a:avLst>
              <a:gd name="adj1" fmla="val 8094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urved Connector 41"/>
          <p:cNvCxnSpPr/>
          <p:nvPr/>
        </p:nvCxnSpPr>
        <p:spPr>
          <a:xfrm flipV="1">
            <a:off x="3786182" y="4643446"/>
            <a:ext cx="2428892" cy="1285884"/>
          </a:xfrm>
          <a:prstGeom prst="curvedConnector3">
            <a:avLst>
              <a:gd name="adj1" fmla="val 101764"/>
            </a:avLst>
          </a:prstGeom>
          <a:ln>
            <a:tailEnd type="arrow"/>
          </a:ln>
        </p:spPr>
        <p:style>
          <a:lnRef idx="1">
            <a:schemeClr val="accent2"/>
          </a:lnRef>
          <a:fillRef idx="0">
            <a:schemeClr val="accent2"/>
          </a:fillRef>
          <a:effectRef idx="0">
            <a:schemeClr val="accent2"/>
          </a:effectRef>
          <a:fontRef idx="minor">
            <a:schemeClr val="tx1"/>
          </a:fontRef>
        </p:style>
      </p:cxnSp>
      <p:cxnSp>
        <p:nvCxnSpPr>
          <p:cNvPr id="44" name="Curved Connector 43"/>
          <p:cNvCxnSpPr/>
          <p:nvPr/>
        </p:nvCxnSpPr>
        <p:spPr>
          <a:xfrm flipV="1">
            <a:off x="6000760" y="3357562"/>
            <a:ext cx="2428892" cy="1285884"/>
          </a:xfrm>
          <a:prstGeom prst="curvedConnector3">
            <a:avLst>
              <a:gd name="adj1" fmla="val 101764"/>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357290" y="2428868"/>
            <a:ext cx="1571636" cy="707886"/>
          </a:xfrm>
          <a:prstGeom prst="rect">
            <a:avLst/>
          </a:prstGeom>
          <a:noFill/>
        </p:spPr>
        <p:txBody>
          <a:bodyPr wrap="square" rtlCol="0">
            <a:spAutoFit/>
          </a:bodyPr>
          <a:lstStyle/>
          <a:p>
            <a:r>
              <a:rPr lang="en-US" sz="2000" dirty="0" smtClean="0"/>
              <a:t>Bidirectional Prediction</a:t>
            </a:r>
          </a:p>
        </p:txBody>
      </p:sp>
      <p:sp>
        <p:nvSpPr>
          <p:cNvPr id="23" name="TextBox 22"/>
          <p:cNvSpPr txBox="1"/>
          <p:nvPr/>
        </p:nvSpPr>
        <p:spPr>
          <a:xfrm>
            <a:off x="6500826" y="5000636"/>
            <a:ext cx="1571636" cy="400110"/>
          </a:xfrm>
          <a:prstGeom prst="rect">
            <a:avLst/>
          </a:prstGeom>
          <a:noFill/>
        </p:spPr>
        <p:txBody>
          <a:bodyPr wrap="square" rtlCol="0">
            <a:spAutoFit/>
          </a:bodyPr>
          <a:lstStyle/>
          <a:p>
            <a:r>
              <a:rPr lang="en-US" sz="2000" dirty="0" smtClean="0"/>
              <a:t>Prediction</a:t>
            </a:r>
          </a:p>
        </p:txBody>
      </p:sp>
      <p:sp>
        <p:nvSpPr>
          <p:cNvPr id="24" name="TextBox 2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MPEG-4</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lide(fromLeft)">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par>
                                <p:cTn id="16" presetID="12" presetClass="entr" presetSubtype="8"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lide(fromLeft)">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par>
                                <p:cTn id="24" presetID="12" presetClass="entr" presetSubtype="8"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lide(fromLeft)">
                                      <p:cBhvr>
                                        <p:cTn id="26" dur="1000"/>
                                        <p:tgtEl>
                                          <p:spTgt spid="6"/>
                                        </p:tgtEl>
                                      </p:cBhvr>
                                    </p:animEffect>
                                  </p:childTnLst>
                                </p:cTn>
                              </p:par>
                              <p:par>
                                <p:cTn id="27" presetID="12" presetClass="entr" presetSubtype="8"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slide(fromLeft)">
                                      <p:cBhvr>
                                        <p:cTn id="29" dur="1000"/>
                                        <p:tgtEl>
                                          <p:spTgt spid="8"/>
                                        </p:tgtEl>
                                      </p:cBhvr>
                                    </p:animEffect>
                                  </p:childTnLst>
                                </p:cTn>
                              </p:par>
                              <p:par>
                                <p:cTn id="30" presetID="12" presetClass="entr" presetSubtype="8"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lide(fromLeft)">
                                      <p:cBhvr>
                                        <p:cTn id="32" dur="1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slide(fromBottom)">
                                      <p:cBhvr>
                                        <p:cTn id="37" dur="500"/>
                                        <p:tgtEl>
                                          <p:spTgt spid="42"/>
                                        </p:tgtEl>
                                      </p:cBhvr>
                                    </p:animEffect>
                                  </p:childTnLst>
                                </p:cTn>
                              </p:par>
                              <p:par>
                                <p:cTn id="38" presetID="12" presetClass="entr" presetSubtype="4" fill="hold" nodeType="with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slide(fromBottom)">
                                      <p:cBhvr>
                                        <p:cTn id="40" dur="500"/>
                                        <p:tgtEl>
                                          <p:spTgt spid="44"/>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par>
                                <p:cTn id="48" presetID="22" presetClass="entr" presetSubtype="2" fill="hold"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wipe(right)">
                                      <p:cBhvr>
                                        <p:cTn id="50" dur="500"/>
                                        <p:tgtEl>
                                          <p:spTgt spid="33"/>
                                        </p:tgtEl>
                                      </p:cBhvr>
                                    </p:animEffect>
                                  </p:childTnLst>
                                </p:cTn>
                              </p:par>
                              <p:par>
                                <p:cTn id="51" presetID="1"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par>
                                <p:cTn id="58" presetID="22" presetClass="entr" presetSubtype="2" fill="hold"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500"/>
                                        <p:tgtEl>
                                          <p:spTgt spid="31"/>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wipe(left)">
                                      <p:cBhvr>
                                        <p:cTn id="65" dur="500"/>
                                        <p:tgtEl>
                                          <p:spTgt spid="29"/>
                                        </p:tgtEl>
                                      </p:cBhvr>
                                    </p:animEffect>
                                  </p:childTnLst>
                                </p:cTn>
                              </p:par>
                              <p:par>
                                <p:cTn id="66" presetID="22" presetClass="entr" presetSubtype="8" fill="hold" nodeType="with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left)">
                                      <p:cBhvr>
                                        <p:cTn id="68" dur="500"/>
                                        <p:tgtEl>
                                          <p:spTgt spid="28"/>
                                        </p:tgtEl>
                                      </p:cBhvr>
                                    </p:animEffect>
                                  </p:childTnLst>
                                </p:cTn>
                              </p:par>
                              <p:par>
                                <p:cTn id="69" presetID="22" presetClass="entr" presetSubtype="2" fill="hold" nodeType="with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wipe(right)">
                                      <p:cBhvr>
                                        <p:cTn id="71" dur="500"/>
                                        <p:tgtEl>
                                          <p:spTgt spid="38"/>
                                        </p:tgtEl>
                                      </p:cBhvr>
                                    </p:animEffect>
                                  </p:childTnLst>
                                </p:cTn>
                              </p:par>
                              <p:par>
                                <p:cTn id="72" presetID="22" presetClass="entr" presetSubtype="2" fill="hold" nodeType="with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right)">
                                      <p:cBhvr>
                                        <p:cTn id="7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4" grpId="0"/>
      <p:bldP spid="21"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428728" y="285728"/>
            <a:ext cx="278608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Sequence Header</a:t>
            </a:r>
            <a:endParaRPr lang="en-IN" dirty="0"/>
          </a:p>
        </p:txBody>
      </p:sp>
      <p:sp>
        <p:nvSpPr>
          <p:cNvPr id="13" name="Rectangle 12"/>
          <p:cNvSpPr/>
          <p:nvPr/>
        </p:nvSpPr>
        <p:spPr>
          <a:xfrm>
            <a:off x="4214810" y="285728"/>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GOP</a:t>
            </a:r>
            <a:endParaRPr lang="en-IN" dirty="0"/>
          </a:p>
        </p:txBody>
      </p:sp>
      <p:sp>
        <p:nvSpPr>
          <p:cNvPr id="14" name="Rectangle 13"/>
          <p:cNvSpPr/>
          <p:nvPr/>
        </p:nvSpPr>
        <p:spPr>
          <a:xfrm>
            <a:off x="5715008" y="285728"/>
            <a:ext cx="100013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t>
            </a:r>
            <a:endParaRPr lang="en-IN" dirty="0"/>
          </a:p>
        </p:txBody>
      </p:sp>
      <p:sp>
        <p:nvSpPr>
          <p:cNvPr id="15" name="Rectangle 14"/>
          <p:cNvSpPr/>
          <p:nvPr/>
        </p:nvSpPr>
        <p:spPr>
          <a:xfrm>
            <a:off x="6715140" y="285728"/>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GOP</a:t>
            </a:r>
            <a:endParaRPr lang="en-IN" dirty="0"/>
          </a:p>
        </p:txBody>
      </p:sp>
      <p:sp>
        <p:nvSpPr>
          <p:cNvPr id="16" name="Rectangle 15"/>
          <p:cNvSpPr/>
          <p:nvPr/>
        </p:nvSpPr>
        <p:spPr>
          <a:xfrm>
            <a:off x="1428728" y="1643050"/>
            <a:ext cx="278608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GOP Header</a:t>
            </a:r>
            <a:endParaRPr lang="en-IN" dirty="0"/>
          </a:p>
        </p:txBody>
      </p:sp>
      <p:sp>
        <p:nvSpPr>
          <p:cNvPr id="17" name="Rectangle 16"/>
          <p:cNvSpPr/>
          <p:nvPr/>
        </p:nvSpPr>
        <p:spPr>
          <a:xfrm>
            <a:off x="4214810" y="1643050"/>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Picture</a:t>
            </a:r>
            <a:endParaRPr lang="en-IN" dirty="0"/>
          </a:p>
        </p:txBody>
      </p:sp>
      <p:sp>
        <p:nvSpPr>
          <p:cNvPr id="18" name="Rectangle 17"/>
          <p:cNvSpPr/>
          <p:nvPr/>
        </p:nvSpPr>
        <p:spPr>
          <a:xfrm>
            <a:off x="5715008" y="1643050"/>
            <a:ext cx="100013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t>
            </a:r>
            <a:endParaRPr lang="en-IN" dirty="0"/>
          </a:p>
        </p:txBody>
      </p:sp>
      <p:sp>
        <p:nvSpPr>
          <p:cNvPr id="19" name="Rectangle 18"/>
          <p:cNvSpPr/>
          <p:nvPr/>
        </p:nvSpPr>
        <p:spPr>
          <a:xfrm>
            <a:off x="6715140" y="1643050"/>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Picture</a:t>
            </a:r>
            <a:endParaRPr lang="en-IN" dirty="0"/>
          </a:p>
        </p:txBody>
      </p:sp>
      <p:cxnSp>
        <p:nvCxnSpPr>
          <p:cNvPr id="39" name="Straight Connector 38"/>
          <p:cNvCxnSpPr/>
          <p:nvPr/>
        </p:nvCxnSpPr>
        <p:spPr>
          <a:xfrm rot="10800000" flipV="1">
            <a:off x="1428728" y="1142984"/>
            <a:ext cx="2786082"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715008" y="1142984"/>
            <a:ext cx="2500330"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428728" y="3000372"/>
            <a:ext cx="278608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Picture Header</a:t>
            </a:r>
            <a:endParaRPr lang="en-IN" dirty="0"/>
          </a:p>
        </p:txBody>
      </p:sp>
      <p:sp>
        <p:nvSpPr>
          <p:cNvPr id="25" name="Rectangle 24"/>
          <p:cNvSpPr/>
          <p:nvPr/>
        </p:nvSpPr>
        <p:spPr>
          <a:xfrm>
            <a:off x="4214810" y="3000372"/>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Slice</a:t>
            </a:r>
            <a:endParaRPr lang="en-IN" dirty="0"/>
          </a:p>
        </p:txBody>
      </p:sp>
      <p:sp>
        <p:nvSpPr>
          <p:cNvPr id="26" name="Rectangle 25"/>
          <p:cNvSpPr/>
          <p:nvPr/>
        </p:nvSpPr>
        <p:spPr>
          <a:xfrm>
            <a:off x="5715008" y="3000372"/>
            <a:ext cx="100013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t>
            </a:r>
            <a:endParaRPr lang="en-IN" dirty="0"/>
          </a:p>
        </p:txBody>
      </p:sp>
      <p:sp>
        <p:nvSpPr>
          <p:cNvPr id="27" name="Rectangle 26"/>
          <p:cNvSpPr/>
          <p:nvPr/>
        </p:nvSpPr>
        <p:spPr>
          <a:xfrm>
            <a:off x="6715140" y="3000372"/>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Slice</a:t>
            </a:r>
            <a:endParaRPr lang="en-US" dirty="0"/>
          </a:p>
        </p:txBody>
      </p:sp>
      <p:cxnSp>
        <p:nvCxnSpPr>
          <p:cNvPr id="40" name="Straight Connector 39"/>
          <p:cNvCxnSpPr/>
          <p:nvPr/>
        </p:nvCxnSpPr>
        <p:spPr>
          <a:xfrm rot="10800000" flipV="1">
            <a:off x="1428728" y="2500306"/>
            <a:ext cx="2786082"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715008" y="2500306"/>
            <a:ext cx="2500330"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428728" y="4357694"/>
            <a:ext cx="278608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Slice Header</a:t>
            </a:r>
            <a:endParaRPr lang="en-IN" dirty="0"/>
          </a:p>
        </p:txBody>
      </p:sp>
      <p:sp>
        <p:nvSpPr>
          <p:cNvPr id="30" name="Rectangle 29"/>
          <p:cNvSpPr/>
          <p:nvPr/>
        </p:nvSpPr>
        <p:spPr>
          <a:xfrm>
            <a:off x="4214810" y="4357694"/>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Macro-block</a:t>
            </a:r>
            <a:endParaRPr lang="en-IN" dirty="0"/>
          </a:p>
        </p:txBody>
      </p:sp>
      <p:sp>
        <p:nvSpPr>
          <p:cNvPr id="31" name="Rectangle 30"/>
          <p:cNvSpPr/>
          <p:nvPr/>
        </p:nvSpPr>
        <p:spPr>
          <a:xfrm>
            <a:off x="5715008" y="4357694"/>
            <a:ext cx="100013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t>
            </a:r>
            <a:endParaRPr lang="en-IN" dirty="0"/>
          </a:p>
        </p:txBody>
      </p:sp>
      <p:sp>
        <p:nvSpPr>
          <p:cNvPr id="32" name="Rectangle 31"/>
          <p:cNvSpPr/>
          <p:nvPr/>
        </p:nvSpPr>
        <p:spPr>
          <a:xfrm>
            <a:off x="6715140" y="4357694"/>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Macro-block</a:t>
            </a:r>
            <a:endParaRPr lang="en-IN" dirty="0"/>
          </a:p>
        </p:txBody>
      </p:sp>
      <p:cxnSp>
        <p:nvCxnSpPr>
          <p:cNvPr id="41" name="Straight Connector 40"/>
          <p:cNvCxnSpPr/>
          <p:nvPr/>
        </p:nvCxnSpPr>
        <p:spPr>
          <a:xfrm rot="10800000" flipV="1">
            <a:off x="1428729" y="3857628"/>
            <a:ext cx="2786082"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5008" y="3857628"/>
            <a:ext cx="2500330"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428728" y="5715016"/>
            <a:ext cx="278608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Macro-block Header</a:t>
            </a:r>
            <a:endParaRPr lang="en-IN" dirty="0"/>
          </a:p>
        </p:txBody>
      </p:sp>
      <p:sp>
        <p:nvSpPr>
          <p:cNvPr id="35" name="Rectangle 34"/>
          <p:cNvSpPr/>
          <p:nvPr/>
        </p:nvSpPr>
        <p:spPr>
          <a:xfrm>
            <a:off x="4214810" y="5715016"/>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Block</a:t>
            </a:r>
            <a:endParaRPr lang="en-IN" dirty="0"/>
          </a:p>
        </p:txBody>
      </p:sp>
      <p:sp>
        <p:nvSpPr>
          <p:cNvPr id="36" name="Rectangle 35"/>
          <p:cNvSpPr/>
          <p:nvPr/>
        </p:nvSpPr>
        <p:spPr>
          <a:xfrm>
            <a:off x="5715008" y="5715016"/>
            <a:ext cx="1000132"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t>
            </a:r>
            <a:endParaRPr lang="en-IN" dirty="0"/>
          </a:p>
        </p:txBody>
      </p:sp>
      <p:sp>
        <p:nvSpPr>
          <p:cNvPr id="37" name="Rectangle 36"/>
          <p:cNvSpPr/>
          <p:nvPr/>
        </p:nvSpPr>
        <p:spPr>
          <a:xfrm>
            <a:off x="6715140" y="5715016"/>
            <a:ext cx="1500198" cy="857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Block</a:t>
            </a:r>
            <a:endParaRPr lang="en-IN" dirty="0"/>
          </a:p>
        </p:txBody>
      </p:sp>
      <p:cxnSp>
        <p:nvCxnSpPr>
          <p:cNvPr id="42" name="Straight Connector 41"/>
          <p:cNvCxnSpPr/>
          <p:nvPr/>
        </p:nvCxnSpPr>
        <p:spPr>
          <a:xfrm rot="10800000" flipV="1">
            <a:off x="1428729" y="5214949"/>
            <a:ext cx="2786082"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786446" y="5214950"/>
            <a:ext cx="2500330" cy="5000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MPEG-4</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1000" fill="hold"/>
                                        <p:tgtEl>
                                          <p:spTgt spid="13"/>
                                        </p:tgtEl>
                                        <p:attrNameLst>
                                          <p:attrName>ppt_x</p:attrName>
                                        </p:attrNameLst>
                                      </p:cBhvr>
                                      <p:tavLst>
                                        <p:tav tm="0">
                                          <p:val>
                                            <p:strVal val="#ppt_x"/>
                                          </p:val>
                                        </p:tav>
                                        <p:tav tm="100000">
                                          <p:val>
                                            <p:strVal val="#ppt_x"/>
                                          </p:val>
                                        </p:tav>
                                      </p:tavLst>
                                    </p:anim>
                                    <p:anim calcmode="lin" valueType="num">
                                      <p:cBhvr additive="base">
                                        <p:cTn id="12" dur="1000" fill="hold"/>
                                        <p:tgtEl>
                                          <p:spTgt spid="13"/>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ppt_x"/>
                                          </p:val>
                                        </p:tav>
                                        <p:tav tm="100000">
                                          <p:val>
                                            <p:strVal val="#ppt_x"/>
                                          </p:val>
                                        </p:tav>
                                      </p:tavLst>
                                    </p:anim>
                                    <p:anim calcmode="lin" valueType="num">
                                      <p:cBhvr additive="base">
                                        <p:cTn id="16" dur="1000" fill="hold"/>
                                        <p:tgtEl>
                                          <p:spTgt spid="14"/>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mph" presetSubtype="0" accel="50000" decel="50000" autoRev="1" fill="hold" grpId="2" nodeType="clickEffect">
                                  <p:stCondLst>
                                    <p:cond delay="0"/>
                                  </p:stCondLst>
                                  <p:childTnLst>
                                    <p:animScale>
                                      <p:cBhvr>
                                        <p:cTn id="24" dur="500" fill="hold"/>
                                        <p:tgtEl>
                                          <p:spTgt spid="13"/>
                                        </p:tgtEl>
                                      </p:cBhvr>
                                      <p:by x="120000" y="120000"/>
                                    </p:animScale>
                                  </p:childTnLst>
                                </p:cTn>
                              </p:par>
                            </p:childTnLst>
                          </p:cTn>
                        </p:par>
                        <p:par>
                          <p:cTn id="25" fill="hold">
                            <p:stCondLst>
                              <p:cond delay="1000"/>
                            </p:stCondLst>
                            <p:childTnLst>
                              <p:par>
                                <p:cTn id="26" presetID="22" presetClass="entr" presetSubtype="1"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ipe(up)">
                                      <p:cBhvr>
                                        <p:cTn id="28" dur="1000"/>
                                        <p:tgtEl>
                                          <p:spTgt spid="44"/>
                                        </p:tgtEl>
                                      </p:cBhvr>
                                    </p:animEffect>
                                  </p:childTnLst>
                                </p:cTn>
                              </p:par>
                              <p:par>
                                <p:cTn id="29" presetID="22" presetClass="entr" presetSubtype="1"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up)">
                                      <p:cBhvr>
                                        <p:cTn id="31" dur="1000"/>
                                        <p:tgtEl>
                                          <p:spTgt spid="39"/>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up)">
                                      <p:cBhvr>
                                        <p:cTn id="34" dur="1000"/>
                                        <p:tgtEl>
                                          <p:spTgt spid="16"/>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1000"/>
                                        <p:tgtEl>
                                          <p:spTgt spid="17"/>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up)">
                                      <p:cBhvr>
                                        <p:cTn id="40" dur="1000"/>
                                        <p:tgtEl>
                                          <p:spTgt spid="18"/>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up)">
                                      <p:cBhvr>
                                        <p:cTn id="43" dur="10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mph" presetSubtype="0" accel="50000" decel="50000" autoRev="1" fill="hold" grpId="2" nodeType="clickEffect">
                                  <p:stCondLst>
                                    <p:cond delay="0"/>
                                  </p:stCondLst>
                                  <p:childTnLst>
                                    <p:animScale>
                                      <p:cBhvr>
                                        <p:cTn id="47" dur="500" fill="hold"/>
                                        <p:tgtEl>
                                          <p:spTgt spid="17"/>
                                        </p:tgtEl>
                                      </p:cBhvr>
                                      <p:by x="120000" y="120000"/>
                                    </p:animScale>
                                  </p:childTnLst>
                                </p:cTn>
                              </p:par>
                            </p:childTnLst>
                          </p:cTn>
                        </p:par>
                        <p:par>
                          <p:cTn id="48" fill="hold">
                            <p:stCondLst>
                              <p:cond delay="1000"/>
                            </p:stCondLst>
                            <p:childTnLst>
                              <p:par>
                                <p:cTn id="49" presetID="22" presetClass="entr" presetSubtype="1"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up)">
                                      <p:cBhvr>
                                        <p:cTn id="51" dur="1000"/>
                                        <p:tgtEl>
                                          <p:spTgt spid="24"/>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wipe(up)">
                                      <p:cBhvr>
                                        <p:cTn id="54" dur="1000"/>
                                        <p:tgtEl>
                                          <p:spTgt spid="25"/>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up)">
                                      <p:cBhvr>
                                        <p:cTn id="57" dur="1000"/>
                                        <p:tgtEl>
                                          <p:spTgt spid="26"/>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up)">
                                      <p:cBhvr>
                                        <p:cTn id="60" dur="1000"/>
                                        <p:tgtEl>
                                          <p:spTgt spid="27"/>
                                        </p:tgtEl>
                                      </p:cBhvr>
                                    </p:animEffect>
                                  </p:childTnLst>
                                </p:cTn>
                              </p:par>
                              <p:par>
                                <p:cTn id="61" presetID="22" presetClass="entr" presetSubtype="1" fill="hold" nodeType="with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up)">
                                      <p:cBhvr>
                                        <p:cTn id="63" dur="1000"/>
                                        <p:tgtEl>
                                          <p:spTgt spid="40"/>
                                        </p:tgtEl>
                                      </p:cBhvr>
                                    </p:animEffect>
                                  </p:childTnLst>
                                </p:cTn>
                              </p:par>
                              <p:par>
                                <p:cTn id="64" presetID="22" presetClass="entr" presetSubtype="1" fill="hold" nodeType="with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wipe(up)">
                                      <p:cBhvr>
                                        <p:cTn id="66" dur="1000"/>
                                        <p:tgtEl>
                                          <p:spTgt spid="45"/>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mph" presetSubtype="0" accel="50000" decel="50000" autoRev="1" fill="hold" nodeType="clickEffect">
                                  <p:stCondLst>
                                    <p:cond delay="0"/>
                                  </p:stCondLst>
                                  <p:childTnLst>
                                    <p:animScale>
                                      <p:cBhvr>
                                        <p:cTn id="70" dur="500" fill="hold"/>
                                        <p:tgtEl>
                                          <p:spTgt spid="25"/>
                                        </p:tgtEl>
                                      </p:cBhvr>
                                      <p:by x="120000" y="120000"/>
                                    </p:animScale>
                                  </p:childTnLst>
                                </p:cTn>
                              </p:par>
                            </p:childTnLst>
                          </p:cTn>
                        </p:par>
                        <p:par>
                          <p:cTn id="71" fill="hold">
                            <p:stCondLst>
                              <p:cond delay="1000"/>
                            </p:stCondLst>
                            <p:childTnLst>
                              <p:par>
                                <p:cTn id="72" presetID="22" presetClass="entr" presetSubtype="1"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wipe(up)">
                                      <p:cBhvr>
                                        <p:cTn id="74" dur="1000"/>
                                        <p:tgtEl>
                                          <p:spTgt spid="29"/>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wipe(up)">
                                      <p:cBhvr>
                                        <p:cTn id="77" dur="1000"/>
                                        <p:tgtEl>
                                          <p:spTgt spid="30"/>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31"/>
                                        </p:tgtEl>
                                        <p:attrNameLst>
                                          <p:attrName>style.visibility</p:attrName>
                                        </p:attrNameLst>
                                      </p:cBhvr>
                                      <p:to>
                                        <p:strVal val="visible"/>
                                      </p:to>
                                    </p:set>
                                    <p:animEffect transition="in" filter="wipe(up)">
                                      <p:cBhvr>
                                        <p:cTn id="80" dur="1000"/>
                                        <p:tgtEl>
                                          <p:spTgt spid="31"/>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up)">
                                      <p:cBhvr>
                                        <p:cTn id="83" dur="1000"/>
                                        <p:tgtEl>
                                          <p:spTgt spid="32"/>
                                        </p:tgtEl>
                                      </p:cBhvr>
                                    </p:animEffect>
                                  </p:childTnLst>
                                </p:cTn>
                              </p:par>
                              <p:par>
                                <p:cTn id="84" presetID="22" presetClass="entr" presetSubtype="1"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wipe(up)">
                                      <p:cBhvr>
                                        <p:cTn id="86" dur="1000"/>
                                        <p:tgtEl>
                                          <p:spTgt spid="41"/>
                                        </p:tgtEl>
                                      </p:cBhvr>
                                    </p:animEffect>
                                  </p:childTnLst>
                                </p:cTn>
                              </p:par>
                              <p:par>
                                <p:cTn id="87" presetID="22" presetClass="entr" presetSubtype="1" fill="hold" nodeType="withEffect">
                                  <p:stCondLst>
                                    <p:cond delay="0"/>
                                  </p:stCondLst>
                                  <p:childTnLst>
                                    <p:set>
                                      <p:cBhvr>
                                        <p:cTn id="88" dur="1" fill="hold">
                                          <p:stCondLst>
                                            <p:cond delay="0"/>
                                          </p:stCondLst>
                                        </p:cTn>
                                        <p:tgtEl>
                                          <p:spTgt spid="46"/>
                                        </p:tgtEl>
                                        <p:attrNameLst>
                                          <p:attrName>style.visibility</p:attrName>
                                        </p:attrNameLst>
                                      </p:cBhvr>
                                      <p:to>
                                        <p:strVal val="visible"/>
                                      </p:to>
                                    </p:set>
                                    <p:animEffect transition="in" filter="wipe(up)">
                                      <p:cBhvr>
                                        <p:cTn id="89" dur="1000"/>
                                        <p:tgtEl>
                                          <p:spTgt spid="46"/>
                                        </p:tgtEl>
                                      </p:cBhvr>
                                    </p:animEffect>
                                  </p:childTnLst>
                                </p:cTn>
                              </p:par>
                            </p:childTnLst>
                          </p:cTn>
                        </p:par>
                      </p:childTnLst>
                    </p:cTn>
                  </p:par>
                  <p:par>
                    <p:cTn id="90" fill="hold">
                      <p:stCondLst>
                        <p:cond delay="indefinite"/>
                      </p:stCondLst>
                      <p:childTnLst>
                        <p:par>
                          <p:cTn id="91" fill="hold">
                            <p:stCondLst>
                              <p:cond delay="0"/>
                            </p:stCondLst>
                            <p:childTnLst>
                              <p:par>
                                <p:cTn id="92" presetID="6" presetClass="emph" presetSubtype="0" accel="50000" decel="50000" autoRev="1" fill="hold" grpId="2" nodeType="clickEffect">
                                  <p:stCondLst>
                                    <p:cond delay="0"/>
                                  </p:stCondLst>
                                  <p:childTnLst>
                                    <p:animScale>
                                      <p:cBhvr>
                                        <p:cTn id="93" dur="500" fill="hold"/>
                                        <p:tgtEl>
                                          <p:spTgt spid="30"/>
                                        </p:tgtEl>
                                      </p:cBhvr>
                                      <p:by x="120000" y="120000"/>
                                    </p:animScale>
                                  </p:childTnLst>
                                </p:cTn>
                              </p:par>
                            </p:childTnLst>
                          </p:cTn>
                        </p:par>
                        <p:par>
                          <p:cTn id="94" fill="hold">
                            <p:stCondLst>
                              <p:cond delay="1000"/>
                            </p:stCondLst>
                            <p:childTnLst>
                              <p:par>
                                <p:cTn id="95" presetID="22" presetClass="entr" presetSubtype="1" fill="hold" grpId="0" nodeType="afterEffect">
                                  <p:stCondLst>
                                    <p:cond delay="0"/>
                                  </p:stCondLst>
                                  <p:childTnLst>
                                    <p:set>
                                      <p:cBhvr>
                                        <p:cTn id="96" dur="1" fill="hold">
                                          <p:stCondLst>
                                            <p:cond delay="0"/>
                                          </p:stCondLst>
                                        </p:cTn>
                                        <p:tgtEl>
                                          <p:spTgt spid="34"/>
                                        </p:tgtEl>
                                        <p:attrNameLst>
                                          <p:attrName>style.visibility</p:attrName>
                                        </p:attrNameLst>
                                      </p:cBhvr>
                                      <p:to>
                                        <p:strVal val="visible"/>
                                      </p:to>
                                    </p:set>
                                    <p:animEffect transition="in" filter="wipe(up)">
                                      <p:cBhvr>
                                        <p:cTn id="97" dur="1000"/>
                                        <p:tgtEl>
                                          <p:spTgt spid="34"/>
                                        </p:tgtEl>
                                      </p:cBhvr>
                                    </p:animEffect>
                                  </p:childTnLst>
                                </p:cTn>
                              </p:par>
                              <p:par>
                                <p:cTn id="98" presetID="22" presetClass="entr" presetSubtype="1" fill="hold" grpId="0" nodeType="withEffect">
                                  <p:stCondLst>
                                    <p:cond delay="0"/>
                                  </p:stCondLst>
                                  <p:iterate type="lt">
                                    <p:tmPct val="0"/>
                                  </p:iterate>
                                  <p:childTnLst>
                                    <p:set>
                                      <p:cBhvr>
                                        <p:cTn id="99" dur="1" fill="hold">
                                          <p:stCondLst>
                                            <p:cond delay="0"/>
                                          </p:stCondLst>
                                        </p:cTn>
                                        <p:tgtEl>
                                          <p:spTgt spid="35"/>
                                        </p:tgtEl>
                                        <p:attrNameLst>
                                          <p:attrName>style.visibility</p:attrName>
                                        </p:attrNameLst>
                                      </p:cBhvr>
                                      <p:to>
                                        <p:strVal val="visible"/>
                                      </p:to>
                                    </p:set>
                                    <p:animEffect transition="in" filter="wipe(up)">
                                      <p:cBhvr>
                                        <p:cTn id="100" dur="1000"/>
                                        <p:tgtEl>
                                          <p:spTgt spid="35"/>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up)">
                                      <p:cBhvr>
                                        <p:cTn id="103" dur="1000"/>
                                        <p:tgtEl>
                                          <p:spTgt spid="36"/>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37"/>
                                        </p:tgtEl>
                                        <p:attrNameLst>
                                          <p:attrName>style.visibility</p:attrName>
                                        </p:attrNameLst>
                                      </p:cBhvr>
                                      <p:to>
                                        <p:strVal val="visible"/>
                                      </p:to>
                                    </p:set>
                                    <p:animEffect transition="in" filter="wipe(up)">
                                      <p:cBhvr>
                                        <p:cTn id="106" dur="1000"/>
                                        <p:tgtEl>
                                          <p:spTgt spid="37"/>
                                        </p:tgtEl>
                                      </p:cBhvr>
                                    </p:animEffect>
                                  </p:childTnLst>
                                </p:cTn>
                              </p:par>
                              <p:par>
                                <p:cTn id="107" presetID="22" presetClass="entr" presetSubtype="1" fill="hold" nodeType="withEffect">
                                  <p:stCondLst>
                                    <p:cond delay="0"/>
                                  </p:stCondLst>
                                  <p:childTnLst>
                                    <p:set>
                                      <p:cBhvr>
                                        <p:cTn id="108" dur="1" fill="hold">
                                          <p:stCondLst>
                                            <p:cond delay="0"/>
                                          </p:stCondLst>
                                        </p:cTn>
                                        <p:tgtEl>
                                          <p:spTgt spid="42"/>
                                        </p:tgtEl>
                                        <p:attrNameLst>
                                          <p:attrName>style.visibility</p:attrName>
                                        </p:attrNameLst>
                                      </p:cBhvr>
                                      <p:to>
                                        <p:strVal val="visible"/>
                                      </p:to>
                                    </p:set>
                                    <p:animEffect transition="in" filter="wipe(up)">
                                      <p:cBhvr>
                                        <p:cTn id="109" dur="1000"/>
                                        <p:tgtEl>
                                          <p:spTgt spid="42"/>
                                        </p:tgtEl>
                                      </p:cBhvr>
                                    </p:animEffect>
                                  </p:childTnLst>
                                </p:cTn>
                              </p:par>
                              <p:par>
                                <p:cTn id="110" presetID="22" presetClass="entr" presetSubtype="1" fill="hold" nodeType="withEffect">
                                  <p:stCondLst>
                                    <p:cond delay="0"/>
                                  </p:stCondLst>
                                  <p:childTnLst>
                                    <p:set>
                                      <p:cBhvr>
                                        <p:cTn id="111" dur="1" fill="hold">
                                          <p:stCondLst>
                                            <p:cond delay="0"/>
                                          </p:stCondLst>
                                        </p:cTn>
                                        <p:tgtEl>
                                          <p:spTgt spid="47"/>
                                        </p:tgtEl>
                                        <p:attrNameLst>
                                          <p:attrName>style.visibility</p:attrName>
                                        </p:attrNameLst>
                                      </p:cBhvr>
                                      <p:to>
                                        <p:strVal val="visible"/>
                                      </p:to>
                                    </p:set>
                                    <p:animEffect transition="in" filter="wipe(up)">
                                      <p:cBhvr>
                                        <p:cTn id="112"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3" grpId="2" animBg="1"/>
      <p:bldP spid="14" grpId="0" animBg="1"/>
      <p:bldP spid="15" grpId="0" animBg="1"/>
      <p:bldP spid="16" grpId="0" animBg="1"/>
      <p:bldP spid="17" grpId="0" animBg="1"/>
      <p:bldP spid="17" grpId="2" animBg="1"/>
      <p:bldP spid="18" grpId="0" animBg="1"/>
      <p:bldP spid="19" grpId="0" animBg="1"/>
      <p:bldP spid="24" grpId="0" animBg="1"/>
      <p:bldP spid="25" grpId="0" animBg="1"/>
      <p:bldP spid="26" grpId="0" animBg="1"/>
      <p:bldP spid="27" grpId="0" animBg="1"/>
      <p:bldP spid="29" grpId="0" animBg="1"/>
      <p:bldP spid="30" grpId="0" animBg="1"/>
      <p:bldP spid="30" grpId="2" animBg="1"/>
      <p:bldP spid="31" grpId="0" animBg="1"/>
      <p:bldP spid="32" grpId="0" animBg="1"/>
      <p:bldP spid="34" grpId="0" animBg="1"/>
      <p:bldP spid="35" grpId="0" animBg="1"/>
      <p:bldP spid="36" grpId="0" animBg="1"/>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28604"/>
            <a:ext cx="7929586" cy="6000792"/>
          </a:xfrm>
        </p:spPr>
        <p:txBody>
          <a:bodyPr>
            <a:normAutofit/>
          </a:bodyPr>
          <a:lstStyle/>
          <a:p>
            <a:r>
              <a:rPr lang="en-US" dirty="0" smtClean="0"/>
              <a:t>Decoder reads data as stream of bits</a:t>
            </a:r>
          </a:p>
          <a:p>
            <a:r>
              <a:rPr lang="en-US" dirty="0" smtClean="0"/>
              <a:t>Each section identified by unique bit pattern</a:t>
            </a:r>
          </a:p>
          <a:p>
            <a:r>
              <a:rPr lang="en-US" dirty="0" smtClean="0"/>
              <a:t>GOP contains at least one I- frame and dependent P and B frames</a:t>
            </a:r>
          </a:p>
          <a:p>
            <a:r>
              <a:rPr lang="en-US" dirty="0" smtClean="0"/>
              <a:t>There are dependencies while decoding the encoded video</a:t>
            </a:r>
          </a:p>
          <a:p>
            <a:r>
              <a:rPr lang="en-US" dirty="0" smtClean="0"/>
              <a:t>So, selecting right cache parameters improves cache performance significantly</a:t>
            </a:r>
          </a:p>
          <a:p>
            <a:r>
              <a:rPr lang="en-US" dirty="0" smtClean="0"/>
              <a:t>Hence Cache Optimization is important</a:t>
            </a:r>
          </a:p>
          <a:p>
            <a:endParaRPr lang="en-US" dirty="0" smtClean="0"/>
          </a:p>
          <a:p>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MPEG-4</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226196"/>
          </a:xfrm>
        </p:spPr>
        <p:txBody>
          <a:bodyPr>
            <a:normAutofit/>
          </a:bodyPr>
          <a:lstStyle/>
          <a:p>
            <a:pPr algn="ctr"/>
            <a:r>
              <a:rPr lang="en-US" sz="7200" b="1" dirty="0" smtClean="0"/>
              <a:t>ARCHITECTURE</a:t>
            </a:r>
            <a:endParaRPr lang="en-IN" sz="72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0"/>
            <a:ext cx="7498080" cy="1143000"/>
          </a:xfrm>
        </p:spPr>
        <p:txBody>
          <a:bodyPr/>
          <a:lstStyle/>
          <a:p>
            <a:r>
              <a:rPr lang="en-US" dirty="0" smtClean="0"/>
              <a:t>Cache Design Parameters</a:t>
            </a:r>
          </a:p>
        </p:txBody>
      </p:sp>
      <p:sp>
        <p:nvSpPr>
          <p:cNvPr id="3" name="Content Placeholder 2"/>
          <p:cNvSpPr>
            <a:spLocks noGrp="1"/>
          </p:cNvSpPr>
          <p:nvPr>
            <p:ph idx="1"/>
          </p:nvPr>
        </p:nvSpPr>
        <p:spPr>
          <a:xfrm>
            <a:off x="1071538" y="1071546"/>
            <a:ext cx="8072462" cy="5572140"/>
          </a:xfrm>
        </p:spPr>
        <p:txBody>
          <a:bodyPr>
            <a:normAutofit lnSpcReduction="10000"/>
          </a:bodyPr>
          <a:lstStyle/>
          <a:p>
            <a:r>
              <a:rPr lang="en-US" dirty="0" smtClean="0"/>
              <a:t>Cache Size: </a:t>
            </a:r>
          </a:p>
          <a:p>
            <a:pPr lvl="2"/>
            <a:r>
              <a:rPr lang="en-US" dirty="0" smtClean="0"/>
              <a:t>Most significant design parameter</a:t>
            </a:r>
          </a:p>
          <a:p>
            <a:pPr lvl="2"/>
            <a:r>
              <a:rPr lang="en-US" dirty="0" smtClean="0"/>
              <a:t>Usually increased by factors of two</a:t>
            </a:r>
          </a:p>
          <a:p>
            <a:pPr lvl="2"/>
            <a:r>
              <a:rPr lang="en-US" dirty="0" smtClean="0"/>
              <a:t>Increasing cache size shows improvement</a:t>
            </a:r>
          </a:p>
          <a:p>
            <a:pPr lvl="2"/>
            <a:r>
              <a:rPr lang="en-US" dirty="0" smtClean="0"/>
              <a:t>Cost &amp; space constraints - critical design decision</a:t>
            </a:r>
          </a:p>
          <a:p>
            <a:endParaRPr lang="en-US" dirty="0" smtClean="0"/>
          </a:p>
          <a:p>
            <a:r>
              <a:rPr lang="en-US" dirty="0" smtClean="0"/>
              <a:t>Line Size:</a:t>
            </a:r>
          </a:p>
          <a:p>
            <a:pPr lvl="2"/>
            <a:r>
              <a:rPr lang="en-US" dirty="0" smtClean="0"/>
              <a:t>Larger line size – lower miss rates, superior spatial locality</a:t>
            </a:r>
          </a:p>
          <a:p>
            <a:pPr lvl="2"/>
            <a:r>
              <a:rPr lang="en-US" dirty="0" smtClean="0"/>
              <a:t>Sub-block placement helps decouple size of cache lines &amp; memory bus</a:t>
            </a:r>
          </a:p>
          <a:p>
            <a:pPr lvl="2"/>
            <a:r>
              <a:rPr lang="en-US" dirty="0" smtClean="0"/>
              <a:t>More data to be read and written back on a miss</a:t>
            </a:r>
          </a:p>
          <a:p>
            <a:pPr lvl="2"/>
            <a:r>
              <a:rPr lang="en-US" dirty="0" smtClean="0"/>
              <a:t>Minimal memory traffic with small lines</a:t>
            </a:r>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Architecture</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IN" dirty="0"/>
          </a:p>
        </p:txBody>
      </p:sp>
      <p:sp>
        <p:nvSpPr>
          <p:cNvPr id="3" name="Content Placeholder 2"/>
          <p:cNvSpPr>
            <a:spLocks noGrp="1"/>
          </p:cNvSpPr>
          <p:nvPr>
            <p:ph idx="1"/>
          </p:nvPr>
        </p:nvSpPr>
        <p:spPr>
          <a:xfrm>
            <a:off x="1435608" y="1447800"/>
            <a:ext cx="7498080" cy="5124472"/>
          </a:xfrm>
        </p:spPr>
        <p:txBody>
          <a:bodyPr>
            <a:normAutofit/>
          </a:bodyPr>
          <a:lstStyle/>
          <a:p>
            <a:r>
              <a:rPr lang="en-US" dirty="0" smtClean="0"/>
              <a:t>Introduction</a:t>
            </a:r>
          </a:p>
          <a:p>
            <a:r>
              <a:rPr lang="en-US" dirty="0" smtClean="0"/>
              <a:t>MPEG-4</a:t>
            </a:r>
          </a:p>
          <a:p>
            <a:r>
              <a:rPr lang="en-US" dirty="0" smtClean="0"/>
              <a:t>Architecture</a:t>
            </a:r>
          </a:p>
          <a:p>
            <a:r>
              <a:rPr lang="en-US" dirty="0" smtClean="0"/>
              <a:t>Simulation</a:t>
            </a:r>
          </a:p>
          <a:p>
            <a:r>
              <a:rPr lang="en-US" dirty="0" smtClean="0"/>
              <a:t>Results </a:t>
            </a:r>
          </a:p>
          <a:p>
            <a:r>
              <a:rPr lang="en-US" dirty="0" smtClean="0"/>
              <a:t>Conclusion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500042"/>
            <a:ext cx="7719274" cy="5929354"/>
          </a:xfrm>
        </p:spPr>
        <p:txBody>
          <a:bodyPr/>
          <a:lstStyle/>
          <a:p>
            <a:r>
              <a:rPr lang="en-US" dirty="0" smtClean="0"/>
              <a:t>Associativity:</a:t>
            </a:r>
          </a:p>
          <a:p>
            <a:pPr lvl="2"/>
            <a:r>
              <a:rPr lang="en-US" dirty="0" smtClean="0"/>
              <a:t>Better performance by increasing associativity for small caches</a:t>
            </a:r>
          </a:p>
          <a:p>
            <a:pPr lvl="2"/>
            <a:r>
              <a:rPr lang="en-US" dirty="0" smtClean="0"/>
              <a:t>Going from direct mapped to 2-way may reduce memory traffic by 50% for small cache size</a:t>
            </a:r>
          </a:p>
          <a:p>
            <a:pPr lvl="2"/>
            <a:r>
              <a:rPr lang="en-US" dirty="0" smtClean="0"/>
              <a:t>Sizes greater than 4 show minimal benefit across all cache sizes</a:t>
            </a:r>
          </a:p>
          <a:p>
            <a:pPr lvl="2"/>
            <a:endParaRPr lang="en-US" dirty="0" smtClean="0"/>
          </a:p>
          <a:p>
            <a:r>
              <a:rPr lang="en-US" dirty="0" smtClean="0"/>
              <a:t>Multilevel Caches:</a:t>
            </a:r>
            <a:endParaRPr lang="en-IN" dirty="0" smtClean="0"/>
          </a:p>
          <a:p>
            <a:pPr lvl="2"/>
            <a:r>
              <a:rPr lang="en-US" dirty="0" smtClean="0"/>
              <a:t>CL2 cache between CL1 and main memory significantly improves CPU performance </a:t>
            </a:r>
          </a:p>
          <a:p>
            <a:pPr lvl="2"/>
            <a:r>
              <a:rPr lang="en-US" dirty="0" smtClean="0"/>
              <a:t>CL2 addition decreases bus traffic and latency</a:t>
            </a:r>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Architecture</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1462"/>
            <a:ext cx="7498080" cy="1143000"/>
          </a:xfrm>
        </p:spPr>
        <p:txBody>
          <a:bodyPr/>
          <a:lstStyle/>
          <a:p>
            <a:r>
              <a:rPr lang="en-US" dirty="0" smtClean="0"/>
              <a:t>Simulated Architecture</a:t>
            </a:r>
            <a:endParaRPr lang="en-IN" dirty="0"/>
          </a:p>
        </p:txBody>
      </p:sp>
      <p:pic>
        <p:nvPicPr>
          <p:cNvPr id="3074" name="Picture 2"/>
          <p:cNvPicPr>
            <a:picLocks noChangeAspect="1" noChangeArrowheads="1"/>
          </p:cNvPicPr>
          <p:nvPr/>
        </p:nvPicPr>
        <p:blipFill>
          <a:blip r:embed="rId3"/>
          <a:srcRect/>
          <a:stretch>
            <a:fillRect/>
          </a:stretch>
        </p:blipFill>
        <p:spPr bwMode="auto">
          <a:xfrm>
            <a:off x="1428728" y="1571612"/>
            <a:ext cx="6922082" cy="4536363"/>
          </a:xfrm>
          <a:prstGeom prst="rect">
            <a:avLst/>
          </a:prstGeom>
          <a:noFill/>
          <a:ln w="9525">
            <a:noFill/>
            <a:miter lim="800000"/>
            <a:headEnd/>
            <a:tailEnd/>
          </a:ln>
          <a:effectLst/>
        </p:spPr>
      </p:pic>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Architecture</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71480"/>
            <a:ext cx="7498080" cy="5676920"/>
          </a:xfrm>
        </p:spPr>
        <p:txBody>
          <a:bodyPr>
            <a:normAutofit lnSpcReduction="10000"/>
          </a:bodyPr>
          <a:lstStyle/>
          <a:p>
            <a:r>
              <a:rPr lang="en-US" dirty="0" smtClean="0"/>
              <a:t>DSP decoded encoded video stream</a:t>
            </a:r>
          </a:p>
          <a:p>
            <a:r>
              <a:rPr lang="en-US" dirty="0" smtClean="0"/>
              <a:t>CL</a:t>
            </a:r>
            <a:r>
              <a:rPr lang="en-US" dirty="0" smtClean="0">
                <a:latin typeface="Arial" pitchFamily="34" charset="0"/>
                <a:cs typeface="Arial" pitchFamily="34" charset="0"/>
              </a:rPr>
              <a:t>1</a:t>
            </a:r>
            <a:r>
              <a:rPr lang="en-US" dirty="0" smtClean="0"/>
              <a:t> is split cache with D</a:t>
            </a:r>
            <a:r>
              <a:rPr lang="en-US" dirty="0" smtClean="0">
                <a:latin typeface="Arial" pitchFamily="34" charset="0"/>
                <a:cs typeface="Arial" pitchFamily="34" charset="0"/>
              </a:rPr>
              <a:t>1</a:t>
            </a:r>
            <a:r>
              <a:rPr lang="en-US" dirty="0" smtClean="0"/>
              <a:t> and I</a:t>
            </a:r>
            <a:r>
              <a:rPr lang="en-US" dirty="0" smtClean="0">
                <a:latin typeface="Arial" pitchFamily="34" charset="0"/>
                <a:cs typeface="Arial" pitchFamily="34" charset="0"/>
              </a:rPr>
              <a:t>1</a:t>
            </a:r>
          </a:p>
          <a:p>
            <a:r>
              <a:rPr lang="en-US" dirty="0" smtClean="0"/>
              <a:t>CL2 is unified cache</a:t>
            </a:r>
          </a:p>
          <a:p>
            <a:r>
              <a:rPr lang="en-US" dirty="0" smtClean="0"/>
              <a:t>DSP and main memory connected via shared bus</a:t>
            </a:r>
          </a:p>
          <a:p>
            <a:r>
              <a:rPr lang="en-US" dirty="0" smtClean="0"/>
              <a:t>DMA I/0 transfers &amp; buffers data from storage to main memory</a:t>
            </a:r>
          </a:p>
          <a:p>
            <a:r>
              <a:rPr lang="en-US" dirty="0" smtClean="0"/>
              <a:t>DSP decodes and writes video streams to main memory</a:t>
            </a:r>
          </a:p>
          <a:p>
            <a:r>
              <a:rPr lang="en-US" dirty="0" smtClean="0"/>
              <a:t>CPU reads and writes into main memory through its cache hierarchy </a:t>
            </a:r>
          </a:p>
          <a:p>
            <a:pPr>
              <a:buNone/>
            </a:pPr>
            <a:endParaRPr lang="en-IN" dirty="0" smtClean="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Architecture</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154758"/>
          </a:xfrm>
        </p:spPr>
        <p:txBody>
          <a:bodyPr>
            <a:normAutofit/>
          </a:bodyPr>
          <a:lstStyle/>
          <a:p>
            <a:pPr algn="ctr"/>
            <a:r>
              <a:rPr lang="en-US" sz="7200" b="1" dirty="0" smtClean="0"/>
              <a:t>SIMULATION</a:t>
            </a:r>
            <a:endParaRPr lang="en-IN" sz="72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Tools</a:t>
            </a:r>
            <a:endParaRPr lang="en-IN" dirty="0"/>
          </a:p>
        </p:txBody>
      </p:sp>
      <p:sp>
        <p:nvSpPr>
          <p:cNvPr id="3" name="Content Placeholder 2"/>
          <p:cNvSpPr>
            <a:spLocks noGrp="1"/>
          </p:cNvSpPr>
          <p:nvPr>
            <p:ph idx="1"/>
          </p:nvPr>
        </p:nvSpPr>
        <p:spPr>
          <a:xfrm>
            <a:off x="1000100" y="1447800"/>
            <a:ext cx="8143900" cy="4800600"/>
          </a:xfrm>
        </p:spPr>
        <p:txBody>
          <a:bodyPr>
            <a:normAutofit fontScale="85000" lnSpcReduction="20000"/>
          </a:bodyPr>
          <a:lstStyle/>
          <a:p>
            <a:r>
              <a:rPr lang="en-US" dirty="0" smtClean="0"/>
              <a:t>Cachegrind – from Valgrind</a:t>
            </a:r>
          </a:p>
          <a:p>
            <a:pPr lvl="1"/>
            <a:r>
              <a:rPr lang="en-US" dirty="0" smtClean="0"/>
              <a:t>It is a ‘cache profiler’ simulation package</a:t>
            </a:r>
          </a:p>
          <a:p>
            <a:pPr lvl="1"/>
            <a:r>
              <a:rPr lang="en-US" dirty="0" smtClean="0"/>
              <a:t>Performs detailed simulation of D1, I1, CL2 caches </a:t>
            </a:r>
          </a:p>
          <a:p>
            <a:pPr lvl="1"/>
            <a:r>
              <a:rPr lang="en-US" dirty="0" smtClean="0"/>
              <a:t>Gives the total references, misses, miss rates</a:t>
            </a:r>
          </a:p>
          <a:p>
            <a:pPr lvl="1"/>
            <a:r>
              <a:rPr lang="en-US" dirty="0" smtClean="0"/>
              <a:t>It is useful for programs written in any language</a:t>
            </a:r>
          </a:p>
          <a:p>
            <a:pPr lvl="1">
              <a:buNone/>
            </a:pPr>
            <a:endParaRPr lang="en-US" dirty="0" smtClean="0"/>
          </a:p>
          <a:p>
            <a:r>
              <a:rPr lang="en-US" dirty="0" smtClean="0"/>
              <a:t>VisualSim</a:t>
            </a:r>
          </a:p>
          <a:p>
            <a:pPr lvl="1"/>
            <a:r>
              <a:rPr lang="en-US" dirty="0" smtClean="0"/>
              <a:t>Provides block libraries for CPU, caches, bus,  main memory</a:t>
            </a:r>
          </a:p>
          <a:p>
            <a:pPr lvl="1"/>
            <a:r>
              <a:rPr lang="en-US" dirty="0" smtClean="0"/>
              <a:t>Simulation model developed by selecting appropriate blocks and making connections </a:t>
            </a:r>
          </a:p>
          <a:p>
            <a:pPr lvl="1"/>
            <a:r>
              <a:rPr lang="en-US" dirty="0" smtClean="0"/>
              <a:t>Has functionalities to run model and collect results</a:t>
            </a:r>
          </a:p>
          <a:p>
            <a:pPr lvl="1"/>
            <a:endParaRPr lang="en-US" dirty="0" smtClean="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MPEG-4 Workload</a:t>
            </a:r>
            <a:endParaRPr lang="en-IN" dirty="0"/>
          </a:p>
        </p:txBody>
      </p:sp>
      <p:sp>
        <p:nvSpPr>
          <p:cNvPr id="3" name="Content Placeholder 2"/>
          <p:cNvSpPr>
            <a:spLocks noGrp="1"/>
          </p:cNvSpPr>
          <p:nvPr>
            <p:ph idx="1"/>
          </p:nvPr>
        </p:nvSpPr>
        <p:spPr/>
        <p:txBody>
          <a:bodyPr/>
          <a:lstStyle/>
          <a:p>
            <a:r>
              <a:rPr lang="en-US" dirty="0" smtClean="0"/>
              <a:t>Workload defines all possible operating scenarios and environmental conditions</a:t>
            </a:r>
          </a:p>
          <a:p>
            <a:r>
              <a:rPr lang="en-US" dirty="0" smtClean="0"/>
              <a:t>Quality of workload is important for simulation accuracy and completeness</a:t>
            </a:r>
          </a:p>
          <a:p>
            <a:r>
              <a:rPr lang="en-US" dirty="0" smtClean="0"/>
              <a:t>In the simulation D1, I1 and CL2 hit ratios are used to model the system</a:t>
            </a:r>
          </a:p>
          <a:p>
            <a:r>
              <a:rPr lang="en-US" dirty="0" smtClean="0"/>
              <a:t>This data is obtained from Cachegrind and used by VisualSim simulation model</a:t>
            </a:r>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214414" y="714357"/>
          <a:ext cx="7500990" cy="3429021"/>
        </p:xfrm>
        <a:graphic>
          <a:graphicData uri="http://schemas.openxmlformats.org/drawingml/2006/table">
            <a:tbl>
              <a:tblPr firstRow="1" bandRow="1">
                <a:tableStyleId>{5C22544A-7EE6-4342-B048-85BDC9FD1C3A}</a:tableStyleId>
              </a:tblPr>
              <a:tblGrid>
                <a:gridCol w="750099"/>
                <a:gridCol w="750099"/>
                <a:gridCol w="750099"/>
                <a:gridCol w="750099"/>
                <a:gridCol w="750099"/>
                <a:gridCol w="750099"/>
                <a:gridCol w="750099"/>
                <a:gridCol w="750099"/>
                <a:gridCol w="750099"/>
                <a:gridCol w="750099"/>
              </a:tblGrid>
              <a:tr h="823596">
                <a:tc gridSpan="3">
                  <a:txBody>
                    <a:bodyPr/>
                    <a:lstStyle/>
                    <a:p>
                      <a:pPr algn="ctr"/>
                      <a:r>
                        <a:rPr lang="en-US" dirty="0" smtClean="0"/>
                        <a:t>Cache Sizes</a:t>
                      </a:r>
                      <a:endParaRPr lang="en-IN" dirty="0"/>
                    </a:p>
                  </a:txBody>
                  <a:tcPr marL="43745" marR="43745" anchor="ctr"/>
                </a:tc>
                <a:tc hMerge="1">
                  <a:txBody>
                    <a:bodyPr/>
                    <a:lstStyle/>
                    <a:p>
                      <a:endParaRPr lang="en-IN" dirty="0"/>
                    </a:p>
                  </a:txBody>
                  <a:tcPr/>
                </a:tc>
                <a:tc hMerge="1">
                  <a:txBody>
                    <a:bodyPr/>
                    <a:lstStyle/>
                    <a:p>
                      <a:endParaRPr lang="en-IN" dirty="0"/>
                    </a:p>
                  </a:txBody>
                  <a:tcPr/>
                </a:tc>
                <a:tc>
                  <a:txBody>
                    <a:bodyPr/>
                    <a:lstStyle/>
                    <a:p>
                      <a:pPr algn="ctr"/>
                      <a:r>
                        <a:rPr lang="en-US" dirty="0" smtClean="0"/>
                        <a:t>Line Size</a:t>
                      </a:r>
                      <a:endParaRPr lang="en-IN" dirty="0"/>
                    </a:p>
                  </a:txBody>
                  <a:tcPr marL="43745" marR="43745" anchor="ctr"/>
                </a:tc>
                <a:tc gridSpan="2">
                  <a:txBody>
                    <a:bodyPr/>
                    <a:lstStyle/>
                    <a:p>
                      <a:pPr algn="ctr"/>
                      <a:r>
                        <a:rPr lang="en-US" dirty="0" smtClean="0"/>
                        <a:t>D1 Refs (K)</a:t>
                      </a:r>
                      <a:endParaRPr lang="en-IN" dirty="0"/>
                    </a:p>
                  </a:txBody>
                  <a:tcPr marL="43745" marR="43745" anchor="ctr"/>
                </a:tc>
                <a:tc hMerge="1">
                  <a:txBody>
                    <a:bodyPr/>
                    <a:lstStyle/>
                    <a:p>
                      <a:endParaRPr lang="en-IN" dirty="0"/>
                    </a:p>
                  </a:txBody>
                  <a:tcPr/>
                </a:tc>
                <a:tc gridSpan="2">
                  <a:txBody>
                    <a:bodyPr/>
                    <a:lstStyle/>
                    <a:p>
                      <a:pPr algn="ctr"/>
                      <a:r>
                        <a:rPr lang="en-US" dirty="0" smtClean="0"/>
                        <a:t>I1 Refs (K)</a:t>
                      </a:r>
                      <a:endParaRPr lang="en-IN" dirty="0"/>
                    </a:p>
                  </a:txBody>
                  <a:tcPr marL="43745" marR="43745" anchor="ctr"/>
                </a:tc>
                <a:tc hMerge="1">
                  <a:txBody>
                    <a:bodyPr/>
                    <a:lstStyle/>
                    <a:p>
                      <a:endParaRPr lang="en-IN" dirty="0"/>
                    </a:p>
                  </a:txBody>
                  <a:tcPr/>
                </a:tc>
                <a:tc gridSpan="2">
                  <a:txBody>
                    <a:bodyPr/>
                    <a:lstStyle/>
                    <a:p>
                      <a:pPr algn="ctr"/>
                      <a:r>
                        <a:rPr lang="en-US" dirty="0" smtClean="0"/>
                        <a:t>CL1 Refs</a:t>
                      </a:r>
                      <a:endParaRPr lang="en-IN" dirty="0"/>
                    </a:p>
                  </a:txBody>
                  <a:tcPr marL="43745" marR="43745" anchor="ctr"/>
                </a:tc>
                <a:tc hMerge="1">
                  <a:txBody>
                    <a:bodyPr/>
                    <a:lstStyle/>
                    <a:p>
                      <a:endParaRPr lang="en-IN" dirty="0"/>
                    </a:p>
                  </a:txBody>
                  <a:tcPr/>
                </a:tc>
              </a:tr>
              <a:tr h="823596">
                <a:tc>
                  <a:txBody>
                    <a:bodyPr/>
                    <a:lstStyle/>
                    <a:p>
                      <a:pPr algn="ctr"/>
                      <a:r>
                        <a:rPr lang="en-US" dirty="0" smtClean="0"/>
                        <a:t>D1 (KB)</a:t>
                      </a:r>
                      <a:endParaRPr lang="en-IN" dirty="0"/>
                    </a:p>
                  </a:txBody>
                  <a:tcPr marL="43745" marR="43745" anchor="ctr">
                    <a:solidFill>
                      <a:schemeClr val="accent6">
                        <a:lumMod val="60000"/>
                        <a:lumOff val="40000"/>
                      </a:schemeClr>
                    </a:solidFill>
                  </a:tcPr>
                </a:tc>
                <a:tc>
                  <a:txBody>
                    <a:bodyPr/>
                    <a:lstStyle/>
                    <a:p>
                      <a:pPr algn="ctr"/>
                      <a:r>
                        <a:rPr lang="en-US" dirty="0" smtClean="0"/>
                        <a:t>I1 (KB)</a:t>
                      </a:r>
                      <a:endParaRPr lang="en-IN" dirty="0"/>
                    </a:p>
                  </a:txBody>
                  <a:tcPr marL="43745" marR="43745" anchor="ctr">
                    <a:solidFill>
                      <a:schemeClr val="accent6">
                        <a:lumMod val="60000"/>
                        <a:lumOff val="40000"/>
                      </a:schemeClr>
                    </a:solidFill>
                  </a:tcPr>
                </a:tc>
                <a:tc>
                  <a:txBody>
                    <a:bodyPr/>
                    <a:lstStyle/>
                    <a:p>
                      <a:pPr algn="ctr"/>
                      <a:r>
                        <a:rPr lang="en-US" dirty="0" smtClean="0"/>
                        <a:t>CL2 (KB)</a:t>
                      </a:r>
                      <a:endParaRPr lang="en-IN" dirty="0"/>
                    </a:p>
                  </a:txBody>
                  <a:tcPr marL="43745" marR="43745" anchor="ctr">
                    <a:solidFill>
                      <a:schemeClr val="accent6">
                        <a:lumMod val="60000"/>
                        <a:lumOff val="40000"/>
                      </a:schemeClr>
                    </a:solidFill>
                  </a:tcPr>
                </a:tc>
                <a:tc>
                  <a:txBody>
                    <a:bodyPr/>
                    <a:lstStyle/>
                    <a:p>
                      <a:pPr algn="ctr"/>
                      <a:r>
                        <a:rPr lang="en-US" dirty="0" smtClean="0"/>
                        <a:t>(B) bytes</a:t>
                      </a:r>
                      <a:endParaRPr lang="en-IN" dirty="0"/>
                    </a:p>
                  </a:txBody>
                  <a:tcPr marL="43745" marR="43745" anchor="ctr">
                    <a:solidFill>
                      <a:schemeClr val="accent6">
                        <a:lumMod val="60000"/>
                        <a:lumOff val="40000"/>
                      </a:schemeClr>
                    </a:solidFill>
                  </a:tcPr>
                </a:tc>
                <a:tc>
                  <a:txBody>
                    <a:bodyPr/>
                    <a:lstStyle/>
                    <a:p>
                      <a:pPr algn="ctr"/>
                      <a:r>
                        <a:rPr lang="en-US" dirty="0" smtClean="0"/>
                        <a:t>Total</a:t>
                      </a:r>
                      <a:endParaRPr lang="en-IN" dirty="0"/>
                    </a:p>
                  </a:txBody>
                  <a:tcPr marL="43745" marR="43745" anchor="ctr">
                    <a:solidFill>
                      <a:schemeClr val="accent6">
                        <a:lumMod val="60000"/>
                        <a:lumOff val="40000"/>
                      </a:schemeClr>
                    </a:solidFill>
                  </a:tcPr>
                </a:tc>
                <a:tc>
                  <a:txBody>
                    <a:bodyPr/>
                    <a:lstStyle/>
                    <a:p>
                      <a:pPr algn="ctr"/>
                      <a:r>
                        <a:rPr lang="en-US" dirty="0" smtClean="0"/>
                        <a:t>Miss</a:t>
                      </a:r>
                      <a:endParaRPr lang="en-IN" dirty="0"/>
                    </a:p>
                  </a:txBody>
                  <a:tcPr marL="43745" marR="43745" anchor="ctr">
                    <a:solidFill>
                      <a:schemeClr val="accent6">
                        <a:lumMod val="60000"/>
                        <a:lumOff val="40000"/>
                      </a:schemeClr>
                    </a:solidFill>
                  </a:tcPr>
                </a:tc>
                <a:tc>
                  <a:txBody>
                    <a:bodyPr/>
                    <a:lstStyle/>
                    <a:p>
                      <a:pPr algn="ctr"/>
                      <a:r>
                        <a:rPr lang="en-US" dirty="0" smtClean="0"/>
                        <a:t>Total </a:t>
                      </a:r>
                      <a:endParaRPr lang="en-IN" dirty="0"/>
                    </a:p>
                  </a:txBody>
                  <a:tcPr marL="43745" marR="43745" anchor="ctr">
                    <a:solidFill>
                      <a:schemeClr val="accent6">
                        <a:lumMod val="60000"/>
                        <a:lumOff val="40000"/>
                      </a:schemeClr>
                    </a:solidFill>
                  </a:tcPr>
                </a:tc>
                <a:tc>
                  <a:txBody>
                    <a:bodyPr/>
                    <a:lstStyle/>
                    <a:p>
                      <a:pPr algn="ctr"/>
                      <a:r>
                        <a:rPr lang="en-US" dirty="0" smtClean="0"/>
                        <a:t>Miss</a:t>
                      </a:r>
                      <a:endParaRPr lang="en-IN" dirty="0"/>
                    </a:p>
                  </a:txBody>
                  <a:tcPr marL="43745" marR="43745" anchor="ctr">
                    <a:solidFill>
                      <a:schemeClr val="accent6">
                        <a:lumMod val="60000"/>
                        <a:lumOff val="40000"/>
                      </a:schemeClr>
                    </a:solidFill>
                  </a:tcPr>
                </a:tc>
                <a:tc>
                  <a:txBody>
                    <a:bodyPr/>
                    <a:lstStyle/>
                    <a:p>
                      <a:pPr algn="ctr"/>
                      <a:r>
                        <a:rPr lang="en-US" dirty="0" smtClean="0"/>
                        <a:t>D1 %</a:t>
                      </a:r>
                      <a:endParaRPr lang="en-IN" dirty="0"/>
                    </a:p>
                  </a:txBody>
                  <a:tcPr marL="43745" marR="43745" anchor="ctr">
                    <a:solidFill>
                      <a:schemeClr val="accent6">
                        <a:lumMod val="60000"/>
                        <a:lumOff val="40000"/>
                      </a:schemeClr>
                    </a:solidFill>
                  </a:tcPr>
                </a:tc>
                <a:tc>
                  <a:txBody>
                    <a:bodyPr/>
                    <a:lstStyle/>
                    <a:p>
                      <a:pPr algn="ctr"/>
                      <a:r>
                        <a:rPr lang="en-US" dirty="0" smtClean="0"/>
                        <a:t>I1 %</a:t>
                      </a:r>
                      <a:endParaRPr lang="en-IN" dirty="0"/>
                    </a:p>
                  </a:txBody>
                  <a:tcPr marL="43745" marR="43745" anchor="ctr">
                    <a:solidFill>
                      <a:schemeClr val="accent6">
                        <a:lumMod val="60000"/>
                        <a:lumOff val="40000"/>
                      </a:schemeClr>
                    </a:solidFill>
                  </a:tcPr>
                </a:tc>
              </a:tr>
              <a:tr h="593943">
                <a:tc>
                  <a:txBody>
                    <a:bodyPr/>
                    <a:lstStyle/>
                    <a:p>
                      <a:pPr algn="ctr"/>
                      <a:r>
                        <a:rPr lang="en-US" dirty="0" smtClean="0"/>
                        <a:t>8</a:t>
                      </a:r>
                      <a:endParaRPr lang="en-IN" dirty="0"/>
                    </a:p>
                  </a:txBody>
                  <a:tcPr marL="43745" marR="43745" anchor="ctr"/>
                </a:tc>
                <a:tc>
                  <a:txBody>
                    <a:bodyPr/>
                    <a:lstStyle/>
                    <a:p>
                      <a:pPr algn="ctr"/>
                      <a:r>
                        <a:rPr lang="en-US" dirty="0" smtClean="0"/>
                        <a:t>8</a:t>
                      </a:r>
                      <a:endParaRPr lang="en-IN" dirty="0"/>
                    </a:p>
                  </a:txBody>
                  <a:tcPr marL="43745" marR="43745" anchor="ctr"/>
                </a:tc>
                <a:tc>
                  <a:txBody>
                    <a:bodyPr/>
                    <a:lstStyle/>
                    <a:p>
                      <a:pPr algn="ctr"/>
                      <a:r>
                        <a:rPr lang="en-US" dirty="0" smtClean="0"/>
                        <a:t>128</a:t>
                      </a:r>
                      <a:endParaRPr lang="en-IN" dirty="0"/>
                    </a:p>
                  </a:txBody>
                  <a:tcPr marL="43745" marR="43745" anchor="ctr"/>
                </a:tc>
                <a:tc>
                  <a:txBody>
                    <a:bodyPr/>
                    <a:lstStyle/>
                    <a:p>
                      <a:pPr algn="ctr"/>
                      <a:r>
                        <a:rPr lang="en-US" dirty="0" smtClean="0"/>
                        <a:t>16</a:t>
                      </a:r>
                      <a:endParaRPr lang="en-IN" dirty="0"/>
                    </a:p>
                  </a:txBody>
                  <a:tcPr marL="43745" marR="43745" anchor="ctr"/>
                </a:tc>
                <a:tc>
                  <a:txBody>
                    <a:bodyPr/>
                    <a:lstStyle/>
                    <a:p>
                      <a:pPr algn="ctr"/>
                      <a:r>
                        <a:rPr lang="en-US" sz="1600" dirty="0" smtClean="0"/>
                        <a:t>18782</a:t>
                      </a:r>
                      <a:endParaRPr lang="en-IN" sz="1600" dirty="0"/>
                    </a:p>
                  </a:txBody>
                  <a:tcPr marL="43745" marR="43745" anchor="ctr"/>
                </a:tc>
                <a:tc>
                  <a:txBody>
                    <a:bodyPr/>
                    <a:lstStyle/>
                    <a:p>
                      <a:pPr algn="ctr"/>
                      <a:r>
                        <a:rPr lang="en-US" dirty="0" smtClean="0"/>
                        <a:t>521</a:t>
                      </a:r>
                      <a:endParaRPr lang="en-IN" dirty="0"/>
                    </a:p>
                  </a:txBody>
                  <a:tcPr marL="43745" marR="43745" anchor="ctr"/>
                </a:tc>
                <a:tc>
                  <a:txBody>
                    <a:bodyPr/>
                    <a:lstStyle/>
                    <a:p>
                      <a:pPr algn="ctr"/>
                      <a:r>
                        <a:rPr lang="en-US" sz="1600" dirty="0" smtClean="0"/>
                        <a:t>38758</a:t>
                      </a:r>
                      <a:endParaRPr lang="en-IN" sz="1600" dirty="0"/>
                    </a:p>
                  </a:txBody>
                  <a:tcPr marL="43745" marR="43745" anchor="ctr"/>
                </a:tc>
                <a:tc>
                  <a:txBody>
                    <a:bodyPr/>
                    <a:lstStyle/>
                    <a:p>
                      <a:pPr algn="ctr"/>
                      <a:r>
                        <a:rPr lang="en-US" dirty="0" smtClean="0"/>
                        <a:t>512</a:t>
                      </a:r>
                      <a:endParaRPr lang="en-IN" dirty="0"/>
                    </a:p>
                  </a:txBody>
                  <a:tcPr marL="43745" marR="43745" anchor="ctr"/>
                </a:tc>
                <a:tc>
                  <a:txBody>
                    <a:bodyPr/>
                    <a:lstStyle/>
                    <a:p>
                      <a:pPr algn="ctr"/>
                      <a:r>
                        <a:rPr lang="en-US" dirty="0" smtClean="0"/>
                        <a:t>33</a:t>
                      </a:r>
                      <a:endParaRPr lang="en-IN" dirty="0"/>
                    </a:p>
                  </a:txBody>
                  <a:tcPr marL="43745" marR="43745" anchor="ctr"/>
                </a:tc>
                <a:tc>
                  <a:txBody>
                    <a:bodyPr/>
                    <a:lstStyle/>
                    <a:p>
                      <a:pPr algn="ctr"/>
                      <a:r>
                        <a:rPr lang="en-US" dirty="0" smtClean="0"/>
                        <a:t>67</a:t>
                      </a:r>
                      <a:endParaRPr lang="en-IN" dirty="0"/>
                    </a:p>
                  </a:txBody>
                  <a:tcPr marL="43745" marR="43745" anchor="ctr"/>
                </a:tc>
              </a:tr>
              <a:tr h="593943">
                <a:tc>
                  <a:txBody>
                    <a:bodyPr/>
                    <a:lstStyle/>
                    <a:p>
                      <a:pPr algn="ctr"/>
                      <a:r>
                        <a:rPr lang="en-US" dirty="0" smtClean="0"/>
                        <a:t>16</a:t>
                      </a:r>
                      <a:endParaRPr lang="en-IN" dirty="0"/>
                    </a:p>
                  </a:txBody>
                  <a:tcPr marL="43745" marR="43745" anchor="ctr"/>
                </a:tc>
                <a:tc>
                  <a:txBody>
                    <a:bodyPr/>
                    <a:lstStyle/>
                    <a:p>
                      <a:pPr algn="ctr"/>
                      <a:r>
                        <a:rPr lang="en-US" dirty="0" smtClean="0"/>
                        <a:t>16</a:t>
                      </a:r>
                      <a:endParaRPr lang="en-IN" dirty="0"/>
                    </a:p>
                  </a:txBody>
                  <a:tcPr marL="43745" marR="43745" anchor="ctr"/>
                </a:tc>
                <a:tc>
                  <a:txBody>
                    <a:bodyPr/>
                    <a:lstStyle/>
                    <a:p>
                      <a:pPr algn="ctr"/>
                      <a:r>
                        <a:rPr lang="en-US" dirty="0" smtClean="0"/>
                        <a:t>512</a:t>
                      </a:r>
                      <a:endParaRPr lang="en-IN" dirty="0"/>
                    </a:p>
                  </a:txBody>
                  <a:tcPr marL="43745" marR="43745" anchor="ctr"/>
                </a:tc>
                <a:tc>
                  <a:txBody>
                    <a:bodyPr/>
                    <a:lstStyle/>
                    <a:p>
                      <a:pPr algn="ctr"/>
                      <a:r>
                        <a:rPr lang="en-US" dirty="0" smtClean="0"/>
                        <a:t>32</a:t>
                      </a:r>
                      <a:endParaRPr lang="en-IN" dirty="0"/>
                    </a:p>
                  </a:txBody>
                  <a:tcPr marL="43745" marR="43745" anchor="ctr"/>
                </a:tc>
                <a:tc>
                  <a:txBody>
                    <a:bodyPr/>
                    <a:lstStyle/>
                    <a:p>
                      <a:pPr algn="ctr"/>
                      <a:r>
                        <a:rPr lang="en-US" sz="1600" dirty="0" smtClean="0"/>
                        <a:t>18782</a:t>
                      </a:r>
                      <a:endParaRPr lang="en-IN" sz="1600" dirty="0"/>
                    </a:p>
                  </a:txBody>
                  <a:tcPr marL="43745" marR="43745" anchor="ctr"/>
                </a:tc>
                <a:tc>
                  <a:txBody>
                    <a:bodyPr/>
                    <a:lstStyle/>
                    <a:p>
                      <a:pPr algn="ctr"/>
                      <a:r>
                        <a:rPr lang="en-US" dirty="0" smtClean="0"/>
                        <a:t>430</a:t>
                      </a:r>
                      <a:endParaRPr lang="en-IN" dirty="0"/>
                    </a:p>
                  </a:txBody>
                  <a:tcPr marL="43745" marR="43745" anchor="ctr"/>
                </a:tc>
                <a:tc>
                  <a:txBody>
                    <a:bodyPr/>
                    <a:lstStyle/>
                    <a:p>
                      <a:pPr algn="ctr"/>
                      <a:r>
                        <a:rPr lang="en-US" sz="1600" dirty="0" smtClean="0"/>
                        <a:t>38758</a:t>
                      </a:r>
                      <a:endParaRPr lang="en-IN" sz="1600" dirty="0"/>
                    </a:p>
                  </a:txBody>
                  <a:tcPr marL="43745" marR="43745" anchor="ctr"/>
                </a:tc>
                <a:tc>
                  <a:txBody>
                    <a:bodyPr/>
                    <a:lstStyle/>
                    <a:p>
                      <a:pPr algn="ctr"/>
                      <a:r>
                        <a:rPr lang="en-US" dirty="0" smtClean="0"/>
                        <a:t>106</a:t>
                      </a:r>
                      <a:endParaRPr lang="en-IN" dirty="0"/>
                    </a:p>
                  </a:txBody>
                  <a:tcPr marL="43745" marR="43745" anchor="ctr"/>
                </a:tc>
                <a:tc>
                  <a:txBody>
                    <a:bodyPr/>
                    <a:lstStyle/>
                    <a:p>
                      <a:pPr algn="ctr"/>
                      <a:r>
                        <a:rPr lang="en-US" dirty="0" smtClean="0"/>
                        <a:t>33</a:t>
                      </a:r>
                      <a:endParaRPr lang="en-IN" dirty="0"/>
                    </a:p>
                  </a:txBody>
                  <a:tcPr marL="43745" marR="43745" anchor="ctr"/>
                </a:tc>
                <a:tc>
                  <a:txBody>
                    <a:bodyPr/>
                    <a:lstStyle/>
                    <a:p>
                      <a:pPr algn="ctr"/>
                      <a:r>
                        <a:rPr lang="en-US" dirty="0" smtClean="0"/>
                        <a:t>67</a:t>
                      </a:r>
                      <a:endParaRPr lang="en-IN" dirty="0"/>
                    </a:p>
                  </a:txBody>
                  <a:tcPr marL="43745" marR="43745" anchor="ctr"/>
                </a:tc>
              </a:tr>
              <a:tr h="593943">
                <a:tc>
                  <a:txBody>
                    <a:bodyPr/>
                    <a:lstStyle/>
                    <a:p>
                      <a:pPr algn="ctr"/>
                      <a:r>
                        <a:rPr lang="en-US" dirty="0" smtClean="0"/>
                        <a:t>32</a:t>
                      </a:r>
                      <a:endParaRPr lang="en-IN" dirty="0"/>
                    </a:p>
                  </a:txBody>
                  <a:tcPr marL="43745" marR="43745" anchor="ctr"/>
                </a:tc>
                <a:tc>
                  <a:txBody>
                    <a:bodyPr/>
                    <a:lstStyle/>
                    <a:p>
                      <a:pPr algn="ctr"/>
                      <a:r>
                        <a:rPr lang="en-US" dirty="0" smtClean="0"/>
                        <a:t>32</a:t>
                      </a:r>
                      <a:endParaRPr lang="en-IN" dirty="0"/>
                    </a:p>
                  </a:txBody>
                  <a:tcPr marL="43745" marR="43745" anchor="ctr"/>
                </a:tc>
                <a:tc>
                  <a:txBody>
                    <a:bodyPr/>
                    <a:lstStyle/>
                    <a:p>
                      <a:pPr algn="ctr"/>
                      <a:r>
                        <a:rPr lang="en-US" dirty="0" smtClean="0"/>
                        <a:t>2048</a:t>
                      </a:r>
                      <a:endParaRPr lang="en-IN" dirty="0"/>
                    </a:p>
                  </a:txBody>
                  <a:tcPr marL="43745" marR="43745" anchor="ctr"/>
                </a:tc>
                <a:tc>
                  <a:txBody>
                    <a:bodyPr/>
                    <a:lstStyle/>
                    <a:p>
                      <a:pPr algn="ctr"/>
                      <a:r>
                        <a:rPr lang="en-US" dirty="0" smtClean="0"/>
                        <a:t>64</a:t>
                      </a:r>
                      <a:endParaRPr lang="en-IN" dirty="0"/>
                    </a:p>
                  </a:txBody>
                  <a:tcPr marL="43745" marR="43745" anchor="ctr"/>
                </a:tc>
                <a:tc>
                  <a:txBody>
                    <a:bodyPr/>
                    <a:lstStyle/>
                    <a:p>
                      <a:pPr algn="ctr"/>
                      <a:r>
                        <a:rPr lang="en-US" sz="1600" dirty="0" smtClean="0"/>
                        <a:t>18782</a:t>
                      </a:r>
                      <a:endParaRPr lang="en-IN" sz="1600" dirty="0"/>
                    </a:p>
                  </a:txBody>
                  <a:tcPr marL="43745" marR="43745" anchor="ctr"/>
                </a:tc>
                <a:tc>
                  <a:txBody>
                    <a:bodyPr/>
                    <a:lstStyle/>
                    <a:p>
                      <a:pPr algn="ctr"/>
                      <a:r>
                        <a:rPr lang="en-US" dirty="0" smtClean="0"/>
                        <a:t>403</a:t>
                      </a:r>
                      <a:endParaRPr lang="en-IN" dirty="0"/>
                    </a:p>
                  </a:txBody>
                  <a:tcPr marL="43745" marR="43745" anchor="ctr"/>
                </a:tc>
                <a:tc>
                  <a:txBody>
                    <a:bodyPr/>
                    <a:lstStyle/>
                    <a:p>
                      <a:pPr algn="ctr"/>
                      <a:r>
                        <a:rPr lang="en-US" sz="1600" dirty="0" smtClean="0"/>
                        <a:t>38758</a:t>
                      </a:r>
                      <a:endParaRPr lang="en-IN" sz="1600" dirty="0"/>
                    </a:p>
                  </a:txBody>
                  <a:tcPr marL="43745" marR="43745" anchor="ctr"/>
                </a:tc>
                <a:tc>
                  <a:txBody>
                    <a:bodyPr/>
                    <a:lstStyle/>
                    <a:p>
                      <a:pPr algn="ctr"/>
                      <a:r>
                        <a:rPr lang="en-US" dirty="0" smtClean="0"/>
                        <a:t>39</a:t>
                      </a:r>
                      <a:endParaRPr lang="en-IN" dirty="0"/>
                    </a:p>
                  </a:txBody>
                  <a:tcPr marL="43745" marR="43745" anchor="ctr"/>
                </a:tc>
                <a:tc>
                  <a:txBody>
                    <a:bodyPr/>
                    <a:lstStyle/>
                    <a:p>
                      <a:pPr algn="ctr"/>
                      <a:r>
                        <a:rPr lang="en-US" dirty="0" smtClean="0"/>
                        <a:t>33</a:t>
                      </a:r>
                      <a:endParaRPr lang="en-IN" dirty="0"/>
                    </a:p>
                  </a:txBody>
                  <a:tcPr marL="43745" marR="43745" anchor="ctr"/>
                </a:tc>
                <a:tc>
                  <a:txBody>
                    <a:bodyPr/>
                    <a:lstStyle/>
                    <a:p>
                      <a:pPr algn="ctr"/>
                      <a:r>
                        <a:rPr lang="en-US" dirty="0" smtClean="0"/>
                        <a:t>67</a:t>
                      </a:r>
                      <a:endParaRPr lang="en-IN" dirty="0"/>
                    </a:p>
                  </a:txBody>
                  <a:tcPr marL="43745" marR="43745" anchor="ctr"/>
                </a:tc>
              </a:tr>
            </a:tbl>
          </a:graphicData>
        </a:graphic>
      </p:graphicFrame>
      <p:sp>
        <p:nvSpPr>
          <p:cNvPr id="10" name="Content Placeholder 9"/>
          <p:cNvSpPr>
            <a:spLocks noGrp="1"/>
          </p:cNvSpPr>
          <p:nvPr>
            <p:ph sz="half" idx="2"/>
          </p:nvPr>
        </p:nvSpPr>
        <p:spPr>
          <a:xfrm>
            <a:off x="1214414" y="5072074"/>
            <a:ext cx="7643866" cy="1285884"/>
          </a:xfrm>
        </p:spPr>
        <p:txBody>
          <a:bodyPr>
            <a:normAutofit fontScale="85000" lnSpcReduction="10000"/>
          </a:bodyPr>
          <a:lstStyle/>
          <a:p>
            <a:r>
              <a:rPr lang="en-US" dirty="0" smtClean="0"/>
              <a:t>Different combinations of D1, I1 and CL2 are used</a:t>
            </a:r>
          </a:p>
          <a:p>
            <a:r>
              <a:rPr lang="en-US" dirty="0" smtClean="0"/>
              <a:t>About 33% references are data and 67% are instructions</a:t>
            </a:r>
          </a:p>
          <a:p>
            <a:r>
              <a:rPr lang="en-US" dirty="0" smtClean="0"/>
              <a:t>As cache size &amp; line size increase, miss rate decreases</a:t>
            </a:r>
            <a:endParaRPr lang="en-IN" dirty="0" smtClean="0"/>
          </a:p>
          <a:p>
            <a:endParaRPr lang="en-IN" dirty="0"/>
          </a:p>
        </p:txBody>
      </p:sp>
      <p:sp>
        <p:nvSpPr>
          <p:cNvPr id="11" name="TextBox 10"/>
          <p:cNvSpPr txBox="1"/>
          <p:nvPr/>
        </p:nvSpPr>
        <p:spPr>
          <a:xfrm>
            <a:off x="1071538" y="4357694"/>
            <a:ext cx="7786742" cy="400110"/>
          </a:xfrm>
          <a:prstGeom prst="rect">
            <a:avLst/>
          </a:prstGeom>
          <a:noFill/>
        </p:spPr>
        <p:txBody>
          <a:bodyPr wrap="square" rtlCol="0">
            <a:spAutoFit/>
          </a:bodyPr>
          <a:lstStyle/>
          <a:p>
            <a:pPr algn="ctr"/>
            <a:r>
              <a:rPr lang="en-US" sz="2000" i="1" dirty="0" smtClean="0"/>
              <a:t>Level 1 Data and Instruction References</a:t>
            </a:r>
            <a:endParaRPr lang="en-IN" sz="2000" i="1" dirty="0"/>
          </a:p>
        </p:txBody>
      </p:sp>
      <p:sp>
        <p:nvSpPr>
          <p:cNvPr id="6" name="TextBox 5"/>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nvPr>
        </p:nvGraphicFramePr>
        <p:xfrm>
          <a:off x="1357294" y="785794"/>
          <a:ext cx="7429548" cy="3357584"/>
        </p:xfrm>
        <a:graphic>
          <a:graphicData uri="http://schemas.openxmlformats.org/drawingml/2006/table">
            <a:tbl>
              <a:tblPr firstRow="1" bandRow="1">
                <a:tableStyleId>{5C22544A-7EE6-4342-B048-85BDC9FD1C3A}</a:tableStyleId>
              </a:tblPr>
              <a:tblGrid>
                <a:gridCol w="1061364"/>
                <a:gridCol w="1061364"/>
                <a:gridCol w="1061364"/>
                <a:gridCol w="1061364"/>
                <a:gridCol w="1061364"/>
                <a:gridCol w="1061364"/>
                <a:gridCol w="1061364"/>
              </a:tblGrid>
              <a:tr h="1012096">
                <a:tc gridSpan="3">
                  <a:txBody>
                    <a:bodyPr/>
                    <a:lstStyle/>
                    <a:p>
                      <a:pPr algn="ctr"/>
                      <a:r>
                        <a:rPr lang="en-US" dirty="0" smtClean="0"/>
                        <a:t>Cache Sizes</a:t>
                      </a:r>
                      <a:endParaRPr lang="en-IN" dirty="0"/>
                    </a:p>
                  </a:txBody>
                  <a:tcPr anchor="ctr"/>
                </a:tc>
                <a:tc hMerge="1">
                  <a:txBody>
                    <a:bodyPr/>
                    <a:lstStyle/>
                    <a:p>
                      <a:endParaRPr lang="en-IN" dirty="0"/>
                    </a:p>
                  </a:txBody>
                  <a:tcPr/>
                </a:tc>
                <a:tc hMerge="1">
                  <a:txBody>
                    <a:bodyPr/>
                    <a:lstStyle/>
                    <a:p>
                      <a:endParaRPr lang="en-IN" dirty="0"/>
                    </a:p>
                  </a:txBody>
                  <a:tcPr/>
                </a:tc>
                <a:tc>
                  <a:txBody>
                    <a:bodyPr/>
                    <a:lstStyle/>
                    <a:p>
                      <a:pPr algn="ctr"/>
                      <a:r>
                        <a:rPr lang="en-US" dirty="0" smtClean="0"/>
                        <a:t>Line Size</a:t>
                      </a:r>
                      <a:endParaRPr lang="en-IN" dirty="0"/>
                    </a:p>
                  </a:txBody>
                  <a:tcPr anchor="ctr"/>
                </a:tc>
                <a:tc gridSpan="2">
                  <a:txBody>
                    <a:bodyPr/>
                    <a:lstStyle/>
                    <a:p>
                      <a:pPr algn="ctr"/>
                      <a:r>
                        <a:rPr lang="en-US" dirty="0" smtClean="0"/>
                        <a:t>CL1 Hits</a:t>
                      </a:r>
                      <a:endParaRPr lang="en-IN" dirty="0"/>
                    </a:p>
                  </a:txBody>
                  <a:tcPr anchor="ctr"/>
                </a:tc>
                <a:tc hMerge="1">
                  <a:txBody>
                    <a:bodyPr/>
                    <a:lstStyle/>
                    <a:p>
                      <a:endParaRPr lang="en-IN" dirty="0"/>
                    </a:p>
                  </a:txBody>
                  <a:tcPr/>
                </a:tc>
                <a:tc>
                  <a:txBody>
                    <a:bodyPr/>
                    <a:lstStyle/>
                    <a:p>
                      <a:pPr algn="ctr"/>
                      <a:r>
                        <a:rPr lang="en-US" dirty="0" smtClean="0"/>
                        <a:t>CL2 Hits</a:t>
                      </a:r>
                      <a:endParaRPr lang="en-IN" dirty="0"/>
                    </a:p>
                  </a:txBody>
                  <a:tcPr anchor="ctr"/>
                </a:tc>
              </a:tr>
              <a:tr h="586372">
                <a:tc>
                  <a:txBody>
                    <a:bodyPr/>
                    <a:lstStyle/>
                    <a:p>
                      <a:pPr algn="ctr"/>
                      <a:r>
                        <a:rPr lang="en-US" dirty="0" smtClean="0"/>
                        <a:t>D1 (KB)</a:t>
                      </a:r>
                      <a:endParaRPr lang="en-IN" dirty="0"/>
                    </a:p>
                  </a:txBody>
                  <a:tcPr anchor="ctr"/>
                </a:tc>
                <a:tc>
                  <a:txBody>
                    <a:bodyPr/>
                    <a:lstStyle/>
                    <a:p>
                      <a:pPr algn="ctr"/>
                      <a:r>
                        <a:rPr lang="en-US" dirty="0" smtClean="0"/>
                        <a:t>I1 (KB)</a:t>
                      </a:r>
                      <a:endParaRPr lang="en-IN" dirty="0"/>
                    </a:p>
                  </a:txBody>
                  <a:tcPr anchor="ctr"/>
                </a:tc>
                <a:tc>
                  <a:txBody>
                    <a:bodyPr/>
                    <a:lstStyle/>
                    <a:p>
                      <a:pPr algn="ctr"/>
                      <a:r>
                        <a:rPr lang="en-US" dirty="0" smtClean="0"/>
                        <a:t>L2</a:t>
                      </a:r>
                      <a:r>
                        <a:rPr lang="en-US" baseline="0" dirty="0" smtClean="0"/>
                        <a:t> (KB)</a:t>
                      </a:r>
                      <a:endParaRPr lang="en-IN" dirty="0"/>
                    </a:p>
                  </a:txBody>
                  <a:tcPr anchor="ctr"/>
                </a:tc>
                <a:tc>
                  <a:txBody>
                    <a:bodyPr/>
                    <a:lstStyle/>
                    <a:p>
                      <a:pPr algn="ctr"/>
                      <a:r>
                        <a:rPr lang="en-US" dirty="0" smtClean="0"/>
                        <a:t>(B) </a:t>
                      </a:r>
                      <a:endParaRPr lang="en-IN" dirty="0"/>
                    </a:p>
                  </a:txBody>
                  <a:tcPr anchor="ctr"/>
                </a:tc>
                <a:tc>
                  <a:txBody>
                    <a:bodyPr/>
                    <a:lstStyle/>
                    <a:p>
                      <a:pPr algn="ctr"/>
                      <a:r>
                        <a:rPr lang="en-US" dirty="0" smtClean="0"/>
                        <a:t>D1 %</a:t>
                      </a:r>
                      <a:endParaRPr lang="en-IN" dirty="0"/>
                    </a:p>
                  </a:txBody>
                  <a:tcPr anchor="ctr"/>
                </a:tc>
                <a:tc>
                  <a:txBody>
                    <a:bodyPr/>
                    <a:lstStyle/>
                    <a:p>
                      <a:pPr algn="ctr"/>
                      <a:r>
                        <a:rPr lang="en-US" dirty="0" smtClean="0"/>
                        <a:t>I1 %</a:t>
                      </a:r>
                      <a:endParaRPr lang="en-IN" dirty="0"/>
                    </a:p>
                  </a:txBody>
                  <a:tcPr anchor="ctr"/>
                </a:tc>
                <a:tc>
                  <a:txBody>
                    <a:bodyPr/>
                    <a:lstStyle/>
                    <a:p>
                      <a:pPr algn="ctr"/>
                      <a:r>
                        <a:rPr lang="en-US" dirty="0" smtClean="0"/>
                        <a:t>%</a:t>
                      </a:r>
                      <a:endParaRPr lang="en-IN" dirty="0"/>
                    </a:p>
                  </a:txBody>
                  <a:tcPr anchor="ctr"/>
                </a:tc>
              </a:tr>
              <a:tr h="586372">
                <a:tc>
                  <a:txBody>
                    <a:bodyPr/>
                    <a:lstStyle/>
                    <a:p>
                      <a:pPr algn="ctr"/>
                      <a:r>
                        <a:rPr lang="en-US" dirty="0" smtClean="0"/>
                        <a:t>8</a:t>
                      </a:r>
                      <a:endParaRPr lang="en-IN" dirty="0"/>
                    </a:p>
                  </a:txBody>
                  <a:tcPr anchor="ctr"/>
                </a:tc>
                <a:tc>
                  <a:txBody>
                    <a:bodyPr/>
                    <a:lstStyle/>
                    <a:p>
                      <a:pPr algn="ctr"/>
                      <a:r>
                        <a:rPr lang="en-US" dirty="0" smtClean="0"/>
                        <a:t>8</a:t>
                      </a:r>
                      <a:endParaRPr lang="en-IN" dirty="0"/>
                    </a:p>
                  </a:txBody>
                  <a:tcPr anchor="ctr"/>
                </a:tc>
                <a:tc>
                  <a:txBody>
                    <a:bodyPr/>
                    <a:lstStyle/>
                    <a:p>
                      <a:pPr algn="ctr"/>
                      <a:r>
                        <a:rPr lang="en-US" dirty="0" smtClean="0"/>
                        <a:t>128</a:t>
                      </a:r>
                      <a:endParaRPr lang="en-IN" dirty="0"/>
                    </a:p>
                  </a:txBody>
                  <a:tcPr anchor="ctr"/>
                </a:tc>
                <a:tc>
                  <a:txBody>
                    <a:bodyPr/>
                    <a:lstStyle/>
                    <a:p>
                      <a:pPr algn="ctr"/>
                      <a:r>
                        <a:rPr lang="en-US" dirty="0" smtClean="0"/>
                        <a:t>16</a:t>
                      </a:r>
                      <a:endParaRPr lang="en-IN" dirty="0"/>
                    </a:p>
                  </a:txBody>
                  <a:tcPr anchor="ctr"/>
                </a:tc>
                <a:tc>
                  <a:txBody>
                    <a:bodyPr/>
                    <a:lstStyle/>
                    <a:p>
                      <a:pPr algn="ctr"/>
                      <a:r>
                        <a:rPr lang="en-US" dirty="0" smtClean="0"/>
                        <a:t>95.0</a:t>
                      </a:r>
                      <a:endParaRPr lang="en-IN" dirty="0"/>
                    </a:p>
                  </a:txBody>
                  <a:tcPr anchor="ctr"/>
                </a:tc>
                <a:tc>
                  <a:txBody>
                    <a:bodyPr/>
                    <a:lstStyle/>
                    <a:p>
                      <a:pPr algn="ctr"/>
                      <a:r>
                        <a:rPr lang="en-US" dirty="0" smtClean="0"/>
                        <a:t>98.0</a:t>
                      </a:r>
                      <a:endParaRPr lang="en-IN" dirty="0"/>
                    </a:p>
                  </a:txBody>
                  <a:tcPr anchor="ctr"/>
                </a:tc>
                <a:tc>
                  <a:txBody>
                    <a:bodyPr/>
                    <a:lstStyle/>
                    <a:p>
                      <a:pPr algn="ctr"/>
                      <a:r>
                        <a:rPr lang="en-US" dirty="0" smtClean="0"/>
                        <a:t>99.3</a:t>
                      </a:r>
                      <a:endParaRPr lang="en-IN" dirty="0"/>
                    </a:p>
                  </a:txBody>
                  <a:tcPr anchor="ctr"/>
                </a:tc>
              </a:tr>
              <a:tr h="586372">
                <a:tc>
                  <a:txBody>
                    <a:bodyPr/>
                    <a:lstStyle/>
                    <a:p>
                      <a:pPr algn="ctr"/>
                      <a:r>
                        <a:rPr lang="en-US" dirty="0" smtClean="0"/>
                        <a:t>16</a:t>
                      </a:r>
                      <a:endParaRPr lang="en-IN" dirty="0"/>
                    </a:p>
                  </a:txBody>
                  <a:tcPr anchor="ctr"/>
                </a:tc>
                <a:tc>
                  <a:txBody>
                    <a:bodyPr/>
                    <a:lstStyle/>
                    <a:p>
                      <a:pPr algn="ctr"/>
                      <a:r>
                        <a:rPr lang="en-US" dirty="0" smtClean="0"/>
                        <a:t>16</a:t>
                      </a:r>
                      <a:endParaRPr lang="en-IN" dirty="0"/>
                    </a:p>
                  </a:txBody>
                  <a:tcPr anchor="ctr"/>
                </a:tc>
                <a:tc>
                  <a:txBody>
                    <a:bodyPr/>
                    <a:lstStyle/>
                    <a:p>
                      <a:pPr algn="ctr"/>
                      <a:r>
                        <a:rPr lang="en-US" dirty="0" smtClean="0"/>
                        <a:t>512</a:t>
                      </a:r>
                      <a:endParaRPr lang="en-IN" dirty="0"/>
                    </a:p>
                  </a:txBody>
                  <a:tcPr anchor="ctr"/>
                </a:tc>
                <a:tc>
                  <a:txBody>
                    <a:bodyPr/>
                    <a:lstStyle/>
                    <a:p>
                      <a:pPr algn="ctr"/>
                      <a:r>
                        <a:rPr lang="en-US" dirty="0" smtClean="0"/>
                        <a:t>32</a:t>
                      </a:r>
                      <a:endParaRPr lang="en-IN" dirty="0"/>
                    </a:p>
                  </a:txBody>
                  <a:tcPr anchor="ctr"/>
                </a:tc>
                <a:tc>
                  <a:txBody>
                    <a:bodyPr/>
                    <a:lstStyle/>
                    <a:p>
                      <a:pPr algn="ctr"/>
                      <a:r>
                        <a:rPr lang="en-US" dirty="0" smtClean="0"/>
                        <a:t>96.4</a:t>
                      </a:r>
                      <a:endParaRPr lang="en-IN" dirty="0"/>
                    </a:p>
                  </a:txBody>
                  <a:tcPr anchor="ctr"/>
                </a:tc>
                <a:tc>
                  <a:txBody>
                    <a:bodyPr/>
                    <a:lstStyle/>
                    <a:p>
                      <a:pPr algn="ctr"/>
                      <a:r>
                        <a:rPr lang="en-US" dirty="0" smtClean="0"/>
                        <a:t>98.6</a:t>
                      </a:r>
                      <a:endParaRPr lang="en-IN" dirty="0"/>
                    </a:p>
                  </a:txBody>
                  <a:tcPr anchor="ctr"/>
                </a:tc>
                <a:tc>
                  <a:txBody>
                    <a:bodyPr/>
                    <a:lstStyle/>
                    <a:p>
                      <a:pPr algn="ctr"/>
                      <a:r>
                        <a:rPr lang="en-US" dirty="0" smtClean="0"/>
                        <a:t>99.9</a:t>
                      </a:r>
                      <a:endParaRPr lang="en-IN" dirty="0"/>
                    </a:p>
                  </a:txBody>
                  <a:tcPr anchor="ctr"/>
                </a:tc>
              </a:tr>
              <a:tr h="586372">
                <a:tc>
                  <a:txBody>
                    <a:bodyPr/>
                    <a:lstStyle/>
                    <a:p>
                      <a:pPr algn="ctr"/>
                      <a:r>
                        <a:rPr lang="en-US" dirty="0" smtClean="0"/>
                        <a:t>32</a:t>
                      </a:r>
                      <a:endParaRPr lang="en-IN" dirty="0"/>
                    </a:p>
                  </a:txBody>
                  <a:tcPr anchor="ctr"/>
                </a:tc>
                <a:tc>
                  <a:txBody>
                    <a:bodyPr/>
                    <a:lstStyle/>
                    <a:p>
                      <a:pPr algn="ctr"/>
                      <a:r>
                        <a:rPr lang="en-US" dirty="0" smtClean="0"/>
                        <a:t>32</a:t>
                      </a:r>
                      <a:endParaRPr lang="en-IN" dirty="0"/>
                    </a:p>
                  </a:txBody>
                  <a:tcPr anchor="ctr"/>
                </a:tc>
                <a:tc>
                  <a:txBody>
                    <a:bodyPr/>
                    <a:lstStyle/>
                    <a:p>
                      <a:pPr algn="ctr"/>
                      <a:r>
                        <a:rPr lang="en-US" dirty="0" smtClean="0"/>
                        <a:t>2048</a:t>
                      </a:r>
                      <a:endParaRPr lang="en-IN" dirty="0"/>
                    </a:p>
                  </a:txBody>
                  <a:tcPr anchor="ctr"/>
                </a:tc>
                <a:tc>
                  <a:txBody>
                    <a:bodyPr/>
                    <a:lstStyle/>
                    <a:p>
                      <a:pPr algn="ctr"/>
                      <a:r>
                        <a:rPr lang="en-US" dirty="0" smtClean="0"/>
                        <a:t>64</a:t>
                      </a:r>
                      <a:endParaRPr lang="en-IN" dirty="0"/>
                    </a:p>
                  </a:txBody>
                  <a:tcPr anchor="ctr"/>
                </a:tc>
                <a:tc>
                  <a:txBody>
                    <a:bodyPr/>
                    <a:lstStyle/>
                    <a:p>
                      <a:pPr algn="ctr"/>
                      <a:r>
                        <a:rPr lang="en-US" dirty="0" smtClean="0"/>
                        <a:t>98.0</a:t>
                      </a:r>
                      <a:endParaRPr lang="en-IN" dirty="0"/>
                    </a:p>
                  </a:txBody>
                  <a:tcPr anchor="ctr"/>
                </a:tc>
                <a:tc>
                  <a:txBody>
                    <a:bodyPr/>
                    <a:lstStyle/>
                    <a:p>
                      <a:pPr algn="ctr"/>
                      <a:r>
                        <a:rPr lang="en-US" dirty="0" smtClean="0"/>
                        <a:t>99.5</a:t>
                      </a:r>
                      <a:endParaRPr lang="en-IN" dirty="0"/>
                    </a:p>
                  </a:txBody>
                  <a:tcPr anchor="ctr"/>
                </a:tc>
                <a:tc>
                  <a:txBody>
                    <a:bodyPr/>
                    <a:lstStyle/>
                    <a:p>
                      <a:pPr algn="ctr"/>
                      <a:r>
                        <a:rPr lang="en-US" dirty="0" smtClean="0"/>
                        <a:t>100</a:t>
                      </a:r>
                      <a:endParaRPr lang="en-IN" dirty="0"/>
                    </a:p>
                  </a:txBody>
                  <a:tcPr anchor="ctr"/>
                </a:tc>
              </a:tr>
            </a:tbl>
          </a:graphicData>
        </a:graphic>
      </p:graphicFrame>
      <p:sp>
        <p:nvSpPr>
          <p:cNvPr id="6" name="Content Placeholder 5"/>
          <p:cNvSpPr>
            <a:spLocks noGrp="1"/>
          </p:cNvSpPr>
          <p:nvPr>
            <p:ph sz="half" idx="2"/>
          </p:nvPr>
        </p:nvSpPr>
        <p:spPr>
          <a:xfrm>
            <a:off x="1357290" y="4857760"/>
            <a:ext cx="7576398" cy="1571636"/>
          </a:xfrm>
        </p:spPr>
        <p:txBody>
          <a:bodyPr/>
          <a:lstStyle/>
          <a:p>
            <a:r>
              <a:rPr lang="en-US" dirty="0" smtClean="0"/>
              <a:t>Calculated hit rates for various sizes of CL1 and Cl2 caches</a:t>
            </a:r>
          </a:p>
          <a:p>
            <a:r>
              <a:rPr lang="en-US" dirty="0" smtClean="0"/>
              <a:t>As cache size increases, hit rate increases</a:t>
            </a:r>
            <a:endParaRPr lang="en-IN" dirty="0"/>
          </a:p>
        </p:txBody>
      </p:sp>
      <p:sp>
        <p:nvSpPr>
          <p:cNvPr id="10" name="TextBox 9"/>
          <p:cNvSpPr txBox="1"/>
          <p:nvPr/>
        </p:nvSpPr>
        <p:spPr>
          <a:xfrm>
            <a:off x="1071538" y="4243336"/>
            <a:ext cx="7786742" cy="400110"/>
          </a:xfrm>
          <a:prstGeom prst="rect">
            <a:avLst/>
          </a:prstGeom>
          <a:noFill/>
        </p:spPr>
        <p:txBody>
          <a:bodyPr wrap="square" rtlCol="0">
            <a:spAutoFit/>
          </a:bodyPr>
          <a:lstStyle/>
          <a:p>
            <a:pPr algn="ctr"/>
            <a:r>
              <a:rPr lang="en-US" sz="2000" i="1" dirty="0" smtClean="0"/>
              <a:t>D1, I1 and CL2 hit ratios</a:t>
            </a:r>
            <a:endParaRPr lang="en-IN" sz="2000" i="1" dirty="0"/>
          </a:p>
        </p:txBody>
      </p:sp>
      <p:sp>
        <p:nvSpPr>
          <p:cNvPr id="5" name="TextBox 4"/>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nvPr>
        </p:nvGraphicFramePr>
        <p:xfrm>
          <a:off x="1428728" y="785794"/>
          <a:ext cx="7429550" cy="3143274"/>
        </p:xfrm>
        <a:graphic>
          <a:graphicData uri="http://schemas.openxmlformats.org/drawingml/2006/table">
            <a:tbl>
              <a:tblPr firstRow="1" bandRow="1">
                <a:tableStyleId>{5C22544A-7EE6-4342-B048-85BDC9FD1C3A}</a:tableStyleId>
              </a:tblPr>
              <a:tblGrid>
                <a:gridCol w="1485910"/>
                <a:gridCol w="1485910"/>
                <a:gridCol w="1485910"/>
                <a:gridCol w="1485910"/>
                <a:gridCol w="1485910"/>
              </a:tblGrid>
              <a:tr h="523879">
                <a:tc>
                  <a:txBody>
                    <a:bodyPr/>
                    <a:lstStyle/>
                    <a:p>
                      <a:pPr algn="ctr"/>
                      <a:r>
                        <a:rPr lang="en-US" dirty="0" smtClean="0"/>
                        <a:t>CL2 Size</a:t>
                      </a:r>
                      <a:endParaRPr lang="en-IN" dirty="0"/>
                    </a:p>
                  </a:txBody>
                  <a:tcPr anchor="ctr"/>
                </a:tc>
                <a:tc gridSpan="2">
                  <a:txBody>
                    <a:bodyPr/>
                    <a:lstStyle/>
                    <a:p>
                      <a:pPr algn="ctr"/>
                      <a:r>
                        <a:rPr lang="en-US" dirty="0" smtClean="0"/>
                        <a:t>D1 references</a:t>
                      </a:r>
                      <a:endParaRPr lang="en-IN" dirty="0"/>
                    </a:p>
                  </a:txBody>
                  <a:tcPr anchor="ctr"/>
                </a:tc>
                <a:tc hMerge="1">
                  <a:txBody>
                    <a:bodyPr/>
                    <a:lstStyle/>
                    <a:p>
                      <a:endParaRPr lang="en-IN" dirty="0"/>
                    </a:p>
                  </a:txBody>
                  <a:tcPr/>
                </a:tc>
                <a:tc gridSpan="2">
                  <a:txBody>
                    <a:bodyPr/>
                    <a:lstStyle/>
                    <a:p>
                      <a:pPr algn="ctr"/>
                      <a:r>
                        <a:rPr lang="en-US" dirty="0" smtClean="0"/>
                        <a:t>D1 References</a:t>
                      </a:r>
                      <a:endParaRPr lang="en-IN" dirty="0"/>
                    </a:p>
                  </a:txBody>
                  <a:tcPr anchor="ctr"/>
                </a:tc>
                <a:tc hMerge="1">
                  <a:txBody>
                    <a:bodyPr/>
                    <a:lstStyle/>
                    <a:p>
                      <a:endParaRPr lang="en-IN" dirty="0"/>
                    </a:p>
                  </a:txBody>
                  <a:tcPr/>
                </a:tc>
              </a:tr>
              <a:tr h="523879">
                <a:tc>
                  <a:txBody>
                    <a:bodyPr/>
                    <a:lstStyle/>
                    <a:p>
                      <a:pPr algn="ctr"/>
                      <a:r>
                        <a:rPr lang="en-US" dirty="0" smtClean="0"/>
                        <a:t>(KB)</a:t>
                      </a:r>
                      <a:endParaRPr lang="en-IN" dirty="0"/>
                    </a:p>
                  </a:txBody>
                  <a:tcPr anchor="ctr"/>
                </a:tc>
                <a:tc>
                  <a:txBody>
                    <a:bodyPr/>
                    <a:lstStyle/>
                    <a:p>
                      <a:pPr algn="ctr"/>
                      <a:r>
                        <a:rPr lang="en-US" dirty="0" smtClean="0"/>
                        <a:t>Read (K)</a:t>
                      </a:r>
                      <a:endParaRPr lang="en-IN" dirty="0"/>
                    </a:p>
                  </a:txBody>
                  <a:tcPr anchor="ctr"/>
                </a:tc>
                <a:tc>
                  <a:txBody>
                    <a:bodyPr/>
                    <a:lstStyle/>
                    <a:p>
                      <a:pPr algn="ctr"/>
                      <a:r>
                        <a:rPr lang="en-US" dirty="0" smtClean="0"/>
                        <a:t>Write(K)</a:t>
                      </a:r>
                      <a:endParaRPr lang="en-IN" dirty="0"/>
                    </a:p>
                  </a:txBody>
                  <a:tcPr anchor="ctr"/>
                </a:tc>
                <a:tc>
                  <a:txBody>
                    <a:bodyPr/>
                    <a:lstStyle/>
                    <a:p>
                      <a:pPr algn="ctr"/>
                      <a:r>
                        <a:rPr lang="en-US" dirty="0" smtClean="0"/>
                        <a:t>R %</a:t>
                      </a:r>
                      <a:endParaRPr lang="en-IN" dirty="0"/>
                    </a:p>
                  </a:txBody>
                  <a:tcPr anchor="ctr"/>
                </a:tc>
                <a:tc>
                  <a:txBody>
                    <a:bodyPr/>
                    <a:lstStyle/>
                    <a:p>
                      <a:pPr algn="ctr"/>
                      <a:r>
                        <a:rPr lang="en-US" dirty="0" smtClean="0"/>
                        <a:t>W %</a:t>
                      </a:r>
                      <a:endParaRPr lang="en-IN" dirty="0"/>
                    </a:p>
                  </a:txBody>
                  <a:tcPr anchor="ctr"/>
                </a:tc>
              </a:tr>
              <a:tr h="523879">
                <a:tc>
                  <a:txBody>
                    <a:bodyPr/>
                    <a:lstStyle/>
                    <a:p>
                      <a:pPr algn="ctr"/>
                      <a:r>
                        <a:rPr lang="en-US" dirty="0" smtClean="0"/>
                        <a:t>32</a:t>
                      </a:r>
                      <a:endParaRPr lang="en-IN" dirty="0"/>
                    </a:p>
                  </a:txBody>
                  <a:tcPr anchor="ctr"/>
                </a:tc>
                <a:tc>
                  <a:txBody>
                    <a:bodyPr/>
                    <a:lstStyle/>
                    <a:p>
                      <a:pPr algn="ctr"/>
                      <a:r>
                        <a:rPr lang="en-US" dirty="0" smtClean="0"/>
                        <a:t>12391</a:t>
                      </a:r>
                      <a:endParaRPr lang="en-IN" dirty="0"/>
                    </a:p>
                  </a:txBody>
                  <a:tcPr anchor="ctr"/>
                </a:tc>
                <a:tc>
                  <a:txBody>
                    <a:bodyPr/>
                    <a:lstStyle/>
                    <a:p>
                      <a:pPr algn="ctr"/>
                      <a:r>
                        <a:rPr lang="en-US" dirty="0" smtClean="0"/>
                        <a:t>6391</a:t>
                      </a:r>
                      <a:endParaRPr lang="en-IN" dirty="0"/>
                    </a:p>
                  </a:txBody>
                  <a:tcPr anchor="ctr"/>
                </a:tc>
                <a:tc>
                  <a:txBody>
                    <a:bodyPr/>
                    <a:lstStyle/>
                    <a:p>
                      <a:pPr algn="ctr"/>
                      <a:r>
                        <a:rPr lang="en-US" dirty="0" smtClean="0"/>
                        <a:t>67</a:t>
                      </a:r>
                      <a:endParaRPr lang="en-IN" dirty="0"/>
                    </a:p>
                  </a:txBody>
                  <a:tcPr anchor="ctr"/>
                </a:tc>
                <a:tc>
                  <a:txBody>
                    <a:bodyPr/>
                    <a:lstStyle/>
                    <a:p>
                      <a:pPr algn="ctr"/>
                      <a:r>
                        <a:rPr lang="en-US" dirty="0" smtClean="0"/>
                        <a:t>33</a:t>
                      </a:r>
                      <a:endParaRPr lang="en-IN" dirty="0"/>
                    </a:p>
                  </a:txBody>
                  <a:tcPr anchor="ctr"/>
                </a:tc>
              </a:tr>
              <a:tr h="523879">
                <a:tc>
                  <a:txBody>
                    <a:bodyPr/>
                    <a:lstStyle/>
                    <a:p>
                      <a:pPr algn="ctr"/>
                      <a:r>
                        <a:rPr lang="en-US" dirty="0" smtClean="0"/>
                        <a:t>128</a:t>
                      </a:r>
                      <a:endParaRPr lang="en-IN" dirty="0"/>
                    </a:p>
                  </a:txBody>
                  <a:tcPr anchor="ctr"/>
                </a:tc>
                <a:tc>
                  <a:txBody>
                    <a:bodyPr/>
                    <a:lstStyle/>
                    <a:p>
                      <a:pPr algn="ctr"/>
                      <a:r>
                        <a:rPr lang="en-US" dirty="0" smtClean="0"/>
                        <a:t>12391</a:t>
                      </a:r>
                      <a:endParaRPr lang="en-IN" dirty="0"/>
                    </a:p>
                  </a:txBody>
                  <a:tcPr anchor="ctr"/>
                </a:tc>
                <a:tc>
                  <a:txBody>
                    <a:bodyPr/>
                    <a:lstStyle/>
                    <a:p>
                      <a:pPr algn="ctr"/>
                      <a:r>
                        <a:rPr lang="en-US" dirty="0" smtClean="0"/>
                        <a:t>6391</a:t>
                      </a:r>
                      <a:endParaRPr lang="en-IN" dirty="0"/>
                    </a:p>
                  </a:txBody>
                  <a:tcPr anchor="ctr"/>
                </a:tc>
                <a:tc>
                  <a:txBody>
                    <a:bodyPr/>
                    <a:lstStyle/>
                    <a:p>
                      <a:pPr algn="ctr"/>
                      <a:r>
                        <a:rPr lang="en-US" dirty="0" smtClean="0"/>
                        <a:t>67</a:t>
                      </a:r>
                      <a:endParaRPr lang="en-IN" dirty="0"/>
                    </a:p>
                  </a:txBody>
                  <a:tcPr anchor="ctr"/>
                </a:tc>
                <a:tc>
                  <a:txBody>
                    <a:bodyPr/>
                    <a:lstStyle/>
                    <a:p>
                      <a:pPr algn="ctr"/>
                      <a:r>
                        <a:rPr lang="en-US" dirty="0" smtClean="0"/>
                        <a:t>33</a:t>
                      </a:r>
                      <a:endParaRPr lang="en-IN" dirty="0"/>
                    </a:p>
                  </a:txBody>
                  <a:tcPr anchor="ctr"/>
                </a:tc>
              </a:tr>
              <a:tr h="523879">
                <a:tc>
                  <a:txBody>
                    <a:bodyPr/>
                    <a:lstStyle/>
                    <a:p>
                      <a:pPr algn="ctr"/>
                      <a:r>
                        <a:rPr lang="en-US" dirty="0" smtClean="0"/>
                        <a:t>512</a:t>
                      </a:r>
                      <a:endParaRPr lang="en-IN" dirty="0"/>
                    </a:p>
                  </a:txBody>
                  <a:tcPr anchor="ctr"/>
                </a:tc>
                <a:tc>
                  <a:txBody>
                    <a:bodyPr/>
                    <a:lstStyle/>
                    <a:p>
                      <a:pPr algn="ctr"/>
                      <a:r>
                        <a:rPr lang="en-US" dirty="0" smtClean="0"/>
                        <a:t>12391</a:t>
                      </a:r>
                      <a:endParaRPr lang="en-IN" dirty="0"/>
                    </a:p>
                  </a:txBody>
                  <a:tcPr anchor="ctr"/>
                </a:tc>
                <a:tc>
                  <a:txBody>
                    <a:bodyPr/>
                    <a:lstStyle/>
                    <a:p>
                      <a:pPr algn="ctr"/>
                      <a:r>
                        <a:rPr lang="en-US" dirty="0" smtClean="0"/>
                        <a:t>6391</a:t>
                      </a:r>
                      <a:endParaRPr lang="en-IN" dirty="0"/>
                    </a:p>
                  </a:txBody>
                  <a:tcPr anchor="ctr"/>
                </a:tc>
                <a:tc>
                  <a:txBody>
                    <a:bodyPr/>
                    <a:lstStyle/>
                    <a:p>
                      <a:pPr algn="ctr"/>
                      <a:r>
                        <a:rPr lang="en-US" dirty="0" smtClean="0"/>
                        <a:t>67</a:t>
                      </a:r>
                      <a:endParaRPr lang="en-IN" dirty="0"/>
                    </a:p>
                  </a:txBody>
                  <a:tcPr anchor="ctr"/>
                </a:tc>
                <a:tc>
                  <a:txBody>
                    <a:bodyPr/>
                    <a:lstStyle/>
                    <a:p>
                      <a:pPr algn="ctr"/>
                      <a:r>
                        <a:rPr lang="en-US" dirty="0" smtClean="0"/>
                        <a:t>33</a:t>
                      </a:r>
                      <a:endParaRPr lang="en-IN" dirty="0"/>
                    </a:p>
                  </a:txBody>
                  <a:tcPr anchor="ctr"/>
                </a:tc>
              </a:tr>
              <a:tr h="523879">
                <a:tc>
                  <a:txBody>
                    <a:bodyPr/>
                    <a:lstStyle/>
                    <a:p>
                      <a:pPr algn="ctr"/>
                      <a:r>
                        <a:rPr lang="en-US" dirty="0" smtClean="0"/>
                        <a:t>2048</a:t>
                      </a:r>
                      <a:endParaRPr lang="en-IN" dirty="0"/>
                    </a:p>
                  </a:txBody>
                  <a:tcPr anchor="ctr"/>
                </a:tc>
                <a:tc>
                  <a:txBody>
                    <a:bodyPr/>
                    <a:lstStyle/>
                    <a:p>
                      <a:pPr algn="ctr"/>
                      <a:r>
                        <a:rPr lang="en-US" dirty="0" smtClean="0"/>
                        <a:t>12391</a:t>
                      </a:r>
                      <a:endParaRPr lang="en-IN" dirty="0"/>
                    </a:p>
                  </a:txBody>
                  <a:tcPr anchor="ctr"/>
                </a:tc>
                <a:tc>
                  <a:txBody>
                    <a:bodyPr/>
                    <a:lstStyle/>
                    <a:p>
                      <a:pPr algn="ctr"/>
                      <a:r>
                        <a:rPr lang="en-US" dirty="0" smtClean="0"/>
                        <a:t>6391</a:t>
                      </a:r>
                      <a:endParaRPr lang="en-IN" dirty="0"/>
                    </a:p>
                  </a:txBody>
                  <a:tcPr anchor="ctr"/>
                </a:tc>
                <a:tc>
                  <a:txBody>
                    <a:bodyPr/>
                    <a:lstStyle/>
                    <a:p>
                      <a:pPr algn="ctr"/>
                      <a:r>
                        <a:rPr lang="en-US" dirty="0" smtClean="0"/>
                        <a:t>67</a:t>
                      </a:r>
                      <a:endParaRPr lang="en-IN" dirty="0"/>
                    </a:p>
                  </a:txBody>
                  <a:tcPr anchor="ctr"/>
                </a:tc>
                <a:tc>
                  <a:txBody>
                    <a:bodyPr/>
                    <a:lstStyle/>
                    <a:p>
                      <a:pPr algn="ctr"/>
                      <a:r>
                        <a:rPr lang="en-US" dirty="0" smtClean="0"/>
                        <a:t>33</a:t>
                      </a:r>
                      <a:endParaRPr lang="en-IN" dirty="0"/>
                    </a:p>
                  </a:txBody>
                  <a:tcPr anchor="ctr"/>
                </a:tc>
              </a:tr>
            </a:tbl>
          </a:graphicData>
        </a:graphic>
      </p:graphicFrame>
      <p:sp>
        <p:nvSpPr>
          <p:cNvPr id="4" name="Content Placeholder 3"/>
          <p:cNvSpPr>
            <a:spLocks noGrp="1"/>
          </p:cNvSpPr>
          <p:nvPr>
            <p:ph sz="half" idx="2"/>
          </p:nvPr>
        </p:nvSpPr>
        <p:spPr>
          <a:xfrm>
            <a:off x="1281882" y="5000636"/>
            <a:ext cx="7719274" cy="1686870"/>
          </a:xfrm>
        </p:spPr>
        <p:txBody>
          <a:bodyPr/>
          <a:lstStyle/>
          <a:p>
            <a:r>
              <a:rPr lang="en-US" dirty="0" smtClean="0"/>
              <a:t>About 67  % of references are reads and about 33 % of references are writes</a:t>
            </a:r>
            <a:endParaRPr lang="en-IN" dirty="0"/>
          </a:p>
        </p:txBody>
      </p:sp>
      <p:sp>
        <p:nvSpPr>
          <p:cNvPr id="8" name="TextBox 7"/>
          <p:cNvSpPr txBox="1"/>
          <p:nvPr/>
        </p:nvSpPr>
        <p:spPr>
          <a:xfrm>
            <a:off x="1071538" y="4000504"/>
            <a:ext cx="7786742" cy="400110"/>
          </a:xfrm>
          <a:prstGeom prst="rect">
            <a:avLst/>
          </a:prstGeom>
          <a:noFill/>
        </p:spPr>
        <p:txBody>
          <a:bodyPr wrap="square" rtlCol="0">
            <a:spAutoFit/>
          </a:bodyPr>
          <a:lstStyle/>
          <a:p>
            <a:pPr algn="ctr"/>
            <a:r>
              <a:rPr lang="en-US" sz="2000" i="1" dirty="0" smtClean="0"/>
              <a:t>Read and Write References</a:t>
            </a:r>
            <a:endParaRPr lang="en-IN" sz="2000" i="1" dirty="0"/>
          </a:p>
        </p:txBody>
      </p:sp>
      <p:sp>
        <p:nvSpPr>
          <p:cNvPr id="5" name="TextBox 4"/>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57290" y="0"/>
            <a:ext cx="7498080" cy="857232"/>
          </a:xfrm>
        </p:spPr>
        <p:txBody>
          <a:bodyPr/>
          <a:lstStyle/>
          <a:p>
            <a:pPr algn="ctr"/>
            <a:r>
              <a:rPr lang="en-US" dirty="0" smtClean="0"/>
              <a:t>Input Parameters</a:t>
            </a:r>
            <a:endParaRPr lang="en-IN" dirty="0"/>
          </a:p>
        </p:txBody>
      </p:sp>
      <p:graphicFrame>
        <p:nvGraphicFramePr>
          <p:cNvPr id="7" name="Content Placeholder 6"/>
          <p:cNvGraphicFramePr>
            <a:graphicFrameLocks noGrp="1"/>
          </p:cNvGraphicFramePr>
          <p:nvPr>
            <p:ph idx="1"/>
          </p:nvPr>
        </p:nvGraphicFramePr>
        <p:xfrm>
          <a:off x="1285852" y="862988"/>
          <a:ext cx="7499350" cy="5852160"/>
        </p:xfrm>
        <a:graphic>
          <a:graphicData uri="http://schemas.openxmlformats.org/drawingml/2006/table">
            <a:tbl>
              <a:tblPr firstRow="1" bandRow="1">
                <a:tableStyleId>{5C22544A-7EE6-4342-B048-85BDC9FD1C3A}</a:tableStyleId>
              </a:tblPr>
              <a:tblGrid>
                <a:gridCol w="3749675"/>
                <a:gridCol w="3749675"/>
              </a:tblGrid>
              <a:tr h="361655">
                <a:tc>
                  <a:txBody>
                    <a:bodyPr/>
                    <a:lstStyle/>
                    <a:p>
                      <a:r>
                        <a:rPr lang="en-US" dirty="0" smtClean="0"/>
                        <a:t>Item</a:t>
                      </a:r>
                      <a:endParaRPr lang="en-IN" dirty="0"/>
                    </a:p>
                  </a:txBody>
                  <a:tcPr/>
                </a:tc>
                <a:tc>
                  <a:txBody>
                    <a:bodyPr/>
                    <a:lstStyle/>
                    <a:p>
                      <a:r>
                        <a:rPr lang="en-US" dirty="0" smtClean="0"/>
                        <a:t>Value</a:t>
                      </a:r>
                      <a:endParaRPr lang="en-IN" dirty="0"/>
                    </a:p>
                  </a:txBody>
                  <a:tcPr/>
                </a:tc>
              </a:tr>
              <a:tr h="361655">
                <a:tc>
                  <a:txBody>
                    <a:bodyPr/>
                    <a:lstStyle/>
                    <a:p>
                      <a:r>
                        <a:rPr lang="en-US" dirty="0" smtClean="0"/>
                        <a:t>CL1 Cache sizes</a:t>
                      </a:r>
                      <a:endParaRPr lang="en-IN" dirty="0"/>
                    </a:p>
                  </a:txBody>
                  <a:tcPr/>
                </a:tc>
                <a:tc>
                  <a:txBody>
                    <a:bodyPr/>
                    <a:lstStyle/>
                    <a:p>
                      <a:r>
                        <a:rPr lang="en-US" dirty="0" smtClean="0"/>
                        <a:t>8+8 to 32+32 KB</a:t>
                      </a:r>
                      <a:endParaRPr lang="en-IN" dirty="0"/>
                    </a:p>
                  </a:txBody>
                  <a:tcPr/>
                </a:tc>
              </a:tr>
              <a:tr h="361655">
                <a:tc>
                  <a:txBody>
                    <a:bodyPr/>
                    <a:lstStyle/>
                    <a:p>
                      <a:r>
                        <a:rPr lang="en-US" dirty="0" smtClean="0"/>
                        <a:t>CL2</a:t>
                      </a:r>
                      <a:r>
                        <a:rPr lang="en-US" baseline="0" dirty="0" smtClean="0"/>
                        <a:t> Cache Sizes</a:t>
                      </a:r>
                      <a:endParaRPr lang="en-IN" dirty="0"/>
                    </a:p>
                  </a:txBody>
                  <a:tcPr/>
                </a:tc>
                <a:tc>
                  <a:txBody>
                    <a:bodyPr/>
                    <a:lstStyle/>
                    <a:p>
                      <a:r>
                        <a:rPr lang="en-US" dirty="0" smtClean="0"/>
                        <a:t>32 to 4096 KB</a:t>
                      </a:r>
                      <a:endParaRPr lang="en-IN" dirty="0"/>
                    </a:p>
                  </a:txBody>
                  <a:tcPr/>
                </a:tc>
              </a:tr>
              <a:tr h="361655">
                <a:tc>
                  <a:txBody>
                    <a:bodyPr/>
                    <a:lstStyle/>
                    <a:p>
                      <a:r>
                        <a:rPr lang="en-US" dirty="0" smtClean="0"/>
                        <a:t>Line Size</a:t>
                      </a:r>
                      <a:endParaRPr lang="en-IN" dirty="0"/>
                    </a:p>
                  </a:txBody>
                  <a:tcPr/>
                </a:tc>
                <a:tc>
                  <a:txBody>
                    <a:bodyPr/>
                    <a:lstStyle/>
                    <a:p>
                      <a:r>
                        <a:rPr lang="en-US" dirty="0" smtClean="0"/>
                        <a:t>16 to 256 B</a:t>
                      </a:r>
                      <a:endParaRPr lang="en-IN" dirty="0"/>
                    </a:p>
                  </a:txBody>
                  <a:tcPr/>
                </a:tc>
              </a:tr>
              <a:tr h="361655">
                <a:tc>
                  <a:txBody>
                    <a:bodyPr/>
                    <a:lstStyle/>
                    <a:p>
                      <a:r>
                        <a:rPr lang="en-US" dirty="0" smtClean="0"/>
                        <a:t>Associativity</a:t>
                      </a:r>
                      <a:endParaRPr lang="en-IN" dirty="0"/>
                    </a:p>
                  </a:txBody>
                  <a:tcPr/>
                </a:tc>
                <a:tc>
                  <a:txBody>
                    <a:bodyPr/>
                    <a:lstStyle/>
                    <a:p>
                      <a:r>
                        <a:rPr lang="en-US" dirty="0" smtClean="0"/>
                        <a:t>2-way to 16-way</a:t>
                      </a:r>
                      <a:endParaRPr lang="en-IN" dirty="0"/>
                    </a:p>
                  </a:txBody>
                  <a:tcPr/>
                </a:tc>
              </a:tr>
              <a:tr h="361655">
                <a:tc>
                  <a:txBody>
                    <a:bodyPr/>
                    <a:lstStyle/>
                    <a:p>
                      <a:r>
                        <a:rPr lang="en-US" dirty="0" smtClean="0"/>
                        <a:t>Cache Levels</a:t>
                      </a:r>
                      <a:endParaRPr lang="en-IN" dirty="0"/>
                    </a:p>
                  </a:txBody>
                  <a:tcPr/>
                </a:tc>
                <a:tc>
                  <a:txBody>
                    <a:bodyPr/>
                    <a:lstStyle/>
                    <a:p>
                      <a:r>
                        <a:rPr lang="en-US" dirty="0" smtClean="0"/>
                        <a:t>L1 and L2</a:t>
                      </a:r>
                      <a:endParaRPr lang="en-IN" dirty="0"/>
                    </a:p>
                  </a:txBody>
                  <a:tcPr/>
                </a:tc>
              </a:tr>
              <a:tr h="361655">
                <a:tc>
                  <a:txBody>
                    <a:bodyPr/>
                    <a:lstStyle/>
                    <a:p>
                      <a:r>
                        <a:rPr lang="en-US" dirty="0" smtClean="0"/>
                        <a:t>Simulation Time</a:t>
                      </a:r>
                      <a:endParaRPr lang="en-IN" dirty="0"/>
                    </a:p>
                  </a:txBody>
                  <a:tcPr/>
                </a:tc>
                <a:tc>
                  <a:txBody>
                    <a:bodyPr/>
                    <a:lstStyle/>
                    <a:p>
                      <a:r>
                        <a:rPr lang="en-US" dirty="0" smtClean="0"/>
                        <a:t>2000.0 simulation time units</a:t>
                      </a:r>
                      <a:endParaRPr lang="en-IN" dirty="0"/>
                    </a:p>
                  </a:txBody>
                  <a:tcPr/>
                </a:tc>
              </a:tr>
              <a:tr h="361655">
                <a:tc>
                  <a:txBody>
                    <a:bodyPr/>
                    <a:lstStyle/>
                    <a:p>
                      <a:r>
                        <a:rPr lang="en-US" dirty="0" smtClean="0"/>
                        <a:t>Task Time</a:t>
                      </a:r>
                      <a:endParaRPr lang="en-IN" dirty="0"/>
                    </a:p>
                  </a:txBody>
                  <a:tcPr/>
                </a:tc>
                <a:tc>
                  <a:txBody>
                    <a:bodyPr/>
                    <a:lstStyle/>
                    <a:p>
                      <a:r>
                        <a:rPr lang="en-US" dirty="0" smtClean="0"/>
                        <a:t>1.0 simulation time units</a:t>
                      </a:r>
                      <a:endParaRPr lang="en-IN" dirty="0"/>
                    </a:p>
                  </a:txBody>
                  <a:tcPr/>
                </a:tc>
              </a:tr>
              <a:tr h="361655">
                <a:tc>
                  <a:txBody>
                    <a:bodyPr/>
                    <a:lstStyle/>
                    <a:p>
                      <a:r>
                        <a:rPr lang="en-US" dirty="0" smtClean="0"/>
                        <a:t>Task Rate</a:t>
                      </a:r>
                      <a:endParaRPr lang="en-IN" dirty="0"/>
                    </a:p>
                  </a:txBody>
                  <a:tcPr/>
                </a:tc>
                <a:tc>
                  <a:txBody>
                    <a:bodyPr/>
                    <a:lstStyle/>
                    <a:p>
                      <a:r>
                        <a:rPr lang="en-US" dirty="0" smtClean="0"/>
                        <a:t>Task</a:t>
                      </a:r>
                      <a:r>
                        <a:rPr lang="en-US" baseline="0" dirty="0" smtClean="0"/>
                        <a:t> Time * 0.4</a:t>
                      </a:r>
                      <a:endParaRPr lang="en-IN" dirty="0"/>
                    </a:p>
                  </a:txBody>
                  <a:tcPr/>
                </a:tc>
              </a:tr>
              <a:tr h="361655">
                <a:tc>
                  <a:txBody>
                    <a:bodyPr/>
                    <a:lstStyle/>
                    <a:p>
                      <a:r>
                        <a:rPr lang="en-US" dirty="0" smtClean="0"/>
                        <a:t>CPU Time</a:t>
                      </a:r>
                      <a:endParaRPr lang="en-IN" dirty="0"/>
                    </a:p>
                  </a:txBody>
                  <a:tcPr/>
                </a:tc>
                <a:tc>
                  <a:txBody>
                    <a:bodyPr/>
                    <a:lstStyle/>
                    <a:p>
                      <a:r>
                        <a:rPr lang="en-US" dirty="0" smtClean="0"/>
                        <a:t>Task</a:t>
                      </a:r>
                      <a:r>
                        <a:rPr lang="en-US" baseline="0" dirty="0" smtClean="0"/>
                        <a:t> Time * 0.4</a:t>
                      </a:r>
                      <a:endParaRPr lang="en-IN" dirty="0"/>
                    </a:p>
                  </a:txBody>
                  <a:tcPr/>
                </a:tc>
              </a:tr>
              <a:tr h="361655">
                <a:tc>
                  <a:txBody>
                    <a:bodyPr/>
                    <a:lstStyle/>
                    <a:p>
                      <a:r>
                        <a:rPr lang="en-US" dirty="0" smtClean="0"/>
                        <a:t>Mem Time</a:t>
                      </a:r>
                      <a:endParaRPr lang="en-IN" dirty="0"/>
                    </a:p>
                  </a:txBody>
                  <a:tcPr/>
                </a:tc>
                <a:tc>
                  <a:txBody>
                    <a:bodyPr/>
                    <a:lstStyle/>
                    <a:p>
                      <a:r>
                        <a:rPr lang="en-US" dirty="0" smtClean="0"/>
                        <a:t>Task</a:t>
                      </a:r>
                      <a:r>
                        <a:rPr lang="en-US" baseline="0" dirty="0" smtClean="0"/>
                        <a:t> Time * 0.4</a:t>
                      </a:r>
                      <a:endParaRPr lang="en-IN" dirty="0"/>
                    </a:p>
                  </a:txBody>
                  <a:tcPr/>
                </a:tc>
              </a:tr>
              <a:tr h="361655">
                <a:tc>
                  <a:txBody>
                    <a:bodyPr/>
                    <a:lstStyle/>
                    <a:p>
                      <a:r>
                        <a:rPr lang="en-US" dirty="0" smtClean="0"/>
                        <a:t>Bus Time</a:t>
                      </a:r>
                      <a:endParaRPr lang="en-IN" dirty="0"/>
                    </a:p>
                  </a:txBody>
                  <a:tcPr/>
                </a:tc>
                <a:tc>
                  <a:txBody>
                    <a:bodyPr/>
                    <a:lstStyle/>
                    <a:p>
                      <a:r>
                        <a:rPr lang="en-US" baseline="0" dirty="0" smtClean="0"/>
                        <a:t>Mem Time * 0.4</a:t>
                      </a:r>
                      <a:endParaRPr lang="en-IN" dirty="0"/>
                    </a:p>
                  </a:txBody>
                  <a:tcPr/>
                </a:tc>
              </a:tr>
              <a:tr h="361655">
                <a:tc>
                  <a:txBody>
                    <a:bodyPr/>
                    <a:lstStyle/>
                    <a:p>
                      <a:r>
                        <a:rPr lang="en-US" dirty="0" smtClean="0"/>
                        <a:t>CL1 Cache Time</a:t>
                      </a:r>
                      <a:endParaRPr lang="en-IN" dirty="0"/>
                    </a:p>
                  </a:txBody>
                  <a:tcPr/>
                </a:tc>
                <a:tc>
                  <a:txBody>
                    <a:bodyPr/>
                    <a:lstStyle/>
                    <a:p>
                      <a:r>
                        <a:rPr lang="en-US" baseline="0" dirty="0" smtClean="0"/>
                        <a:t>Mem Time * 0.2</a:t>
                      </a:r>
                      <a:endParaRPr lang="en-IN" dirty="0"/>
                    </a:p>
                  </a:txBody>
                  <a:tcPr/>
                </a:tc>
              </a:tr>
              <a:tr h="361655">
                <a:tc>
                  <a:txBody>
                    <a:bodyPr/>
                    <a:lstStyle/>
                    <a:p>
                      <a:r>
                        <a:rPr lang="en-US" dirty="0" smtClean="0"/>
                        <a:t>CL2</a:t>
                      </a:r>
                      <a:r>
                        <a:rPr lang="en-US" baseline="0" dirty="0" smtClean="0"/>
                        <a:t> Cache Time</a:t>
                      </a:r>
                      <a:endParaRPr lang="en-IN" dirty="0"/>
                    </a:p>
                  </a:txBody>
                  <a:tcPr/>
                </a:tc>
                <a:tc>
                  <a:txBody>
                    <a:bodyPr/>
                    <a:lstStyle/>
                    <a:p>
                      <a:r>
                        <a:rPr lang="en-US" baseline="0" dirty="0" smtClean="0"/>
                        <a:t>Mem Time * 0.4</a:t>
                      </a:r>
                      <a:endParaRPr lang="en-IN" dirty="0"/>
                    </a:p>
                  </a:txBody>
                  <a:tcPr/>
                </a:tc>
              </a:tr>
              <a:tr h="361655">
                <a:tc>
                  <a:txBody>
                    <a:bodyPr/>
                    <a:lstStyle/>
                    <a:p>
                      <a:r>
                        <a:rPr lang="en-US" dirty="0" smtClean="0"/>
                        <a:t>Main</a:t>
                      </a:r>
                      <a:r>
                        <a:rPr lang="en-US" baseline="0" dirty="0" smtClean="0"/>
                        <a:t> Memory Time</a:t>
                      </a:r>
                      <a:endParaRPr lang="en-IN" dirty="0"/>
                    </a:p>
                  </a:txBody>
                  <a:tcPr/>
                </a:tc>
                <a:tc>
                  <a:txBody>
                    <a:bodyPr/>
                    <a:lstStyle/>
                    <a:p>
                      <a:r>
                        <a:rPr lang="en-US" dirty="0" smtClean="0"/>
                        <a:t>Task Time</a:t>
                      </a:r>
                      <a:endParaRPr lang="en-IN" dirty="0"/>
                    </a:p>
                  </a:txBody>
                  <a:tcPr/>
                </a:tc>
              </a:tr>
              <a:tr h="361655">
                <a:tc>
                  <a:txBody>
                    <a:bodyPr/>
                    <a:lstStyle/>
                    <a:p>
                      <a:r>
                        <a:rPr lang="en-US" dirty="0" smtClean="0"/>
                        <a:t>Bus Queue Length</a:t>
                      </a:r>
                      <a:endParaRPr lang="en-IN" dirty="0"/>
                    </a:p>
                  </a:txBody>
                  <a:tcPr/>
                </a:tc>
                <a:tc>
                  <a:txBody>
                    <a:bodyPr/>
                    <a:lstStyle/>
                    <a:p>
                      <a:r>
                        <a:rPr lang="en-US" dirty="0" smtClean="0"/>
                        <a:t>300</a:t>
                      </a:r>
                      <a:endParaRPr lang="en-IN" dirty="0"/>
                    </a:p>
                  </a:txBody>
                  <a:tcPr/>
                </a:tc>
              </a:tr>
            </a:tbl>
          </a:graphicData>
        </a:graphic>
      </p:graphicFrame>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083320"/>
          </a:xfrm>
        </p:spPr>
        <p:txBody>
          <a:bodyPr>
            <a:normAutofit/>
          </a:bodyPr>
          <a:lstStyle/>
          <a:p>
            <a:pPr algn="ctr"/>
            <a:r>
              <a:rPr lang="en-US" sz="7200" b="1" dirty="0" smtClean="0"/>
              <a:t>INTRODUCTION</a:t>
            </a:r>
            <a:endParaRPr lang="en-IN" sz="72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IN" dirty="0"/>
          </a:p>
        </p:txBody>
      </p:sp>
      <p:sp>
        <p:nvSpPr>
          <p:cNvPr id="5" name="Content Placeholder 4"/>
          <p:cNvSpPr>
            <a:spLocks noGrp="1"/>
          </p:cNvSpPr>
          <p:nvPr>
            <p:ph idx="1"/>
          </p:nvPr>
        </p:nvSpPr>
        <p:spPr/>
        <p:txBody>
          <a:bodyPr/>
          <a:lstStyle/>
          <a:p>
            <a:r>
              <a:rPr lang="en-US" dirty="0" smtClean="0"/>
              <a:t>Dedicated bus between CL1 and CL2 introduces negligible delay compared to the bus connecting CL2 and memory</a:t>
            </a:r>
          </a:p>
          <a:p>
            <a:r>
              <a:rPr lang="en-US" dirty="0" smtClean="0"/>
              <a:t>Write back update policy is implemented, so CPU is released immediately after CL1 is updated</a:t>
            </a:r>
          </a:p>
          <a:p>
            <a:r>
              <a:rPr lang="en-US" dirty="0" smtClean="0"/>
              <a:t>Task time has been divided proportionally among CPU, main memory, bus, L1 and L2 cache</a:t>
            </a:r>
            <a:endParaRPr lang="en-IN"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Performance Metrics</a:t>
            </a:r>
            <a:endParaRPr lang="en-IN" dirty="0"/>
          </a:p>
        </p:txBody>
      </p:sp>
      <p:sp>
        <p:nvSpPr>
          <p:cNvPr id="6" name="Content Placeholder 5"/>
          <p:cNvSpPr>
            <a:spLocks noGrp="1"/>
          </p:cNvSpPr>
          <p:nvPr>
            <p:ph idx="1"/>
          </p:nvPr>
        </p:nvSpPr>
        <p:spPr>
          <a:xfrm>
            <a:off x="1071538" y="1447800"/>
            <a:ext cx="8072462" cy="5410200"/>
          </a:xfrm>
        </p:spPr>
        <p:txBody>
          <a:bodyPr>
            <a:normAutofit/>
          </a:bodyPr>
          <a:lstStyle/>
          <a:p>
            <a:pPr>
              <a:buNone/>
            </a:pPr>
            <a:r>
              <a:rPr lang="en-US" dirty="0" smtClean="0"/>
              <a:t>2 performance metrics</a:t>
            </a:r>
          </a:p>
          <a:p>
            <a:r>
              <a:rPr lang="en-US" dirty="0" smtClean="0"/>
              <a:t>Utilization</a:t>
            </a:r>
          </a:p>
          <a:p>
            <a:pPr lvl="1"/>
            <a:r>
              <a:rPr lang="en-US" dirty="0" smtClean="0"/>
              <a:t>CPU Utilization is ratio of </a:t>
            </a:r>
            <a:r>
              <a:rPr lang="en-US" i="1" dirty="0" smtClean="0"/>
              <a:t>time that CPU spent computing</a:t>
            </a:r>
            <a:r>
              <a:rPr lang="en-US" dirty="0" smtClean="0"/>
              <a:t> to </a:t>
            </a:r>
            <a:r>
              <a:rPr lang="en-US" i="1" dirty="0" smtClean="0"/>
              <a:t>time that CPU spent transferring bits and performing un-tarring and tarring functions</a:t>
            </a:r>
          </a:p>
          <a:p>
            <a:r>
              <a:rPr lang="en-US" dirty="0" smtClean="0"/>
              <a:t>Transactions</a:t>
            </a:r>
          </a:p>
          <a:p>
            <a:pPr lvl="1"/>
            <a:r>
              <a:rPr lang="en-US" dirty="0" smtClean="0"/>
              <a:t>Total number of transactions performed is the </a:t>
            </a:r>
            <a:r>
              <a:rPr lang="en-US" i="1" dirty="0" smtClean="0"/>
              <a:t>total umber of tasks performed by a component during simulation</a:t>
            </a:r>
            <a:endParaRPr lang="en-IN" i="1" dirty="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Simulation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608" y="274638"/>
            <a:ext cx="7498080" cy="6226196"/>
          </a:xfrm>
        </p:spPr>
        <p:txBody>
          <a:bodyPr>
            <a:normAutofit/>
          </a:bodyPr>
          <a:lstStyle/>
          <a:p>
            <a:pPr algn="ctr"/>
            <a:r>
              <a:rPr lang="en-US" sz="7200" b="1" dirty="0" smtClean="0"/>
              <a:t>RESULTS</a:t>
            </a:r>
            <a:endParaRPr lang="en-IN" sz="138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43000" y="5072063"/>
            <a:ext cx="8001000" cy="1785937"/>
          </a:xfrm>
        </p:spPr>
        <p:txBody>
          <a:bodyPr>
            <a:normAutofit fontScale="92500"/>
          </a:bodyPr>
          <a:lstStyle/>
          <a:p>
            <a:r>
              <a:rPr lang="en-US" dirty="0" smtClean="0"/>
              <a:t>Miss rate variation due to CL1 size changing keeping CL2 size constant</a:t>
            </a:r>
          </a:p>
          <a:p>
            <a:r>
              <a:rPr lang="en-US" dirty="0" smtClean="0"/>
              <a:t>Not much benefit by using CL1 greater than 8+8</a:t>
            </a:r>
            <a:endParaRPr lang="en-IN" dirty="0"/>
          </a:p>
        </p:txBody>
      </p:sp>
      <p:pic>
        <p:nvPicPr>
          <p:cNvPr id="10243" name="Picture 3"/>
          <p:cNvPicPr>
            <a:picLocks noChangeAspect="1" noChangeArrowheads="1"/>
          </p:cNvPicPr>
          <p:nvPr/>
        </p:nvPicPr>
        <p:blipFill>
          <a:blip r:embed="rId3"/>
          <a:srcRect/>
          <a:stretch>
            <a:fillRect/>
          </a:stretch>
        </p:blipFill>
        <p:spPr bwMode="auto">
          <a:xfrm>
            <a:off x="1500134" y="504758"/>
            <a:ext cx="7215270" cy="4424439"/>
          </a:xfrm>
          <a:prstGeom prst="rect">
            <a:avLst/>
          </a:prstGeom>
          <a:noFill/>
          <a:ln w="9525">
            <a:noFill/>
            <a:miter lim="800000"/>
            <a:headEnd/>
            <a:tailEnd/>
          </a:ln>
          <a:effectLst/>
        </p:spPr>
      </p:pic>
      <p:sp>
        <p:nvSpPr>
          <p:cNvPr id="5" name="TextBox 4"/>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wipe(down)">
                                      <p:cBhvr>
                                        <p:cTn id="7" dur="500"/>
                                        <p:tgtEl>
                                          <p:spTgt spid="10243"/>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214818"/>
            <a:ext cx="8001024" cy="2428892"/>
          </a:xfrm>
        </p:spPr>
        <p:txBody>
          <a:bodyPr>
            <a:normAutofit fontScale="85000" lnSpcReduction="10000"/>
          </a:bodyPr>
          <a:lstStyle/>
          <a:p>
            <a:r>
              <a:rPr lang="en-US" dirty="0" smtClean="0"/>
              <a:t>Effect on miss rate due to changing CL2 cache size</a:t>
            </a:r>
          </a:p>
          <a:p>
            <a:pPr lvl="2"/>
            <a:r>
              <a:rPr lang="en-US" dirty="0" smtClean="0"/>
              <a:t>From 32KB to 512KB miss rate decreases slowly</a:t>
            </a:r>
          </a:p>
          <a:p>
            <a:pPr lvl="2"/>
            <a:r>
              <a:rPr lang="en-US" dirty="0" smtClean="0"/>
              <a:t>From 512KB to 2MB miss rate decreases sharply</a:t>
            </a:r>
          </a:p>
          <a:p>
            <a:pPr lvl="2"/>
            <a:r>
              <a:rPr lang="en-US" dirty="0" smtClean="0"/>
              <a:t>Form 2MB to 4MB  miss rate almost unchanged</a:t>
            </a:r>
          </a:p>
          <a:p>
            <a:r>
              <a:rPr lang="en-US" dirty="0" smtClean="0"/>
              <a:t>From cost, space and complexity standpoint larger CL2 does not provide significant benefits</a:t>
            </a:r>
          </a:p>
          <a:p>
            <a:endParaRPr lang="en-US" dirty="0" smtClean="0"/>
          </a:p>
          <a:p>
            <a:endParaRPr lang="en-US" dirty="0" smtClean="0"/>
          </a:p>
          <a:p>
            <a:endParaRPr lang="en-IN" dirty="0"/>
          </a:p>
        </p:txBody>
      </p:sp>
      <p:pic>
        <p:nvPicPr>
          <p:cNvPr id="11266" name="Picture 2"/>
          <p:cNvPicPr>
            <a:picLocks noChangeAspect="1" noChangeArrowheads="1"/>
          </p:cNvPicPr>
          <p:nvPr/>
        </p:nvPicPr>
        <p:blipFill>
          <a:blip r:embed="rId3"/>
          <a:srcRect/>
          <a:stretch>
            <a:fillRect/>
          </a:stretch>
        </p:blipFill>
        <p:spPr bwMode="auto">
          <a:xfrm>
            <a:off x="1500166" y="500042"/>
            <a:ext cx="6858048" cy="3788232"/>
          </a:xfrm>
          <a:prstGeom prst="rect">
            <a:avLst/>
          </a:prstGeom>
          <a:noFill/>
          <a:ln w="9525">
            <a:noFill/>
            <a:miter lim="800000"/>
            <a:headEnd/>
            <a:tailEnd/>
          </a:ln>
          <a:effectLst/>
        </p:spPr>
      </p:pic>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4500570"/>
            <a:ext cx="8215338" cy="2357430"/>
          </a:xfrm>
        </p:spPr>
        <p:txBody>
          <a:bodyPr>
            <a:normAutofit fontScale="70000" lnSpcReduction="20000"/>
          </a:bodyPr>
          <a:lstStyle/>
          <a:p>
            <a:r>
              <a:rPr lang="en-US" dirty="0" smtClean="0"/>
              <a:t>For smaller cache size like D1, miss rate starts decreasing or hit rates start increasing with increase in line size</a:t>
            </a:r>
          </a:p>
          <a:p>
            <a:r>
              <a:rPr lang="en-US" dirty="0" smtClean="0"/>
              <a:t>Miss rates start increasing after a point called ‘cache pollution point’</a:t>
            </a:r>
          </a:p>
          <a:p>
            <a:r>
              <a:rPr lang="en-US" dirty="0" smtClean="0"/>
              <a:t>From 16 to 64B, larger line size gives better spatial locality</a:t>
            </a:r>
          </a:p>
          <a:p>
            <a:r>
              <a:rPr lang="en-US" dirty="0" smtClean="0"/>
              <a:t>From 128B does not show improvement as on a miss more data has to be read and written</a:t>
            </a:r>
            <a:endParaRPr lang="en-IN" dirty="0"/>
          </a:p>
        </p:txBody>
      </p:sp>
      <p:pic>
        <p:nvPicPr>
          <p:cNvPr id="12290" name="Picture 2"/>
          <p:cNvPicPr>
            <a:picLocks noChangeAspect="1" noChangeArrowheads="1"/>
          </p:cNvPicPr>
          <p:nvPr/>
        </p:nvPicPr>
        <p:blipFill>
          <a:blip r:embed="rId3"/>
          <a:srcRect/>
          <a:stretch>
            <a:fillRect/>
          </a:stretch>
        </p:blipFill>
        <p:spPr bwMode="auto">
          <a:xfrm>
            <a:off x="1142976" y="281825"/>
            <a:ext cx="7215238" cy="4066338"/>
          </a:xfrm>
          <a:prstGeom prst="rect">
            <a:avLst/>
          </a:prstGeom>
          <a:noFill/>
          <a:ln w="9525">
            <a:noFill/>
            <a:miter lim="800000"/>
            <a:headEnd/>
            <a:tailEnd/>
          </a:ln>
          <a:effectLst/>
        </p:spPr>
      </p:pic>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down)">
                                      <p:cBhvr>
                                        <p:cTn id="7" dur="500"/>
                                        <p:tgtEl>
                                          <p:spTgt spid="12290"/>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786322"/>
            <a:ext cx="7719274" cy="1785950"/>
          </a:xfrm>
        </p:spPr>
        <p:txBody>
          <a:bodyPr>
            <a:normAutofit fontScale="92500" lnSpcReduction="20000"/>
          </a:bodyPr>
          <a:lstStyle/>
          <a:p>
            <a:r>
              <a:rPr lang="en-US" dirty="0" smtClean="0"/>
              <a:t>Miss rate significant decreases when going from 2-way to 4-way</a:t>
            </a:r>
          </a:p>
          <a:p>
            <a:r>
              <a:rPr lang="en-US" dirty="0" smtClean="0"/>
              <a:t>Not much significant improvement for 8-way and higher</a:t>
            </a:r>
            <a:endParaRPr lang="en-IN" dirty="0"/>
          </a:p>
        </p:txBody>
      </p:sp>
      <p:pic>
        <p:nvPicPr>
          <p:cNvPr id="13314" name="Picture 2"/>
          <p:cNvPicPr>
            <a:picLocks noChangeAspect="1" noChangeArrowheads="1"/>
          </p:cNvPicPr>
          <p:nvPr/>
        </p:nvPicPr>
        <p:blipFill>
          <a:blip r:embed="rId3"/>
          <a:srcRect/>
          <a:stretch>
            <a:fillRect/>
          </a:stretch>
        </p:blipFill>
        <p:spPr bwMode="auto">
          <a:xfrm>
            <a:off x="1357290" y="505590"/>
            <a:ext cx="6858048" cy="3994979"/>
          </a:xfrm>
          <a:prstGeom prst="rect">
            <a:avLst/>
          </a:prstGeom>
          <a:noFill/>
          <a:ln w="9525">
            <a:noFill/>
            <a:miter lim="800000"/>
            <a:headEnd/>
            <a:tailEnd/>
          </a:ln>
          <a:effectLst/>
        </p:spPr>
      </p:pic>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down)">
                                      <p:cBhvr>
                                        <p:cTn id="7" dur="500"/>
                                        <p:tgtEl>
                                          <p:spTgt spid="13314"/>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1214415" y="714356"/>
          <a:ext cx="7286678" cy="3143274"/>
        </p:xfrm>
        <a:graphic>
          <a:graphicData uri="http://schemas.openxmlformats.org/drawingml/2006/table">
            <a:tbl>
              <a:tblPr firstRow="1" bandRow="1">
                <a:tableStyleId>{5C22544A-7EE6-4342-B048-85BDC9FD1C3A}</a:tableStyleId>
              </a:tblPr>
              <a:tblGrid>
                <a:gridCol w="1040954"/>
                <a:gridCol w="1040954"/>
                <a:gridCol w="1040954"/>
                <a:gridCol w="1040954"/>
                <a:gridCol w="1040954"/>
                <a:gridCol w="1040954"/>
                <a:gridCol w="1040954"/>
              </a:tblGrid>
              <a:tr h="679294">
                <a:tc>
                  <a:txBody>
                    <a:bodyPr/>
                    <a:lstStyle/>
                    <a:p>
                      <a:pPr algn="ctr"/>
                      <a:endParaRPr lang="en-IN" dirty="0">
                        <a:solidFill>
                          <a:sysClr val="windowText" lastClr="000000"/>
                        </a:solidFill>
                      </a:endParaRPr>
                    </a:p>
                  </a:txBody>
                  <a:tcPr marL="43349" marR="43349" anchor="ctr"/>
                </a:tc>
                <a:tc>
                  <a:txBody>
                    <a:bodyPr/>
                    <a:lstStyle/>
                    <a:p>
                      <a:pPr algn="ctr"/>
                      <a:r>
                        <a:rPr lang="en-US" dirty="0" smtClean="0"/>
                        <a:t>32K</a:t>
                      </a:r>
                      <a:endParaRPr lang="en-IN" dirty="0"/>
                    </a:p>
                  </a:txBody>
                  <a:tcPr marL="43349" marR="43349" anchor="ctr"/>
                </a:tc>
                <a:tc>
                  <a:txBody>
                    <a:bodyPr/>
                    <a:lstStyle/>
                    <a:p>
                      <a:pPr algn="ctr"/>
                      <a:r>
                        <a:rPr lang="en-US" dirty="0" smtClean="0"/>
                        <a:t>128K</a:t>
                      </a:r>
                      <a:endParaRPr lang="en-IN" dirty="0"/>
                    </a:p>
                  </a:txBody>
                  <a:tcPr marL="43349" marR="43349" anchor="ctr"/>
                </a:tc>
                <a:tc>
                  <a:txBody>
                    <a:bodyPr/>
                    <a:lstStyle/>
                    <a:p>
                      <a:pPr algn="ctr"/>
                      <a:r>
                        <a:rPr lang="en-US" dirty="0" smtClean="0"/>
                        <a:t>256K</a:t>
                      </a:r>
                      <a:endParaRPr lang="en-IN" dirty="0"/>
                    </a:p>
                  </a:txBody>
                  <a:tcPr marL="43349" marR="43349" anchor="ctr"/>
                </a:tc>
                <a:tc>
                  <a:txBody>
                    <a:bodyPr/>
                    <a:lstStyle/>
                    <a:p>
                      <a:pPr algn="ctr"/>
                      <a:r>
                        <a:rPr lang="en-US" dirty="0" smtClean="0"/>
                        <a:t>512K</a:t>
                      </a:r>
                      <a:endParaRPr lang="en-IN" dirty="0"/>
                    </a:p>
                  </a:txBody>
                  <a:tcPr marL="43349" marR="43349" anchor="ctr"/>
                </a:tc>
                <a:tc>
                  <a:txBody>
                    <a:bodyPr/>
                    <a:lstStyle/>
                    <a:p>
                      <a:pPr algn="ctr"/>
                      <a:r>
                        <a:rPr lang="en-US" dirty="0" smtClean="0"/>
                        <a:t>1M</a:t>
                      </a:r>
                      <a:endParaRPr lang="en-IN" dirty="0"/>
                    </a:p>
                  </a:txBody>
                  <a:tcPr marL="43349" marR="43349" anchor="ctr"/>
                </a:tc>
                <a:tc>
                  <a:txBody>
                    <a:bodyPr/>
                    <a:lstStyle/>
                    <a:p>
                      <a:pPr algn="ctr"/>
                      <a:r>
                        <a:rPr lang="en-US" dirty="0" smtClean="0"/>
                        <a:t>2M</a:t>
                      </a:r>
                      <a:endParaRPr lang="en-IN" dirty="0"/>
                    </a:p>
                  </a:txBody>
                  <a:tcPr marL="43349" marR="43349" anchor="ctr"/>
                </a:tc>
              </a:tr>
              <a:tr h="492796">
                <a:tc>
                  <a:txBody>
                    <a:bodyPr/>
                    <a:lstStyle/>
                    <a:p>
                      <a:pPr algn="ctr"/>
                      <a:r>
                        <a:rPr lang="en-US" dirty="0" smtClean="0">
                          <a:solidFill>
                            <a:sysClr val="windowText" lastClr="000000"/>
                          </a:solidFill>
                        </a:rPr>
                        <a:t>CPU</a:t>
                      </a:r>
                      <a:endParaRPr lang="en-IN" dirty="0">
                        <a:solidFill>
                          <a:sysClr val="windowText" lastClr="000000"/>
                        </a:solidFill>
                      </a:endParaRPr>
                    </a:p>
                  </a:txBody>
                  <a:tcPr marL="43349" marR="43349" anchor="ctr">
                    <a:solidFill>
                      <a:schemeClr val="accent1"/>
                    </a:solidFill>
                  </a:tcP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r>
              <a:tr h="492796">
                <a:tc>
                  <a:txBody>
                    <a:bodyPr/>
                    <a:lstStyle/>
                    <a:p>
                      <a:pPr algn="ctr"/>
                      <a:r>
                        <a:rPr lang="en-US" dirty="0" smtClean="0">
                          <a:solidFill>
                            <a:sysClr val="windowText" lastClr="000000"/>
                          </a:solidFill>
                        </a:rPr>
                        <a:t>CL1</a:t>
                      </a:r>
                      <a:endParaRPr lang="en-IN" dirty="0">
                        <a:solidFill>
                          <a:sysClr val="windowText" lastClr="000000"/>
                        </a:solidFill>
                      </a:endParaRPr>
                    </a:p>
                  </a:txBody>
                  <a:tcPr marL="43349" marR="43349" anchor="ctr">
                    <a:solidFill>
                      <a:schemeClr val="accent1"/>
                    </a:solidFill>
                  </a:tcP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c>
                  <a:txBody>
                    <a:bodyPr/>
                    <a:lstStyle/>
                    <a:p>
                      <a:pPr algn="ctr"/>
                      <a:r>
                        <a:rPr lang="en-US" dirty="0" smtClean="0"/>
                        <a:t>10K</a:t>
                      </a:r>
                      <a:endParaRPr lang="en-IN" dirty="0"/>
                    </a:p>
                  </a:txBody>
                  <a:tcPr marL="43349" marR="43349" anchor="ctr"/>
                </a:tc>
              </a:tr>
              <a:tr h="492796">
                <a:tc>
                  <a:txBody>
                    <a:bodyPr/>
                    <a:lstStyle/>
                    <a:p>
                      <a:pPr algn="ctr"/>
                      <a:r>
                        <a:rPr lang="en-US" dirty="0" smtClean="0">
                          <a:solidFill>
                            <a:sysClr val="windowText" lastClr="000000"/>
                          </a:solidFill>
                        </a:rPr>
                        <a:t>CL2</a:t>
                      </a:r>
                      <a:endParaRPr lang="en-IN" dirty="0">
                        <a:solidFill>
                          <a:sysClr val="windowText" lastClr="000000"/>
                        </a:solidFill>
                      </a:endParaRPr>
                    </a:p>
                  </a:txBody>
                  <a:tcPr marL="43349" marR="43349" anchor="ctr">
                    <a:solidFill>
                      <a:schemeClr val="accent1"/>
                    </a:solidFill>
                  </a:tcPr>
                </a:tc>
                <a:tc>
                  <a:txBody>
                    <a:bodyPr/>
                    <a:lstStyle/>
                    <a:p>
                      <a:pPr algn="ctr"/>
                      <a:r>
                        <a:rPr lang="en-US" dirty="0" smtClean="0"/>
                        <a:t>303</a:t>
                      </a:r>
                      <a:endParaRPr lang="en-IN" dirty="0"/>
                    </a:p>
                  </a:txBody>
                  <a:tcPr marL="43349" marR="43349" anchor="ctr"/>
                </a:tc>
                <a:tc>
                  <a:txBody>
                    <a:bodyPr/>
                    <a:lstStyle/>
                    <a:p>
                      <a:pPr algn="ctr"/>
                      <a:r>
                        <a:rPr lang="en-US" dirty="0" smtClean="0"/>
                        <a:t>303</a:t>
                      </a:r>
                      <a:endParaRPr lang="en-IN" dirty="0"/>
                    </a:p>
                  </a:txBody>
                  <a:tcPr marL="43349" marR="43349" anchor="ctr"/>
                </a:tc>
                <a:tc>
                  <a:txBody>
                    <a:bodyPr/>
                    <a:lstStyle/>
                    <a:p>
                      <a:pPr algn="ctr"/>
                      <a:r>
                        <a:rPr lang="en-US" dirty="0" smtClean="0"/>
                        <a:t>303</a:t>
                      </a:r>
                      <a:endParaRPr lang="en-IN" dirty="0"/>
                    </a:p>
                  </a:txBody>
                  <a:tcPr marL="43349" marR="43349" anchor="ctr"/>
                </a:tc>
                <a:tc>
                  <a:txBody>
                    <a:bodyPr/>
                    <a:lstStyle/>
                    <a:p>
                      <a:pPr algn="ctr"/>
                      <a:r>
                        <a:rPr lang="en-US" dirty="0" smtClean="0"/>
                        <a:t>303</a:t>
                      </a:r>
                      <a:endParaRPr lang="en-IN" dirty="0"/>
                    </a:p>
                  </a:txBody>
                  <a:tcPr marL="43349" marR="43349" anchor="ctr"/>
                </a:tc>
                <a:tc>
                  <a:txBody>
                    <a:bodyPr/>
                    <a:lstStyle/>
                    <a:p>
                      <a:pPr algn="ctr"/>
                      <a:r>
                        <a:rPr lang="en-US" dirty="0" smtClean="0"/>
                        <a:t>303</a:t>
                      </a:r>
                      <a:endParaRPr lang="en-IN" dirty="0"/>
                    </a:p>
                  </a:txBody>
                  <a:tcPr marL="43349" marR="43349" anchor="ctr"/>
                </a:tc>
                <a:tc>
                  <a:txBody>
                    <a:bodyPr/>
                    <a:lstStyle/>
                    <a:p>
                      <a:pPr algn="ctr"/>
                      <a:r>
                        <a:rPr lang="en-US" dirty="0" smtClean="0"/>
                        <a:t>303</a:t>
                      </a:r>
                      <a:endParaRPr lang="en-IN" dirty="0"/>
                    </a:p>
                  </a:txBody>
                  <a:tcPr marL="43349" marR="43349" anchor="ctr"/>
                </a:tc>
              </a:tr>
              <a:tr h="492796">
                <a:tc>
                  <a:txBody>
                    <a:bodyPr/>
                    <a:lstStyle/>
                    <a:p>
                      <a:pPr algn="ctr"/>
                      <a:r>
                        <a:rPr lang="en-US" dirty="0" smtClean="0">
                          <a:solidFill>
                            <a:sysClr val="windowText" lastClr="000000"/>
                          </a:solidFill>
                        </a:rPr>
                        <a:t>Bus</a:t>
                      </a:r>
                      <a:endParaRPr lang="en-IN" dirty="0">
                        <a:solidFill>
                          <a:sysClr val="windowText" lastClr="000000"/>
                        </a:solidFill>
                      </a:endParaRPr>
                    </a:p>
                  </a:txBody>
                  <a:tcPr marL="43349" marR="43349" anchor="ctr">
                    <a:solidFill>
                      <a:schemeClr val="accent1"/>
                    </a:solidFill>
                  </a:tcPr>
                </a:tc>
                <a:tc>
                  <a:txBody>
                    <a:bodyPr/>
                    <a:lstStyle/>
                    <a:p>
                      <a:pPr algn="ctr"/>
                      <a:r>
                        <a:rPr lang="en-US" dirty="0" smtClean="0"/>
                        <a:t>3</a:t>
                      </a:r>
                      <a:endParaRPr lang="en-IN" dirty="0"/>
                    </a:p>
                  </a:txBody>
                  <a:tcPr marL="43349" marR="43349" anchor="ctr"/>
                </a:tc>
                <a:tc>
                  <a:txBody>
                    <a:bodyPr/>
                    <a:lstStyle/>
                    <a:p>
                      <a:pPr algn="ctr"/>
                      <a:r>
                        <a:rPr lang="en-US" dirty="0" smtClean="0"/>
                        <a:t>3</a:t>
                      </a:r>
                      <a:endParaRPr lang="en-IN" dirty="0"/>
                    </a:p>
                  </a:txBody>
                  <a:tcPr marL="43349" marR="43349" anchor="ctr"/>
                </a:tc>
                <a:tc>
                  <a:txBody>
                    <a:bodyPr/>
                    <a:lstStyle/>
                    <a:p>
                      <a:pPr algn="ctr"/>
                      <a:r>
                        <a:rPr lang="en-US" dirty="0" smtClean="0"/>
                        <a:t>2</a:t>
                      </a:r>
                      <a:endParaRPr lang="en-IN" dirty="0"/>
                    </a:p>
                  </a:txBody>
                  <a:tcPr marL="43349" marR="43349" anchor="ctr"/>
                </a:tc>
                <a:tc>
                  <a:txBody>
                    <a:bodyPr/>
                    <a:lstStyle/>
                    <a:p>
                      <a:pPr algn="ctr"/>
                      <a:r>
                        <a:rPr lang="en-US" dirty="0" smtClean="0"/>
                        <a:t>2</a:t>
                      </a:r>
                      <a:endParaRPr lang="en-IN" dirty="0"/>
                    </a:p>
                  </a:txBody>
                  <a:tcPr marL="43349" marR="43349" anchor="ctr"/>
                </a:tc>
                <a:tc>
                  <a:txBody>
                    <a:bodyPr/>
                    <a:lstStyle/>
                    <a:p>
                      <a:pPr algn="ctr"/>
                      <a:r>
                        <a:rPr lang="en-US" dirty="0" smtClean="0"/>
                        <a:t>1</a:t>
                      </a:r>
                      <a:endParaRPr lang="en-IN" dirty="0"/>
                    </a:p>
                  </a:txBody>
                  <a:tcPr marL="43349" marR="43349" anchor="ctr"/>
                </a:tc>
                <a:tc>
                  <a:txBody>
                    <a:bodyPr/>
                    <a:lstStyle/>
                    <a:p>
                      <a:pPr algn="ctr"/>
                      <a:r>
                        <a:rPr lang="en-US" dirty="0" smtClean="0"/>
                        <a:t>0</a:t>
                      </a:r>
                      <a:endParaRPr lang="en-IN" dirty="0"/>
                    </a:p>
                  </a:txBody>
                  <a:tcPr marL="43349" marR="43349" anchor="ctr"/>
                </a:tc>
              </a:tr>
              <a:tr h="492796">
                <a:tc>
                  <a:txBody>
                    <a:bodyPr/>
                    <a:lstStyle/>
                    <a:p>
                      <a:pPr algn="ctr"/>
                      <a:r>
                        <a:rPr lang="en-US" dirty="0" smtClean="0">
                          <a:solidFill>
                            <a:sysClr val="windowText" lastClr="000000"/>
                          </a:solidFill>
                        </a:rPr>
                        <a:t>MM</a:t>
                      </a:r>
                      <a:endParaRPr lang="en-IN" dirty="0">
                        <a:solidFill>
                          <a:sysClr val="windowText" lastClr="000000"/>
                        </a:solidFill>
                      </a:endParaRPr>
                    </a:p>
                  </a:txBody>
                  <a:tcPr marL="43349" marR="43349" anchor="ctr">
                    <a:solidFill>
                      <a:schemeClr val="accent1"/>
                    </a:solidFill>
                  </a:tcPr>
                </a:tc>
                <a:tc>
                  <a:txBody>
                    <a:bodyPr/>
                    <a:lstStyle/>
                    <a:p>
                      <a:pPr algn="ctr"/>
                      <a:r>
                        <a:rPr lang="en-US" dirty="0" smtClean="0"/>
                        <a:t>3</a:t>
                      </a:r>
                      <a:endParaRPr lang="en-IN" dirty="0"/>
                    </a:p>
                  </a:txBody>
                  <a:tcPr marL="43349" marR="43349" anchor="ctr"/>
                </a:tc>
                <a:tc>
                  <a:txBody>
                    <a:bodyPr/>
                    <a:lstStyle/>
                    <a:p>
                      <a:pPr algn="ctr"/>
                      <a:r>
                        <a:rPr lang="en-US" dirty="0" smtClean="0"/>
                        <a:t>3</a:t>
                      </a:r>
                      <a:endParaRPr lang="en-IN" dirty="0"/>
                    </a:p>
                  </a:txBody>
                  <a:tcPr marL="43349" marR="43349" anchor="ctr"/>
                </a:tc>
                <a:tc>
                  <a:txBody>
                    <a:bodyPr/>
                    <a:lstStyle/>
                    <a:p>
                      <a:pPr algn="ctr"/>
                      <a:r>
                        <a:rPr lang="en-US" dirty="0" smtClean="0"/>
                        <a:t>2</a:t>
                      </a:r>
                      <a:endParaRPr lang="en-IN" dirty="0"/>
                    </a:p>
                  </a:txBody>
                  <a:tcPr marL="43349" marR="43349" anchor="ctr"/>
                </a:tc>
                <a:tc>
                  <a:txBody>
                    <a:bodyPr/>
                    <a:lstStyle/>
                    <a:p>
                      <a:pPr algn="ctr"/>
                      <a:r>
                        <a:rPr lang="en-US" dirty="0" smtClean="0"/>
                        <a:t>2</a:t>
                      </a:r>
                      <a:endParaRPr lang="en-IN" dirty="0"/>
                    </a:p>
                  </a:txBody>
                  <a:tcPr marL="43349" marR="43349" anchor="ctr"/>
                </a:tc>
                <a:tc>
                  <a:txBody>
                    <a:bodyPr/>
                    <a:lstStyle/>
                    <a:p>
                      <a:pPr algn="ctr"/>
                      <a:r>
                        <a:rPr lang="en-US" dirty="0" smtClean="0"/>
                        <a:t>1</a:t>
                      </a:r>
                      <a:endParaRPr lang="en-IN" dirty="0"/>
                    </a:p>
                  </a:txBody>
                  <a:tcPr marL="43349" marR="43349" anchor="ctr"/>
                </a:tc>
                <a:tc>
                  <a:txBody>
                    <a:bodyPr/>
                    <a:lstStyle/>
                    <a:p>
                      <a:pPr algn="ctr"/>
                      <a:r>
                        <a:rPr lang="en-US" dirty="0" smtClean="0"/>
                        <a:t>0</a:t>
                      </a:r>
                      <a:endParaRPr lang="en-IN" dirty="0"/>
                    </a:p>
                  </a:txBody>
                  <a:tcPr marL="43349" marR="43349" anchor="ctr"/>
                </a:tc>
              </a:tr>
            </a:tbl>
          </a:graphicData>
        </a:graphic>
      </p:graphicFrame>
      <p:sp>
        <p:nvSpPr>
          <p:cNvPr id="7" name="Content Placeholder 6"/>
          <p:cNvSpPr>
            <a:spLocks noGrp="1"/>
          </p:cNvSpPr>
          <p:nvPr>
            <p:ph sz="half" idx="2"/>
          </p:nvPr>
        </p:nvSpPr>
        <p:spPr>
          <a:xfrm>
            <a:off x="1067536" y="4643446"/>
            <a:ext cx="8076464" cy="2428868"/>
          </a:xfrm>
        </p:spPr>
        <p:txBody>
          <a:bodyPr>
            <a:normAutofit/>
          </a:bodyPr>
          <a:lstStyle/>
          <a:p>
            <a:r>
              <a:rPr lang="en-US" dirty="0" smtClean="0"/>
              <a:t>CL1: 8+8 size, 16B Line Size, 4-way set associativity</a:t>
            </a:r>
          </a:p>
          <a:p>
            <a:r>
              <a:rPr lang="en-US" dirty="0" smtClean="0"/>
              <a:t>CL2 size varied from 32KB to 4MB</a:t>
            </a:r>
          </a:p>
          <a:p>
            <a:r>
              <a:rPr lang="en-US" dirty="0" smtClean="0"/>
              <a:t>CPU Utilization and Transactions collected</a:t>
            </a:r>
          </a:p>
        </p:txBody>
      </p:sp>
      <p:sp>
        <p:nvSpPr>
          <p:cNvPr id="8" name="TextBox 7"/>
          <p:cNvSpPr txBox="1"/>
          <p:nvPr/>
        </p:nvSpPr>
        <p:spPr>
          <a:xfrm>
            <a:off x="1142976" y="3896029"/>
            <a:ext cx="7786742" cy="461665"/>
          </a:xfrm>
          <a:prstGeom prst="rect">
            <a:avLst/>
          </a:prstGeom>
          <a:noFill/>
        </p:spPr>
        <p:txBody>
          <a:bodyPr wrap="square" rtlCol="0">
            <a:spAutoFit/>
          </a:bodyPr>
          <a:lstStyle/>
          <a:p>
            <a:pPr algn="ctr"/>
            <a:r>
              <a:rPr lang="en-US" sz="2400" i="1" dirty="0" smtClean="0"/>
              <a:t>Total Transactions for different CL2 Sizes</a:t>
            </a:r>
            <a:endParaRPr lang="en-IN" sz="2400" i="1" dirty="0"/>
          </a:p>
        </p:txBody>
      </p:sp>
      <p:sp>
        <p:nvSpPr>
          <p:cNvPr id="6" name="TextBox 5"/>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785770"/>
            <a:ext cx="8001024" cy="6072230"/>
          </a:xfrm>
        </p:spPr>
        <p:txBody>
          <a:bodyPr>
            <a:noAutofit/>
          </a:bodyPr>
          <a:lstStyle/>
          <a:p>
            <a:r>
              <a:rPr lang="en-US" sz="2400" dirty="0" smtClean="0"/>
              <a:t>Memory requests initiated by CPU referred to CL1</a:t>
            </a:r>
          </a:p>
          <a:p>
            <a:r>
              <a:rPr lang="en-US" sz="2400" dirty="0" smtClean="0"/>
              <a:t>Then to CL2 and finally unsuccessful requests to Main Memory </a:t>
            </a:r>
          </a:p>
          <a:p>
            <a:r>
              <a:rPr lang="en-US" sz="2400" dirty="0" smtClean="0"/>
              <a:t>MM transactions decrease with increase in CL2 size</a:t>
            </a:r>
            <a:endParaRPr lang="en-IN" sz="2400" dirty="0" smtClean="0"/>
          </a:p>
          <a:p>
            <a:r>
              <a:rPr lang="en-US" sz="2400" dirty="0" smtClean="0"/>
              <a:t>All tasks initiated at CPU referred to CL1</a:t>
            </a:r>
          </a:p>
          <a:p>
            <a:r>
              <a:rPr lang="en-US" sz="2400" dirty="0" smtClean="0"/>
              <a:t>Considering 10000 tasks, 3333 data and 6667 instructions</a:t>
            </a:r>
          </a:p>
          <a:p>
            <a:r>
              <a:rPr lang="en-US" sz="2400" dirty="0" smtClean="0"/>
              <a:t>For D1 hit ratio 5% and I1 hit ratio 2%</a:t>
            </a:r>
          </a:p>
          <a:p>
            <a:pPr lvl="1"/>
            <a:r>
              <a:rPr lang="en-US" sz="2000" dirty="0" smtClean="0"/>
              <a:t>168+135 = 303 go to CL2</a:t>
            </a:r>
            <a:endParaRPr lang="en-IN" sz="2000" dirty="0" smtClean="0"/>
          </a:p>
          <a:p>
            <a:r>
              <a:rPr lang="en-US" sz="2400" dirty="0" smtClean="0"/>
              <a:t>For CL2 32KB, miss ratio 0.9% </a:t>
            </a:r>
          </a:p>
          <a:p>
            <a:pPr lvl="1"/>
            <a:r>
              <a:rPr lang="en-US" sz="2000" dirty="0" smtClean="0"/>
              <a:t>Only 3 tasks go to MM</a:t>
            </a:r>
          </a:p>
          <a:p>
            <a:r>
              <a:rPr lang="en-US" sz="2400" dirty="0" smtClean="0"/>
              <a:t>For CL2 2MB+, miss ratio 0%</a:t>
            </a:r>
          </a:p>
          <a:p>
            <a:pPr lvl="1"/>
            <a:r>
              <a:rPr lang="en-US" sz="2000" dirty="0" smtClean="0"/>
              <a:t>No tasks go to MM</a:t>
            </a:r>
          </a:p>
          <a:p>
            <a:endParaRPr lang="en-US" sz="2800" dirty="0" smtClean="0"/>
          </a:p>
          <a:p>
            <a:pPr lvl="1">
              <a:buNone/>
            </a:pPr>
            <a:endParaRPr lang="en-US" sz="2400" dirty="0" smtClean="0"/>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500570"/>
            <a:ext cx="8001024" cy="2357430"/>
          </a:xfrm>
        </p:spPr>
        <p:txBody>
          <a:bodyPr>
            <a:normAutofit fontScale="85000" lnSpcReduction="10000"/>
          </a:bodyPr>
          <a:lstStyle/>
          <a:p>
            <a:r>
              <a:rPr lang="en-US" dirty="0" smtClean="0"/>
              <a:t>CPU Utilization decreases with increase in CL2 size</a:t>
            </a:r>
          </a:p>
          <a:p>
            <a:r>
              <a:rPr lang="en-US" dirty="0" smtClean="0"/>
              <a:t>Between 512KB and 2MB decrement is significant</a:t>
            </a:r>
          </a:p>
          <a:p>
            <a:r>
              <a:rPr lang="en-US" dirty="0" smtClean="0"/>
              <a:t>For 128KB and smaller or 4MB and bigger, the change is not significant</a:t>
            </a:r>
            <a:endParaRPr lang="en-IN" dirty="0"/>
          </a:p>
        </p:txBody>
      </p:sp>
      <p:pic>
        <p:nvPicPr>
          <p:cNvPr id="15363" name="Picture 3"/>
          <p:cNvPicPr>
            <a:picLocks noChangeAspect="1" noChangeArrowheads="1"/>
          </p:cNvPicPr>
          <p:nvPr/>
        </p:nvPicPr>
        <p:blipFill>
          <a:blip r:embed="rId3"/>
          <a:srcRect/>
          <a:stretch>
            <a:fillRect/>
          </a:stretch>
        </p:blipFill>
        <p:spPr bwMode="auto">
          <a:xfrm>
            <a:off x="1357322" y="550264"/>
            <a:ext cx="7286644" cy="3807429"/>
          </a:xfrm>
          <a:prstGeom prst="rect">
            <a:avLst/>
          </a:prstGeom>
          <a:noFill/>
          <a:ln w="9525">
            <a:noFill/>
            <a:miter lim="800000"/>
            <a:headEnd/>
            <a:tailEnd/>
          </a:ln>
          <a:effectLst/>
        </p:spPr>
      </p:pic>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Results</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wipe(down)">
                                      <p:cBhvr>
                                        <p:cTn id="7" dur="500"/>
                                        <p:tgtEl>
                                          <p:spTgt spid="15363"/>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Multimedia</a:t>
            </a:r>
            <a:endParaRPr lang="en-IN" dirty="0"/>
          </a:p>
        </p:txBody>
      </p:sp>
      <p:sp>
        <p:nvSpPr>
          <p:cNvPr id="3" name="Content Placeholder 2"/>
          <p:cNvSpPr>
            <a:spLocks noGrp="1"/>
          </p:cNvSpPr>
          <p:nvPr>
            <p:ph idx="1"/>
          </p:nvPr>
        </p:nvSpPr>
        <p:spPr>
          <a:xfrm>
            <a:off x="1214414" y="1447800"/>
            <a:ext cx="7929586" cy="4800600"/>
          </a:xfrm>
        </p:spPr>
        <p:txBody>
          <a:bodyPr/>
          <a:lstStyle/>
          <a:p>
            <a:r>
              <a:rPr lang="en-US" dirty="0" smtClean="0"/>
              <a:t>Combination of graphics, video, audio</a:t>
            </a:r>
          </a:p>
          <a:p>
            <a:r>
              <a:rPr lang="en-US" dirty="0" smtClean="0"/>
              <a:t>Operates on data presented visually  aurally</a:t>
            </a:r>
          </a:p>
          <a:p>
            <a:r>
              <a:rPr lang="en-US" dirty="0" smtClean="0"/>
              <a:t>In multimedia operations compression is done such that less significant data to the viewer is discarded</a:t>
            </a:r>
          </a:p>
          <a:p>
            <a:r>
              <a:rPr lang="en-US" dirty="0" smtClean="0"/>
              <a:t>Common events represented by fewer bits while rare events by more bits</a:t>
            </a:r>
          </a:p>
          <a:p>
            <a:r>
              <a:rPr lang="en-US" dirty="0" smtClean="0"/>
              <a:t>Transmitter encodes and transmits, decoder decodes and plays them back </a:t>
            </a:r>
            <a:endParaRPr lang="en-IN" dirty="0"/>
          </a:p>
        </p:txBody>
      </p:sp>
      <p:sp>
        <p:nvSpPr>
          <p:cNvPr id="5" name="TextBox 4"/>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a:xfrm>
            <a:off x="1214414" y="1447800"/>
            <a:ext cx="7929586" cy="5195910"/>
          </a:xfrm>
        </p:spPr>
        <p:txBody>
          <a:bodyPr>
            <a:normAutofit/>
          </a:bodyPr>
          <a:lstStyle/>
          <a:p>
            <a:r>
              <a:rPr lang="en-US" sz="2400" dirty="0" smtClean="0"/>
              <a:t>Focused on enhancing MPEG-4 decoding using cache optimization for mobile devices</a:t>
            </a:r>
          </a:p>
          <a:p>
            <a:r>
              <a:rPr lang="en-US" sz="2400" dirty="0" smtClean="0"/>
              <a:t>Used Cachegrind and VisualSim simulation tools</a:t>
            </a:r>
          </a:p>
          <a:p>
            <a:r>
              <a:rPr lang="en-US" sz="2400" dirty="0" smtClean="0"/>
              <a:t>Optimize cache size, line size, associativity and cache levels</a:t>
            </a:r>
          </a:p>
          <a:p>
            <a:r>
              <a:rPr lang="en-US" sz="2400" dirty="0" smtClean="0"/>
              <a:t>Simulated architecture consists of and 2 level cache</a:t>
            </a:r>
          </a:p>
          <a:p>
            <a:r>
              <a:rPr lang="en-US" sz="2400" dirty="0" smtClean="0"/>
              <a:t>Collected references form Cachegrind to drive VisualSim simulation model</a:t>
            </a:r>
          </a:p>
          <a:p>
            <a:endParaRPr lang="en-US" sz="2400" dirty="0" smtClean="0"/>
          </a:p>
          <a:p>
            <a:r>
              <a:rPr lang="en-US" sz="2400" dirty="0" smtClean="0"/>
              <a:t>Future Scope: Improve system performance further by using techniques like Selective Caching, Cache Locking, Scratch Memory, Data Recording</a:t>
            </a:r>
            <a:endParaRPr lang="en-IN" sz="2400" dirty="0" smtClean="0"/>
          </a:p>
          <a:p>
            <a:endParaRPr lang="en-US" dirty="0" smtClean="0"/>
          </a:p>
          <a:p>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357290" y="2643182"/>
            <a:ext cx="7498080" cy="1695448"/>
          </a:xfrm>
        </p:spPr>
        <p:txBody>
          <a:bodyPr>
            <a:normAutofit/>
          </a:bodyPr>
          <a:lstStyle/>
          <a:p>
            <a:pPr algn="ctr">
              <a:buNone/>
            </a:pPr>
            <a:r>
              <a:rPr lang="en-US" sz="7200" b="1" dirty="0" smtClean="0">
                <a:effectLst>
                  <a:outerShdw blurRad="38100" dist="38100" dir="2700000" algn="tl">
                    <a:srgbClr val="000000">
                      <a:alpha val="43137"/>
                    </a:srgbClr>
                  </a:outerShdw>
                </a:effectLst>
              </a:rPr>
              <a:t>QUESTIONS</a:t>
            </a:r>
            <a:endParaRPr lang="en-US" sz="7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mph" presetSubtype="0" fill="hold" grpId="0" nodeType="withEffect">
                                  <p:stCondLst>
                                    <p:cond delay="0"/>
                                  </p:stCondLst>
                                  <p:iterate type="lt">
                                    <p:tmPct val="10000"/>
                                  </p:iterate>
                                  <p:childTnLst>
                                    <p:set>
                                      <p:cBhvr override="childStyle">
                                        <p:cTn id="6" dur="500" autoRev="1" fill="hold"/>
                                        <p:tgtEl>
                                          <p:spTgt spid="4"/>
                                        </p:tgtEl>
                                        <p:attrNameLst>
                                          <p:attrName>style.color</p:attrName>
                                        </p:attrNameLst>
                                      </p:cBhvr>
                                      <p:to>
                                        <p:clrVal>
                                          <a:schemeClr val="accent1"/>
                                        </p:clrVal>
                                      </p:to>
                                    </p:set>
                                    <p:set>
                                      <p:cBhvr>
                                        <p:cTn id="7" dur="500" autoRev="1" fill="hold"/>
                                        <p:tgtEl>
                                          <p:spTgt spid="4"/>
                                        </p:tgtEl>
                                        <p:attrNameLst>
                                          <p:attrName>fillcolor</p:attrName>
                                        </p:attrNameLst>
                                      </p:cBhvr>
                                      <p:to>
                                        <p:clrVal>
                                          <a:schemeClr val="accent1"/>
                                        </p:clrVal>
                                      </p:to>
                                    </p:set>
                                    <p:set>
                                      <p:cBhvr>
                                        <p:cTn id="8" dur="500" autoRev="1" fill="hold"/>
                                        <p:tgtEl>
                                          <p:spTgt spid="4"/>
                                        </p:tgtEl>
                                        <p:attrNameLst>
                                          <p:attrName>fill.type</p:attrName>
                                        </p:attrNameLst>
                                      </p:cBhvr>
                                      <p:to>
                                        <p:strVal val="solid"/>
                                      </p:to>
                                    </p:set>
                                  </p:childTnLst>
                                </p:cTn>
                              </p:par>
                              <p:par>
                                <p:cTn id="9" presetID="45" presetClass="entr" presetSubtype="0" fill="hold" grpId="1" nodeType="withEffect">
                                  <p:stCondLst>
                                    <p:cond delay="0"/>
                                  </p:stCondLst>
                                  <p:iterate type="lt">
                                    <p:tmPct val="10000"/>
                                  </p:iterate>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par>
                                <p:cTn id="14" presetID="20" presetClass="emph" presetSubtype="0" fill="hold" grpId="2" nodeType="withEffect">
                                  <p:stCondLst>
                                    <p:cond delay="0"/>
                                  </p:stCondLst>
                                  <p:iterate type="lt">
                                    <p:tmPct val="10000"/>
                                  </p:iterate>
                                  <p:childTnLst>
                                    <p:set>
                                      <p:cBhvr override="childStyle">
                                        <p:cTn id="15" dur="500" autoRev="1" fill="hold"/>
                                        <p:tgtEl>
                                          <p:spTgt spid="4"/>
                                        </p:tgtEl>
                                        <p:attrNameLst>
                                          <p:attrName>style.color</p:attrName>
                                        </p:attrNameLst>
                                      </p:cBhvr>
                                      <p:to>
                                        <p:clrVal>
                                          <a:schemeClr val="accent1"/>
                                        </p:clrVal>
                                      </p:to>
                                    </p:set>
                                    <p:set>
                                      <p:cBhvr>
                                        <p:cTn id="16" dur="500" autoRev="1" fill="hold"/>
                                        <p:tgtEl>
                                          <p:spTgt spid="4"/>
                                        </p:tgtEl>
                                        <p:attrNameLst>
                                          <p:attrName>fillcolor</p:attrName>
                                        </p:attrNameLst>
                                      </p:cBhvr>
                                      <p:to>
                                        <p:clrVal>
                                          <a:schemeClr val="accent1"/>
                                        </p:clrVal>
                                      </p:to>
                                    </p:set>
                                    <p:set>
                                      <p:cBhvr>
                                        <p:cTn id="17" dur="500" autoRev="1" fill="hold"/>
                                        <p:tgtEl>
                                          <p:spTgt spid="4"/>
                                        </p:tgtEl>
                                        <p:attrNameLst>
                                          <p:attrName>fill.type</p:attrName>
                                        </p:attrNameLst>
                                      </p:cBhvr>
                                      <p:to>
                                        <p:strVal val="solid"/>
                                      </p:to>
                                    </p:set>
                                  </p:childTnLst>
                                </p:cTn>
                              </p:par>
                              <p:par>
                                <p:cTn id="18" presetID="45" presetClass="entr" presetSubtype="0" fill="hold" grpId="3" nodeType="withEffect">
                                  <p:stCondLst>
                                    <p:cond delay="0"/>
                                  </p:stCondLst>
                                  <p:iterate type="lt">
                                    <p:tmPct val="10000"/>
                                  </p:iterate>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anim calcmode="lin" valueType="num">
                                      <p:cBhvr>
                                        <p:cTn id="21" dur="2000" fill="hold"/>
                                        <p:tgtEl>
                                          <p:spTgt spid="4"/>
                                        </p:tgtEl>
                                        <p:attrNameLst>
                                          <p:attrName>ppt_w</p:attrName>
                                        </p:attrNameLst>
                                      </p:cBhvr>
                                      <p:tavLst>
                                        <p:tav tm="0" fmla="#ppt_w*sin(2.5*pi*$)">
                                          <p:val>
                                            <p:fltVal val="0"/>
                                          </p:val>
                                        </p:tav>
                                        <p:tav tm="100000">
                                          <p:val>
                                            <p:fltVal val="1"/>
                                          </p:val>
                                        </p:tav>
                                      </p:tavLst>
                                    </p:anim>
                                    <p:anim calcmode="lin" valueType="num">
                                      <p:cBhvr>
                                        <p:cTn id="22" dur="2000" fill="hold"/>
                                        <p:tgtEl>
                                          <p:spTgt spid="4"/>
                                        </p:tgtEl>
                                        <p:attrNameLst>
                                          <p:attrName>ppt_h</p:attrName>
                                        </p:attrNameLst>
                                      </p:cBhvr>
                                      <p:tavLst>
                                        <p:tav tm="0">
                                          <p:val>
                                            <p:strVal val="#ppt_h"/>
                                          </p:val>
                                        </p:tav>
                                        <p:tav tm="100000">
                                          <p:val>
                                            <p:strVal val="#ppt_h"/>
                                          </p:val>
                                        </p:tav>
                                      </p:tavLst>
                                    </p:anim>
                                  </p:childTnLst>
                                </p:cTn>
                              </p:par>
                              <p:par>
                                <p:cTn id="23" presetID="45" presetClass="entr" presetSubtype="0" fill="hold" grpId="4" nodeType="withEffect">
                                  <p:stCondLst>
                                    <p:cond delay="0"/>
                                  </p:stCondLst>
                                  <p:iterate type="lt">
                                    <p:tmPct val="10000"/>
                                  </p:iterate>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ppt_w</p:attrName>
                                        </p:attrNameLst>
                                      </p:cBhvr>
                                      <p:tavLst>
                                        <p:tav tm="0" fmla="#ppt_w*sin(2.5*pi*$)">
                                          <p:val>
                                            <p:fltVal val="0"/>
                                          </p:val>
                                        </p:tav>
                                        <p:tav tm="100000">
                                          <p:val>
                                            <p:fltVal val="1"/>
                                          </p:val>
                                        </p:tav>
                                      </p:tavLst>
                                    </p:anim>
                                    <p:anim calcmode="lin" valueType="num">
                                      <p:cBhvr>
                                        <p:cTn id="27" dur="2000" fill="hold"/>
                                        <p:tgtEl>
                                          <p:spTgt spid="4"/>
                                        </p:tgtEl>
                                        <p:attrNameLst>
                                          <p:attrName>ppt_h</p:attrName>
                                        </p:attrNameLst>
                                      </p:cBhvr>
                                      <p:tavLst>
                                        <p:tav tm="0">
                                          <p:val>
                                            <p:strVal val="#ppt_h"/>
                                          </p:val>
                                        </p:tav>
                                        <p:tav tm="100000">
                                          <p:val>
                                            <p:strVal val="#ppt_h"/>
                                          </p:val>
                                        </p:tav>
                                      </p:tavLst>
                                    </p:anim>
                                  </p:childTnLst>
                                </p:cTn>
                              </p:par>
                              <p:par>
                                <p:cTn id="28" presetID="3" presetClass="emph" presetSubtype="2" fill="hold" grpId="5" nodeType="withEffect">
                                  <p:stCondLst>
                                    <p:cond delay="0"/>
                                  </p:stCondLst>
                                  <p:iterate type="lt">
                                    <p:tmPct val="0"/>
                                  </p:iterate>
                                  <p:childTnLst>
                                    <p:animClr clrSpc="rgb">
                                      <p:cBhvr override="childStyle">
                                        <p:cTn id="29" dur="2000" fill="hold"/>
                                        <p:tgtEl>
                                          <p:spTgt spid="4"/>
                                        </p:tgtEl>
                                        <p:attrNameLst>
                                          <p:attrName>style.color</p:attrName>
                                        </p:attrNameLst>
                                      </p:cBhvr>
                                      <p:to>
                                        <a:schemeClr val="bg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Caches</a:t>
            </a:r>
            <a:endParaRPr lang="en-IN" dirty="0"/>
          </a:p>
        </p:txBody>
      </p:sp>
      <p:sp>
        <p:nvSpPr>
          <p:cNvPr id="3" name="Content Placeholder 2"/>
          <p:cNvSpPr>
            <a:spLocks noGrp="1"/>
          </p:cNvSpPr>
          <p:nvPr>
            <p:ph idx="1"/>
          </p:nvPr>
        </p:nvSpPr>
        <p:spPr>
          <a:xfrm>
            <a:off x="1214414" y="1447800"/>
            <a:ext cx="7929586" cy="5195910"/>
          </a:xfrm>
        </p:spPr>
        <p:txBody>
          <a:bodyPr>
            <a:normAutofit/>
          </a:bodyPr>
          <a:lstStyle/>
          <a:p>
            <a:r>
              <a:rPr lang="en-US" sz="2800" dirty="0" smtClean="0"/>
              <a:t>Size and complexity of Multimedia applications is increasing</a:t>
            </a:r>
          </a:p>
          <a:p>
            <a:r>
              <a:rPr lang="en-US" sz="2800" dirty="0" smtClean="0"/>
              <a:t>Critical applications have time constraints</a:t>
            </a:r>
          </a:p>
          <a:p>
            <a:r>
              <a:rPr lang="en-US" sz="2800" dirty="0" smtClean="0"/>
              <a:t>Requires more computational power &amp; more traffic from CPU to memory</a:t>
            </a:r>
          </a:p>
          <a:p>
            <a:r>
              <a:rPr lang="en-US" sz="2800" dirty="0" smtClean="0"/>
              <a:t>Significant processor/memory speed gap</a:t>
            </a:r>
          </a:p>
          <a:p>
            <a:r>
              <a:rPr lang="en-US" sz="2800" dirty="0" smtClean="0"/>
              <a:t>To deal with memory bottlenecks we use caches</a:t>
            </a:r>
          </a:p>
          <a:p>
            <a:r>
              <a:rPr lang="en-US" sz="2800" dirty="0" smtClean="0"/>
              <a:t>Cache improves performance by reducing data access time</a:t>
            </a:r>
          </a:p>
        </p:txBody>
      </p:sp>
      <p:sp>
        <p:nvSpPr>
          <p:cNvPr id="4" name="TextBox 3"/>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3174" y="1714488"/>
            <a:ext cx="2000264" cy="20002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t>CPU</a:t>
            </a:r>
            <a:endParaRPr lang="en-IN" sz="3600" dirty="0"/>
          </a:p>
        </p:txBody>
      </p:sp>
      <p:sp>
        <p:nvSpPr>
          <p:cNvPr id="6" name="Rectangle 5"/>
          <p:cNvSpPr/>
          <p:nvPr/>
        </p:nvSpPr>
        <p:spPr>
          <a:xfrm>
            <a:off x="5214942" y="1714488"/>
            <a:ext cx="2000264" cy="20002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Main Memory</a:t>
            </a:r>
            <a:endParaRPr lang="en-IN" sz="3200" dirty="0"/>
          </a:p>
        </p:txBody>
      </p:sp>
      <p:sp>
        <p:nvSpPr>
          <p:cNvPr id="7" name="Left-Right Arrow 6"/>
          <p:cNvSpPr/>
          <p:nvPr/>
        </p:nvSpPr>
        <p:spPr>
          <a:xfrm>
            <a:off x="1785918" y="4429132"/>
            <a:ext cx="6143668" cy="928694"/>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t>BUS</a:t>
            </a:r>
            <a:endParaRPr lang="en-IN" dirty="0"/>
          </a:p>
        </p:txBody>
      </p:sp>
      <p:sp>
        <p:nvSpPr>
          <p:cNvPr id="8" name="Up-Down Arrow 7"/>
          <p:cNvSpPr/>
          <p:nvPr/>
        </p:nvSpPr>
        <p:spPr>
          <a:xfrm>
            <a:off x="3428992" y="3714752"/>
            <a:ext cx="428628" cy="928694"/>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9" name="Up-Down Arrow 8"/>
          <p:cNvSpPr/>
          <p:nvPr/>
        </p:nvSpPr>
        <p:spPr>
          <a:xfrm>
            <a:off x="6000760" y="3714752"/>
            <a:ext cx="428628" cy="928694"/>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10" name="Title 1"/>
          <p:cNvSpPr>
            <a:spLocks noGrp="1"/>
          </p:cNvSpPr>
          <p:nvPr>
            <p:ph type="title"/>
          </p:nvPr>
        </p:nvSpPr>
        <p:spPr>
          <a:xfrm>
            <a:off x="1142976" y="285728"/>
            <a:ext cx="7498080" cy="1000132"/>
          </a:xfrm>
        </p:spPr>
        <p:txBody>
          <a:bodyPr/>
          <a:lstStyle/>
          <a:p>
            <a:r>
              <a:rPr lang="en-US" dirty="0" smtClean="0"/>
              <a:t>Memory Hierarchy</a:t>
            </a:r>
            <a:endParaRPr lang="en-IN" dirty="0"/>
          </a:p>
        </p:txBody>
      </p:sp>
      <p:sp>
        <p:nvSpPr>
          <p:cNvPr id="11" name="TextBox 10"/>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10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10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up)">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28524" y="1500174"/>
            <a:ext cx="2747887" cy="327424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6" name="Rectangle 5"/>
          <p:cNvSpPr/>
          <p:nvPr/>
        </p:nvSpPr>
        <p:spPr>
          <a:xfrm>
            <a:off x="5296282" y="2928934"/>
            <a:ext cx="2450819" cy="18454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Main Memory</a:t>
            </a:r>
            <a:endParaRPr lang="en-IN" sz="3200" dirty="0"/>
          </a:p>
        </p:txBody>
      </p:sp>
      <p:sp>
        <p:nvSpPr>
          <p:cNvPr id="7" name="Rectangle 6"/>
          <p:cNvSpPr/>
          <p:nvPr/>
        </p:nvSpPr>
        <p:spPr>
          <a:xfrm>
            <a:off x="2548395" y="1797832"/>
            <a:ext cx="1782413" cy="10120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CPU</a:t>
            </a:r>
            <a:endParaRPr lang="en-IN" sz="3200" dirty="0"/>
          </a:p>
        </p:txBody>
      </p:sp>
      <p:sp>
        <p:nvSpPr>
          <p:cNvPr id="8" name="Rectangle 7"/>
          <p:cNvSpPr/>
          <p:nvPr/>
        </p:nvSpPr>
        <p:spPr>
          <a:xfrm>
            <a:off x="2548395" y="3286124"/>
            <a:ext cx="1782413" cy="10120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t>Cache</a:t>
            </a:r>
            <a:endParaRPr lang="en-IN" sz="2800" dirty="0"/>
          </a:p>
        </p:txBody>
      </p:sp>
      <p:sp>
        <p:nvSpPr>
          <p:cNvPr id="9" name="Left-Right Arrow 8"/>
          <p:cNvSpPr/>
          <p:nvPr/>
        </p:nvSpPr>
        <p:spPr>
          <a:xfrm>
            <a:off x="1285852" y="5369732"/>
            <a:ext cx="7500990" cy="773912"/>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t>BUS</a:t>
            </a:r>
            <a:endParaRPr lang="en-IN" dirty="0"/>
          </a:p>
        </p:txBody>
      </p:sp>
      <p:sp>
        <p:nvSpPr>
          <p:cNvPr id="10" name="Up-Down Arrow 9"/>
          <p:cNvSpPr/>
          <p:nvPr/>
        </p:nvSpPr>
        <p:spPr>
          <a:xfrm>
            <a:off x="3142533" y="4774416"/>
            <a:ext cx="445603" cy="773912"/>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11" name="Up-Down Arrow 10"/>
          <p:cNvSpPr/>
          <p:nvPr/>
        </p:nvSpPr>
        <p:spPr>
          <a:xfrm>
            <a:off x="6261756" y="4774416"/>
            <a:ext cx="445603" cy="773912"/>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13" name="Title 1"/>
          <p:cNvSpPr>
            <a:spLocks noGrp="1"/>
          </p:cNvSpPr>
          <p:nvPr>
            <p:ph type="title"/>
          </p:nvPr>
        </p:nvSpPr>
        <p:spPr>
          <a:xfrm>
            <a:off x="1142976" y="285728"/>
            <a:ext cx="7498080" cy="1000132"/>
          </a:xfrm>
        </p:spPr>
        <p:txBody>
          <a:bodyPr/>
          <a:lstStyle/>
          <a:p>
            <a:r>
              <a:rPr lang="en-US" dirty="0" smtClean="0"/>
              <a:t>Memory Hierarchy</a:t>
            </a:r>
            <a:endParaRPr lang="en-IN" dirty="0"/>
          </a:p>
        </p:txBody>
      </p:sp>
      <p:cxnSp>
        <p:nvCxnSpPr>
          <p:cNvPr id="15" name="Straight Connector 14"/>
          <p:cNvCxnSpPr>
            <a:stCxn id="7" idx="2"/>
            <a:endCxn id="8" idx="0"/>
          </p:cNvCxnSpPr>
          <p:nvPr/>
        </p:nvCxnSpPr>
        <p:spPr>
          <a:xfrm rot="5400000">
            <a:off x="3201475" y="3047997"/>
            <a:ext cx="47625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1000"/>
                                        <p:tgtEl>
                                          <p:spTgt spid="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1000"/>
                                        <p:tgtEl>
                                          <p:spTgt spid="6"/>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up)">
                                      <p:cBhvr>
                                        <p:cTn id="21" dur="1000"/>
                                        <p:tgtEl>
                                          <p:spTgt spid="15"/>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up)">
                                      <p:cBhvr>
                                        <p:cTn id="24" dur="1000"/>
                                        <p:tgtEl>
                                          <p:spTgt spid="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1000"/>
                                        <p:tgtEl>
                                          <p:spTgt spid="10"/>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up)">
                                      <p:cBhvr>
                                        <p:cTn id="30" dur="1000"/>
                                        <p:tgtEl>
                                          <p:spTgt spid="11"/>
                                        </p:tgtEl>
                                      </p:cBhvr>
                                    </p:animEffect>
                                  </p:childTnLst>
                                </p:cTn>
                              </p:par>
                            </p:childTnLst>
                          </p:cTn>
                        </p:par>
                        <p:par>
                          <p:cTn id="31" fill="hold">
                            <p:stCondLst>
                              <p:cond delay="1000"/>
                            </p:stCondLst>
                            <p:childTnLst>
                              <p:par>
                                <p:cTn id="32" presetID="7" presetClass="emph" presetSubtype="2" fill="hold" nodeType="afterEffect">
                                  <p:stCondLst>
                                    <p:cond delay="0"/>
                                  </p:stCondLst>
                                  <p:childTnLst>
                                    <p:animClr clrSpc="rgb">
                                      <p:cBhvr>
                                        <p:cTn id="33" dur="1000" fill="hold"/>
                                        <p:tgtEl>
                                          <p:spTgt spid="8"/>
                                        </p:tgtEl>
                                        <p:attrNameLst>
                                          <p:attrName>stroke.color</p:attrName>
                                        </p:attrNameLst>
                                      </p:cBhvr>
                                      <p:to>
                                        <a:schemeClr val="accent2"/>
                                      </p:to>
                                    </p:animClr>
                                    <p:set>
                                      <p:cBhvr>
                                        <p:cTn id="34" dur="1000" fill="hold"/>
                                        <p:tgtEl>
                                          <p:spTgt spid="8"/>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82406" y="1701142"/>
            <a:ext cx="2427477" cy="20630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Main Memory</a:t>
            </a:r>
            <a:endParaRPr lang="en-IN" sz="3200" dirty="0"/>
          </a:p>
        </p:txBody>
      </p:sp>
      <p:sp>
        <p:nvSpPr>
          <p:cNvPr id="4" name="Rectangle 3"/>
          <p:cNvSpPr/>
          <p:nvPr/>
        </p:nvSpPr>
        <p:spPr>
          <a:xfrm>
            <a:off x="2092889" y="1357298"/>
            <a:ext cx="2206798" cy="22349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6" name="Rectangle 5"/>
          <p:cNvSpPr/>
          <p:nvPr/>
        </p:nvSpPr>
        <p:spPr>
          <a:xfrm>
            <a:off x="2510391" y="1560479"/>
            <a:ext cx="1431437" cy="69081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CPU</a:t>
            </a:r>
            <a:endParaRPr lang="en-IN" sz="3200" dirty="0"/>
          </a:p>
        </p:txBody>
      </p:sp>
      <p:sp>
        <p:nvSpPr>
          <p:cNvPr id="7" name="Rectangle 6"/>
          <p:cNvSpPr/>
          <p:nvPr/>
        </p:nvSpPr>
        <p:spPr>
          <a:xfrm>
            <a:off x="2510391" y="2576383"/>
            <a:ext cx="1431437" cy="69081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t>CL1</a:t>
            </a:r>
            <a:endParaRPr lang="en-IN" sz="2800" dirty="0"/>
          </a:p>
        </p:txBody>
      </p:sp>
      <p:sp>
        <p:nvSpPr>
          <p:cNvPr id="8" name="Left-Right Arrow 7"/>
          <p:cNvSpPr/>
          <p:nvPr/>
        </p:nvSpPr>
        <p:spPr>
          <a:xfrm>
            <a:off x="1357290" y="5827276"/>
            <a:ext cx="7429552" cy="744996"/>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t>BUS</a:t>
            </a:r>
            <a:endParaRPr lang="en-IN" dirty="0"/>
          </a:p>
        </p:txBody>
      </p:sp>
      <p:sp>
        <p:nvSpPr>
          <p:cNvPr id="9" name="Up-Down Arrow 8"/>
          <p:cNvSpPr/>
          <p:nvPr/>
        </p:nvSpPr>
        <p:spPr>
          <a:xfrm>
            <a:off x="3049168" y="5254202"/>
            <a:ext cx="441360" cy="744996"/>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10" name="Up-Down Arrow 9"/>
          <p:cNvSpPr/>
          <p:nvPr/>
        </p:nvSpPr>
        <p:spPr>
          <a:xfrm>
            <a:off x="6212245" y="3764209"/>
            <a:ext cx="514919" cy="2234989"/>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13" name="Rectangle 12"/>
          <p:cNvSpPr/>
          <p:nvPr/>
        </p:nvSpPr>
        <p:spPr>
          <a:xfrm>
            <a:off x="2313569" y="4222668"/>
            <a:ext cx="1912558" cy="10315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CL2</a:t>
            </a:r>
            <a:endParaRPr lang="en-IN" sz="3200" dirty="0"/>
          </a:p>
        </p:txBody>
      </p:sp>
      <p:sp>
        <p:nvSpPr>
          <p:cNvPr id="14" name="Up-Down Arrow 13"/>
          <p:cNvSpPr/>
          <p:nvPr/>
        </p:nvSpPr>
        <p:spPr>
          <a:xfrm>
            <a:off x="3049168" y="3592287"/>
            <a:ext cx="441360" cy="630381"/>
          </a:xfrm>
          <a:prstGeom prst="up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15" name="Title 1"/>
          <p:cNvSpPr>
            <a:spLocks noGrp="1"/>
          </p:cNvSpPr>
          <p:nvPr>
            <p:ph type="title"/>
          </p:nvPr>
        </p:nvSpPr>
        <p:spPr>
          <a:xfrm>
            <a:off x="1142976" y="71414"/>
            <a:ext cx="7498080" cy="1000132"/>
          </a:xfrm>
        </p:spPr>
        <p:txBody>
          <a:bodyPr/>
          <a:lstStyle/>
          <a:p>
            <a:r>
              <a:rPr lang="en-US" dirty="0" smtClean="0"/>
              <a:t>Memory Hierarchy</a:t>
            </a:r>
            <a:endParaRPr lang="en-IN" dirty="0"/>
          </a:p>
        </p:txBody>
      </p:sp>
      <p:cxnSp>
        <p:nvCxnSpPr>
          <p:cNvPr id="18" name="Straight Connector 17"/>
          <p:cNvCxnSpPr>
            <a:stCxn id="6" idx="2"/>
            <a:endCxn id="7" idx="0"/>
          </p:cNvCxnSpPr>
          <p:nvPr/>
        </p:nvCxnSpPr>
        <p:spPr>
          <a:xfrm rot="5400000">
            <a:off x="3063566" y="2413838"/>
            <a:ext cx="325089"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10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1000"/>
                                        <p:tgtEl>
                                          <p:spTgt spid="7"/>
                                        </p:tgtEl>
                                      </p:cBhvr>
                                    </p:animEffect>
                                  </p:childTnLst>
                                </p:cTn>
                              </p:par>
                              <p:par>
                                <p:cTn id="14" presetID="22" presetClass="entr" presetSubtype="1"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1000"/>
                                        <p:tgtEl>
                                          <p:spTgt spid="18"/>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up)">
                                      <p:cBhvr>
                                        <p:cTn id="19" dur="1000"/>
                                        <p:tgtEl>
                                          <p:spTgt spid="5"/>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1000"/>
                                        <p:tgtEl>
                                          <p:spTgt spid="10"/>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par>
                          <p:cTn id="26" fill="hold">
                            <p:stCondLst>
                              <p:cond delay="1000"/>
                            </p:stCondLst>
                            <p:childTnLst>
                              <p:par>
                                <p:cTn id="27" presetID="7" presetClass="emph" presetSubtype="2" autoRev="1" fill="hold" nodeType="afterEffect">
                                  <p:stCondLst>
                                    <p:cond delay="0"/>
                                  </p:stCondLst>
                                  <p:childTnLst>
                                    <p:animClr clrSpc="rgb">
                                      <p:cBhvr>
                                        <p:cTn id="28" dur="2000" fill="hold"/>
                                        <p:tgtEl>
                                          <p:spTgt spid="7"/>
                                        </p:tgtEl>
                                        <p:attrNameLst>
                                          <p:attrName>stroke.color</p:attrName>
                                        </p:attrNameLst>
                                      </p:cBhvr>
                                      <p:to>
                                        <a:schemeClr val="accent2"/>
                                      </p:to>
                                    </p:animClr>
                                    <p:set>
                                      <p:cBhvr>
                                        <p:cTn id="29" dur="2000" fill="hold"/>
                                        <p:tgtEl>
                                          <p:spTgt spid="7"/>
                                        </p:tgtEl>
                                        <p:attrNameLst>
                                          <p:attrName>stroke.on</p:attrName>
                                        </p:attrNameLst>
                                      </p:cBhvr>
                                      <p:to>
                                        <p:strVal val="tru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up)">
                                      <p:cBhvr>
                                        <p:cTn id="34" dur="1000"/>
                                        <p:tgtEl>
                                          <p:spTgt spid="14"/>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up)">
                                      <p:cBhvr>
                                        <p:cTn id="37" dur="1000"/>
                                        <p:tgtEl>
                                          <p:spTgt spid="1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up)">
                                      <p:cBhvr>
                                        <p:cTn id="40" dur="1000"/>
                                        <p:tgtEl>
                                          <p:spTgt spid="9"/>
                                        </p:tgtEl>
                                      </p:cBhvr>
                                    </p:animEffect>
                                  </p:childTnLst>
                                </p:cTn>
                              </p:par>
                            </p:childTnLst>
                          </p:cTn>
                        </p:par>
                        <p:par>
                          <p:cTn id="41" fill="hold">
                            <p:stCondLst>
                              <p:cond delay="1000"/>
                            </p:stCondLst>
                            <p:childTnLst>
                              <p:par>
                                <p:cTn id="42" presetID="7" presetClass="emph" presetSubtype="2" fill="hold" nodeType="afterEffect">
                                  <p:stCondLst>
                                    <p:cond delay="0"/>
                                  </p:stCondLst>
                                  <p:childTnLst>
                                    <p:animClr clrSpc="rgb">
                                      <p:cBhvr>
                                        <p:cTn id="43" dur="2000" fill="hold"/>
                                        <p:tgtEl>
                                          <p:spTgt spid="13"/>
                                        </p:tgtEl>
                                        <p:attrNameLst>
                                          <p:attrName>stroke.color</p:attrName>
                                        </p:attrNameLst>
                                      </p:cBhvr>
                                      <p:to>
                                        <a:schemeClr val="accent2"/>
                                      </p:to>
                                    </p:animClr>
                                    <p:set>
                                      <p:cBhvr>
                                        <p:cTn id="44" dur="2000" fill="hold"/>
                                        <p:tgtEl>
                                          <p:spTgt spid="13"/>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P spid="7" grpId="0" animBg="1"/>
      <p:bldP spid="8" grpId="0" animBg="1"/>
      <p:bldP spid="9" grpId="0" animBg="1"/>
      <p:bldP spid="10"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4643470"/>
            <a:ext cx="7498080" cy="1928802"/>
          </a:xfrm>
        </p:spPr>
        <p:txBody>
          <a:bodyPr>
            <a:normAutofit lnSpcReduction="10000"/>
          </a:bodyPr>
          <a:lstStyle/>
          <a:p>
            <a:r>
              <a:rPr lang="en-US" dirty="0" smtClean="0"/>
              <a:t>Data between CPU and cache is transferred as data object</a:t>
            </a:r>
          </a:p>
          <a:p>
            <a:r>
              <a:rPr lang="en-US" dirty="0" smtClean="0"/>
              <a:t>Data between cache and main memory is transferred as block</a:t>
            </a:r>
          </a:p>
          <a:p>
            <a:endParaRPr lang="en-IN" dirty="0"/>
          </a:p>
        </p:txBody>
      </p:sp>
      <p:sp>
        <p:nvSpPr>
          <p:cNvPr id="4" name="Rectangle 3"/>
          <p:cNvSpPr/>
          <p:nvPr/>
        </p:nvSpPr>
        <p:spPr>
          <a:xfrm>
            <a:off x="1214414" y="2714620"/>
            <a:ext cx="1928826" cy="1643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CPU</a:t>
            </a:r>
            <a:endParaRPr lang="en-IN" sz="4000" dirty="0"/>
          </a:p>
        </p:txBody>
      </p:sp>
      <p:sp>
        <p:nvSpPr>
          <p:cNvPr id="5" name="Rectangle 4"/>
          <p:cNvSpPr/>
          <p:nvPr/>
        </p:nvSpPr>
        <p:spPr>
          <a:xfrm>
            <a:off x="4071934" y="2714620"/>
            <a:ext cx="1928826" cy="1643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Cache</a:t>
            </a:r>
            <a:endParaRPr lang="en-IN" sz="3200" dirty="0"/>
          </a:p>
        </p:txBody>
      </p:sp>
      <p:sp>
        <p:nvSpPr>
          <p:cNvPr id="6" name="Rectangle 5"/>
          <p:cNvSpPr/>
          <p:nvPr/>
        </p:nvSpPr>
        <p:spPr>
          <a:xfrm>
            <a:off x="6929454" y="2714620"/>
            <a:ext cx="1928826" cy="16430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Main Memory</a:t>
            </a:r>
            <a:endParaRPr lang="en-IN" sz="3200" dirty="0"/>
          </a:p>
        </p:txBody>
      </p:sp>
      <p:cxnSp>
        <p:nvCxnSpPr>
          <p:cNvPr id="10" name="Straight Arrow Connector 9"/>
          <p:cNvCxnSpPr/>
          <p:nvPr/>
        </p:nvCxnSpPr>
        <p:spPr>
          <a:xfrm>
            <a:off x="3143240" y="3427412"/>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00760" y="3427412"/>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a:off x="3143240" y="3787779"/>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6000760" y="3786190"/>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rot="5400000">
            <a:off x="3393273" y="2250273"/>
            <a:ext cx="1143008" cy="78581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rot="5400000">
            <a:off x="6107917" y="2178835"/>
            <a:ext cx="1143008" cy="78581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500430" y="1702346"/>
            <a:ext cx="2143140" cy="369332"/>
          </a:xfrm>
          <a:prstGeom prst="rect">
            <a:avLst/>
          </a:prstGeom>
          <a:noFill/>
        </p:spPr>
        <p:txBody>
          <a:bodyPr wrap="square" rtlCol="0">
            <a:spAutoFit/>
          </a:bodyPr>
          <a:lstStyle/>
          <a:p>
            <a:r>
              <a:rPr lang="en-US" dirty="0" smtClean="0"/>
              <a:t>Data Object Transfer</a:t>
            </a:r>
            <a:endParaRPr lang="en-IN" dirty="0"/>
          </a:p>
        </p:txBody>
      </p:sp>
      <p:sp>
        <p:nvSpPr>
          <p:cNvPr id="24" name="TextBox 23"/>
          <p:cNvSpPr txBox="1"/>
          <p:nvPr/>
        </p:nvSpPr>
        <p:spPr>
          <a:xfrm>
            <a:off x="6429388" y="1714488"/>
            <a:ext cx="1500198" cy="369332"/>
          </a:xfrm>
          <a:prstGeom prst="rect">
            <a:avLst/>
          </a:prstGeom>
          <a:noFill/>
        </p:spPr>
        <p:txBody>
          <a:bodyPr wrap="square" rtlCol="0">
            <a:spAutoFit/>
          </a:bodyPr>
          <a:lstStyle/>
          <a:p>
            <a:r>
              <a:rPr lang="en-US" dirty="0" smtClean="0"/>
              <a:t>Block Transfer</a:t>
            </a:r>
            <a:endParaRPr lang="en-IN" dirty="0"/>
          </a:p>
        </p:txBody>
      </p:sp>
      <p:sp>
        <p:nvSpPr>
          <p:cNvPr id="26" name="Title 1"/>
          <p:cNvSpPr>
            <a:spLocks noGrp="1"/>
          </p:cNvSpPr>
          <p:nvPr>
            <p:ph type="title"/>
          </p:nvPr>
        </p:nvSpPr>
        <p:spPr>
          <a:xfrm>
            <a:off x="1435608" y="274638"/>
            <a:ext cx="7498080" cy="1143000"/>
          </a:xfrm>
        </p:spPr>
        <p:txBody>
          <a:bodyPr>
            <a:normAutofit fontScale="90000"/>
          </a:bodyPr>
          <a:lstStyle/>
          <a:p>
            <a:pPr algn="ctr"/>
            <a:r>
              <a:rPr lang="en-US" dirty="0" smtClean="0"/>
              <a:t>Data transfer among CPU, Cache and Main Memory</a:t>
            </a:r>
            <a:endParaRPr lang="en-IN" dirty="0"/>
          </a:p>
        </p:txBody>
      </p:sp>
      <p:sp>
        <p:nvSpPr>
          <p:cNvPr id="15" name="TextBox 14"/>
          <p:cNvSpPr txBox="1"/>
          <p:nvPr/>
        </p:nvSpPr>
        <p:spPr>
          <a:xfrm>
            <a:off x="5929322" y="0"/>
            <a:ext cx="3214678" cy="400110"/>
          </a:xfrm>
          <a:prstGeom prst="rect">
            <a:avLst/>
          </a:prstGeom>
          <a:noFill/>
        </p:spPr>
        <p:txBody>
          <a:bodyPr wrap="square" rtlCol="0">
            <a:spAutoFit/>
          </a:bodyPr>
          <a:lstStyle/>
          <a:p>
            <a:pPr algn="r"/>
            <a:r>
              <a:rPr lang="en-US" sz="2000" i="1" dirty="0" smtClean="0">
                <a:solidFill>
                  <a:schemeClr val="bg1">
                    <a:lumMod val="65000"/>
                  </a:schemeClr>
                </a:solidFill>
              </a:rPr>
              <a:t>Introduction</a:t>
            </a:r>
            <a:endParaRPr lang="en-IN" sz="2000" i="1"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1000"/>
                                        <p:tgtEl>
                                          <p:spTgt spid="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8"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lide(fromLeft)">
                                      <p:cBhvr>
                                        <p:cTn id="18" dur="500"/>
                                        <p:tgtEl>
                                          <p:spTgt spid="10"/>
                                        </p:tgtEl>
                                      </p:cBhvr>
                                    </p:animEffect>
                                  </p:childTnLst>
                                </p:cTn>
                              </p:par>
                              <p:par>
                                <p:cTn id="19" presetID="12" presetClass="entr" presetSubtype="2"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lide(fromRight)">
                                      <p:cBhvr>
                                        <p:cTn id="21" dur="500"/>
                                        <p:tgtEl>
                                          <p:spTgt spid="13"/>
                                        </p:tgtEl>
                                      </p:cBhvr>
                                    </p:animEffect>
                                  </p:childTnLst>
                                </p:cTn>
                              </p:par>
                            </p:childTnLst>
                          </p:cTn>
                        </p:par>
                        <p:par>
                          <p:cTn id="22" fill="hold">
                            <p:stCondLst>
                              <p:cond delay="500"/>
                            </p:stCondLst>
                            <p:childTnLst>
                              <p:par>
                                <p:cTn id="23" presetID="1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slide(fromTop)">
                                      <p:cBhvr>
                                        <p:cTn id="25" dur="500"/>
                                        <p:tgtEl>
                                          <p:spTgt spid="22"/>
                                        </p:tgtEl>
                                      </p:cBhvr>
                                    </p:animEffect>
                                  </p:childTnLst>
                                </p:cTn>
                              </p:par>
                              <p:par>
                                <p:cTn id="26" presetID="12" presetClass="entr" presetSubtype="1"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slide(fromTop)">
                                      <p:cBhvr>
                                        <p:cTn id="28" dur="500"/>
                                        <p:tgtEl>
                                          <p:spTgt spid="20"/>
                                        </p:tgtEl>
                                      </p:cBhvr>
                                    </p:animEffect>
                                  </p:childTnLst>
                                </p:cTn>
                              </p:par>
                            </p:childTnLst>
                          </p:cTn>
                        </p:par>
                        <p:par>
                          <p:cTn id="29" fill="hold">
                            <p:stCondLst>
                              <p:cond delay="1000"/>
                            </p:stCondLst>
                            <p:childTnLst>
                              <p:par>
                                <p:cTn id="30" presetID="1" presetClass="entr" presetSubtype="0" fill="hold" nodeType="after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2" presetClass="entr" presetSubtype="8"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Left)">
                                      <p:cBhvr>
                                        <p:cTn id="36" dur="500"/>
                                        <p:tgtEl>
                                          <p:spTgt spid="11"/>
                                        </p:tgtEl>
                                      </p:cBhvr>
                                    </p:animEffect>
                                  </p:childTnLst>
                                </p:cTn>
                              </p:par>
                              <p:par>
                                <p:cTn id="37" presetID="12" presetClass="entr" presetSubtype="2"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slide(fromRight)">
                                      <p:cBhvr>
                                        <p:cTn id="39" dur="500"/>
                                        <p:tgtEl>
                                          <p:spTgt spid="16"/>
                                        </p:tgtEl>
                                      </p:cBhvr>
                                    </p:animEffect>
                                  </p:childTnLst>
                                </p:cTn>
                              </p:par>
                            </p:childTnLst>
                          </p:cTn>
                        </p:par>
                        <p:par>
                          <p:cTn id="40" fill="hold">
                            <p:stCondLst>
                              <p:cond delay="500"/>
                            </p:stCondLst>
                            <p:childTnLst>
                              <p:par>
                                <p:cTn id="41" presetID="12" presetClass="entr" presetSubtype="1"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slide(fromTop)">
                                      <p:cBhvr>
                                        <p:cTn id="43" dur="500"/>
                                        <p:tgtEl>
                                          <p:spTgt spid="24"/>
                                        </p:tgtEl>
                                      </p:cBhvr>
                                    </p:animEffect>
                                  </p:childTnLst>
                                </p:cTn>
                              </p:par>
                              <p:par>
                                <p:cTn id="44" presetID="12" presetClass="entr" presetSubtype="1" fill="hold"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slide(fromTop)">
                                      <p:cBhvr>
                                        <p:cTn id="46" dur="500"/>
                                        <p:tgtEl>
                                          <p:spTgt spid="21"/>
                                        </p:tgtEl>
                                      </p:cBhvr>
                                    </p:animEffect>
                                  </p:childTnLst>
                                </p:cTn>
                              </p:par>
                            </p:childTnLst>
                          </p:cTn>
                        </p:par>
                        <p:par>
                          <p:cTn id="47" fill="hold">
                            <p:stCondLst>
                              <p:cond delay="1000"/>
                            </p:stCondLst>
                            <p:childTnLst>
                              <p:par>
                                <p:cTn id="48" presetID="1" presetClass="entr" presetSubtype="0" fill="hold" nodeType="afterEffect">
                                  <p:stCondLst>
                                    <p:cond delay="0"/>
                                  </p:stCondLst>
                                  <p:childTnLst>
                                    <p:set>
                                      <p:cBhvr>
                                        <p:cTn id="4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22" grpId="0"/>
      <p:bldP spid="2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1933</TotalTime>
  <Words>3561</Words>
  <Application>Microsoft Office PowerPoint</Application>
  <PresentationFormat>On-screen Show (4:3)</PresentationFormat>
  <Paragraphs>533</Paragraphs>
  <Slides>41</Slides>
  <Notes>28</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Solstice</vt:lpstr>
      <vt:lpstr>Cache Optimization for Mobile Devices Running Multimedia Applications </vt:lpstr>
      <vt:lpstr>Outline </vt:lpstr>
      <vt:lpstr>INTRODUCTION</vt:lpstr>
      <vt:lpstr>Multimedia</vt:lpstr>
      <vt:lpstr>Caches</vt:lpstr>
      <vt:lpstr>Memory Hierarchy</vt:lpstr>
      <vt:lpstr>Memory Hierarchy</vt:lpstr>
      <vt:lpstr>Memory Hierarchy</vt:lpstr>
      <vt:lpstr>Data transfer among CPU, Cache and Main Memory</vt:lpstr>
      <vt:lpstr>Why Cache Optimization?</vt:lpstr>
      <vt:lpstr>MPEG-4 </vt:lpstr>
      <vt:lpstr>MPEG 4</vt:lpstr>
      <vt:lpstr>Slide 13</vt:lpstr>
      <vt:lpstr>Slide 14</vt:lpstr>
      <vt:lpstr>N=7 &amp; M=3</vt:lpstr>
      <vt:lpstr>Slide 16</vt:lpstr>
      <vt:lpstr>Slide 17</vt:lpstr>
      <vt:lpstr>ARCHITECTURE</vt:lpstr>
      <vt:lpstr>Cache Design Parameters</vt:lpstr>
      <vt:lpstr>Slide 20</vt:lpstr>
      <vt:lpstr>Simulated Architecture</vt:lpstr>
      <vt:lpstr>Slide 22</vt:lpstr>
      <vt:lpstr>SIMULATION</vt:lpstr>
      <vt:lpstr>Simulation Tools</vt:lpstr>
      <vt:lpstr>MPEG-4 Workload</vt:lpstr>
      <vt:lpstr>Slide 26</vt:lpstr>
      <vt:lpstr>Slide 27</vt:lpstr>
      <vt:lpstr>Slide 28</vt:lpstr>
      <vt:lpstr>Input Parameters</vt:lpstr>
      <vt:lpstr>Assumptions</vt:lpstr>
      <vt:lpstr>Performance Metrics</vt:lpstr>
      <vt:lpstr>RESULTS</vt:lpstr>
      <vt:lpstr>Slide 33</vt:lpstr>
      <vt:lpstr>Slide 34</vt:lpstr>
      <vt:lpstr>Slide 35</vt:lpstr>
      <vt:lpstr>Slide 36</vt:lpstr>
      <vt:lpstr>Slide 37</vt:lpstr>
      <vt:lpstr>Slide 38</vt:lpstr>
      <vt:lpstr>Slide 39</vt:lpstr>
      <vt:lpstr>CONCLUSION</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Cache Optimization for Mobile Devices Running Multimedia Applications </dc:title>
  <dc:creator>L&amp;T</dc:creator>
  <cp:lastModifiedBy>L&amp;T</cp:lastModifiedBy>
  <cp:revision>12</cp:revision>
  <dcterms:created xsi:type="dcterms:W3CDTF">2010-04-07T00:35:45Z</dcterms:created>
  <dcterms:modified xsi:type="dcterms:W3CDTF">2010-04-09T03:48:24Z</dcterms:modified>
</cp:coreProperties>
</file>