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276" r:id="rId3"/>
    <p:sldId id="259" r:id="rId4"/>
    <p:sldId id="287" r:id="rId5"/>
    <p:sldId id="288" r:id="rId6"/>
    <p:sldId id="304" r:id="rId7"/>
    <p:sldId id="305" r:id="rId8"/>
    <p:sldId id="306" r:id="rId9"/>
    <p:sldId id="307" r:id="rId10"/>
    <p:sldId id="290" r:id="rId11"/>
    <p:sldId id="308" r:id="rId12"/>
    <p:sldId id="291" r:id="rId13"/>
    <p:sldId id="293" r:id="rId14"/>
    <p:sldId id="309" r:id="rId15"/>
    <p:sldId id="294" r:id="rId16"/>
    <p:sldId id="295" r:id="rId17"/>
    <p:sldId id="297" r:id="rId18"/>
    <p:sldId id="296" r:id="rId19"/>
    <p:sldId id="298" r:id="rId20"/>
    <p:sldId id="299" r:id="rId21"/>
    <p:sldId id="300" r:id="rId22"/>
    <p:sldId id="301" r:id="rId23"/>
    <p:sldId id="310" r:id="rId24"/>
    <p:sldId id="267" r:id="rId25"/>
    <p:sldId id="30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88323" autoAdjust="0"/>
  </p:normalViewPr>
  <p:slideViewPr>
    <p:cSldViewPr>
      <p:cViewPr varScale="1">
        <p:scale>
          <a:sx n="91" d="100"/>
          <a:sy n="91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9479C-219C-4271-ABC5-5F07FFD3D742}" type="datetimeFigureOut">
              <a:rPr lang="en-US" smtClean="0"/>
              <a:pPr/>
              <a:t>3/21/2010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947C-2C55-459C-8AE3-27F5B41C16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HW/SW</a:t>
            </a:r>
            <a:r>
              <a:rPr lang="zh-CN" altLang="en-US" dirty="0" smtClean="0"/>
              <a:t>处可以加一副图！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 from RC!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According to the previous presentations, HW/SW partitioning is at task level and can be performed dynamically. But when using HLL, the partitioning is at process level and as a designer, you must keep in mind that which process can take the advantage of HW acceleration and tag that process as HW process.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Try</a:t>
            </a:r>
            <a:r>
              <a:rPr lang="en-US" baseline="0" dirty="0" smtClean="0"/>
              <a:t> to find a graph…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RC application,</a:t>
            </a:r>
            <a:r>
              <a:rPr lang="en-US" baseline="0" dirty="0" smtClean="0"/>
              <a:t> p</a:t>
            </a:r>
            <a:r>
              <a:rPr lang="en-US" dirty="0" smtClean="0"/>
              <a:t>rogramming model typically determines whether the programmer can control data transfers</a:t>
            </a:r>
            <a:r>
              <a:rPr lang="en-US" baseline="0" dirty="0" smtClean="0"/>
              <a:t> between the FPGA and the onboard memory, the FPGA and the microprocessor memory, and the FPGA and the microprocessor.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B947C-2C55-459C-8AE3-27F5B41C16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69DD804-0E6A-48D2-9FE2-75EFECF223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2857B-9291-4D43-B5CB-DEE077681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8D9CA-DC72-41C5-95AF-E4C01490B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1B826-668D-4236-BEB5-6E1D8685A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94646-63B6-445B-956D-078C34BBE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EBBCF-9339-4D57-98D3-939B89D5DC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F2BDD-E978-4F05-A066-C0E3ECC42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85D1E-74DE-4C4E-8296-6B81FF6D2C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5A93E-0570-424F-B073-95209A7A6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39153-C89D-43C4-A9A0-251B0CC68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26411-3BAF-4475-AEAE-0EDD1E04F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8FA55D3-1D8E-4601-873D-20B1233B29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rion.com/" TargetMode="External"/><Relationship Id="rId2" Type="http://schemas.openxmlformats.org/officeDocument/2006/relationships/hyperlink" Target="http://www.impulse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ay.com/" TargetMode="External"/><Relationship Id="rId4" Type="http://schemas.openxmlformats.org/officeDocument/2006/relationships/hyperlink" Target="http://www,dsplogic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33800" y="1219200"/>
            <a:ext cx="5715000" cy="838200"/>
          </a:xfrm>
        </p:spPr>
        <p:txBody>
          <a:bodyPr/>
          <a:lstStyle/>
          <a:p>
            <a:r>
              <a:rPr lang="en-US" altLang="zh-CN" sz="2400" dirty="0" smtClean="0">
                <a:ea typeface="宋体" pitchFamily="2" charset="-122"/>
              </a:rPr>
              <a:t>Comparative analysis of High Level </a:t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en-US" altLang="zh-CN" sz="2400" dirty="0" smtClean="0">
                <a:ea typeface="宋体" pitchFamily="2" charset="-122"/>
              </a:rPr>
              <a:t>Programming for Reconfigurable Computers:</a:t>
            </a:r>
            <a:br>
              <a:rPr lang="en-US" altLang="zh-CN" sz="2400" dirty="0" smtClean="0">
                <a:ea typeface="宋体" pitchFamily="2" charset="-122"/>
              </a:rPr>
            </a:br>
            <a:r>
              <a:rPr lang="en-US" altLang="zh-CN" sz="2400" dirty="0" smtClean="0">
                <a:ea typeface="宋体" pitchFamily="2" charset="-122"/>
              </a:rPr>
              <a:t>Methodology and Empirical Study</a:t>
            </a:r>
            <a:endParaRPr lang="en-US" sz="2400" dirty="0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572000"/>
            <a:ext cx="5181600" cy="457200"/>
          </a:xfrm>
        </p:spPr>
        <p:txBody>
          <a:bodyPr/>
          <a:lstStyle/>
          <a:p>
            <a:r>
              <a:rPr lang="en-US" dirty="0" smtClean="0"/>
              <a:t>Wen-qian Wu</a:t>
            </a:r>
          </a:p>
          <a:p>
            <a:r>
              <a:rPr lang="en-US" dirty="0" smtClean="0"/>
              <a:t>EEL 6935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Mitrion C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dirty="0" smtClean="0"/>
              <a:t>Mitrion-C programming language is an implicitly parallel with syntax similar to C</a:t>
            </a:r>
          </a:p>
          <a:p>
            <a:r>
              <a:rPr lang="en-US" sz="2400" dirty="0" smtClean="0"/>
              <a:t>Focus on parallelism and data-dependencies. </a:t>
            </a:r>
          </a:p>
          <a:p>
            <a:pPr lvl="1"/>
            <a:r>
              <a:rPr lang="en-US" sz="2000" dirty="0" smtClean="0"/>
              <a:t>Any operation may be executed as soon as its data dependencies are fulfilled.</a:t>
            </a:r>
          </a:p>
          <a:p>
            <a:r>
              <a:rPr lang="en-US" sz="2400" dirty="0" smtClean="0"/>
              <a:t>Software written in the Mitrion-C language is compiled into a configuration of  Mitrion Virtual Processor (MVP)</a:t>
            </a:r>
          </a:p>
          <a:p>
            <a:pPr lvl="1"/>
            <a:r>
              <a:rPr lang="en-US" sz="2000" dirty="0" smtClean="0"/>
              <a:t>MVP is a fine-grain, massively parallel, reconfigurable soft processor.</a:t>
            </a:r>
          </a:p>
          <a:p>
            <a:r>
              <a:rPr lang="en-US" sz="2400" dirty="0" smtClean="0"/>
              <a:t>The configuration of MVP will be downloaded to FPGA.</a:t>
            </a:r>
            <a:endParaRPr lang="en-US" sz="2400" dirty="0"/>
          </a:p>
          <a:p>
            <a:endParaRPr lang="en-US" b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Mitrion C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Mitrion-C programming flow:</a:t>
            </a:r>
            <a:endParaRPr lang="en-US" sz="2400" b="1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516199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DSPLogic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dirty="0" err="1" smtClean="0"/>
              <a:t>DSPLogic</a:t>
            </a:r>
            <a:r>
              <a:rPr lang="en-US" sz="2400" dirty="0" smtClean="0"/>
              <a:t> provides RC toolbox </a:t>
            </a:r>
          </a:p>
          <a:p>
            <a:pPr lvl="1"/>
            <a:r>
              <a:rPr lang="en-US" sz="2000" dirty="0" smtClean="0"/>
              <a:t>Offers a graphical (as well as text based) programming environment </a:t>
            </a:r>
          </a:p>
          <a:p>
            <a:pPr lvl="1"/>
            <a:r>
              <a:rPr lang="en-US" sz="2000" dirty="0" smtClean="0"/>
              <a:t>Based on Xilinx System Generator for DSP package.</a:t>
            </a:r>
          </a:p>
          <a:p>
            <a:r>
              <a:rPr lang="en-US" sz="2400" dirty="0" smtClean="0"/>
              <a:t>Enable the use of MATLAB/</a:t>
            </a:r>
            <a:r>
              <a:rPr lang="en-US" sz="2400" dirty="0" err="1" smtClean="0"/>
              <a:t>Simulink</a:t>
            </a:r>
            <a:r>
              <a:rPr lang="en-US" sz="2400" dirty="0" smtClean="0"/>
              <a:t> package</a:t>
            </a:r>
          </a:p>
          <a:p>
            <a:r>
              <a:rPr lang="en-US" sz="2400" dirty="0" smtClean="0"/>
              <a:t>Blocks both from RC toolbox and Xilinx System Generator are used to create a Data Flow Graph.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419600"/>
            <a:ext cx="40144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HLL Metrics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5029200"/>
          </a:xfrm>
        </p:spPr>
        <p:txBody>
          <a:bodyPr/>
          <a:lstStyle/>
          <a:p>
            <a:r>
              <a:rPr lang="en-US" sz="2400" dirty="0" smtClean="0"/>
              <a:t>How to evaluate HLL?</a:t>
            </a:r>
          </a:p>
          <a:p>
            <a:pPr lvl="1"/>
            <a:r>
              <a:rPr lang="en-US" sz="2000" dirty="0" smtClean="0"/>
              <a:t>Metrics: easy-of-use, efficiency</a:t>
            </a:r>
            <a:endParaRPr lang="en-US" sz="2400" dirty="0" smtClean="0"/>
          </a:p>
          <a:p>
            <a:r>
              <a:rPr lang="en-US" sz="2400" dirty="0" smtClean="0"/>
              <a:t>Easy-of-use</a:t>
            </a:r>
          </a:p>
          <a:p>
            <a:pPr lvl="1"/>
            <a:r>
              <a:rPr lang="en-US" sz="2000" dirty="0" smtClean="0"/>
              <a:t>In terms of total acquisition time + total development time</a:t>
            </a:r>
          </a:p>
          <a:p>
            <a:pPr lvl="1"/>
            <a:r>
              <a:rPr lang="en-US" sz="2000" dirty="0" smtClean="0"/>
              <a:t>Acquisition time is dependent on the type of paradigm being adopted</a:t>
            </a:r>
          </a:p>
          <a:p>
            <a:pPr lvl="1"/>
            <a:r>
              <a:rPr lang="en-US" sz="2000" dirty="0" smtClean="0"/>
              <a:t>Development time depends on both the paradigm and the application being developed</a:t>
            </a:r>
          </a:p>
          <a:p>
            <a:pPr lvl="1"/>
            <a:r>
              <a:rPr lang="en-US" sz="2000" dirty="0" smtClean="0"/>
              <a:t>Also affected by programming model explicitness</a:t>
            </a:r>
          </a:p>
          <a:p>
            <a:pPr lvl="2"/>
            <a:r>
              <a:rPr lang="en-US" sz="1600" dirty="0" smtClean="0"/>
              <a:t>The more explicit the programming model is, the more architectural details needs to be handled, the longer for both acquisition time and development time will be</a:t>
            </a:r>
          </a:p>
          <a:p>
            <a:pPr lvl="1"/>
            <a:r>
              <a:rPr lang="en-US" sz="2000" dirty="0" smtClean="0"/>
              <a:t>User/developer previous experience also needs to be considered</a:t>
            </a:r>
            <a:endParaRPr lang="en-US" sz="2000" dirty="0"/>
          </a:p>
          <a:p>
            <a:endParaRPr lang="en-US" b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HLL Metrics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dirty="0" smtClean="0"/>
              <a:t>Efficiency</a:t>
            </a:r>
          </a:p>
          <a:p>
            <a:pPr lvl="1"/>
            <a:r>
              <a:rPr lang="en-US" sz="2000" dirty="0" smtClean="0"/>
              <a:t>Ability to extract the maximum possible parallelism/performance with the lowest cost</a:t>
            </a:r>
          </a:p>
          <a:p>
            <a:pPr lvl="1"/>
            <a:r>
              <a:rPr lang="en-US" sz="2000" dirty="0" smtClean="0"/>
              <a:t>In terms of end-to-end throughput, maximum achievable frequency and resource usage</a:t>
            </a:r>
          </a:p>
          <a:p>
            <a:pPr lvl="1"/>
            <a:r>
              <a:rPr lang="en-US" sz="2000" dirty="0" smtClean="0"/>
              <a:t>Again, the user/developer experience should be taken into consideration</a:t>
            </a:r>
            <a:endParaRPr lang="en-US" sz="2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1981200"/>
          </a:xfrm>
        </p:spPr>
        <p:txBody>
          <a:bodyPr/>
          <a:lstStyle/>
          <a:p>
            <a:r>
              <a:rPr lang="en-US" sz="2400" b="1" dirty="0" smtClean="0"/>
              <a:t>Easy-of-use</a:t>
            </a:r>
          </a:p>
          <a:p>
            <a:pPr lvl="1"/>
            <a:r>
              <a:rPr lang="en-US" sz="2000" b="1" dirty="0" smtClean="0"/>
              <a:t>Average ease-of-use factor:</a:t>
            </a:r>
            <a:endParaRPr lang="en-US" sz="2000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209800"/>
            <a:ext cx="3200401" cy="101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533400" y="3276600"/>
            <a:ext cx="739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62000" y="32766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is the average acquisition time of</a:t>
            </a:r>
            <a:r>
              <a:rPr kumimoji="0" lang="en-US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reference language (usually VHDL)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kern="0" dirty="0" smtClean="0">
                <a:latin typeface="+mn-lt"/>
              </a:rPr>
              <a:t>              is the difference of acquisition time between reference language and one HLL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lang="en-US" kern="0" dirty="0" smtClean="0"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r>
              <a:rPr lang="en-US" kern="0" dirty="0" smtClean="0">
                <a:latin typeface="+mn-lt"/>
              </a:rPr>
              <a:t>Assumption: the number of user included in the experiment, the number of applications considered, the number of language for each paradigm and the number of platform being used as </a:t>
            </a:r>
            <a:r>
              <a:rPr lang="en-US" kern="0" dirty="0" err="1" smtClean="0">
                <a:latin typeface="+mn-lt"/>
              </a:rPr>
              <a:t>testbed</a:t>
            </a:r>
            <a:r>
              <a:rPr lang="en-US" kern="0" dirty="0" smtClean="0">
                <a:latin typeface="+mn-lt"/>
              </a:rPr>
              <a:t> should be as large as possible to achieve accurate result.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tabLst/>
              <a:defRPr/>
            </a:pP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62000" y="3276600"/>
          <a:ext cx="838200" cy="318516"/>
        </p:xfrm>
        <a:graphic>
          <a:graphicData uri="http://schemas.openxmlformats.org/presentationml/2006/ole">
            <p:oleObj spid="_x0000_s3077" name="公式" r:id="rId4" imgW="634680" imgH="241200" progId="Equation.3">
              <p:embed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1" y="3886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5410200"/>
          </a:xfrm>
        </p:spPr>
        <p:txBody>
          <a:bodyPr/>
          <a:lstStyle/>
          <a:p>
            <a:r>
              <a:rPr lang="en-US" sz="2400" b="1" dirty="0" smtClean="0"/>
              <a:t>Efficiency</a:t>
            </a:r>
          </a:p>
          <a:p>
            <a:pPr lvl="1"/>
            <a:r>
              <a:rPr lang="en-US" sz="2000" dirty="0" smtClean="0"/>
              <a:t>Average efficiency factor of language x relative to a reference language, e.g. VHDL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Average ease-of-use factor      ranges from 0 to 1</a:t>
            </a:r>
          </a:p>
          <a:p>
            <a:pPr lvl="1"/>
            <a:r>
              <a:rPr lang="en-US" sz="2000" dirty="0" smtClean="0"/>
              <a:t>0 represents a language which is most difficult to use like VHDL</a:t>
            </a:r>
          </a:p>
          <a:p>
            <a:pPr lvl="1"/>
            <a:r>
              <a:rPr lang="en-US" sz="2000" dirty="0" smtClean="0"/>
              <a:t>1 represents the easiest-to-use language</a:t>
            </a:r>
          </a:p>
          <a:p>
            <a:r>
              <a:rPr lang="en-US" sz="2400" dirty="0" smtClean="0"/>
              <a:t>Similarly, average efficiency factor      ranges from 0 to 1</a:t>
            </a:r>
          </a:p>
          <a:p>
            <a:pPr lvl="1"/>
            <a:r>
              <a:rPr lang="en-US" sz="2000" dirty="0" smtClean="0"/>
              <a:t>0 represents least efficient language</a:t>
            </a:r>
          </a:p>
          <a:p>
            <a:pPr lvl="1"/>
            <a:r>
              <a:rPr lang="en-US" sz="2000" dirty="0" smtClean="0"/>
              <a:t>1 represents most efficient language like VHDL</a:t>
            </a: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67000"/>
            <a:ext cx="2438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62400"/>
            <a:ext cx="2571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81600"/>
            <a:ext cx="3048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dirty="0" smtClean="0"/>
              <a:t>4 workload were selected for implementation on Cray-XD1 </a:t>
            </a:r>
          </a:p>
          <a:p>
            <a:pPr lvl="1"/>
            <a:r>
              <a:rPr lang="en-US" sz="2000" dirty="0" smtClean="0"/>
              <a:t>Pass-through</a:t>
            </a:r>
          </a:p>
          <a:p>
            <a:pPr lvl="2"/>
            <a:r>
              <a:rPr lang="en-US" sz="1600" dirty="0" smtClean="0"/>
              <a:t>Reads input data from the </a:t>
            </a:r>
            <a:r>
              <a:rPr lang="en-US" sz="1600" dirty="0" err="1" smtClean="0"/>
              <a:t>uP</a:t>
            </a:r>
            <a:r>
              <a:rPr lang="en-US" sz="1600" dirty="0" smtClean="0"/>
              <a:t> and sends it back.</a:t>
            </a:r>
          </a:p>
          <a:p>
            <a:pPr lvl="2"/>
            <a:r>
              <a:rPr lang="en-US" sz="1600" dirty="0" smtClean="0"/>
              <a:t>Purpose: measure the overhead of each HLL by the simplest application</a:t>
            </a:r>
          </a:p>
          <a:p>
            <a:pPr lvl="1"/>
            <a:r>
              <a:rPr lang="en-US" sz="2000" dirty="0" smtClean="0"/>
              <a:t>Discrete wavelet transform (DWT)</a:t>
            </a:r>
          </a:p>
          <a:p>
            <a:pPr lvl="1"/>
            <a:r>
              <a:rPr lang="en-US" sz="2000" dirty="0" smtClean="0"/>
              <a:t>Data encryption standard (DES) algorithm</a:t>
            </a:r>
            <a:r>
              <a:rPr lang="en-US" sz="1600" dirty="0" smtClean="0"/>
              <a:t> </a:t>
            </a:r>
          </a:p>
          <a:p>
            <a:pPr lvl="1"/>
            <a:r>
              <a:rPr lang="en-US" sz="2000" dirty="0" smtClean="0"/>
              <a:t>DES breaking</a:t>
            </a:r>
            <a:endParaRPr lang="en-US" sz="2000" dirty="0"/>
          </a:p>
          <a:p>
            <a:endParaRPr lang="en-US" b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Cray-XD1 platform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91600" cy="5257800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marL="52388" indent="-52388"/>
            <a:r>
              <a:rPr lang="en-US" sz="2000" dirty="0" smtClean="0"/>
              <a:t>    General structure of the XD1:</a:t>
            </a:r>
          </a:p>
          <a:p>
            <a:pPr marL="168275" lvl="1" indent="236538"/>
            <a:r>
              <a:rPr lang="en-US" sz="1800" dirty="0" smtClean="0"/>
              <a:t>One chassis houses 6 compute cards</a:t>
            </a:r>
            <a:endParaRPr lang="en-US" sz="1800" dirty="0"/>
          </a:p>
          <a:p>
            <a:pPr marL="168275" lvl="1" indent="236538"/>
            <a:r>
              <a:rPr lang="en-US" sz="1800" dirty="0" smtClean="0"/>
              <a:t>Cards are connected via </a:t>
            </a:r>
            <a:r>
              <a:rPr lang="en-US" sz="1800" dirty="0" err="1" smtClean="0"/>
              <a:t>RapidArray</a:t>
            </a:r>
            <a:endParaRPr lang="en-US" sz="1800" dirty="0" smtClean="0"/>
          </a:p>
          <a:p>
            <a:pPr marL="168275" lvl="1" indent="236538">
              <a:buNone/>
            </a:pPr>
            <a:r>
              <a:rPr lang="en-US" sz="1800" dirty="0" smtClean="0"/>
              <a:t>switch fabric</a:t>
            </a:r>
          </a:p>
          <a:p>
            <a:pPr marL="168275" lvl="1" indent="236538"/>
            <a:r>
              <a:rPr lang="en-US" sz="1800" dirty="0" smtClean="0"/>
              <a:t>2 AMD </a:t>
            </a:r>
            <a:r>
              <a:rPr lang="en-US" sz="1800" dirty="0" err="1" smtClean="0"/>
              <a:t>Opteron</a:t>
            </a:r>
            <a:r>
              <a:rPr lang="en-US" sz="1800" dirty="0" smtClean="0"/>
              <a:t> </a:t>
            </a:r>
            <a:r>
              <a:rPr lang="en-US" sz="1800" dirty="0" err="1" smtClean="0"/>
              <a:t>uP</a:t>
            </a:r>
            <a:r>
              <a:rPr lang="en-US" sz="1800" dirty="0" smtClean="0"/>
              <a:t>, 2 </a:t>
            </a:r>
            <a:r>
              <a:rPr lang="en-US" sz="1800" dirty="0" err="1" smtClean="0"/>
              <a:t>RapidArry</a:t>
            </a:r>
            <a:endParaRPr lang="en-US" sz="1800" dirty="0" smtClean="0"/>
          </a:p>
          <a:p>
            <a:pPr marL="168275" lvl="1" indent="236538">
              <a:buNone/>
            </a:pPr>
            <a:r>
              <a:rPr lang="en-US" sz="1800" dirty="0" err="1" smtClean="0"/>
              <a:t>proceesor</a:t>
            </a:r>
            <a:r>
              <a:rPr lang="en-US" sz="1800" dirty="0" smtClean="0"/>
              <a:t> and 1 FPGA accelerator</a:t>
            </a:r>
          </a:p>
          <a:p>
            <a:pPr marL="168275" lvl="1" indent="236538">
              <a:buNone/>
            </a:pPr>
            <a:r>
              <a:rPr lang="en-US" sz="1800" dirty="0" smtClean="0"/>
              <a:t>on each compute card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29241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305" y="1447800"/>
            <a:ext cx="39222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6138446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XD1 development flow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1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Easy-of-use in terms of acquisition time</a:t>
            </a:r>
            <a:endParaRPr lang="en-US" sz="2400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362200"/>
            <a:ext cx="71532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41048" name="Group 88"/>
          <p:cNvGrpSpPr>
            <a:grpSpLocks/>
          </p:cNvGrpSpPr>
          <p:nvPr/>
        </p:nvGrpSpPr>
        <p:grpSpPr bwMode="auto">
          <a:xfrm>
            <a:off x="1981200" y="1947863"/>
            <a:ext cx="762000" cy="665162"/>
            <a:chOff x="1110" y="2656"/>
            <a:chExt cx="1549" cy="1351"/>
          </a:xfrm>
        </p:grpSpPr>
        <p:sp>
          <p:nvSpPr>
            <p:cNvPr id="41049" name="AutoShape 89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0" name="AutoShape 90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1" name="AutoShape 91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1981200" y="2862263"/>
            <a:ext cx="762000" cy="665162"/>
            <a:chOff x="3174" y="2656"/>
            <a:chExt cx="1549" cy="1351"/>
          </a:xfrm>
        </p:grpSpPr>
        <p:sp>
          <p:nvSpPr>
            <p:cNvPr id="41053" name="AutoShape 93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4" name="AutoShape 94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5" name="AutoShape 95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56" name="Line 96"/>
          <p:cNvSpPr>
            <a:spLocks noChangeShapeType="1"/>
          </p:cNvSpPr>
          <p:nvPr/>
        </p:nvSpPr>
        <p:spPr bwMode="auto">
          <a:xfrm>
            <a:off x="2590800" y="25574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2895600" y="1970088"/>
            <a:ext cx="61975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Reconfigurable Computing (RC) design flow</a:t>
            </a:r>
            <a:endParaRPr lang="en-US" sz="2400" dirty="0"/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gray">
          <a:xfrm>
            <a:off x="2178050" y="20462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2590800" y="3471863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2895600" y="2884488"/>
            <a:ext cx="566853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High level language (HLL) based design</a:t>
            </a:r>
            <a:endParaRPr lang="en-US" sz="2400" dirty="0"/>
          </a:p>
        </p:txBody>
      </p:sp>
      <p:sp>
        <p:nvSpPr>
          <p:cNvPr id="41061" name="Text Box 101"/>
          <p:cNvSpPr txBox="1">
            <a:spLocks noChangeArrowheads="1"/>
          </p:cNvSpPr>
          <p:nvPr/>
        </p:nvSpPr>
        <p:spPr bwMode="gray">
          <a:xfrm>
            <a:off x="2178050" y="29606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2</a:t>
            </a:r>
          </a:p>
        </p:txBody>
      </p:sp>
      <p:grpSp>
        <p:nvGrpSpPr>
          <p:cNvPr id="41062" name="Group 102"/>
          <p:cNvGrpSpPr>
            <a:grpSpLocks/>
          </p:cNvGrpSpPr>
          <p:nvPr/>
        </p:nvGrpSpPr>
        <p:grpSpPr bwMode="auto">
          <a:xfrm>
            <a:off x="1981200" y="3754438"/>
            <a:ext cx="762000" cy="665162"/>
            <a:chOff x="1110" y="2656"/>
            <a:chExt cx="1549" cy="1351"/>
          </a:xfrm>
        </p:grpSpPr>
        <p:sp>
          <p:nvSpPr>
            <p:cNvPr id="41063" name="AutoShape 10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4" name="AutoShape 10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5" name="AutoShape 10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66" name="Group 106"/>
          <p:cNvGrpSpPr>
            <a:grpSpLocks/>
          </p:cNvGrpSpPr>
          <p:nvPr/>
        </p:nvGrpSpPr>
        <p:grpSpPr bwMode="auto">
          <a:xfrm>
            <a:off x="1981200" y="4668838"/>
            <a:ext cx="762000" cy="665162"/>
            <a:chOff x="3174" y="2656"/>
            <a:chExt cx="1549" cy="1351"/>
          </a:xfrm>
        </p:grpSpPr>
        <p:sp>
          <p:nvSpPr>
            <p:cNvPr id="41067" name="AutoShape 10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8" name="AutoShape 10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9" name="AutoShape 10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70" name="Line 110"/>
          <p:cNvSpPr>
            <a:spLocks noChangeShapeType="1"/>
          </p:cNvSpPr>
          <p:nvPr/>
        </p:nvSpPr>
        <p:spPr bwMode="auto">
          <a:xfrm>
            <a:off x="2590800" y="43640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2895600" y="3776663"/>
            <a:ext cx="46584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Metrics of HLL and quantification</a:t>
            </a:r>
            <a:endParaRPr lang="en-US" sz="2400" dirty="0"/>
          </a:p>
        </p:txBody>
      </p:sp>
      <p:sp>
        <p:nvSpPr>
          <p:cNvPr id="41072" name="Text Box 112"/>
          <p:cNvSpPr txBox="1">
            <a:spLocks noChangeArrowheads="1"/>
          </p:cNvSpPr>
          <p:nvPr/>
        </p:nvSpPr>
        <p:spPr bwMode="gray">
          <a:xfrm>
            <a:off x="2178050" y="38528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/>
              <a:t>3</a:t>
            </a:r>
          </a:p>
        </p:txBody>
      </p:sp>
      <p:sp>
        <p:nvSpPr>
          <p:cNvPr id="41073" name="Line 113"/>
          <p:cNvSpPr>
            <a:spLocks noChangeShapeType="1"/>
          </p:cNvSpPr>
          <p:nvPr/>
        </p:nvSpPr>
        <p:spPr bwMode="auto">
          <a:xfrm>
            <a:off x="2590800" y="5278438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4" name="Text Box 114"/>
          <p:cNvSpPr txBox="1">
            <a:spLocks noChangeArrowheads="1"/>
          </p:cNvSpPr>
          <p:nvPr/>
        </p:nvSpPr>
        <p:spPr bwMode="auto">
          <a:xfrm>
            <a:off x="2895600" y="4691063"/>
            <a:ext cx="31806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 smtClean="0"/>
              <a:t>Experiment and result</a:t>
            </a:r>
            <a:endParaRPr lang="en-US" sz="2400" dirty="0"/>
          </a:p>
        </p:txBody>
      </p:sp>
      <p:sp>
        <p:nvSpPr>
          <p:cNvPr id="41075" name="Text Box 115"/>
          <p:cNvSpPr txBox="1">
            <a:spLocks noChangeArrowheads="1"/>
          </p:cNvSpPr>
          <p:nvPr/>
        </p:nvSpPr>
        <p:spPr bwMode="gray">
          <a:xfrm>
            <a:off x="2178050" y="476726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2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Efficiency and development time</a:t>
            </a:r>
            <a:endParaRPr lang="en-US" sz="2400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562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3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Tools Efficiency vs. Easy-of-use</a:t>
            </a:r>
            <a:endParaRPr lang="en-US" sz="2400" b="1" dirty="0"/>
          </a:p>
          <a:p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534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3 – cont.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Tools Efficiency vs. Easy-of-use</a:t>
            </a: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7245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5029200"/>
          </a:xfrm>
        </p:spPr>
        <p:txBody>
          <a:bodyPr/>
          <a:lstStyle/>
          <a:p>
            <a:r>
              <a:rPr lang="en-US" sz="2200" dirty="0" smtClean="0"/>
              <a:t>A formal methodology and framework is established to evaluate different high level programming paradigms for RC application</a:t>
            </a:r>
          </a:p>
          <a:p>
            <a:r>
              <a:rPr lang="en-US" sz="2200" dirty="0" smtClean="0"/>
              <a:t>The metrics we devised were easy-of-use, and efficiency of generating hardware characterized by high throughput at the lowest cost of resource usage</a:t>
            </a:r>
          </a:p>
          <a:p>
            <a:r>
              <a:rPr lang="en-US" sz="2200" dirty="0" smtClean="0"/>
              <a:t>Encouraging</a:t>
            </a:r>
            <a:r>
              <a:rPr lang="en-US" sz="2400" dirty="0" smtClean="0"/>
              <a:t>: </a:t>
            </a:r>
          </a:p>
          <a:p>
            <a:pPr lvl="1"/>
            <a:r>
              <a:rPr lang="en-US" sz="1800" dirty="0" smtClean="0"/>
              <a:t>preliminary results achieved by HLL are close to manual HDL</a:t>
            </a:r>
          </a:p>
          <a:p>
            <a:pPr lvl="1"/>
            <a:r>
              <a:rPr lang="en-US" sz="1800" dirty="0" smtClean="0"/>
              <a:t>The SW to HW porting becomes considerably easier and more efficient with every new release</a:t>
            </a:r>
          </a:p>
          <a:p>
            <a:r>
              <a:rPr lang="en-US" sz="2200" dirty="0" smtClean="0"/>
              <a:t>Lesson learned:</a:t>
            </a:r>
          </a:p>
          <a:p>
            <a:pPr lvl="1"/>
            <a:r>
              <a:rPr lang="en-US" sz="1800" dirty="0" smtClean="0"/>
              <a:t>Optimized hardware is not the same as software optimization</a:t>
            </a:r>
          </a:p>
          <a:p>
            <a:pPr lvl="1"/>
            <a:r>
              <a:rPr lang="en-US" sz="1800" dirty="0" smtClean="0"/>
              <a:t>Some hardware knowledge is still needed for performance optimization, for creating a new platform wrapper, etc.</a:t>
            </a:r>
          </a:p>
          <a:p>
            <a:pPr lvl="1"/>
            <a:r>
              <a:rPr lang="en-US" sz="1800" dirty="0" smtClean="0"/>
              <a:t>Debugging hardware is another major problem. Tracing is difficult since the internal VHDL signals are unknown.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886200" y="1600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gray">
          <a:xfrm>
            <a:off x="4038600" y="32004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Questions?</a:t>
            </a:r>
            <a:endParaRPr lang="en-US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81600"/>
          </a:xfrm>
        </p:spPr>
        <p:txBody>
          <a:bodyPr/>
          <a:lstStyle/>
          <a:p>
            <a:r>
              <a:rPr lang="en-US" sz="1800" dirty="0" smtClean="0"/>
              <a:t>[1] W. </a:t>
            </a:r>
            <a:r>
              <a:rPr lang="en-US" sz="1800" dirty="0" err="1" smtClean="0"/>
              <a:t>Luk</a:t>
            </a:r>
            <a:r>
              <a:rPr lang="en-US" sz="1800" dirty="0" smtClean="0"/>
              <a:t>, N. </a:t>
            </a:r>
            <a:r>
              <a:rPr lang="en-US" sz="1800" dirty="0" err="1" smtClean="0"/>
              <a:t>Shirazi</a:t>
            </a:r>
            <a:r>
              <a:rPr lang="en-US" sz="1800" dirty="0" smtClean="0"/>
              <a:t>, and P.Y.K. Cheung, Compilation Tools for Run-time Reconfigurable Designs, IEEE symposium on Field-Programmable Custom Computing Machines, FCCM 1997; 56-65</a:t>
            </a:r>
          </a:p>
          <a:p>
            <a:r>
              <a:rPr lang="en-US" sz="1800" dirty="0" smtClean="0"/>
              <a:t>[2] K. </a:t>
            </a:r>
            <a:r>
              <a:rPr lang="en-US" sz="1800" dirty="0" err="1" smtClean="0"/>
              <a:t>Comptoon</a:t>
            </a:r>
            <a:r>
              <a:rPr lang="en-US" sz="1800" dirty="0" smtClean="0"/>
              <a:t>, S. Hauck, Reconfigurable Computing: A survey of Systems and Software, ACM Computing Surveys 34 (2) (2002) 171-210</a:t>
            </a:r>
          </a:p>
          <a:p>
            <a:r>
              <a:rPr lang="en-US" sz="1800" dirty="0" smtClean="0"/>
              <a:t>Impulse C – “Impulse Accelerated Technologies” website available at </a:t>
            </a:r>
            <a:r>
              <a:rPr lang="en-US" sz="1800" dirty="0" smtClean="0">
                <a:hlinkClick r:id="rId2"/>
              </a:rPr>
              <a:t>http://www.impulsec.com/</a:t>
            </a:r>
            <a:endParaRPr lang="en-US" sz="1800" dirty="0" smtClean="0"/>
          </a:p>
          <a:p>
            <a:r>
              <a:rPr lang="en-US" sz="1800" dirty="0" smtClean="0"/>
              <a:t>Mitrion website available at </a:t>
            </a:r>
            <a:r>
              <a:rPr lang="en-US" sz="1800" dirty="0" smtClean="0">
                <a:hlinkClick r:id="rId3"/>
              </a:rPr>
              <a:t>http://www.mitrion.com</a:t>
            </a:r>
            <a:endParaRPr lang="en-US" sz="1800" dirty="0" smtClean="0"/>
          </a:p>
          <a:p>
            <a:r>
              <a:rPr lang="en-US" sz="1800" dirty="0" err="1" smtClean="0"/>
              <a:t>DSPLogic</a:t>
            </a:r>
            <a:r>
              <a:rPr lang="en-US" sz="1800" dirty="0" smtClean="0"/>
              <a:t> website available at </a:t>
            </a:r>
            <a:r>
              <a:rPr lang="en-US" sz="1800" dirty="0" smtClean="0">
                <a:hlinkClick r:id="rId4"/>
              </a:rPr>
              <a:t>http://www,dsplogic.com</a:t>
            </a:r>
            <a:endParaRPr lang="en-US" sz="1800" dirty="0" smtClean="0"/>
          </a:p>
          <a:p>
            <a:r>
              <a:rPr lang="en-US" sz="1800" dirty="0" err="1" smtClean="0"/>
              <a:t>Crat</a:t>
            </a:r>
            <a:r>
              <a:rPr lang="en-US" sz="1800" dirty="0" smtClean="0"/>
              <a:t> website available at </a:t>
            </a:r>
            <a:r>
              <a:rPr lang="en-US" sz="1800" dirty="0" smtClean="0">
                <a:hlinkClick r:id="rId5"/>
              </a:rPr>
              <a:t>http://www.cray.com</a:t>
            </a:r>
            <a:endParaRPr lang="en-US" sz="1800" dirty="0" smtClean="0"/>
          </a:p>
          <a:p>
            <a:endParaRPr lang="en-US" sz="1800" dirty="0"/>
          </a:p>
          <a:p>
            <a:endParaRPr lang="en-US" sz="1800" b="1" dirty="0"/>
          </a:p>
          <a:p>
            <a:pPr lvl="1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 design flow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953000"/>
          </a:xfrm>
        </p:spPr>
        <p:txBody>
          <a:bodyPr/>
          <a:lstStyle/>
          <a:p>
            <a:r>
              <a:rPr lang="en-US" sz="2400" dirty="0" smtClean="0"/>
              <a:t>Reconfigurable Computing system takes the advantage Hardware (e.g. FPGA) acceleration</a:t>
            </a:r>
          </a:p>
          <a:p>
            <a:r>
              <a:rPr lang="en-US" sz="2400" dirty="0" smtClean="0"/>
              <a:t>Two main mechanisms for acceleration:</a:t>
            </a:r>
          </a:p>
          <a:p>
            <a:pPr lvl="1"/>
            <a:r>
              <a:rPr lang="en-US" sz="2000" dirty="0" smtClean="0"/>
              <a:t>Loop unrolling and pipelining</a:t>
            </a:r>
          </a:p>
          <a:p>
            <a:r>
              <a:rPr lang="en-US" sz="2400" dirty="0" smtClean="0"/>
              <a:t>Not all computations are fit for FPGA</a:t>
            </a:r>
          </a:p>
          <a:p>
            <a:pPr lvl="1"/>
            <a:r>
              <a:rPr lang="en-US" sz="2000" dirty="0" smtClean="0"/>
              <a:t>Control intensive application</a:t>
            </a:r>
          </a:p>
          <a:p>
            <a:pPr lvl="1"/>
            <a:r>
              <a:rPr lang="en-US" sz="2000" dirty="0" smtClean="0"/>
              <a:t>Floating point operations</a:t>
            </a:r>
          </a:p>
          <a:p>
            <a:pPr lvl="1"/>
            <a:r>
              <a:rPr lang="en-US" sz="2000" dirty="0" smtClean="0"/>
              <a:t>Data transfer overhead</a:t>
            </a:r>
          </a:p>
          <a:p>
            <a:r>
              <a:rPr lang="en-US" sz="2400" dirty="0" smtClean="0"/>
              <a:t>RC system is naturally a hybrid system which consists both software and hardware</a:t>
            </a:r>
          </a:p>
          <a:p>
            <a:r>
              <a:rPr lang="en-US" sz="2400" dirty="0" smtClean="0"/>
              <a:t>Programming SW in C/C++/Java, HW in VHDL/</a:t>
            </a:r>
            <a:r>
              <a:rPr lang="en-US" sz="2400" dirty="0" err="1" smtClean="0"/>
              <a:t>Verilog</a:t>
            </a:r>
            <a:endParaRPr lang="en-US" sz="2400" dirty="0" smtClean="0"/>
          </a:p>
          <a:p>
            <a:r>
              <a:rPr lang="en-US" sz="2400" dirty="0" smtClean="0"/>
              <a:t>HW and SW partitioning</a:t>
            </a:r>
          </a:p>
          <a:p>
            <a:endParaRPr lang="en-US" sz="24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 OR C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sz="2400" b="1" dirty="0" smtClean="0"/>
              <a:t>HDL is not so friendly</a:t>
            </a:r>
          </a:p>
          <a:p>
            <a:pPr lvl="1"/>
            <a:r>
              <a:rPr lang="en-US" sz="2000" b="1" dirty="0" smtClean="0"/>
              <a:t>Ratio of VHDL to C developers 1: 10000</a:t>
            </a:r>
          </a:p>
          <a:p>
            <a:pPr lvl="1"/>
            <a:r>
              <a:rPr lang="en-US" sz="2000" b="1" dirty="0" smtClean="0"/>
              <a:t>Function is </a:t>
            </a:r>
            <a:r>
              <a:rPr lang="en-US" sz="2000" b="1" dirty="0" smtClean="0"/>
              <a:t>dependent </a:t>
            </a:r>
            <a:r>
              <a:rPr lang="en-US" sz="2000" b="1" dirty="0" smtClean="0"/>
              <a:t>on architecture, not portable</a:t>
            </a:r>
          </a:p>
          <a:p>
            <a:pPr lvl="1"/>
            <a:r>
              <a:rPr lang="en-US" sz="2000" b="1" dirty="0" smtClean="0"/>
              <a:t>Tedious, slow development cycle…</a:t>
            </a:r>
          </a:p>
          <a:p>
            <a:r>
              <a:rPr lang="en-US" sz="2400" dirty="0" smtClean="0"/>
              <a:t>Most application developers are willing to give up some performance and chip utilization in exchange of productivity</a:t>
            </a:r>
          </a:p>
          <a:p>
            <a:r>
              <a:rPr lang="en-US" sz="2400" dirty="0" smtClean="0"/>
              <a:t>High-level design tools are hence raised!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design flow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r>
              <a:rPr lang="en-US" sz="2400" dirty="0" smtClean="0"/>
              <a:t>High level design flow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0"/>
            <a:r>
              <a:rPr lang="en-US" sz="2400" dirty="0" smtClean="0"/>
              <a:t>Describing HW using HLLs is possible, and has been tried in several commercial products, such as Xilinx Forge, </a:t>
            </a:r>
            <a:r>
              <a:rPr lang="en-US" sz="2400" dirty="0" err="1" smtClean="0"/>
              <a:t>Celoxica</a:t>
            </a:r>
            <a:r>
              <a:rPr lang="en-US" sz="2400" dirty="0" smtClean="0"/>
              <a:t> Handel-C, Impulse-C, Mitrion-C, DSPLogic, etc.</a:t>
            </a:r>
          </a:p>
          <a:p>
            <a:endParaRPr lang="en-US" sz="2400" dirty="0"/>
          </a:p>
          <a:p>
            <a:endParaRPr lang="en-US" b="1" dirty="0"/>
          </a:p>
          <a:p>
            <a:pPr lvl="1"/>
            <a:endParaRPr lang="en-US" dirty="0"/>
          </a:p>
        </p:txBody>
      </p:sp>
      <p:grpSp>
        <p:nvGrpSpPr>
          <p:cNvPr id="73" name="组合 72"/>
          <p:cNvGrpSpPr/>
          <p:nvPr/>
        </p:nvGrpSpPr>
        <p:grpSpPr>
          <a:xfrm>
            <a:off x="2971800" y="2057400"/>
            <a:ext cx="4114800" cy="3124200"/>
            <a:chOff x="609600" y="2514600"/>
            <a:chExt cx="4114800" cy="3124200"/>
          </a:xfrm>
        </p:grpSpPr>
        <p:grpSp>
          <p:nvGrpSpPr>
            <p:cNvPr id="70" name="组合 69"/>
            <p:cNvGrpSpPr/>
            <p:nvPr/>
          </p:nvGrpSpPr>
          <p:grpSpPr>
            <a:xfrm>
              <a:off x="609600" y="2514600"/>
              <a:ext cx="4114800" cy="3124200"/>
              <a:chOff x="609600" y="2514600"/>
              <a:chExt cx="5181600" cy="3886200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609600" y="2514600"/>
                <a:ext cx="5181600" cy="3886200"/>
                <a:chOff x="1935163" y="1858963"/>
                <a:chExt cx="5894387" cy="4849812"/>
              </a:xfrm>
            </p:grpSpPr>
            <p:sp>
              <p:nvSpPr>
                <p:cNvPr id="5" name="AutoShape 4"/>
                <p:cNvSpPr>
                  <a:spLocks noChangeArrowheads="1"/>
                </p:cNvSpPr>
                <p:nvPr/>
              </p:nvSpPr>
              <p:spPr bwMode="auto">
                <a:xfrm>
                  <a:off x="2795588" y="2952750"/>
                  <a:ext cx="738187" cy="331788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82880" rIns="0" bIns="0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HDL</a:t>
                  </a:r>
                </a:p>
                <a:p>
                  <a:endParaRPr lang="en-US" sz="1200" dirty="0">
                    <a:latin typeface="Tahoma" pitchFamily="48" charset="0"/>
                  </a:endParaRPr>
                </a:p>
              </p:txBody>
            </p:sp>
            <p:sp>
              <p:nvSpPr>
                <p:cNvPr id="6" name="AutoShape 5"/>
                <p:cNvSpPr>
                  <a:spLocks noChangeArrowheads="1"/>
                </p:cNvSpPr>
                <p:nvPr/>
              </p:nvSpPr>
              <p:spPr bwMode="auto">
                <a:xfrm>
                  <a:off x="2711450" y="3981450"/>
                  <a:ext cx="911225" cy="381000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82880" rIns="0" bIns="0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Netlist</a:t>
                  </a:r>
                </a:p>
                <a:p>
                  <a:endParaRPr lang="en-US" sz="1200" dirty="0">
                    <a:latin typeface="Tahoma" pitchFamily="48" charset="0"/>
                  </a:endParaRPr>
                </a:p>
              </p:txBody>
            </p:sp>
            <p:sp>
              <p:nvSpPr>
                <p:cNvPr id="7" name="AutoShape 6"/>
                <p:cNvSpPr>
                  <a:spLocks noChangeArrowheads="1"/>
                </p:cNvSpPr>
                <p:nvPr/>
              </p:nvSpPr>
              <p:spPr bwMode="auto">
                <a:xfrm>
                  <a:off x="2752725" y="5073650"/>
                  <a:ext cx="801688" cy="381000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82880" rIns="0" bIns="0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Bitfile</a:t>
                  </a:r>
                </a:p>
                <a:p>
                  <a:endParaRPr lang="en-US" sz="1200" dirty="0">
                    <a:latin typeface="Tahoma" pitchFamily="48" charset="0"/>
                  </a:endParaRPr>
                </a:p>
              </p:txBody>
            </p:sp>
            <p:grpSp>
              <p:nvGrpSpPr>
                <p:cNvPr id="8" name="Group 7"/>
                <p:cNvGrpSpPr>
                  <a:grpSpLocks/>
                </p:cNvGrpSpPr>
                <p:nvPr/>
              </p:nvGrpSpPr>
              <p:grpSpPr bwMode="auto">
                <a:xfrm>
                  <a:off x="2689225" y="5619750"/>
                  <a:ext cx="1770063" cy="1089025"/>
                  <a:chOff x="4066" y="3541"/>
                  <a:chExt cx="821" cy="476"/>
                </a:xfrm>
              </p:grpSpPr>
              <p:grpSp>
                <p:nvGrpSpPr>
                  <p:cNvPr id="2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4090" y="3559"/>
                    <a:ext cx="797" cy="458"/>
                    <a:chOff x="1690" y="3739"/>
                    <a:chExt cx="797" cy="458"/>
                  </a:xfrm>
                </p:grpSpPr>
                <p:sp>
                  <p:nvSpPr>
                    <p:cNvPr id="46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5" y="382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5" y="3904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5" y="3985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5" y="4066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0" name="Rectangl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0" y="3820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0" y="3901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2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0" y="3982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0" y="406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Rectangle 1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774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Rectangle 1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868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Rectangle 1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62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Rectangle 2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56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Rectangle 2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150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Rectangle 22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244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Rectangle 23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38" y="4143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Rectangle 24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771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Rectangle 25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865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Rectangle 26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1959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Rectangle 27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053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Rectangle 28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147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29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241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30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2335" y="3747"/>
                      <a:ext cx="62" cy="4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9050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752" y="3798"/>
                      <a:ext cx="672" cy="336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5875">
                      <a:solidFill>
                        <a:srgbClr val="C0C0C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tIns="137160"/>
                    <a:lstStyle/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1400">
                          <a:latin typeface="Tahoma" pitchFamily="48" charset="0"/>
                        </a:rPr>
                        <a:t>Processor</a:t>
                      </a:r>
                    </a:p>
                  </p:txBody>
                </p:sp>
              </p:grpSp>
              <p:sp>
                <p:nvSpPr>
                  <p:cNvPr id="2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362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3706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3787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801" y="3868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066" y="3622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4066" y="3703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66" y="3784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066" y="386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4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150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Rectangle 4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44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Rectangle 4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38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4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32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Rectangle 4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526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45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20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4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714" y="3945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4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147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Rectangle 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241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4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35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Rectangle 5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29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Rectangle 5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523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Rectangl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617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Rectangl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711" y="3549"/>
                    <a:ext cx="62" cy="45"/>
                  </a:xfrm>
                  <a:prstGeom prst="rect">
                    <a:avLst/>
                  </a:prstGeom>
                  <a:solidFill>
                    <a:srgbClr val="C0C0C0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8" y="3600"/>
                    <a:ext cx="672" cy="33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tIns="137160"/>
                  <a:lstStyle/>
                  <a:p>
                    <a:pPr algn="ctr" eaLnBrk="1" hangingPunct="1"/>
                    <a:r>
                      <a:rPr lang="en-US" sz="1000" dirty="0">
                        <a:solidFill>
                          <a:schemeClr val="bg1"/>
                        </a:solidFill>
                        <a:latin typeface="Tahoma" pitchFamily="48" charset="0"/>
                      </a:rPr>
                      <a:t>            FPGA</a:t>
                    </a:r>
                  </a:p>
                </p:txBody>
              </p:sp>
            </p:grpSp>
            <p:sp>
              <p:nvSpPr>
                <p:cNvPr id="9" name="AutoShape 56"/>
                <p:cNvSpPr>
                  <a:spLocks noChangeArrowheads="1"/>
                </p:cNvSpPr>
                <p:nvPr/>
              </p:nvSpPr>
              <p:spPr bwMode="auto">
                <a:xfrm>
                  <a:off x="2116138" y="3451225"/>
                  <a:ext cx="2219325" cy="3317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RT Synthesis</a:t>
                  </a:r>
                </a:p>
              </p:txBody>
            </p:sp>
            <p:sp>
              <p:nvSpPr>
                <p:cNvPr id="10" name="AutoShape 57"/>
                <p:cNvSpPr>
                  <a:spLocks noChangeArrowheads="1"/>
                </p:cNvSpPr>
                <p:nvPr/>
              </p:nvSpPr>
              <p:spPr bwMode="auto">
                <a:xfrm>
                  <a:off x="2108200" y="4564063"/>
                  <a:ext cx="2219325" cy="331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Physical Design</a:t>
                  </a:r>
                </a:p>
              </p:txBody>
            </p:sp>
            <p:sp>
              <p:nvSpPr>
                <p:cNvPr id="11" name="AutoShape 58"/>
                <p:cNvSpPr>
                  <a:spLocks noChangeArrowheads="1"/>
                </p:cNvSpPr>
                <p:nvPr/>
              </p:nvSpPr>
              <p:spPr bwMode="auto">
                <a:xfrm>
                  <a:off x="5338763" y="3960813"/>
                  <a:ext cx="2490787" cy="331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Technology Mapping</a:t>
                  </a:r>
                </a:p>
              </p:txBody>
            </p:sp>
            <p:sp>
              <p:nvSpPr>
                <p:cNvPr id="12" name="AutoShape 59"/>
                <p:cNvSpPr>
                  <a:spLocks noChangeArrowheads="1"/>
                </p:cNvSpPr>
                <p:nvPr/>
              </p:nvSpPr>
              <p:spPr bwMode="auto">
                <a:xfrm>
                  <a:off x="5308600" y="4521200"/>
                  <a:ext cx="2490788" cy="3317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Placement</a:t>
                  </a:r>
                </a:p>
              </p:txBody>
            </p:sp>
            <p:sp>
              <p:nvSpPr>
                <p:cNvPr id="13" name="AutoShape 60"/>
                <p:cNvSpPr>
                  <a:spLocks noChangeArrowheads="1"/>
                </p:cNvSpPr>
                <p:nvPr/>
              </p:nvSpPr>
              <p:spPr bwMode="auto">
                <a:xfrm>
                  <a:off x="5326063" y="5067300"/>
                  <a:ext cx="2490787" cy="3317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Routing</a:t>
                  </a:r>
                </a:p>
              </p:txBody>
            </p:sp>
            <p:sp>
              <p:nvSpPr>
                <p:cNvPr id="14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4287838" y="3906838"/>
                  <a:ext cx="1096962" cy="61595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62"/>
                <p:cNvSpPr>
                  <a:spLocks noChangeShapeType="1"/>
                </p:cNvSpPr>
                <p:nvPr/>
              </p:nvSpPr>
              <p:spPr bwMode="auto">
                <a:xfrm>
                  <a:off x="4251325" y="4916488"/>
                  <a:ext cx="1120775" cy="5556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64"/>
                <p:cNvSpPr>
                  <a:spLocks noChangeShapeType="1"/>
                </p:cNvSpPr>
                <p:nvPr/>
              </p:nvSpPr>
              <p:spPr bwMode="auto">
                <a:xfrm>
                  <a:off x="3157538" y="3775075"/>
                  <a:ext cx="0" cy="211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65"/>
                <p:cNvSpPr>
                  <a:spLocks noChangeShapeType="1"/>
                </p:cNvSpPr>
                <p:nvPr/>
              </p:nvSpPr>
              <p:spPr bwMode="auto">
                <a:xfrm>
                  <a:off x="3162300" y="4357688"/>
                  <a:ext cx="0" cy="1984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AutoShape 70"/>
                <p:cNvSpPr>
                  <a:spLocks noChangeArrowheads="1"/>
                </p:cNvSpPr>
                <p:nvPr/>
              </p:nvSpPr>
              <p:spPr bwMode="auto">
                <a:xfrm>
                  <a:off x="1935163" y="2408238"/>
                  <a:ext cx="2589212" cy="33178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C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High-level Synthesis</a:t>
                  </a:r>
                </a:p>
              </p:txBody>
            </p:sp>
            <p:sp>
              <p:nvSpPr>
                <p:cNvPr id="19" name="Line 71"/>
                <p:cNvSpPr>
                  <a:spLocks noChangeShapeType="1"/>
                </p:cNvSpPr>
                <p:nvPr/>
              </p:nvSpPr>
              <p:spPr bwMode="auto">
                <a:xfrm>
                  <a:off x="3173413" y="2732088"/>
                  <a:ext cx="0" cy="2111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AutoShape 74"/>
                <p:cNvSpPr>
                  <a:spLocks noChangeArrowheads="1"/>
                </p:cNvSpPr>
                <p:nvPr/>
              </p:nvSpPr>
              <p:spPr bwMode="auto">
                <a:xfrm>
                  <a:off x="1935163" y="1858963"/>
                  <a:ext cx="2491964" cy="357956"/>
                </a:xfrm>
                <a:prstGeom prst="foldedCorner">
                  <a:avLst>
                    <a:gd name="adj" fmla="val 125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82880" rIns="0" bIns="0"/>
                <a:lstStyle/>
                <a:p>
                  <a:pPr algn="ctr"/>
                  <a:r>
                    <a:rPr lang="en-US" sz="1000" dirty="0">
                      <a:solidFill>
                        <a:schemeClr val="bg1"/>
                      </a:solidFill>
                      <a:latin typeface="Tahoma" pitchFamily="48" charset="0"/>
                    </a:rPr>
                    <a:t>C/C++, Java, </a:t>
                  </a:r>
                  <a:r>
                    <a:rPr lang="en-US" sz="1000" dirty="0" err="1" smtClean="0">
                      <a:solidFill>
                        <a:schemeClr val="bg1"/>
                      </a:solidFill>
                      <a:latin typeface="Tahoma" pitchFamily="48" charset="0"/>
                    </a:rPr>
                    <a:t>Simulink</a:t>
                  </a:r>
                  <a:r>
                    <a:rPr lang="en-US" sz="1000" dirty="0" smtClean="0">
                      <a:solidFill>
                        <a:schemeClr val="bg1"/>
                      </a:solidFill>
                      <a:latin typeface="Tahoma" pitchFamily="48" charset="0"/>
                    </a:rPr>
                    <a:t>, etc</a:t>
                  </a:r>
                  <a:endParaRPr lang="en-US" sz="1000" dirty="0">
                    <a:solidFill>
                      <a:schemeClr val="bg1"/>
                    </a:solidFill>
                    <a:latin typeface="Tahoma" pitchFamily="48" charset="0"/>
                  </a:endParaRPr>
                </a:p>
                <a:p>
                  <a:endParaRPr lang="en-US" sz="1000" dirty="0">
                    <a:latin typeface="Tahoma" pitchFamily="48" charset="0"/>
                  </a:endParaRPr>
                </a:p>
              </p:txBody>
            </p:sp>
            <p:sp>
              <p:nvSpPr>
                <p:cNvPr id="21" name="Line 75"/>
                <p:cNvSpPr>
                  <a:spLocks noChangeShapeType="1"/>
                </p:cNvSpPr>
                <p:nvPr/>
              </p:nvSpPr>
              <p:spPr bwMode="auto">
                <a:xfrm>
                  <a:off x="3179763" y="2224088"/>
                  <a:ext cx="0" cy="1968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" name="Line 64"/>
              <p:cNvSpPr>
                <a:spLocks noChangeShapeType="1"/>
              </p:cNvSpPr>
              <p:nvPr/>
            </p:nvSpPr>
            <p:spPr bwMode="auto">
              <a:xfrm>
                <a:off x="1676400" y="3657600"/>
                <a:ext cx="0" cy="149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1447800" y="4444169"/>
              <a:ext cx="0" cy="1278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1447800" y="48006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Language (HLL)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r>
              <a:rPr lang="en-US" sz="2400" dirty="0" smtClean="0"/>
              <a:t>Benefits of HLL</a:t>
            </a:r>
          </a:p>
          <a:p>
            <a:pPr lvl="1"/>
            <a:r>
              <a:rPr lang="en-US" sz="2000" dirty="0" smtClean="0"/>
              <a:t>Allow mathematicians and computer scientists to develop entire applications without relying on hardware designers.</a:t>
            </a:r>
          </a:p>
          <a:p>
            <a:pPr lvl="1"/>
            <a:r>
              <a:rPr lang="en-US" sz="2000" dirty="0" smtClean="0"/>
              <a:t>Substantially increase the productivity of the design process.</a:t>
            </a:r>
            <a:endParaRPr lang="en-US" sz="2400" dirty="0" smtClean="0"/>
          </a:p>
          <a:p>
            <a:r>
              <a:rPr lang="en-US" sz="2400" dirty="0" smtClean="0"/>
              <a:t>Challenges of HLL</a:t>
            </a:r>
          </a:p>
          <a:p>
            <a:pPr lvl="1"/>
            <a:r>
              <a:rPr lang="en-US" sz="2000" dirty="0" smtClean="0"/>
              <a:t>Able to compile high level description to HDL</a:t>
            </a:r>
          </a:p>
          <a:p>
            <a:pPr lvl="1"/>
            <a:r>
              <a:rPr lang="en-US" sz="2000" dirty="0" smtClean="0"/>
              <a:t>Mutually synchronization and data transfer between microprocessor and FPGA</a:t>
            </a:r>
          </a:p>
          <a:p>
            <a:pPr lvl="1"/>
            <a:r>
              <a:rPr lang="en-US" sz="2000" dirty="0" smtClean="0"/>
              <a:t>Facilitate HW and SW co-simulation and code reuse</a:t>
            </a:r>
          </a:p>
          <a:p>
            <a:r>
              <a:rPr lang="en-US" sz="2400" dirty="0" smtClean="0"/>
              <a:t>This paper review 3 HLLs</a:t>
            </a:r>
          </a:p>
          <a:p>
            <a:pPr lvl="1"/>
            <a:r>
              <a:rPr lang="en-US" sz="2000" dirty="0" smtClean="0"/>
              <a:t>Impulse-C (C-based)</a:t>
            </a:r>
          </a:p>
          <a:p>
            <a:pPr lvl="1"/>
            <a:r>
              <a:rPr lang="en-US" sz="2000" dirty="0" smtClean="0"/>
              <a:t>Mitrion-C (C-based)</a:t>
            </a:r>
          </a:p>
          <a:p>
            <a:pPr lvl="1"/>
            <a:r>
              <a:rPr lang="en-US" sz="2000" dirty="0" smtClean="0"/>
              <a:t>DSPLogic (graphical-based)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b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858000" cy="563563"/>
          </a:xfrm>
        </p:spPr>
        <p:txBody>
          <a:bodyPr/>
          <a:lstStyle/>
          <a:p>
            <a:r>
              <a:rPr lang="en-US" dirty="0" smtClean="0"/>
              <a:t>High Level Language (HLL) – cont.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r>
              <a:rPr lang="en-US" sz="2400" dirty="0" smtClean="0"/>
              <a:t>Why choosing the 3 HLLs for studying</a:t>
            </a:r>
          </a:p>
          <a:p>
            <a:pPr lvl="1"/>
            <a:r>
              <a:rPr lang="en-US" sz="2000" dirty="0" smtClean="0"/>
              <a:t>1) Fully developed HLL tools with variable platform supporting. </a:t>
            </a:r>
          </a:p>
          <a:p>
            <a:pPr lvl="1"/>
            <a:r>
              <a:rPr lang="en-US" sz="2000" dirty="0" smtClean="0"/>
              <a:t>2) Each one wants to reach broader audience of potential RC users. </a:t>
            </a:r>
          </a:p>
          <a:p>
            <a:pPr lvl="1"/>
            <a:r>
              <a:rPr lang="en-US" sz="2000" dirty="0" smtClean="0"/>
              <a:t>3) Each one has different and distinct vision on how to realize its goal.</a:t>
            </a:r>
          </a:p>
          <a:p>
            <a:pPr lvl="2"/>
            <a:r>
              <a:rPr lang="en-US" sz="1600" dirty="0" smtClean="0"/>
              <a:t>Impulse-C: Imperative programming </a:t>
            </a:r>
          </a:p>
          <a:p>
            <a:pPr lvl="2"/>
            <a:r>
              <a:rPr lang="en-US" sz="1600" dirty="0" smtClean="0"/>
              <a:t>Mitrion-C: Functional programming</a:t>
            </a:r>
          </a:p>
          <a:p>
            <a:pPr lvl="2"/>
            <a:r>
              <a:rPr lang="en-US" sz="1600" dirty="0" smtClean="0"/>
              <a:t>DSPLogic: Schematic programming</a:t>
            </a:r>
          </a:p>
          <a:p>
            <a:pPr lvl="1"/>
            <a:endParaRPr lang="en-US" sz="16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b="1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C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5181600"/>
          </a:xfrm>
        </p:spPr>
        <p:txBody>
          <a:bodyPr/>
          <a:lstStyle/>
          <a:p>
            <a:r>
              <a:rPr lang="en-US" sz="2400" dirty="0" smtClean="0"/>
              <a:t>Translate C code to HDL</a:t>
            </a:r>
          </a:p>
          <a:p>
            <a:pPr lvl="1"/>
            <a:r>
              <a:rPr lang="en-US" sz="2000" dirty="0" smtClean="0"/>
              <a:t>A subset of ANSI C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Pragma</a:t>
            </a:r>
          </a:p>
          <a:p>
            <a:pPr lvl="1">
              <a:buNone/>
            </a:pPr>
            <a:r>
              <a:rPr lang="en-US" sz="1800" dirty="0" smtClean="0"/>
              <a:t>pipelining and scheduling features may</a:t>
            </a:r>
          </a:p>
          <a:p>
            <a:pPr lvl="1">
              <a:buNone/>
            </a:pPr>
            <a:r>
              <a:rPr lang="en-US" sz="1800" dirty="0" smtClean="0"/>
              <a:t>be controlled at the level of your C </a:t>
            </a:r>
          </a:p>
          <a:p>
            <a:pPr lvl="1">
              <a:buNone/>
            </a:pPr>
            <a:r>
              <a:rPr lang="en-US" sz="1800" dirty="0" smtClean="0"/>
              <a:t>source code through the use of certain </a:t>
            </a:r>
          </a:p>
          <a:p>
            <a:pPr lvl="1">
              <a:buNone/>
            </a:pPr>
            <a:r>
              <a:rPr lang="en-US" sz="1800" dirty="0" smtClean="0"/>
              <a:t>predefined pragmas, like </a:t>
            </a:r>
            <a:r>
              <a:rPr lang="en-US" sz="1800" i="1" dirty="0" smtClean="0"/>
              <a:t>co pipeline,</a:t>
            </a:r>
          </a:p>
          <a:p>
            <a:pPr lvl="1">
              <a:buNone/>
            </a:pPr>
            <a:r>
              <a:rPr lang="en-US" sz="1800" i="1" dirty="0" smtClean="0"/>
              <a:t>co unroll, </a:t>
            </a:r>
            <a:r>
              <a:rPr lang="en-US" sz="1800" dirty="0" smtClean="0"/>
              <a:t>etc. </a:t>
            </a:r>
          </a:p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lang="en-US" sz="2300" dirty="0"/>
          </a:p>
          <a:p>
            <a:endParaRPr lang="en-US" sz="2300" b="1" dirty="0"/>
          </a:p>
          <a:p>
            <a:pPr lvl="1"/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57180"/>
            <a:ext cx="4114800" cy="44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30982"/>
            <a:ext cx="3810000" cy="12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Impulse C</a:t>
            </a:r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Built-in communication</a:t>
            </a:r>
          </a:p>
          <a:p>
            <a:pPr lvl="1"/>
            <a:r>
              <a:rPr lang="en-US" sz="2000" dirty="0" smtClean="0"/>
              <a:t>Separate processes are made </a:t>
            </a:r>
          </a:p>
          <a:p>
            <a:pPr lvl="1">
              <a:buNone/>
            </a:pPr>
            <a:r>
              <a:rPr lang="en-US" sz="2000" dirty="0" smtClean="0"/>
              <a:t>	for  the SW (CPU) &amp; HW (FPGA)</a:t>
            </a:r>
          </a:p>
          <a:p>
            <a:pPr lvl="1"/>
            <a:r>
              <a:rPr lang="en-US" sz="2000" dirty="0" smtClean="0"/>
              <a:t>Communication via co stream</a:t>
            </a:r>
            <a:endParaRPr lang="en-US" dirty="0"/>
          </a:p>
          <a:p>
            <a:pPr lvl="1"/>
            <a:r>
              <a:rPr lang="en-US" sz="2000" dirty="0" smtClean="0"/>
              <a:t>Synchronization via co signal</a:t>
            </a:r>
          </a:p>
          <a:p>
            <a:r>
              <a:rPr lang="en-US" sz="2400" dirty="0" smtClean="0"/>
              <a:t>HW/SW co-simulation</a:t>
            </a:r>
          </a:p>
          <a:p>
            <a:pPr lvl="1"/>
            <a:r>
              <a:rPr lang="en-US" sz="2000" dirty="0" smtClean="0"/>
              <a:t>Test vector is generated automatically </a:t>
            </a:r>
          </a:p>
          <a:p>
            <a:pPr lvl="1">
              <a:buNone/>
            </a:pPr>
            <a:r>
              <a:rPr lang="en-US" sz="2000" dirty="0" smtClean="0"/>
              <a:t>	when performing C level simulation.</a:t>
            </a:r>
          </a:p>
          <a:p>
            <a:pPr lvl="1"/>
            <a:r>
              <a:rPr lang="en-US" sz="2000" dirty="0" smtClean="0"/>
              <a:t>The test vector is used for writing testbench for HDL</a:t>
            </a:r>
          </a:p>
        </p:txBody>
      </p:sp>
      <p:pic>
        <p:nvPicPr>
          <p:cNvPr id="4" name="Picture 5" descr="MPj040111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LL2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HLL2</Template>
  <TotalTime>744</TotalTime>
  <Words>1285</Words>
  <Application>Microsoft Office PowerPoint</Application>
  <PresentationFormat>全屏显示(4:3)</PresentationFormat>
  <Paragraphs>222</Paragraphs>
  <Slides>25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7" baseType="lpstr">
      <vt:lpstr>HLL2</vt:lpstr>
      <vt:lpstr>公式</vt:lpstr>
      <vt:lpstr>Comparative analysis of High Level  Programming for Reconfigurable Computers: Methodology and Empirical Study</vt:lpstr>
      <vt:lpstr>Contents</vt:lpstr>
      <vt:lpstr>RC design flow</vt:lpstr>
      <vt:lpstr>HDL OR C</vt:lpstr>
      <vt:lpstr>High Level design flow</vt:lpstr>
      <vt:lpstr>High Level Language (HLL)</vt:lpstr>
      <vt:lpstr>High Level Language (HLL) – cont.</vt:lpstr>
      <vt:lpstr>Impulse C</vt:lpstr>
      <vt:lpstr>Impulse C</vt:lpstr>
      <vt:lpstr>Mitrion C</vt:lpstr>
      <vt:lpstr>Mitrion C</vt:lpstr>
      <vt:lpstr>DSPLogic</vt:lpstr>
      <vt:lpstr>HLL Metrics</vt:lpstr>
      <vt:lpstr>HLL Metrics</vt:lpstr>
      <vt:lpstr>Quantification</vt:lpstr>
      <vt:lpstr>Quantification</vt:lpstr>
      <vt:lpstr>Applications</vt:lpstr>
      <vt:lpstr>Cray-XD1 platform</vt:lpstr>
      <vt:lpstr>Result 1</vt:lpstr>
      <vt:lpstr>Result 2</vt:lpstr>
      <vt:lpstr>Result 3</vt:lpstr>
      <vt:lpstr>Result 3 – cont.</vt:lpstr>
      <vt:lpstr>Conclusions</vt:lpstr>
      <vt:lpstr>幻灯片 24</vt:lpstr>
      <vt:lpstr>Reference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analysis of High Level  Programming for Reconfigurable Computers: Methodology and Empirical Study</dc:title>
  <dc:creator>wu</dc:creator>
  <cp:lastModifiedBy>wu</cp:lastModifiedBy>
  <cp:revision>73</cp:revision>
  <dcterms:created xsi:type="dcterms:W3CDTF">2010-03-19T21:43:15Z</dcterms:created>
  <dcterms:modified xsi:type="dcterms:W3CDTF">2010-03-21T21:56:48Z</dcterms:modified>
</cp:coreProperties>
</file>