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activeX/activeX5.xml" ContentType="application/vnd.ms-office.activeX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8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5396"/>
  <ax:ocxPr ax:name="_cy" ax:value="19046"/>
  <ax:ocxPr ax:name="FlashVars" ax:value=""/>
  <ax:ocxPr ax:name="Movie" ax:value="zones.swf"/>
  <ax:ocxPr ax:name="Src" ax:value="zones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4549"/>
  <ax:ocxPr ax:name="_cy" ax:value="13123"/>
  <ax:ocxPr ax:name="FlashVars" ax:value=""/>
  <ax:ocxPr ax:name="Movie" ax:value="head-on.swf"/>
  <ax:ocxPr ax:name="Src" ax:value="head-on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4346"/>
  <ax:ocxPr ax:name="_cy" ax:value="13123"/>
  <ax:ocxPr ax:name="FlashVars" ax:value=""/>
  <ax:ocxPr ax:name="Movie" ax:value="rear.swf"/>
  <ax:ocxPr ax:name="Src" ax:value="rear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4126"/>
  <ax:ocxPr ax:name="_cy" ax:value="12912"/>
  <ax:ocxPr ax:name="FlashVars" ax:value=""/>
  <ax:ocxPr ax:name="Movie" ax:value="side.swf"/>
  <ax:ocxPr ax:name="Src" ax:value="side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4126"/>
  <ax:ocxPr ax:name="_cy" ax:value="13970"/>
  <ax:ocxPr ax:name="FlashVars" ax:value=""/>
  <ax:ocxPr ax:name="Movie" ax:value="flight-plan.swf"/>
  <ax:ocxPr ax:name="Src" ax:value="flight-plan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4126"/>
  <ax:ocxPr ax:name="_cy" ax:value="12700"/>
  <ax:ocxPr ax:name="FlashVars" ax:value=""/>
  <ax:ocxPr ax:name="Movie" ax:value="no-flight.swf"/>
  <ax:ocxPr ax:name="Src" ax:value="no-flight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5CFF0-E0FC-422F-B043-6FFA7871E8E9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D9964-2BE8-4294-82EB-0A3E7E16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D9964-2BE8-4294-82EB-0A3E7E16BED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0B9C-459C-4698-86AA-72812F03D15F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DFBF-5C80-4160-ABCD-738D075D0BFE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F47F-0CB0-4926-82D3-0DC8FA12792B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E8E6-6212-4BA4-8079-644B17BD8CB0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F7CA-E03B-4D7A-B210-46BDBF4B5B76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7147-AF8C-4BE6-A67F-F00F183D9B35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FA46-B20A-4CE8-9155-F257356D3DBD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942-94EB-483E-8F25-DFC7C558DBB0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1562-FE20-4287-BA8C-198AB4F0940F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10D-B293-4EA5-89CB-96AB096F5542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0F39-D3EB-4FA1-BF15-F4582BB34C9F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A716-E365-47D6-BACA-4D18688879B2}" type="datetime1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DE2A-6939-4B7A-8214-A86C4F32F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1" name="Picture 1" descr="C:\Users\Xlsoftkeys\Desktop\LECTURES\ANN\Aerospace Applications\SELECTED\images\topic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3375" cy="690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10</a:t>
            </a:fld>
            <a:endParaRPr lang="en-US"/>
          </a:p>
        </p:txBody>
      </p:sp>
    </p:spTree>
    <p:controls>
      <p:control spid="13314" name="ShockwaveFlash1" r:id="rId2" imgW="8838095" imgH="4723810"/>
    </p:controls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11</a:t>
            </a:fld>
            <a:endParaRPr lang="en-US"/>
          </a:p>
        </p:txBody>
      </p:sp>
    </p:spTree>
    <p:controls>
      <p:control spid="15362" name="ShockwaveFlash1" r:id="rId2" imgW="8764223" imgH="4723810"/>
    </p:controls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12</a:t>
            </a:fld>
            <a:endParaRPr lang="en-US"/>
          </a:p>
        </p:txBody>
      </p:sp>
    </p:spTree>
    <p:controls>
      <p:control spid="16386" name="ShockwaveFlash1" r:id="rId2" imgW="8685714" imgH="4648849"/>
    </p:controls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A-Globe: Multi-Agent Platform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Fast, lightweight, with mobility and </a:t>
            </a:r>
            <a:r>
              <a:rPr lang="en-US" sz="2800" dirty="0" smtClean="0">
                <a:latin typeface="Comic Sans MS" pitchFamily="66" charset="0"/>
              </a:rPr>
              <a:t>inaccessibility </a:t>
            </a:r>
            <a:r>
              <a:rPr lang="en-US" sz="2800" dirty="0" smtClean="0">
                <a:latin typeface="Comic Sans MS" pitchFamily="66" charset="0"/>
              </a:rPr>
              <a:t>support.</a:t>
            </a:r>
          </a:p>
          <a:p>
            <a:r>
              <a:rPr lang="en-US" sz="2800" dirty="0" smtClean="0">
                <a:latin typeface="Comic Sans MS" pitchFamily="66" charset="0"/>
              </a:rPr>
              <a:t>Provides Geographical Information System-like service.</a:t>
            </a:r>
          </a:p>
          <a:p>
            <a:r>
              <a:rPr lang="en-US" sz="2800" dirty="0" smtClean="0">
                <a:latin typeface="Comic Sans MS" pitchFamily="66" charset="0"/>
              </a:rPr>
              <a:t>Consumes limited amount of resources.</a:t>
            </a:r>
          </a:p>
          <a:p>
            <a:r>
              <a:rPr lang="en-US" sz="2800" dirty="0" smtClean="0">
                <a:latin typeface="Comic Sans MS" pitchFamily="66" charset="0"/>
              </a:rPr>
              <a:t>Does not support interoperability.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ATC System Structure Overview</a:t>
            </a:r>
            <a:endParaRPr lang="en-US" sz="3200" dirty="0">
              <a:latin typeface="Cooper Black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6240"/>
            <a:ext cx="7924800" cy="54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66800" y="1371600"/>
            <a:ext cx="4495800" cy="2971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1371600"/>
            <a:ext cx="2209800" cy="2971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5105400"/>
            <a:ext cx="4495800" cy="1371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Server Component</a:t>
            </a:r>
            <a:endParaRPr lang="en-US" sz="2800" dirty="0">
              <a:latin typeface="Cooper Black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543800" cy="533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0" y="4495800"/>
            <a:ext cx="13716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1828800"/>
            <a:ext cx="21336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2895600"/>
            <a:ext cx="2133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4495800"/>
            <a:ext cx="1371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4495800"/>
            <a:ext cx="1371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733800"/>
            <a:ext cx="2133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2895600"/>
            <a:ext cx="23622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1828800"/>
            <a:ext cx="23622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74393E-7 L 3.33333E-6 -0.3386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127E-6 L -3.33333E-6 0.138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0.14167 0.2220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0.175 8.74393E-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74393E-7 L -0.3 -0.0832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55 L 0.25 -0.11103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8189E-6 L -3.33333E-6 0.1165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11 L -0.00833 -0.11658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Platform Component</a:t>
            </a:r>
            <a:endParaRPr lang="en-US" sz="2800" dirty="0">
              <a:latin typeface="Cooper Black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57436"/>
            <a:ext cx="6096000" cy="572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590800"/>
            <a:ext cx="1447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2590800"/>
            <a:ext cx="25908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61624E-6 L 0.24583 0.0333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5.82929E-7 L 3.33333E-6 0.1776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Flight </a:t>
            </a:r>
            <a:r>
              <a:rPr lang="en-US" dirty="0" smtClean="0">
                <a:latin typeface="Cooper Black" pitchFamily="18" charset="0"/>
              </a:rPr>
              <a:t>Modeling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Flight planning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Waypoints: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navigational point used for rough definition of the flight route; represents location and time interval of flight.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Segment: portion of flight path between two waypoints.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Elements: most basic parts of a flight plan (horizontal/vertical turns, spirals, warp elements).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Simulation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Flight plan, segments, elements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18</a:t>
            </a:fld>
            <a:endParaRPr lang="en-US"/>
          </a:p>
        </p:txBody>
      </p:sp>
    </p:spTree>
    <p:controls>
      <p:control spid="19458" name="ShockwaveFlash1" r:id="rId2" imgW="8685714" imgH="5028571"/>
    </p:controls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Flight Path Planning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Path Planning:</a:t>
            </a:r>
            <a:r>
              <a:rPr lang="en-US" sz="2800" dirty="0" smtClean="0">
                <a:latin typeface="Comic Sans MS" pitchFamily="66" charset="0"/>
              </a:rPr>
              <a:t> create segments, fill segments with elements.</a:t>
            </a:r>
          </a:p>
          <a:p>
            <a:r>
              <a:rPr lang="en-US" sz="2800" b="1" dirty="0" smtClean="0">
                <a:latin typeface="Comic Sans MS" pitchFamily="66" charset="0"/>
              </a:rPr>
              <a:t>Time Planning:</a:t>
            </a:r>
            <a:r>
              <a:rPr lang="en-US" sz="2800" dirty="0" smtClean="0">
                <a:latin typeface="Comic Sans MS" pitchFamily="66" charset="0"/>
              </a:rPr>
              <a:t> adjust flight plan so that time of flight for each segment matches time interval defined in start and end waypoints.</a:t>
            </a:r>
          </a:p>
          <a:p>
            <a:r>
              <a:rPr lang="en-US" sz="2800" b="1" dirty="0" smtClean="0">
                <a:latin typeface="Comic Sans MS" pitchFamily="66" charset="0"/>
              </a:rPr>
              <a:t>Avoiding no-flight zones:</a:t>
            </a:r>
            <a:r>
              <a:rPr lang="en-US" sz="2800" dirty="0" smtClean="0">
                <a:latin typeface="Comic Sans MS" pitchFamily="66" charset="0"/>
              </a:rPr>
              <a:t> replace with flight path that bypasses no-flight zone.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oper Black" pitchFamily="18" charset="0"/>
              </a:rPr>
              <a:t>Motivation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Collision Avoidance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Inefficient airspace utilization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Increased air traffic workload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Use of obsolete technologies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Avoiding no-flight zones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20</a:t>
            </a:fld>
            <a:endParaRPr lang="en-US"/>
          </a:p>
        </p:txBody>
      </p:sp>
    </p:spTree>
    <p:controls>
      <p:control spid="41987" name="ShockwaveFlash1" r:id="rId2" imgW="8685714" imgH="4571429"/>
    </p:controls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Real Data Integration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NASA: </a:t>
            </a:r>
            <a:r>
              <a:rPr lang="en-US" sz="2800" dirty="0" smtClean="0">
                <a:latin typeface="Comic Sans MS" pitchFamily="66" charset="0"/>
              </a:rPr>
              <a:t>a mosaic of Landsat7 images, resolution of 50m/pixel used as underlying </a:t>
            </a:r>
            <a:r>
              <a:rPr lang="en-US" sz="2800" dirty="0" err="1" smtClean="0">
                <a:latin typeface="Comic Sans MS" pitchFamily="66" charset="0"/>
              </a:rPr>
              <a:t>ortophoto</a:t>
            </a:r>
            <a:r>
              <a:rPr lang="en-US" sz="2800" dirty="0" smtClean="0">
                <a:latin typeface="Comic Sans MS" pitchFamily="66" charset="0"/>
              </a:rPr>
              <a:t> map of the US.</a:t>
            </a:r>
          </a:p>
          <a:p>
            <a:r>
              <a:rPr lang="en-US" sz="2800" b="1" dirty="0" smtClean="0">
                <a:latin typeface="Comic Sans MS" pitchFamily="66" charset="0"/>
              </a:rPr>
              <a:t>USGS:</a:t>
            </a:r>
            <a:r>
              <a:rPr lang="en-US" sz="2800" dirty="0" smtClean="0">
                <a:latin typeface="Comic Sans MS" pitchFamily="66" charset="0"/>
              </a:rPr>
              <a:t> detailed vector shapes of 50 US state boundaries, 650 US airports, GPS coordinates, more than 26000 major US highway segments.</a:t>
            </a:r>
          </a:p>
          <a:p>
            <a:r>
              <a:rPr lang="en-US" sz="2800" b="1" dirty="0" smtClean="0">
                <a:latin typeface="Comic Sans MS" pitchFamily="66" charset="0"/>
              </a:rPr>
              <a:t>GNIS: </a:t>
            </a:r>
            <a:r>
              <a:rPr lang="en-US" sz="2800" dirty="0" smtClean="0">
                <a:latin typeface="Comic Sans MS" pitchFamily="66" charset="0"/>
              </a:rPr>
              <a:t>more than 24000 US populated places, GPS coordinates, more than 80 US power plants with GPS coordinates (no-flight zones).</a:t>
            </a:r>
          </a:p>
          <a:p>
            <a:r>
              <a:rPr lang="en-US" sz="2800" b="1" dirty="0" smtClean="0">
                <a:latin typeface="Comic Sans MS" pitchFamily="66" charset="0"/>
              </a:rPr>
              <a:t>ATC flight data: </a:t>
            </a:r>
            <a:r>
              <a:rPr lang="en-US" sz="2800" dirty="0" smtClean="0">
                <a:latin typeface="Comic Sans MS" pitchFamily="66" charset="0"/>
              </a:rPr>
              <a:t>airplanes including position, direction, rough flight plans (points in space through which the airplane is supposed to fly), detailed flight plans.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Flight Visualization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Real-time </a:t>
            </a:r>
            <a:r>
              <a:rPr lang="en-US" sz="2800" b="1" dirty="0" err="1" smtClean="0">
                <a:latin typeface="Comic Sans MS" pitchFamily="66" charset="0"/>
              </a:rPr>
              <a:t>visio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allows user to overview the entire simulation in a 2D/3D environment.</a:t>
            </a: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err="1" smtClean="0">
                <a:latin typeface="Comic Sans MS" pitchFamily="66" charset="0"/>
              </a:rPr>
              <a:t>CrystalSpace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used – open-source 3D game engine.</a:t>
            </a:r>
          </a:p>
          <a:p>
            <a:r>
              <a:rPr lang="en-US" sz="2800" dirty="0" smtClean="0">
                <a:latin typeface="Comic Sans MS" pitchFamily="66" charset="0"/>
              </a:rPr>
              <a:t>Written in C++ for efficiency and performance, using OpenGL graphics engine.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Real-time </a:t>
            </a:r>
            <a:r>
              <a:rPr lang="en-US" sz="2800" dirty="0" err="1" smtClean="0">
                <a:latin typeface="Comic Sans MS" pitchFamily="66" charset="0"/>
              </a:rPr>
              <a:t>visualizer</a:t>
            </a:r>
            <a:r>
              <a:rPr lang="en-US" sz="2800" dirty="0" smtClean="0">
                <a:latin typeface="Comic Sans MS" pitchFamily="66" charset="0"/>
              </a:rPr>
              <a:t>: 2D view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570787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Real-time </a:t>
            </a:r>
            <a:r>
              <a:rPr lang="en-US" sz="2800" dirty="0" err="1" smtClean="0">
                <a:latin typeface="Comic Sans MS" pitchFamily="66" charset="0"/>
              </a:rPr>
              <a:t>visualizer</a:t>
            </a:r>
            <a:r>
              <a:rPr lang="en-US" sz="2800" dirty="0" smtClean="0">
                <a:latin typeface="Comic Sans MS" pitchFamily="66" charset="0"/>
              </a:rPr>
              <a:t>: 3D view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304800"/>
            <a:ext cx="7291387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Remote client GUI Overview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997700" cy="56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Flight plans avoiding no-flight zones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8252"/>
            <a:ext cx="7404100" cy="59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Conclusion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The ATC prototype assumes all airplanes use the same </a:t>
            </a:r>
            <a:r>
              <a:rPr lang="en-US" sz="2800" dirty="0" err="1" smtClean="0">
                <a:latin typeface="Comic Sans MS" pitchFamily="66" charset="0"/>
              </a:rPr>
              <a:t>deconfliction</a:t>
            </a:r>
            <a:r>
              <a:rPr lang="en-US" sz="2800" dirty="0" smtClean="0">
                <a:latin typeface="Comic Sans MS" pitchFamily="66" charset="0"/>
              </a:rPr>
              <a:t> rules.</a:t>
            </a:r>
          </a:p>
          <a:p>
            <a:r>
              <a:rPr lang="en-US" sz="2800" dirty="0" smtClean="0">
                <a:latin typeface="Comic Sans MS" pitchFamily="66" charset="0"/>
              </a:rPr>
              <a:t>Will be extended so that airplanes that detected future collisions would iterate through </a:t>
            </a:r>
            <a:r>
              <a:rPr lang="en-US" sz="2800" i="1" dirty="0" smtClean="0">
                <a:latin typeface="Comic Sans MS" pitchFamily="66" charset="0"/>
              </a:rPr>
              <a:t>monotonic concession protocol </a:t>
            </a:r>
            <a:r>
              <a:rPr lang="en-US" sz="2800" dirty="0" smtClean="0">
                <a:latin typeface="Comic Sans MS" pitchFamily="66" charset="0"/>
              </a:rPr>
              <a:t>(MCP).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oper Black" pitchFamily="18" charset="0"/>
              </a:rPr>
              <a:t>Requirements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Increase flexibility of vehicle operations</a:t>
            </a:r>
          </a:p>
          <a:p>
            <a:r>
              <a:rPr lang="en-US" sz="2800" dirty="0" smtClean="0">
                <a:latin typeface="Comic Sans MS" pitchFamily="66" charset="0"/>
              </a:rPr>
              <a:t>Fly higher number of vehicles in smaller airspace</a:t>
            </a:r>
          </a:p>
          <a:p>
            <a:r>
              <a:rPr lang="en-US" sz="2800" dirty="0" smtClean="0">
                <a:latin typeface="Comic Sans MS" pitchFamily="66" charset="0"/>
              </a:rPr>
              <a:t>Higher precision of flight plan and accomplishments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ooper Black" pitchFamily="18" charset="0"/>
              </a:rPr>
              <a:t>Agents        aircraft auto-pilot</a:t>
            </a:r>
            <a:br>
              <a:rPr lang="en-US" dirty="0" smtClean="0">
                <a:latin typeface="Cooper Black" pitchFamily="18" charset="0"/>
              </a:rPr>
            </a:br>
            <a:r>
              <a:rPr lang="en-US" sz="2800" dirty="0" smtClean="0">
                <a:latin typeface="Cooper Black" pitchFamily="18" charset="0"/>
              </a:rPr>
              <a:t>(autonomous – independent of pilot)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Prepare detailed flight plan for airspace</a:t>
            </a:r>
          </a:p>
          <a:p>
            <a:r>
              <a:rPr lang="en-US" sz="2800" dirty="0" smtClean="0">
                <a:latin typeface="Comic Sans MS" pitchFamily="66" charset="0"/>
              </a:rPr>
              <a:t>Execute the flight plan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14600" y="685800"/>
            <a:ext cx="685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:\Users\Xlsoftkeys\Desktop\LECTURES\ANN\Aerospace Applications\images\sleeping-pi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3091890"/>
            <a:ext cx="5410199" cy="376611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Cooper Black" pitchFamily="18" charset="0"/>
              </a:rPr>
              <a:t>Deconfliction</a:t>
            </a:r>
            <a:r>
              <a:rPr lang="en-US" dirty="0" smtClean="0">
                <a:latin typeface="Cooper Black" pitchFamily="18" charset="0"/>
              </a:rPr>
              <a:t> by Negotiation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Zones:</a:t>
            </a: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smtClean="0">
                <a:latin typeface="Comic Sans MS" pitchFamily="66" charset="0"/>
              </a:rPr>
              <a:t>- Communication</a:t>
            </a: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smtClean="0">
                <a:latin typeface="Comic Sans MS" pitchFamily="66" charset="0"/>
              </a:rPr>
              <a:t>- Alert</a:t>
            </a: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smtClean="0">
                <a:latin typeface="Comic Sans MS" pitchFamily="66" charset="0"/>
              </a:rPr>
              <a:t>- Safety</a:t>
            </a: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smtClean="0">
                <a:latin typeface="Comic Sans MS" pitchFamily="66" charset="0"/>
              </a:rPr>
              <a:t>- Collision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6</a:t>
            </a:fld>
            <a:endParaRPr lang="en-US"/>
          </a:p>
        </p:txBody>
      </p:sp>
    </p:spTree>
    <p:controls>
      <p:control spid="35841" name="ShockwaveFlash1" r:id="rId2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Comic Sans MS" pitchFamily="66" charset="0"/>
              </a:rPr>
              <a:t>Negotiation Protocol</a:t>
            </a:r>
            <a:endParaRPr lang="en-US" sz="25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38200"/>
            <a:ext cx="4191000" cy="591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Cooper Black" pitchFamily="18" charset="0"/>
              </a:rPr>
              <a:t>Deconfliction</a:t>
            </a:r>
            <a:r>
              <a:rPr lang="en-US" dirty="0" smtClean="0">
                <a:latin typeface="Cooper Black" pitchFamily="18" charset="0"/>
              </a:rPr>
              <a:t> by Negotiation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Cooperative/non-cooperative </a:t>
            </a:r>
            <a:r>
              <a:rPr lang="en-US" sz="2800" b="1" dirty="0" err="1" smtClean="0">
                <a:latin typeface="Comic Sans MS" pitchFamily="66" charset="0"/>
              </a:rPr>
              <a:t>deconfliction</a:t>
            </a:r>
            <a:endParaRPr lang="en-US" sz="2800" b="1" dirty="0" smtClean="0"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3" y="2514600"/>
            <a:ext cx="83722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Cooper Black" pitchFamily="18" charset="0"/>
              </a:rPr>
              <a:t>Collision </a:t>
            </a:r>
            <a:r>
              <a:rPr lang="en-US" sz="3500" dirty="0">
                <a:latin typeface="Cooper Black" pitchFamily="18" charset="0"/>
              </a:rPr>
              <a:t>A</a:t>
            </a:r>
            <a:r>
              <a:rPr lang="en-US" sz="3500" dirty="0" smtClean="0">
                <a:latin typeface="Cooper Black" pitchFamily="18" charset="0"/>
              </a:rPr>
              <a:t>voidance Mechanism</a:t>
            </a:r>
            <a:endParaRPr lang="en-US" sz="3500" dirty="0">
              <a:latin typeface="Cooper Blac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674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91400" y="5638800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Head-on collision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8077200" y="4495800"/>
            <a:ext cx="76200" cy="1143000"/>
          </a:xfrm>
          <a:prstGeom prst="downArrow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6248400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Side Collision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5105400" y="5410200"/>
            <a:ext cx="76200" cy="838200"/>
          </a:xfrm>
          <a:prstGeom prst="downArrow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38200" y="1676400"/>
            <a:ext cx="76200" cy="990600"/>
          </a:xfrm>
          <a:prstGeom prst="downArrow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295400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Rear collision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105400" y="1371600"/>
            <a:ext cx="76200" cy="685800"/>
          </a:xfrm>
          <a:prstGeom prst="downArrow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19600" y="990600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Side collision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E2A-6939-4B7A-8214-A86C4F32FC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444</Words>
  <Application>Microsoft Office PowerPoint</Application>
  <PresentationFormat>On-screen Show (4:3)</PresentationFormat>
  <Paragraphs>90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Motivation</vt:lpstr>
      <vt:lpstr>Requirements</vt:lpstr>
      <vt:lpstr>Agents        aircraft auto-pilot (autonomous – independent of pilot)</vt:lpstr>
      <vt:lpstr>Deconfliction by Negotiation</vt:lpstr>
      <vt:lpstr>Slide 6</vt:lpstr>
      <vt:lpstr>Negotiation Protocol</vt:lpstr>
      <vt:lpstr>Deconfliction by Negotiation</vt:lpstr>
      <vt:lpstr>Collision Avoidance Mechanism</vt:lpstr>
      <vt:lpstr>Slide 10</vt:lpstr>
      <vt:lpstr>Slide 11</vt:lpstr>
      <vt:lpstr>Slide 12</vt:lpstr>
      <vt:lpstr>A-Globe: Multi-Agent Platform</vt:lpstr>
      <vt:lpstr>ATC System Structure Overview</vt:lpstr>
      <vt:lpstr>Server Component</vt:lpstr>
      <vt:lpstr>Platform Component</vt:lpstr>
      <vt:lpstr>Flight Modeling</vt:lpstr>
      <vt:lpstr>Flight plan, segments, elements</vt:lpstr>
      <vt:lpstr>Flight Path Planning</vt:lpstr>
      <vt:lpstr>Avoiding no-flight zones</vt:lpstr>
      <vt:lpstr>Real Data Integration</vt:lpstr>
      <vt:lpstr>Flight Visualization</vt:lpstr>
      <vt:lpstr>Real-time visualizer: 2D view</vt:lpstr>
      <vt:lpstr>Real-time visualizer: 3D view</vt:lpstr>
      <vt:lpstr>Remote client GUI Overview</vt:lpstr>
      <vt:lpstr>Flight plans avoiding no-flight zones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Aerospace Applications</dc:title>
  <dc:creator>Xlsoftkeys</dc:creator>
  <cp:lastModifiedBy>Xlsoftkeys</cp:lastModifiedBy>
  <cp:revision>116</cp:revision>
  <dcterms:created xsi:type="dcterms:W3CDTF">2010-02-12T23:48:56Z</dcterms:created>
  <dcterms:modified xsi:type="dcterms:W3CDTF">2010-02-18T06:37:33Z</dcterms:modified>
</cp:coreProperties>
</file>