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0" r:id="rId1"/>
  </p:sldMasterIdLst>
  <p:notesMasterIdLst>
    <p:notesMasterId r:id="rId33"/>
  </p:notesMasterIdLst>
  <p:sldIdLst>
    <p:sldId id="256" r:id="rId2"/>
    <p:sldId id="258" r:id="rId3"/>
    <p:sldId id="263" r:id="rId4"/>
    <p:sldId id="264" r:id="rId5"/>
    <p:sldId id="259" r:id="rId6"/>
    <p:sldId id="260" r:id="rId7"/>
    <p:sldId id="261" r:id="rId8"/>
    <p:sldId id="262" r:id="rId9"/>
    <p:sldId id="265" r:id="rId10"/>
    <p:sldId id="266" r:id="rId11"/>
    <p:sldId id="267" r:id="rId12"/>
    <p:sldId id="270" r:id="rId13"/>
    <p:sldId id="28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8" r:id="rId28"/>
    <p:sldId id="282" r:id="rId29"/>
    <p:sldId id="285" r:id="rId30"/>
    <p:sldId id="284"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88" autoAdjust="0"/>
  </p:normalViewPr>
  <p:slideViewPr>
    <p:cSldViewPr>
      <p:cViewPr varScale="1">
        <p:scale>
          <a:sx n="57" d="100"/>
          <a:sy n="57" d="100"/>
        </p:scale>
        <p:origin x="-15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775886-7D22-4AD1-A24A-33336DE347A1}" type="datetimeFigureOut">
              <a:rPr lang="en-US" smtClean="0"/>
              <a:t>4/4/2010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18884A-16DA-46B8-A089-EF29E87EA8C8}" type="slidenum">
              <a:rPr lang="en-US" smtClean="0"/>
              <a:t>‹#›</a:t>
            </a:fld>
            <a:endParaRPr lang="en-US"/>
          </a:p>
        </p:txBody>
      </p:sp>
    </p:spTree>
    <p:extLst>
      <p:ext uri="{BB962C8B-B14F-4D97-AF65-F5344CB8AC3E}">
        <p14:creationId xmlns:p14="http://schemas.microsoft.com/office/powerpoint/2010/main" val="1672834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several reasons why power consumption is an area of concern for PC users. </a:t>
            </a:r>
          </a:p>
          <a:p>
            <a:r>
              <a:rPr lang="en-US" dirty="0" smtClean="0"/>
              <a:t>The first is that the amount of power needed by the hard disks must be provided for when specifying the power supply (although modern systems with one hard disk don't generally need to worry about this). </a:t>
            </a:r>
          </a:p>
          <a:p>
            <a:r>
              <a:rPr lang="en-US" dirty="0" smtClean="0"/>
              <a:t>The second is that the start-up power requirements of hard disks exceed their normal requirements and must be given special consideration in systems with multiple storage drives. </a:t>
            </a:r>
          </a:p>
          <a:p>
            <a:r>
              <a:rPr lang="en-US" dirty="0" smtClean="0"/>
              <a:t>The third is that more power consumption, all else being equal, equates to more heat dissipated by the drive. </a:t>
            </a:r>
          </a:p>
          <a:p>
            <a:r>
              <a:rPr lang="en-US" dirty="0" smtClean="0"/>
              <a:t>The final one is environmental: the trend is towards systems that use less power just for the sake of using less power!</a:t>
            </a:r>
          </a:p>
        </p:txBody>
      </p:sp>
      <p:sp>
        <p:nvSpPr>
          <p:cNvPr id="4" name="Slide Number Placeholder 3"/>
          <p:cNvSpPr>
            <a:spLocks noGrp="1"/>
          </p:cNvSpPr>
          <p:nvPr>
            <p:ph type="sldNum" sz="quarter" idx="10"/>
          </p:nvPr>
        </p:nvSpPr>
        <p:spPr/>
        <p:txBody>
          <a:bodyPr/>
          <a:lstStyle/>
          <a:p>
            <a:fld id="{BC18884A-16DA-46B8-A089-EF29E87EA8C8}" type="slidenum">
              <a:rPr lang="en-US" smtClean="0"/>
              <a:t>1</a:t>
            </a:fld>
            <a:endParaRPr lang="en-US"/>
          </a:p>
        </p:txBody>
      </p:sp>
    </p:spTree>
    <p:extLst>
      <p:ext uri="{BB962C8B-B14F-4D97-AF65-F5344CB8AC3E}">
        <p14:creationId xmlns:p14="http://schemas.microsoft.com/office/powerpoint/2010/main" val="2302983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15</a:t>
            </a:fld>
            <a:endParaRPr lang="en-US"/>
          </a:p>
        </p:txBody>
      </p:sp>
    </p:spTree>
    <p:extLst>
      <p:ext uri="{BB962C8B-B14F-4D97-AF65-F5344CB8AC3E}">
        <p14:creationId xmlns:p14="http://schemas.microsoft.com/office/powerpoint/2010/main" val="2866856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compiler aspect of our framework consists of new keywords in the form of file descriptor attributes. </a:t>
            </a:r>
          </a:p>
          <a:p>
            <a:r>
              <a:rPr lang="en-US" sz="1200" b="1" i="0" u="none" strike="noStrike" kern="1200" baseline="0" dirty="0" smtClean="0">
                <a:solidFill>
                  <a:schemeClr val="tx1"/>
                </a:solidFill>
                <a:latin typeface="+mn-lt"/>
                <a:ea typeface="+mn-ea"/>
                <a:cs typeface="+mn-cs"/>
              </a:rPr>
              <a:t>The attributes categorize a program's disk requests</a:t>
            </a:r>
            <a:r>
              <a:rPr lang="en-US" sz="1200" b="0" i="0" u="none" strike="noStrike" kern="1200" baseline="0" dirty="0" smtClean="0">
                <a:solidFill>
                  <a:schemeClr val="tx1"/>
                </a:solidFill>
                <a:latin typeface="+mn-lt"/>
                <a:ea typeface="+mn-ea"/>
                <a:cs typeface="+mn-cs"/>
              </a:rPr>
              <a:t>, and the interaction of these requests across programs can be used to synchronize disk accesses.</a:t>
            </a:r>
            <a:endParaRPr lang="en-US" dirty="0" smtClean="0"/>
          </a:p>
          <a:p>
            <a:r>
              <a:rPr lang="en-US" dirty="0" smtClean="0"/>
              <a:t>The buffer </a:t>
            </a:r>
            <a:r>
              <a:rPr lang="en-US" sz="1200" b="0" i="0" u="none" strike="noStrike" kern="1200" baseline="0" dirty="0" smtClean="0">
                <a:solidFill>
                  <a:schemeClr val="tx1"/>
                </a:solidFill>
                <a:latin typeface="+mn-lt"/>
                <a:ea typeface="+mn-ea"/>
                <a:cs typeface="+mn-cs"/>
              </a:rPr>
              <a:t>enables clustering of disk requests within a program while synchronization clusters disk requests across programs.</a:t>
            </a:r>
          </a:p>
          <a:p>
            <a:r>
              <a:rPr lang="en-US" sz="1200" b="0" i="0" u="none" strike="noStrike" kern="1200" baseline="0" dirty="0" smtClean="0">
                <a:solidFill>
                  <a:schemeClr val="tx1"/>
                </a:solidFill>
                <a:latin typeface="+mn-lt"/>
                <a:ea typeface="+mn-ea"/>
                <a:cs typeface="+mn-cs"/>
              </a:rPr>
              <a:t>All test programs are written in C and C++. </a:t>
            </a:r>
            <a:r>
              <a:rPr lang="en-US" sz="1200" b="0" i="0" u="none" strike="noStrike" kern="1200" baseline="0" dirty="0" err="1" smtClean="0">
                <a:solidFill>
                  <a:schemeClr val="tx1"/>
                </a:solidFill>
                <a:latin typeface="+mn-lt"/>
                <a:ea typeface="+mn-ea"/>
                <a:cs typeface="+mn-cs"/>
              </a:rPr>
              <a:t>OpenOffice</a:t>
            </a:r>
            <a:r>
              <a:rPr lang="en-US" sz="1200" b="0" i="0" u="none" strike="noStrike" kern="1200" baseline="0" dirty="0" smtClean="0">
                <a:solidFill>
                  <a:schemeClr val="tx1"/>
                </a:solidFill>
                <a:latin typeface="+mn-lt"/>
                <a:ea typeface="+mn-ea"/>
                <a:cs typeface="+mn-cs"/>
              </a:rPr>
              <a:t> and Firefox also have extra modules written in Java, but they were disabled.</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17</a:t>
            </a:fld>
            <a:endParaRPr lang="en-US"/>
          </a:p>
        </p:txBody>
      </p:sp>
    </p:spTree>
    <p:extLst>
      <p:ext uri="{BB962C8B-B14F-4D97-AF65-F5344CB8AC3E}">
        <p14:creationId xmlns:p14="http://schemas.microsoft.com/office/powerpoint/2010/main" val="4172686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SYNC_SEND attribute may be used by practically all programs which have any amount of disk activity. Participation in the synchronization protocol is optional but helpful to other applications. For example, a web browser can notify other programs about disk activity by sending a message after it has read from or written to its disk cache.</a:t>
            </a:r>
          </a:p>
          <a:p>
            <a:r>
              <a:rPr lang="en-US" sz="1200" b="0" i="0" u="none" strike="noStrike" kern="1200" baseline="0" dirty="0" smtClean="0">
                <a:solidFill>
                  <a:schemeClr val="tx1"/>
                </a:solidFill>
                <a:latin typeface="+mn-lt"/>
                <a:ea typeface="+mn-ea"/>
                <a:cs typeface="+mn-cs"/>
              </a:rPr>
              <a:t>The SYNC_RECV attribute is special among the keywords because it needs extra code by the programmer to take full advantage. This attribute means a program can take useful action when receiving a synchronization message. For example, a text editor with auto-save may decide to save early, in combination with another program's disk access, when receiving a message.</a:t>
            </a:r>
          </a:p>
          <a:p>
            <a:r>
              <a:rPr lang="en-US" sz="1200" b="0" i="0" u="none" strike="noStrike" kern="1200" baseline="0" dirty="0" smtClean="0">
                <a:solidFill>
                  <a:schemeClr val="tx1"/>
                </a:solidFill>
                <a:latin typeface="+mn-lt"/>
                <a:ea typeface="+mn-ea"/>
                <a:cs typeface="+mn-cs"/>
              </a:rPr>
              <a:t>The BUFFERED attribute is useful for programs which access large data files sequentially but not periodically in time. For example, a postscript document can be reasonably large, and a user may read through the document page by page. When the buffer's data is consumed, the buffer </a:t>
            </a:r>
            <a:r>
              <a:rPr lang="en-US" sz="1200" b="0" i="0" u="none" strike="noStrike" kern="1200" baseline="0" dirty="0" err="1" smtClean="0">
                <a:solidFill>
                  <a:schemeClr val="tx1"/>
                </a:solidFill>
                <a:latin typeface="+mn-lt"/>
                <a:ea typeface="+mn-ea"/>
                <a:cs typeface="+mn-cs"/>
              </a:rPr>
              <a:t>prefetches</a:t>
            </a:r>
            <a:r>
              <a:rPr lang="en-US" sz="1200" b="0" i="0" u="none" strike="noStrike" kern="1200" baseline="0" dirty="0" smtClean="0">
                <a:solidFill>
                  <a:schemeClr val="tx1"/>
                </a:solidFill>
                <a:latin typeface="+mn-lt"/>
                <a:ea typeface="+mn-ea"/>
                <a:cs typeface="+mn-cs"/>
              </a:rPr>
              <a:t> data to refill itself. Disk accesses are effectively clustered at buffer refill points.</a:t>
            </a:r>
          </a:p>
          <a:p>
            <a:r>
              <a:rPr lang="en-US" sz="1200" b="0" i="0" u="none" strike="noStrike" kern="1200" baseline="0" dirty="0" smtClean="0">
                <a:solidFill>
                  <a:schemeClr val="tx1"/>
                </a:solidFill>
                <a:latin typeface="+mn-lt"/>
                <a:ea typeface="+mn-ea"/>
                <a:cs typeface="+mn-cs"/>
              </a:rPr>
              <a:t>The STREAMED attribute is useful for programs which also access large data les sequentially and do so periodically. Some streaming applications, such as audio and video, are also referred to as real-time, meaning that they try to meet minimum performance goals by skipping ahead if computation lags too much.</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18</a:t>
            </a:fld>
            <a:endParaRPr lang="en-US"/>
          </a:p>
        </p:txBody>
      </p:sp>
    </p:spTree>
    <p:extLst>
      <p:ext uri="{BB962C8B-B14F-4D97-AF65-F5344CB8AC3E}">
        <p14:creationId xmlns:p14="http://schemas.microsoft.com/office/powerpoint/2010/main" val="2260238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Synchronization points should be placed at the end of a logical I/O operation. Finding such points is an un-decidable problem.</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If a loop iteration takes longer than the disk's hibernation threshold, then Case 1 is appropriate. If a loop iteration takes shorter, then a second attempt would look at the loop surrounding the I/O calls and then decide Case 2 would be better. Yet Case 2 misses the perspective that the loop may be enclosed within another loop.</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19</a:t>
            </a:fld>
            <a:endParaRPr lang="en-US"/>
          </a:p>
        </p:txBody>
      </p:sp>
    </p:spTree>
    <p:extLst>
      <p:ext uri="{BB962C8B-B14F-4D97-AF65-F5344CB8AC3E}">
        <p14:creationId xmlns:p14="http://schemas.microsoft.com/office/powerpoint/2010/main" val="4267361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Tektronix TDS3014 oscilloscope with a Hall effect current probe is attached to the wire supplying current to the disk. The host computer supplies power at a constant five volts; therefore, measuring the supply current readily translates into the disk's power consumption.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a:t>
            </a:r>
            <a:r>
              <a:rPr lang="en-US" sz="1200" b="0" i="0" u="none" strike="noStrike" kern="1200" baseline="0" dirty="0" err="1" smtClean="0">
                <a:solidFill>
                  <a:schemeClr val="tx1"/>
                </a:solidFill>
                <a:latin typeface="+mn-lt"/>
                <a:ea typeface="+mn-ea"/>
                <a:cs typeface="+mn-cs"/>
              </a:rPr>
              <a:t>Travelstar</a:t>
            </a:r>
            <a:r>
              <a:rPr lang="en-US" sz="1200" b="0" i="0" u="none" strike="noStrike" kern="1200" baseline="0" dirty="0" smtClean="0">
                <a:solidFill>
                  <a:schemeClr val="tx1"/>
                </a:solidFill>
                <a:latin typeface="+mn-lt"/>
                <a:ea typeface="+mn-ea"/>
                <a:cs typeface="+mn-cs"/>
              </a:rPr>
              <a:t> product line is commonly referred to as laptop class disks. They are designed for smaller form factors and better energy efficiency than desktop class disks. If we had tested on a desktop disk, energy savings from our techniques would have been even greater. Although our user study tracked program workloads on desktop machines, we expect to see similar workloads on laptops and emerging general purpose handheld systems.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write cache has a choice of policies, write-through or write-back, to affect data safety and performance. The write-through policy uses synchronous writes meaning that data is written to disk immediately and ensures safety at the cost of performance. The write-back pol-</a:t>
            </a:r>
          </a:p>
          <a:p>
            <a:r>
              <a:rPr lang="en-US" sz="1200" b="0" i="0" u="none" strike="noStrike" kern="1200" baseline="0" dirty="0" smtClean="0">
                <a:solidFill>
                  <a:schemeClr val="tx1"/>
                </a:solidFill>
                <a:latin typeface="+mn-lt"/>
                <a:ea typeface="+mn-ea"/>
                <a:cs typeface="+mn-cs"/>
              </a:rPr>
              <a:t>icy uses asynchronous writes by buffering data and flushing to disk only when necessary.</a:t>
            </a:r>
            <a:endParaRPr lang="en-US" dirty="0" smtClean="0"/>
          </a:p>
          <a:p>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20</a:t>
            </a:fld>
            <a:endParaRPr lang="en-US"/>
          </a:p>
        </p:txBody>
      </p:sp>
    </p:spTree>
    <p:extLst>
      <p:ext uri="{BB962C8B-B14F-4D97-AF65-F5344CB8AC3E}">
        <p14:creationId xmlns:p14="http://schemas.microsoft.com/office/powerpoint/2010/main" val="2843463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21</a:t>
            </a:fld>
            <a:endParaRPr lang="en-US"/>
          </a:p>
        </p:txBody>
      </p:sp>
    </p:spTree>
    <p:extLst>
      <p:ext uri="{BB962C8B-B14F-4D97-AF65-F5344CB8AC3E}">
        <p14:creationId xmlns:p14="http://schemas.microsoft.com/office/powerpoint/2010/main" val="1338564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Since LLVM can emit C source code, we preferred to perform source to source code transformations, then compile normally without changing the build system. However, this approach also limits our implementation for inter-procedural analysis. LLVM is designed to perform inter-procedural</a:t>
            </a:r>
          </a:p>
          <a:p>
            <a:r>
              <a:rPr lang="en-US" sz="1200" b="0" i="0" u="none" strike="noStrike" kern="1200" baseline="0" dirty="0" smtClean="0">
                <a:solidFill>
                  <a:schemeClr val="tx1"/>
                </a:solidFill>
                <a:latin typeface="+mn-lt"/>
                <a:ea typeface="+mn-ea"/>
                <a:cs typeface="+mn-cs"/>
              </a:rPr>
              <a:t>analyses during the linking phase when all object code is available for inspection.</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23</a:t>
            </a:fld>
            <a:endParaRPr lang="en-US"/>
          </a:p>
        </p:txBody>
      </p:sp>
    </p:spTree>
    <p:extLst>
      <p:ext uri="{BB962C8B-B14F-4D97-AF65-F5344CB8AC3E}">
        <p14:creationId xmlns:p14="http://schemas.microsoft.com/office/powerpoint/2010/main" val="1119619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Stage 1 </a:t>
            </a:r>
            <a:r>
              <a:rPr lang="en-US" sz="1200" b="0" i="0" u="none" strike="noStrike" kern="1200" baseline="0" dirty="0" smtClean="0">
                <a:solidFill>
                  <a:schemeClr val="tx1"/>
                </a:solidFill>
                <a:latin typeface="+mn-lt"/>
                <a:ea typeface="+mn-ea"/>
                <a:cs typeface="+mn-cs"/>
              </a:rPr>
              <a:t>is used only for SYNC_SEND and SYNC_RECV attribute types.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Stage 2 can accept results from Stage 1 to mark synchronization points.</a:t>
            </a:r>
          </a:p>
          <a:p>
            <a:r>
              <a:rPr lang="en-US" sz="1200" b="1" i="0" u="none" strike="noStrike" kern="1200" baseline="0" dirty="0" smtClean="0">
                <a:solidFill>
                  <a:schemeClr val="tx1"/>
                </a:solidFill>
                <a:latin typeface="+mn-lt"/>
                <a:ea typeface="+mn-ea"/>
                <a:cs typeface="+mn-cs"/>
              </a:rPr>
              <a:t>Stage 2 </a:t>
            </a:r>
            <a:r>
              <a:rPr lang="en-US" sz="1200" b="0" i="0" u="none" strike="noStrike" kern="1200" baseline="0" dirty="0" smtClean="0">
                <a:solidFill>
                  <a:schemeClr val="tx1"/>
                </a:solidFill>
                <a:latin typeface="+mn-lt"/>
                <a:ea typeface="+mn-ea"/>
                <a:cs typeface="+mn-cs"/>
              </a:rPr>
              <a:t>then inserts code to implement </a:t>
            </a:r>
            <a:r>
              <a:rPr lang="en-US" sz="1200" b="1" i="0" u="none" strike="noStrike" kern="1200" baseline="0" dirty="0" smtClean="0">
                <a:solidFill>
                  <a:schemeClr val="tx1"/>
                </a:solidFill>
                <a:latin typeface="+mn-lt"/>
                <a:ea typeface="+mn-ea"/>
                <a:cs typeface="+mn-cs"/>
              </a:rPr>
              <a:t>program synchronization, buffers, and disk profiling.</a:t>
            </a:r>
            <a:endParaRPr lang="en-US" b="1" dirty="0"/>
          </a:p>
        </p:txBody>
      </p:sp>
      <p:sp>
        <p:nvSpPr>
          <p:cNvPr id="4" name="Slide Number Placeholder 3"/>
          <p:cNvSpPr>
            <a:spLocks noGrp="1"/>
          </p:cNvSpPr>
          <p:nvPr>
            <p:ph type="sldNum" sz="quarter" idx="10"/>
          </p:nvPr>
        </p:nvSpPr>
        <p:spPr/>
        <p:txBody>
          <a:bodyPr/>
          <a:lstStyle/>
          <a:p>
            <a:fld id="{BC18884A-16DA-46B8-A089-EF29E87EA8C8}" type="slidenum">
              <a:rPr lang="en-US" smtClean="0"/>
              <a:t>24</a:t>
            </a:fld>
            <a:endParaRPr lang="en-US"/>
          </a:p>
        </p:txBody>
      </p:sp>
    </p:spTree>
    <p:extLst>
      <p:ext uri="{BB962C8B-B14F-4D97-AF65-F5344CB8AC3E}">
        <p14:creationId xmlns:p14="http://schemas.microsoft.com/office/powerpoint/2010/main" val="128402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GNU </a:t>
            </a:r>
            <a:r>
              <a:rPr lang="en-US" dirty="0" err="1" smtClean="0"/>
              <a:t>Xnee</a:t>
            </a:r>
            <a:r>
              <a:rPr lang="en-US" dirty="0" smtClean="0"/>
              <a:t> is a suite of programs that can record, replay and distribute user actions under the X11 environment. Think of it as a robot that can imitate the job you just did. GNU </a:t>
            </a:r>
            <a:r>
              <a:rPr lang="en-US" dirty="0" err="1" smtClean="0"/>
              <a:t>Xnee</a:t>
            </a:r>
            <a:r>
              <a:rPr lang="en-US" dirty="0" smtClean="0"/>
              <a:t> is licensed under GNU GPLv3</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25</a:t>
            </a:fld>
            <a:endParaRPr lang="en-US"/>
          </a:p>
        </p:txBody>
      </p:sp>
    </p:spTree>
    <p:extLst>
      <p:ext uri="{BB962C8B-B14F-4D97-AF65-F5344CB8AC3E}">
        <p14:creationId xmlns:p14="http://schemas.microsoft.com/office/powerpoint/2010/main" val="2068847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W-&gt;Web</a:t>
            </a:r>
            <a:r>
              <a:rPr lang="en-US" baseline="0" dirty="0" smtClean="0"/>
              <a:t> Browser (</a:t>
            </a:r>
            <a:r>
              <a:rPr lang="en-US" baseline="0" dirty="0" err="1" smtClean="0"/>
              <a:t>firefox</a:t>
            </a:r>
            <a:r>
              <a:rPr lang="en-US" baseline="0" dirty="0" smtClean="0"/>
              <a:t>)</a:t>
            </a:r>
          </a:p>
          <a:p>
            <a:r>
              <a:rPr lang="en-US" baseline="0" dirty="0" smtClean="0"/>
              <a:t>P -&gt;PDF Viewer (</a:t>
            </a:r>
            <a:r>
              <a:rPr lang="en-US" baseline="0" dirty="0" err="1" smtClean="0"/>
              <a:t>xpdf</a:t>
            </a:r>
            <a:r>
              <a:rPr lang="en-US" baseline="0" dirty="0" smtClean="0"/>
              <a:t>)</a:t>
            </a:r>
          </a:p>
          <a:p>
            <a:r>
              <a:rPr lang="en-US" baseline="0" dirty="0" smtClean="0"/>
              <a:t>A -&gt;Audio player (mpeg123)</a:t>
            </a:r>
          </a:p>
          <a:p>
            <a:r>
              <a:rPr lang="en-US" baseline="0" dirty="0" smtClean="0"/>
              <a:t>F -&gt;(s)FTP Client (</a:t>
            </a:r>
            <a:r>
              <a:rPr lang="en-US" baseline="0" dirty="0" err="1" smtClean="0"/>
              <a:t>sftp</a:t>
            </a:r>
            <a:r>
              <a:rPr lang="en-US" baseline="0" dirty="0" smtClean="0"/>
              <a:t>)</a:t>
            </a:r>
          </a:p>
          <a:p>
            <a:r>
              <a:rPr lang="en-US" baseline="0" dirty="0" smtClean="0"/>
              <a:t>T -&gt;Text Editor (</a:t>
            </a:r>
            <a:r>
              <a:rPr lang="en-US" baseline="0" dirty="0" err="1" smtClean="0"/>
              <a:t>Emacs</a:t>
            </a:r>
            <a:r>
              <a:rPr lang="en-US" baseline="0" dirty="0" smtClean="0"/>
              <a: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26</a:t>
            </a:fld>
            <a:endParaRPr lang="en-US"/>
          </a:p>
        </p:txBody>
      </p:sp>
    </p:spTree>
    <p:extLst>
      <p:ext uri="{BB962C8B-B14F-4D97-AF65-F5344CB8AC3E}">
        <p14:creationId xmlns:p14="http://schemas.microsoft.com/office/powerpoint/2010/main" val="2597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One important hurdle continues to block the widespread acceptance of these miniature hard disks in mobile devices: </a:t>
            </a:r>
            <a:r>
              <a:rPr lang="en-US" sz="1200" b="1" i="0" u="none" strike="noStrike" kern="1200" baseline="0" dirty="0" smtClean="0">
                <a:solidFill>
                  <a:schemeClr val="tx1"/>
                </a:solidFill>
                <a:latin typeface="+mn-lt"/>
                <a:ea typeface="+mn-ea"/>
                <a:cs typeface="+mn-cs"/>
              </a:rPr>
              <a:t>power consumption.</a:t>
            </a:r>
          </a:p>
          <a:p>
            <a:r>
              <a:rPr lang="en-US" sz="1200" b="0" i="0" u="none" strike="noStrike" kern="1200" baseline="0" dirty="0" smtClean="0">
                <a:solidFill>
                  <a:schemeClr val="tx1"/>
                </a:solidFill>
                <a:latin typeface="+mn-lt"/>
                <a:ea typeface="+mn-ea"/>
                <a:cs typeface="+mn-cs"/>
              </a:rPr>
              <a:t>Recent studies have demonstrated that a small form-factor disk, such as the IBM Microdrive, may consume 5-10 times more power than its Flash memory counterparts</a:t>
            </a:r>
          </a:p>
          <a:p>
            <a:endParaRPr lang="en-US" sz="1200" b="0" i="0" u="none" strike="noStrike" kern="1200" baseline="0" dirty="0" smtClean="0">
              <a:solidFill>
                <a:schemeClr val="tx1"/>
              </a:solidFill>
              <a:latin typeface="+mn-lt"/>
              <a:ea typeface="+mn-ea"/>
              <a:cs typeface="+mn-cs"/>
            </a:endParaRPr>
          </a:p>
          <a:p>
            <a:r>
              <a:rPr lang="en-US" b="1" dirty="0" smtClean="0"/>
              <a:t>Self-Monitoring, Analysis, and Reporting Technology</a:t>
            </a:r>
            <a:r>
              <a:rPr lang="en-US" dirty="0" smtClean="0"/>
              <a:t>, or </a:t>
            </a:r>
            <a:r>
              <a:rPr lang="en-US" b="1" dirty="0" smtClean="0"/>
              <a:t>S.M.A.R.T.</a:t>
            </a:r>
            <a:r>
              <a:rPr lang="en-US" dirty="0" smtClean="0"/>
              <a:t> (sometimes written as </a:t>
            </a:r>
            <a:r>
              <a:rPr lang="en-US" b="1" dirty="0" smtClean="0"/>
              <a:t>SMART</a:t>
            </a:r>
            <a:r>
              <a:rPr lang="en-US" dirty="0" smtClean="0"/>
              <a:t>), is a monitoring system for computer hard disks to detect and report on various indicators of reliability, in the hope of anticipating failures.</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a:t>
            </a:fld>
            <a:endParaRPr lang="en-US"/>
          </a:p>
        </p:txBody>
      </p:sp>
    </p:spTree>
    <p:extLst>
      <p:ext uri="{BB962C8B-B14F-4D97-AF65-F5344CB8AC3E}">
        <p14:creationId xmlns:p14="http://schemas.microsoft.com/office/powerpoint/2010/main" val="3763338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write cache has a choice of policies, write-through or write-back, to affect data safety and performance. The write-through policy uses synchronous writes meaning that data is written to disk immediately and ensures safety at the cost of performance. The write-back policy uses asynchronous writes by buffering data and flushing to disk only when necessary.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negative results under the write-back policy are due to the write semantics our techniques employ.</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27</a:t>
            </a:fld>
            <a:endParaRPr lang="en-US"/>
          </a:p>
        </p:txBody>
      </p:sp>
    </p:spTree>
    <p:extLst>
      <p:ext uri="{BB962C8B-B14F-4D97-AF65-F5344CB8AC3E}">
        <p14:creationId xmlns:p14="http://schemas.microsoft.com/office/powerpoint/2010/main" val="1066216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Our optimizations save disk energy via two forms of clustered disk accesses. User level file buffers cluster accesses from each program while synchronization clusters accesses across multiple programs. Both forms appear identical to the physical disk and are modeled as operational power</a:t>
            </a:r>
          </a:p>
          <a:p>
            <a:r>
              <a:rPr lang="en-US" sz="1200" b="0" i="0" u="none" strike="noStrike" kern="1200" baseline="0" dirty="0" smtClean="0">
                <a:solidFill>
                  <a:schemeClr val="tx1"/>
                </a:solidFill>
                <a:latin typeface="+mn-lt"/>
                <a:ea typeface="+mn-ea"/>
                <a:cs typeface="+mn-cs"/>
              </a:rPr>
              <a:t>modes over time.</a:t>
            </a:r>
          </a:p>
          <a:p>
            <a:r>
              <a:rPr lang="en-US" sz="1200" b="0" i="0" u="none" strike="noStrike" kern="1200" baseline="0" dirty="0" smtClean="0">
                <a:solidFill>
                  <a:schemeClr val="tx1"/>
                </a:solidFill>
                <a:latin typeface="+mn-lt"/>
                <a:ea typeface="+mn-ea"/>
                <a:cs typeface="+mn-cs"/>
              </a:rPr>
              <a:t>Intuitively, the energy savings comes from eliminating wakeup (E &gt;) and hibernate (E &lt;) transitions and combining the active periods together.</a:t>
            </a:r>
          </a:p>
          <a:p>
            <a:r>
              <a:rPr lang="en-US" sz="1200" b="0" i="0" u="none" strike="noStrike" kern="1200" baseline="0" dirty="0" smtClean="0">
                <a:solidFill>
                  <a:schemeClr val="tx1"/>
                </a:solidFill>
                <a:latin typeface="+mn-lt"/>
                <a:ea typeface="+mn-ea"/>
                <a:cs typeface="+mn-cs"/>
              </a:rPr>
              <a:t>Energy saved is proportional to the transition costs of a given disk. Laptop class and smaller disks are designed for fast transitions with lower energy costs then desktop or server class disks.</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28</a:t>
            </a:fld>
            <a:endParaRPr lang="en-US"/>
          </a:p>
        </p:txBody>
      </p:sp>
    </p:spTree>
    <p:extLst>
      <p:ext uri="{BB962C8B-B14F-4D97-AF65-F5344CB8AC3E}">
        <p14:creationId xmlns:p14="http://schemas.microsoft.com/office/powerpoint/2010/main" val="811545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iPod Classic (Costs $249 as of now compared to &gt;$400 for just a 160GB SSD drive) which functions mainly as a media player, opts for disk storage up to 160 GB. Mobile phone platforms could feasibly use disk instead of Flash storage, combining general purpose computing with large capacity storage.</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4</a:t>
            </a:fld>
            <a:endParaRPr lang="en-US"/>
          </a:p>
        </p:txBody>
      </p:sp>
    </p:spTree>
    <p:extLst>
      <p:ext uri="{BB962C8B-B14F-4D97-AF65-F5344CB8AC3E}">
        <p14:creationId xmlns:p14="http://schemas.microsoft.com/office/powerpoint/2010/main" val="3893771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C18884A-16DA-46B8-A089-EF29E87EA8C8}" type="slidenum">
              <a:rPr lang="en-US" smtClean="0"/>
              <a:t>5</a:t>
            </a:fld>
            <a:endParaRPr lang="en-US"/>
          </a:p>
        </p:txBody>
      </p:sp>
    </p:spTree>
    <p:extLst>
      <p:ext uri="{BB962C8B-B14F-4D97-AF65-F5344CB8AC3E}">
        <p14:creationId xmlns:p14="http://schemas.microsoft.com/office/powerpoint/2010/main" val="208575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Previous research for disk energy management have generally focused on </a:t>
            </a:r>
            <a:r>
              <a:rPr lang="en-US" sz="1200" b="0" i="0" u="none" strike="noStrike" kern="1200" baseline="0" dirty="0" err="1" smtClean="0">
                <a:solidFill>
                  <a:schemeClr val="tx1"/>
                </a:solidFill>
                <a:latin typeface="+mn-lt"/>
                <a:ea typeface="+mn-ea"/>
                <a:cs typeface="+mn-cs"/>
              </a:rPr>
              <a:t>uni</a:t>
            </a:r>
            <a:r>
              <a:rPr lang="en-US" sz="1200" b="0" i="0" u="none" strike="noStrike" kern="1200" baseline="0" dirty="0" smtClean="0">
                <a:solidFill>
                  <a:schemeClr val="tx1"/>
                </a:solidFill>
                <a:latin typeface="+mn-lt"/>
                <a:ea typeface="+mn-ea"/>
                <a:cs typeface="+mn-cs"/>
              </a:rPr>
              <a:t>-programming models of execution. Yet most general purpose systems actually use multi-programming to run multiple programs concurrently.</a:t>
            </a:r>
          </a:p>
          <a:p>
            <a:r>
              <a:rPr lang="en-US" sz="1200" b="0" i="0" u="none" strike="noStrike" kern="1200" baseline="0" dirty="0" smtClean="0">
                <a:solidFill>
                  <a:schemeClr val="tx1"/>
                </a:solidFill>
                <a:latin typeface="+mn-lt"/>
                <a:ea typeface="+mn-ea"/>
                <a:cs typeface="+mn-cs"/>
              </a:rPr>
              <a:t>Operating systems use short time slices to give the illusion of simultaneous execution. The OS mediates among programs when they access various resources, such as the memory and network, giving the illusion of a virtual computing system.</a:t>
            </a:r>
          </a:p>
          <a:p>
            <a:r>
              <a:rPr lang="en-US" sz="1200" b="0" i="0" u="none" strike="noStrike" kern="1200" baseline="0" dirty="0" smtClean="0">
                <a:solidFill>
                  <a:schemeClr val="tx1"/>
                </a:solidFill>
                <a:latin typeface="+mn-lt"/>
                <a:ea typeface="+mn-ea"/>
                <a:cs typeface="+mn-cs"/>
              </a:rPr>
              <a:t>The computing paradigm allows a programmer to develop a program without worrying about interference from other programs. In turn, compilers apply optimizations on a program without worrying about how they affect other programs.</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7</a:t>
            </a:fld>
            <a:endParaRPr lang="en-US"/>
          </a:p>
        </p:txBody>
      </p:sp>
    </p:spTree>
    <p:extLst>
      <p:ext uri="{BB962C8B-B14F-4D97-AF65-F5344CB8AC3E}">
        <p14:creationId xmlns:p14="http://schemas.microsoft.com/office/powerpoint/2010/main" val="218733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They would do better by adapting the hibernation policy threshold or coordinating their accesses. A limited notion of optimizing programs together was introduced to cluster disk requests.</a:t>
            </a:r>
          </a:p>
          <a:p>
            <a:endParaRPr lang="en-US" dirty="0" smtClean="0"/>
          </a:p>
          <a:p>
            <a:r>
              <a:rPr lang="en-US" sz="1200" b="0" i="0" u="none" strike="noStrike" kern="1200" baseline="0" dirty="0" smtClean="0">
                <a:solidFill>
                  <a:schemeClr val="tx1"/>
                </a:solidFill>
                <a:latin typeface="+mn-lt"/>
                <a:ea typeface="+mn-ea"/>
                <a:cs typeface="+mn-cs"/>
              </a:rPr>
              <a:t>Disk hibernation strategies calculate a hibernation or break-even threshold as a function of a disk's physical characteristics.</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10</a:t>
            </a:fld>
            <a:endParaRPr lang="en-US"/>
          </a:p>
        </p:txBody>
      </p:sp>
    </p:spTree>
    <p:extLst>
      <p:ext uri="{BB962C8B-B14F-4D97-AF65-F5344CB8AC3E}">
        <p14:creationId xmlns:p14="http://schemas.microsoft.com/office/powerpoint/2010/main" val="941357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Execution Context: </a:t>
            </a:r>
            <a:r>
              <a:rPr lang="en-US" dirty="0" smtClean="0"/>
              <a:t>A set of running programs.</a:t>
            </a:r>
          </a:p>
          <a:p>
            <a:r>
              <a:rPr lang="en-US" b="1" dirty="0" smtClean="0"/>
              <a:t>Transition: </a:t>
            </a:r>
            <a:r>
              <a:rPr lang="en-US" sz="1200" b="0" i="0" u="none" strike="noStrike" kern="1200" baseline="0" dirty="0" smtClean="0">
                <a:solidFill>
                  <a:schemeClr val="tx1"/>
                </a:solidFill>
                <a:latin typeface="+mn-lt"/>
                <a:ea typeface="+mn-ea"/>
                <a:cs typeface="+mn-cs"/>
              </a:rPr>
              <a:t>A transition between states means a program was started or exited.</a:t>
            </a:r>
          </a:p>
          <a:p>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11</a:t>
            </a:fld>
            <a:endParaRPr lang="en-US"/>
          </a:p>
        </p:txBody>
      </p:sp>
    </p:spTree>
    <p:extLst>
      <p:ext uri="{BB962C8B-B14F-4D97-AF65-F5344CB8AC3E}">
        <p14:creationId xmlns:p14="http://schemas.microsoft.com/office/powerpoint/2010/main" val="3226817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smtClean="0">
                <a:latin typeface="CMR9"/>
              </a:rPr>
              <a:t>Measured results from a Hitachi disk showed a range from -33% to 63% energy savings.</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12</a:t>
            </a:fld>
            <a:endParaRPr lang="en-US"/>
          </a:p>
        </p:txBody>
      </p:sp>
    </p:spTree>
    <p:extLst>
      <p:ext uri="{BB962C8B-B14F-4D97-AF65-F5344CB8AC3E}">
        <p14:creationId xmlns:p14="http://schemas.microsoft.com/office/powerpoint/2010/main" val="1156424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user started by launching </a:t>
            </a:r>
            <a:r>
              <a:rPr lang="en-US" sz="1200" b="0" i="0" u="none" strike="noStrike" kern="1200" baseline="0" dirty="0" err="1" smtClean="0">
                <a:solidFill>
                  <a:schemeClr val="tx1"/>
                </a:solidFill>
                <a:latin typeface="+mn-lt"/>
                <a:ea typeface="+mn-ea"/>
                <a:cs typeface="+mn-cs"/>
              </a:rPr>
              <a:t>Sftp</a:t>
            </a:r>
            <a:r>
              <a:rPr lang="en-US" sz="1200" b="0" i="0" u="none" strike="noStrike" kern="1200" baseline="0" dirty="0" smtClean="0">
                <a:solidFill>
                  <a:schemeClr val="tx1"/>
                </a:solidFill>
                <a:latin typeface="+mn-lt"/>
                <a:ea typeface="+mn-ea"/>
                <a:cs typeface="+mn-cs"/>
              </a:rPr>
              <a:t> (F), Firefox (W), and </a:t>
            </a:r>
            <a:r>
              <a:rPr lang="en-US" sz="1200" b="0" i="0" u="none" strike="noStrike" kern="1200" baseline="0" dirty="0" err="1" smtClean="0">
                <a:solidFill>
                  <a:schemeClr val="tx1"/>
                </a:solidFill>
                <a:latin typeface="+mn-lt"/>
                <a:ea typeface="+mn-ea"/>
                <a:cs typeface="+mn-cs"/>
              </a:rPr>
              <a:t>OpenOffice</a:t>
            </a:r>
            <a:r>
              <a:rPr lang="en-US" sz="1200" b="0" i="0" u="none" strike="noStrike" kern="1200" baseline="0" dirty="0" smtClean="0">
                <a:solidFill>
                  <a:schemeClr val="tx1"/>
                </a:solidFill>
                <a:latin typeface="+mn-lt"/>
                <a:ea typeface="+mn-ea"/>
                <a:cs typeface="+mn-cs"/>
              </a:rPr>
              <a:t> (O) in that order. After nearly three minutes in the execution context FWO, the user exited W and O in quick succession but remained in F for another five minutes before exiting. The popular states, FWO and F, dominate the overall active time and represent the opportunity.</a:t>
            </a:r>
            <a:endParaRPr lang="en-US" dirty="0"/>
          </a:p>
        </p:txBody>
      </p:sp>
      <p:sp>
        <p:nvSpPr>
          <p:cNvPr id="4" name="Slide Number Placeholder 3"/>
          <p:cNvSpPr>
            <a:spLocks noGrp="1"/>
          </p:cNvSpPr>
          <p:nvPr>
            <p:ph type="sldNum" sz="quarter" idx="10"/>
          </p:nvPr>
        </p:nvSpPr>
        <p:spPr/>
        <p:txBody>
          <a:bodyPr/>
          <a:lstStyle/>
          <a:p>
            <a:fld id="{BC18884A-16DA-46B8-A089-EF29E87EA8C8}" type="slidenum">
              <a:rPr lang="en-US" smtClean="0"/>
              <a:t>14</a:t>
            </a:fld>
            <a:endParaRPr lang="en-US"/>
          </a:p>
        </p:txBody>
      </p:sp>
    </p:spTree>
    <p:extLst>
      <p:ext uri="{BB962C8B-B14F-4D97-AF65-F5344CB8AC3E}">
        <p14:creationId xmlns:p14="http://schemas.microsoft.com/office/powerpoint/2010/main" val="196017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BEFC394-A8F7-4ECC-AA4D-C2A37FB1D6D7}" type="datetimeFigureOut">
              <a:rPr lang="en-US" smtClean="0"/>
              <a:t>4/4/2010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D0E9F8F-CD4C-4D8C-9B34-A8B72A405B3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FC394-A8F7-4ECC-AA4D-C2A37FB1D6D7}" type="datetimeFigureOut">
              <a:rPr lang="en-US" smtClean="0"/>
              <a:t>4/4/2010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E9F8F-CD4C-4D8C-9B34-A8B72A405B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FC394-A8F7-4ECC-AA4D-C2A37FB1D6D7}" type="datetimeFigureOut">
              <a:rPr lang="en-US" smtClean="0"/>
              <a:t>4/4/2010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E9F8F-CD4C-4D8C-9B34-A8B72A405B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BEFC394-A8F7-4ECC-AA4D-C2A37FB1D6D7}" type="datetimeFigureOut">
              <a:rPr lang="en-US" smtClean="0"/>
              <a:t>4/4/2010</a:t>
            </a:fld>
            <a:endParaRPr lang="en-US"/>
          </a:p>
        </p:txBody>
      </p:sp>
      <p:sp>
        <p:nvSpPr>
          <p:cNvPr id="9" name="Slide Number Placeholder 8"/>
          <p:cNvSpPr>
            <a:spLocks noGrp="1"/>
          </p:cNvSpPr>
          <p:nvPr>
            <p:ph type="sldNum" sz="quarter" idx="15"/>
          </p:nvPr>
        </p:nvSpPr>
        <p:spPr/>
        <p:txBody>
          <a:bodyPr rtlCol="0"/>
          <a:lstStyle/>
          <a:p>
            <a:fld id="{0D0E9F8F-CD4C-4D8C-9B34-A8B72A405B3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BEFC394-A8F7-4ECC-AA4D-C2A37FB1D6D7}" type="datetimeFigureOut">
              <a:rPr lang="en-US" smtClean="0"/>
              <a:t>4/4/2010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D0E9F8F-CD4C-4D8C-9B34-A8B72A405B3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BEFC394-A8F7-4ECC-AA4D-C2A37FB1D6D7}" type="datetimeFigureOut">
              <a:rPr lang="en-US" smtClean="0"/>
              <a:t>4/4/2010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E9F8F-CD4C-4D8C-9B34-A8B72A405B3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BEFC394-A8F7-4ECC-AA4D-C2A37FB1D6D7}" type="datetimeFigureOut">
              <a:rPr lang="en-US" smtClean="0"/>
              <a:t>4/4/2010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E9F8F-CD4C-4D8C-9B34-A8B72A405B3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xmlns:mc="http://schemas.openxmlformats.org/markup-compatibility/2006" xmlns:a14="http://schemas.microsoft.com/office/drawing/2010/main" val="FFFFFF" mc:Ignorable=""/>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xmlns:mc="http://schemas.openxmlformats.org/markup-compatibility/2006" xmlns:a14="http://schemas.microsoft.com/office/drawing/2010/main" val="FFFFFF" mc:Ignorable=""/>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BEFC394-A8F7-4ECC-AA4D-C2A37FB1D6D7}" type="datetimeFigureOut">
              <a:rPr lang="en-US" smtClean="0"/>
              <a:t>4/4/2010</a:t>
            </a:fld>
            <a:endParaRPr lang="en-US"/>
          </a:p>
        </p:txBody>
      </p:sp>
      <p:sp>
        <p:nvSpPr>
          <p:cNvPr id="7" name="Slide Number Placeholder 6"/>
          <p:cNvSpPr>
            <a:spLocks noGrp="1"/>
          </p:cNvSpPr>
          <p:nvPr>
            <p:ph type="sldNum" sz="quarter" idx="11"/>
          </p:nvPr>
        </p:nvSpPr>
        <p:spPr/>
        <p:txBody>
          <a:bodyPr rtlCol="0"/>
          <a:lstStyle/>
          <a:p>
            <a:fld id="{0D0E9F8F-CD4C-4D8C-9B34-A8B72A405B3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FC394-A8F7-4ECC-AA4D-C2A37FB1D6D7}" type="datetimeFigureOut">
              <a:rPr lang="en-US" smtClean="0"/>
              <a:t>4/4/2010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E9F8F-CD4C-4D8C-9B34-A8B72A405B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BEFC394-A8F7-4ECC-AA4D-C2A37FB1D6D7}" type="datetimeFigureOut">
              <a:rPr lang="en-US" smtClean="0"/>
              <a:t>4/4/2010</a:t>
            </a:fld>
            <a:endParaRPr lang="en-US"/>
          </a:p>
        </p:txBody>
      </p:sp>
      <p:sp>
        <p:nvSpPr>
          <p:cNvPr id="22" name="Slide Number Placeholder 21"/>
          <p:cNvSpPr>
            <a:spLocks noGrp="1"/>
          </p:cNvSpPr>
          <p:nvPr>
            <p:ph type="sldNum" sz="quarter" idx="15"/>
          </p:nvPr>
        </p:nvSpPr>
        <p:spPr/>
        <p:txBody>
          <a:bodyPr rtlCol="0"/>
          <a:lstStyle/>
          <a:p>
            <a:fld id="{0D0E9F8F-CD4C-4D8C-9B34-A8B72A405B3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BEFC394-A8F7-4ECC-AA4D-C2A37FB1D6D7}" type="datetimeFigureOut">
              <a:rPr lang="en-US" smtClean="0"/>
              <a:t>4/4/2010</a:t>
            </a:fld>
            <a:endParaRPr lang="en-US"/>
          </a:p>
        </p:txBody>
      </p:sp>
      <p:sp>
        <p:nvSpPr>
          <p:cNvPr id="18" name="Slide Number Placeholder 17"/>
          <p:cNvSpPr>
            <a:spLocks noGrp="1"/>
          </p:cNvSpPr>
          <p:nvPr>
            <p:ph type="sldNum" sz="quarter" idx="11"/>
          </p:nvPr>
        </p:nvSpPr>
        <p:spPr/>
        <p:txBody>
          <a:bodyPr rtlCol="0"/>
          <a:lstStyle/>
          <a:p>
            <a:fld id="{0D0E9F8F-CD4C-4D8C-9B34-A8B72A405B3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BEFC394-A8F7-4ECC-AA4D-C2A37FB1D6D7}" type="datetimeFigureOut">
              <a:rPr lang="en-US" smtClean="0"/>
              <a:t>4/4/2010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xmlns:mc="http://schemas.openxmlformats.org/markup-compatibility/2006" xmlns:a14="http://schemas.microsoft.com/office/drawing/2010/main" val="FFFFFF" mc:Ignorable=""/>
                </a:solidFill>
              </a:defRPr>
            </a:lvl1pPr>
          </a:lstStyle>
          <a:p>
            <a:fld id="{0D0E9F8F-CD4C-4D8C-9B34-A8B72A405B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Execution Context Optimization for Disk </a:t>
            </a:r>
            <a:r>
              <a:rPr lang="en-US" b="1" dirty="0" smtClean="0"/>
              <a:t>Energy</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Jerry </a:t>
            </a:r>
            <a:r>
              <a:rPr lang="en-US" dirty="0" err="1" smtClean="0"/>
              <a:t>Hom</a:t>
            </a:r>
            <a:endParaRPr lang="en-US" dirty="0" smtClean="0"/>
          </a:p>
          <a:p>
            <a:r>
              <a:rPr lang="en-US" dirty="0"/>
              <a:t>Ulrich </a:t>
            </a:r>
            <a:r>
              <a:rPr lang="en-US" dirty="0" smtClean="0"/>
              <a:t>Kremer</a:t>
            </a:r>
          </a:p>
          <a:p>
            <a:endParaRPr lang="en-US" dirty="0" smtClean="0"/>
          </a:p>
          <a:p>
            <a:r>
              <a:rPr lang="en-US" dirty="0" smtClean="0"/>
              <a:t>Subramanian Srinivasan</a:t>
            </a:r>
            <a:endParaRPr lang="en-US" dirty="0"/>
          </a:p>
          <a:p>
            <a:r>
              <a:rPr lang="en-US" dirty="0" smtClean="0"/>
              <a:t>Mahesh Sukumar</a:t>
            </a:r>
            <a:endParaRPr lang="en-US" dirty="0"/>
          </a:p>
        </p:txBody>
      </p:sp>
    </p:spTree>
    <p:extLst>
      <p:ext uri="{BB962C8B-B14F-4D97-AF65-F5344CB8AC3E}">
        <p14:creationId xmlns:p14="http://schemas.microsoft.com/office/powerpoint/2010/main" val="356729636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Hibernation</a:t>
            </a:r>
            <a:endParaRPr lang="en-US" dirty="0"/>
          </a:p>
        </p:txBody>
      </p:sp>
      <p:sp>
        <p:nvSpPr>
          <p:cNvPr id="3" name="Content Placeholder 2"/>
          <p:cNvSpPr>
            <a:spLocks noGrp="1"/>
          </p:cNvSpPr>
          <p:nvPr>
            <p:ph sz="quarter" idx="1"/>
          </p:nvPr>
        </p:nvSpPr>
        <p:spPr/>
        <p:txBody>
          <a:bodyPr>
            <a:normAutofit/>
          </a:bodyPr>
          <a:lstStyle/>
          <a:p>
            <a:r>
              <a:rPr lang="en-US" dirty="0"/>
              <a:t>A physical resource can hibernate </a:t>
            </a:r>
            <a:r>
              <a:rPr lang="en-US" dirty="0" smtClean="0"/>
              <a:t>only when </a:t>
            </a:r>
            <a:r>
              <a:rPr lang="en-US" dirty="0"/>
              <a:t>there are no queued requests for a </a:t>
            </a:r>
            <a:r>
              <a:rPr lang="en-US" dirty="0" smtClean="0"/>
              <a:t>sufficient </a:t>
            </a:r>
            <a:r>
              <a:rPr lang="en-US" dirty="0"/>
              <a:t>amount </a:t>
            </a:r>
            <a:r>
              <a:rPr lang="en-US" dirty="0" smtClean="0"/>
              <a:t>of idle </a:t>
            </a:r>
            <a:r>
              <a:rPr lang="en-US" dirty="0"/>
              <a:t>time</a:t>
            </a:r>
            <a:r>
              <a:rPr lang="en-US" dirty="0" smtClean="0"/>
              <a:t>.</a:t>
            </a:r>
          </a:p>
          <a:p>
            <a:r>
              <a:rPr lang="en-US" dirty="0" smtClean="0"/>
              <a:t>Example:</a:t>
            </a:r>
          </a:p>
          <a:p>
            <a:pPr marL="114300" indent="0">
              <a:buNone/>
            </a:pPr>
            <a:r>
              <a:rPr lang="en-US" dirty="0"/>
              <a:t>	Suppose two programs are accessing a resource</a:t>
            </a:r>
            <a:r>
              <a:rPr lang="en-US" dirty="0" smtClean="0"/>
              <a:t>. In </a:t>
            </a:r>
            <a:r>
              <a:rPr lang="en-US" dirty="0"/>
              <a:t>the worst case, their accesses alternate such that </a:t>
            </a:r>
            <a:r>
              <a:rPr lang="en-US" dirty="0" smtClean="0"/>
              <a:t>the resource </a:t>
            </a:r>
            <a:r>
              <a:rPr lang="en-US" b="1" i="1" dirty="0"/>
              <a:t>repeatedly wakes up and hibernates. </a:t>
            </a:r>
            <a:endParaRPr lang="en-US" b="1" i="1" dirty="0" smtClean="0"/>
          </a:p>
        </p:txBody>
      </p:sp>
    </p:spTree>
    <p:extLst>
      <p:ext uri="{BB962C8B-B14F-4D97-AF65-F5344CB8AC3E}">
        <p14:creationId xmlns:p14="http://schemas.microsoft.com/office/powerpoint/2010/main" val="155385988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Paper’s main theme</a:t>
            </a:r>
            <a:endParaRPr lang="en-US" dirty="0"/>
          </a:p>
        </p:txBody>
      </p:sp>
      <p:sp>
        <p:nvSpPr>
          <p:cNvPr id="3" name="Content Placeholder 2"/>
          <p:cNvSpPr>
            <a:spLocks noGrp="1"/>
          </p:cNvSpPr>
          <p:nvPr>
            <p:ph sz="quarter" idx="1"/>
          </p:nvPr>
        </p:nvSpPr>
        <p:spPr/>
        <p:txBody>
          <a:bodyPr>
            <a:normAutofit/>
          </a:bodyPr>
          <a:lstStyle/>
          <a:p>
            <a:r>
              <a:rPr lang="en-US" dirty="0"/>
              <a:t>E</a:t>
            </a:r>
            <a:r>
              <a:rPr lang="en-US" dirty="0" smtClean="0"/>
              <a:t>xplores </a:t>
            </a:r>
            <a:r>
              <a:rPr lang="en-US" dirty="0"/>
              <a:t>the opportunities for </a:t>
            </a:r>
            <a:r>
              <a:rPr lang="en-US" b="1" dirty="0"/>
              <a:t>disk energy </a:t>
            </a:r>
            <a:r>
              <a:rPr lang="en-US" b="1" dirty="0" smtClean="0"/>
              <a:t>optimizations </a:t>
            </a:r>
            <a:r>
              <a:rPr lang="en-US" dirty="0"/>
              <a:t>in execution contexts</a:t>
            </a:r>
            <a:r>
              <a:rPr lang="en-US" dirty="0" smtClean="0"/>
              <a:t>.</a:t>
            </a:r>
          </a:p>
          <a:p>
            <a:r>
              <a:rPr lang="en-US" dirty="0"/>
              <a:t>C</a:t>
            </a:r>
            <a:r>
              <a:rPr lang="en-US" dirty="0" smtClean="0"/>
              <a:t>onducted </a:t>
            </a:r>
            <a:r>
              <a:rPr lang="en-US" dirty="0"/>
              <a:t>a user study to gain </a:t>
            </a:r>
            <a:r>
              <a:rPr lang="en-US" dirty="0" smtClean="0"/>
              <a:t>insight into </a:t>
            </a:r>
            <a:r>
              <a:rPr lang="en-US" dirty="0"/>
              <a:t>actual program usage </a:t>
            </a:r>
            <a:r>
              <a:rPr lang="en-US" dirty="0" smtClean="0"/>
              <a:t>profiles </a:t>
            </a:r>
            <a:r>
              <a:rPr lang="en-US" dirty="0"/>
              <a:t>and serve as a </a:t>
            </a:r>
            <a:r>
              <a:rPr lang="en-US" b="1" dirty="0" smtClean="0"/>
              <a:t>guideline for </a:t>
            </a:r>
            <a:r>
              <a:rPr lang="en-US" b="1" dirty="0"/>
              <a:t>optimization</a:t>
            </a:r>
            <a:r>
              <a:rPr lang="en-US" dirty="0" smtClean="0"/>
              <a:t>.</a:t>
            </a:r>
          </a:p>
          <a:p>
            <a:r>
              <a:rPr lang="en-US" dirty="0"/>
              <a:t>U</a:t>
            </a:r>
            <a:r>
              <a:rPr lang="en-US" dirty="0" smtClean="0"/>
              <a:t>sage profiles are </a:t>
            </a:r>
            <a:r>
              <a:rPr lang="en-US" dirty="0"/>
              <a:t>modeled as a </a:t>
            </a:r>
            <a:r>
              <a:rPr lang="en-US" b="1" dirty="0" smtClean="0"/>
              <a:t>finite state </a:t>
            </a:r>
            <a:r>
              <a:rPr lang="en-US" b="1" dirty="0"/>
              <a:t>machine </a:t>
            </a:r>
            <a:r>
              <a:rPr lang="en-US" dirty="0"/>
              <a:t>where a state represents an </a:t>
            </a:r>
            <a:r>
              <a:rPr lang="en-US" dirty="0" smtClean="0"/>
              <a:t>execution context.</a:t>
            </a:r>
          </a:p>
          <a:p>
            <a:r>
              <a:rPr lang="en-US" dirty="0"/>
              <a:t>The opportunity for saving disk energy is </a:t>
            </a:r>
            <a:r>
              <a:rPr lang="en-US" dirty="0" smtClean="0"/>
              <a:t>closely associated </a:t>
            </a:r>
            <a:r>
              <a:rPr lang="en-US" dirty="0"/>
              <a:t>with a particular execution context and the </a:t>
            </a:r>
            <a:r>
              <a:rPr lang="en-US" b="1" dirty="0" smtClean="0"/>
              <a:t>interaction </a:t>
            </a:r>
            <a:r>
              <a:rPr lang="en-US" b="1" dirty="0"/>
              <a:t>between programs.</a:t>
            </a:r>
            <a:endParaRPr lang="en-US" b="1" dirty="0" smtClean="0"/>
          </a:p>
          <a:p>
            <a:endParaRPr lang="en-US" dirty="0"/>
          </a:p>
        </p:txBody>
      </p:sp>
    </p:spTree>
    <p:extLst>
      <p:ext uri="{BB962C8B-B14F-4D97-AF65-F5344CB8AC3E}">
        <p14:creationId xmlns:p14="http://schemas.microsoft.com/office/powerpoint/2010/main" val="283318374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Paper’s contributions</a:t>
            </a:r>
            <a:endParaRPr lang="en-US" dirty="0"/>
          </a:p>
        </p:txBody>
      </p:sp>
      <p:sp>
        <p:nvSpPr>
          <p:cNvPr id="3" name="Content Placeholder 2"/>
          <p:cNvSpPr>
            <a:spLocks noGrp="1"/>
          </p:cNvSpPr>
          <p:nvPr>
            <p:ph sz="quarter" idx="1"/>
          </p:nvPr>
        </p:nvSpPr>
        <p:spPr/>
        <p:txBody>
          <a:bodyPr>
            <a:normAutofit/>
          </a:bodyPr>
          <a:lstStyle/>
          <a:p>
            <a:r>
              <a:rPr lang="en-US" b="1" dirty="0"/>
              <a:t>A user study </a:t>
            </a:r>
            <a:r>
              <a:rPr lang="en-US" dirty="0"/>
              <a:t>to identify program usage patterns, </a:t>
            </a:r>
            <a:r>
              <a:rPr lang="en-US" dirty="0" smtClean="0"/>
              <a:t>quantify </a:t>
            </a:r>
            <a:r>
              <a:rPr lang="en-US" dirty="0"/>
              <a:t>the available opportunity for optimization, </a:t>
            </a:r>
            <a:r>
              <a:rPr lang="en-US" dirty="0" smtClean="0"/>
              <a:t>and provide </a:t>
            </a:r>
            <a:r>
              <a:rPr lang="en-US" dirty="0"/>
              <a:t>evidence in support of execution context </a:t>
            </a:r>
            <a:r>
              <a:rPr lang="en-US" dirty="0" smtClean="0"/>
              <a:t>optimization.</a:t>
            </a:r>
          </a:p>
          <a:p>
            <a:r>
              <a:rPr lang="en-US" b="1" dirty="0"/>
              <a:t>Language extensions </a:t>
            </a:r>
            <a:r>
              <a:rPr lang="en-US" dirty="0" smtClean="0"/>
              <a:t>{STREAMED</a:t>
            </a:r>
            <a:r>
              <a:rPr lang="en-US" dirty="0"/>
              <a:t>, BUFFERED, </a:t>
            </a:r>
            <a:r>
              <a:rPr lang="en-US" dirty="0" smtClean="0"/>
              <a:t>SYNC_RECV, SYNC_SEND} </a:t>
            </a:r>
            <a:r>
              <a:rPr lang="en-US" dirty="0"/>
              <a:t>to categorize program disk request </a:t>
            </a:r>
            <a:r>
              <a:rPr lang="en-US" dirty="0" smtClean="0"/>
              <a:t>interactions.</a:t>
            </a:r>
          </a:p>
        </p:txBody>
      </p:sp>
    </p:spTree>
    <p:extLst>
      <p:ext uri="{BB962C8B-B14F-4D97-AF65-F5344CB8AC3E}">
        <p14:creationId xmlns:p14="http://schemas.microsoft.com/office/powerpoint/2010/main" val="13446795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Paper’s contributions (continued…)</a:t>
            </a:r>
            <a:endParaRPr lang="en-US" dirty="0"/>
          </a:p>
        </p:txBody>
      </p:sp>
      <p:sp>
        <p:nvSpPr>
          <p:cNvPr id="3" name="Content Placeholder 2"/>
          <p:cNvSpPr>
            <a:spLocks noGrp="1"/>
          </p:cNvSpPr>
          <p:nvPr>
            <p:ph sz="quarter" idx="1"/>
          </p:nvPr>
        </p:nvSpPr>
        <p:spPr/>
        <p:txBody>
          <a:bodyPr/>
          <a:lstStyle/>
          <a:p>
            <a:r>
              <a:rPr lang="en-US" b="1" dirty="0"/>
              <a:t>A measurement and evaluation infrastructure </a:t>
            </a:r>
            <a:r>
              <a:rPr lang="en-US" dirty="0"/>
              <a:t>using a compiler and runtime system approach to implement execution context optimizations. The infrastructure allows for repeatable,  interactive experiments.</a:t>
            </a:r>
          </a:p>
          <a:p>
            <a:r>
              <a:rPr lang="en-US" b="1" dirty="0"/>
              <a:t>Physical measurements and evaluation </a:t>
            </a:r>
            <a:r>
              <a:rPr lang="en-US" dirty="0"/>
              <a:t>of eight programs in ten execution contexts. An energy model estimates disk energy savings based on disk access patterns</a:t>
            </a:r>
            <a:r>
              <a:rPr lang="en-US" dirty="0" smtClean="0"/>
              <a:t>.</a:t>
            </a:r>
            <a:endParaRPr lang="en-US" dirty="0"/>
          </a:p>
        </p:txBody>
      </p:sp>
    </p:spTree>
    <p:extLst>
      <p:ext uri="{BB962C8B-B14F-4D97-AF65-F5344CB8AC3E}">
        <p14:creationId xmlns:p14="http://schemas.microsoft.com/office/powerpoint/2010/main" val="23328768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user session trace</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201"/>
            <a:ext cx="6932902"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143000" y="5105400"/>
            <a:ext cx="6400800" cy="923330"/>
          </a:xfrm>
          <a:prstGeom prst="rect">
            <a:avLst/>
          </a:prstGeom>
          <a:noFill/>
        </p:spPr>
        <p:txBody>
          <a:bodyPr wrap="square" rtlCol="0">
            <a:spAutoFit/>
          </a:bodyPr>
          <a:lstStyle/>
          <a:p>
            <a:r>
              <a:rPr lang="en-US" dirty="0"/>
              <a:t>Bold </a:t>
            </a:r>
            <a:r>
              <a:rPr lang="en-US" dirty="0" smtClean="0"/>
              <a:t>numbers indicate </a:t>
            </a:r>
            <a:r>
              <a:rPr lang="en-US" dirty="0"/>
              <a:t>order of transitions. </a:t>
            </a:r>
            <a:endParaRPr lang="en-US" dirty="0" smtClean="0"/>
          </a:p>
          <a:p>
            <a:r>
              <a:rPr lang="en-US" dirty="0" smtClean="0"/>
              <a:t>Italic </a:t>
            </a:r>
            <a:r>
              <a:rPr lang="en-US" dirty="0"/>
              <a:t>numbers </a:t>
            </a:r>
            <a:r>
              <a:rPr lang="en-US" dirty="0" smtClean="0"/>
              <a:t>indicate the </a:t>
            </a:r>
            <a:r>
              <a:rPr lang="en-US" dirty="0"/>
              <a:t>time in seconds spent in that state. </a:t>
            </a:r>
            <a:endParaRPr lang="en-US" dirty="0" smtClean="0"/>
          </a:p>
          <a:p>
            <a:r>
              <a:rPr lang="en-US" dirty="0" smtClean="0"/>
              <a:t>Note that F </a:t>
            </a:r>
            <a:r>
              <a:rPr lang="en-US" dirty="0"/>
              <a:t>is the start (42) and end (297) state.</a:t>
            </a:r>
          </a:p>
        </p:txBody>
      </p:sp>
    </p:spTree>
    <p:extLst>
      <p:ext uri="{BB962C8B-B14F-4D97-AF65-F5344CB8AC3E}">
        <p14:creationId xmlns:p14="http://schemas.microsoft.com/office/powerpoint/2010/main" val="389745883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Benefits of execution contexts</a:t>
            </a:r>
            <a:endParaRPr lang="en-US" dirty="0"/>
          </a:p>
        </p:txBody>
      </p:sp>
      <p:sp>
        <p:nvSpPr>
          <p:cNvPr id="3" name="Content Placeholder 2"/>
          <p:cNvSpPr>
            <a:spLocks noGrp="1"/>
          </p:cNvSpPr>
          <p:nvPr>
            <p:ph sz="quarter" idx="1"/>
          </p:nvPr>
        </p:nvSpPr>
        <p:spPr/>
        <p:txBody>
          <a:bodyPr>
            <a:normAutofit/>
          </a:bodyPr>
          <a:lstStyle/>
          <a:p>
            <a:r>
              <a:rPr lang="en-US" dirty="0" smtClean="0"/>
              <a:t>Having opportunity is not enough. Realizing the benefits of execution context optimization depends on people's </a:t>
            </a:r>
            <a:r>
              <a:rPr lang="en-US" b="1" i="1" dirty="0" smtClean="0"/>
              <a:t>actual activity</a:t>
            </a:r>
            <a:r>
              <a:rPr lang="en-US" dirty="0" smtClean="0"/>
              <a:t>.</a:t>
            </a:r>
          </a:p>
          <a:p>
            <a:r>
              <a:rPr lang="en-US" dirty="0" smtClean="0"/>
              <a:t>If a user is idle in any execution context, then maximum energy is saved without anything special. Hence, programs within an execution context may have large opportunities, but the </a:t>
            </a:r>
            <a:r>
              <a:rPr lang="en-US" b="1" i="1" dirty="0" smtClean="0"/>
              <a:t>benefits vary according to user activity</a:t>
            </a:r>
            <a:r>
              <a:rPr lang="en-US" dirty="0" smtClean="0"/>
              <a:t>.</a:t>
            </a:r>
          </a:p>
          <a:p>
            <a:r>
              <a:rPr lang="en-US" dirty="0" smtClean="0"/>
              <a:t>Benefits are </a:t>
            </a:r>
            <a:r>
              <a:rPr lang="en-US" b="1" dirty="0" smtClean="0"/>
              <a:t>evaluated</a:t>
            </a:r>
            <a:r>
              <a:rPr lang="en-US" dirty="0" smtClean="0"/>
              <a:t> by examining a variety of common applications and their interactions within a diverse set of execution contexts.</a:t>
            </a:r>
            <a:endParaRPr lang="en-US" dirty="0"/>
          </a:p>
        </p:txBody>
      </p:sp>
    </p:spTree>
    <p:extLst>
      <p:ext uri="{BB962C8B-B14F-4D97-AF65-F5344CB8AC3E}">
        <p14:creationId xmlns:p14="http://schemas.microsoft.com/office/powerpoint/2010/main" val="39666313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Opportunity</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a:t>Most people do not keep large numbers of programs </a:t>
            </a:r>
            <a:r>
              <a:rPr lang="en-US" dirty="0" smtClean="0"/>
              <a:t>running due </a:t>
            </a:r>
            <a:r>
              <a:rPr lang="en-US" dirty="0"/>
              <a:t>to resource constraints of the system such as memory</a:t>
            </a:r>
            <a:r>
              <a:rPr lang="en-US" dirty="0" smtClean="0"/>
              <a:t>.</a:t>
            </a:r>
          </a:p>
          <a:p>
            <a:r>
              <a:rPr lang="en-US" dirty="0"/>
              <a:t>The opportunities for execution context optimizations </a:t>
            </a:r>
            <a:r>
              <a:rPr lang="en-US" dirty="0" smtClean="0"/>
              <a:t>are inherent </a:t>
            </a:r>
            <a:r>
              <a:rPr lang="en-US" dirty="0"/>
              <a:t>in the particular combination of programs</a:t>
            </a:r>
            <a:r>
              <a:rPr lang="en-US" dirty="0" smtClean="0"/>
              <a:t>.</a:t>
            </a:r>
          </a:p>
          <a:p>
            <a:pPr marL="114300" indent="0">
              <a:buNone/>
            </a:pPr>
            <a:endParaRPr lang="en-US" dirty="0" smtClean="0"/>
          </a:p>
          <a:p>
            <a:pPr marL="114300" indent="0">
              <a:buNone/>
            </a:pPr>
            <a:r>
              <a:rPr lang="en-US" b="1" dirty="0" smtClean="0"/>
              <a:t>Example:</a:t>
            </a:r>
          </a:p>
          <a:p>
            <a:pPr marL="114300" indent="0">
              <a:buNone/>
            </a:pPr>
            <a:r>
              <a:rPr lang="en-US" dirty="0" smtClean="0"/>
              <a:t>Applications </a:t>
            </a:r>
            <a:r>
              <a:rPr lang="en-US" dirty="0"/>
              <a:t>which access the disk sparingly, such as </a:t>
            </a:r>
            <a:r>
              <a:rPr lang="en-US" dirty="0" smtClean="0"/>
              <a:t>a calculator</a:t>
            </a:r>
            <a:r>
              <a:rPr lang="en-US" dirty="0"/>
              <a:t>, will have little opportunity. </a:t>
            </a:r>
            <a:endParaRPr lang="en-US" dirty="0" smtClean="0"/>
          </a:p>
          <a:p>
            <a:pPr marL="114300" indent="0">
              <a:buNone/>
            </a:pPr>
            <a:endParaRPr lang="en-US" dirty="0"/>
          </a:p>
          <a:p>
            <a:pPr marL="114300" indent="0">
              <a:buNone/>
            </a:pPr>
            <a:r>
              <a:rPr lang="en-US" dirty="0" smtClean="0"/>
              <a:t>Conversely</a:t>
            </a:r>
            <a:r>
              <a:rPr lang="en-US" dirty="0"/>
              <a:t>, </a:t>
            </a:r>
            <a:r>
              <a:rPr lang="en-US" dirty="0" smtClean="0"/>
              <a:t>streaming </a:t>
            </a:r>
            <a:r>
              <a:rPr lang="en-US" dirty="0"/>
              <a:t>applications are characterized by periodic disk </a:t>
            </a:r>
            <a:r>
              <a:rPr lang="en-US" dirty="0" smtClean="0"/>
              <a:t>accesses and </a:t>
            </a:r>
            <a:r>
              <a:rPr lang="en-US" dirty="0"/>
              <a:t>receive the greatest </a:t>
            </a:r>
            <a:r>
              <a:rPr lang="en-US" dirty="0" smtClean="0"/>
              <a:t>benefits </a:t>
            </a:r>
            <a:r>
              <a:rPr lang="en-US" dirty="0"/>
              <a:t>from these </a:t>
            </a:r>
            <a:r>
              <a:rPr lang="en-US" dirty="0" smtClean="0"/>
              <a:t>optimizations. </a:t>
            </a:r>
          </a:p>
          <a:p>
            <a:pPr marL="114300" indent="0">
              <a:buNone/>
            </a:pPr>
            <a:endParaRPr lang="en-US" dirty="0"/>
          </a:p>
          <a:p>
            <a:pPr marL="114300" indent="0">
              <a:buNone/>
            </a:pPr>
            <a:r>
              <a:rPr lang="en-US" dirty="0" smtClean="0"/>
              <a:t>We </a:t>
            </a:r>
            <a:r>
              <a:rPr lang="en-US" dirty="0"/>
              <a:t>want to investigate how often these opportunities occur.</a:t>
            </a:r>
          </a:p>
        </p:txBody>
      </p:sp>
    </p:spTree>
    <p:extLst>
      <p:ext uri="{BB962C8B-B14F-4D97-AF65-F5344CB8AC3E}">
        <p14:creationId xmlns:p14="http://schemas.microsoft.com/office/powerpoint/2010/main" val="16916803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Compiler Run-Time framework</a:t>
            </a:r>
            <a:endParaRPr lang="en-US" dirty="0"/>
          </a:p>
        </p:txBody>
      </p:sp>
      <p:sp>
        <p:nvSpPr>
          <p:cNvPr id="3" name="Content Placeholder 2"/>
          <p:cNvSpPr>
            <a:spLocks noGrp="1"/>
          </p:cNvSpPr>
          <p:nvPr>
            <p:ph sz="quarter" idx="1"/>
          </p:nvPr>
        </p:nvSpPr>
        <p:spPr>
          <a:xfrm>
            <a:off x="457200" y="2286000"/>
            <a:ext cx="7620000" cy="3429000"/>
          </a:xfrm>
        </p:spPr>
        <p:txBody>
          <a:bodyPr>
            <a:normAutofit/>
          </a:bodyPr>
          <a:lstStyle/>
          <a:p>
            <a:r>
              <a:rPr lang="en-US" dirty="0" smtClean="0"/>
              <a:t>File Descriptor Attributes</a:t>
            </a:r>
          </a:p>
          <a:p>
            <a:r>
              <a:rPr lang="en-US" dirty="0" smtClean="0"/>
              <a:t>Synchronization mechanism</a:t>
            </a:r>
          </a:p>
          <a:p>
            <a:r>
              <a:rPr lang="en-US" dirty="0" smtClean="0"/>
              <a:t>File-level buffer</a:t>
            </a:r>
          </a:p>
        </p:txBody>
      </p:sp>
    </p:spTree>
    <p:extLst>
      <p:ext uri="{BB962C8B-B14F-4D97-AF65-F5344CB8AC3E}">
        <p14:creationId xmlns:p14="http://schemas.microsoft.com/office/powerpoint/2010/main" val="99611552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Descriptor Attributes</a:t>
            </a:r>
            <a:endParaRPr lang="en-US" dirty="0"/>
          </a:p>
        </p:txBody>
      </p:sp>
      <p:sp>
        <p:nvSpPr>
          <p:cNvPr id="3" name="Content Placeholder 2"/>
          <p:cNvSpPr>
            <a:spLocks noGrp="1"/>
          </p:cNvSpPr>
          <p:nvPr>
            <p:ph sz="quarter" idx="1"/>
          </p:nvPr>
        </p:nvSpPr>
        <p:spPr/>
        <p:txBody>
          <a:bodyPr/>
          <a:lstStyle/>
          <a:p>
            <a:r>
              <a:rPr lang="en-US" dirty="0" smtClean="0"/>
              <a:t>A file </a:t>
            </a:r>
            <a:r>
              <a:rPr lang="en-US" dirty="0"/>
              <a:t>descriptor may be tagged with one of four attributes:</a:t>
            </a:r>
          </a:p>
          <a:p>
            <a:pPr marL="114300" indent="0">
              <a:buNone/>
            </a:pPr>
            <a:r>
              <a:rPr lang="en-US" dirty="0"/>
              <a:t>	</a:t>
            </a:r>
            <a:r>
              <a:rPr lang="en-US" dirty="0" smtClean="0"/>
              <a:t>SYNC_SEND</a:t>
            </a:r>
            <a:r>
              <a:rPr lang="en-US" dirty="0"/>
              <a:t>, SYNC_RECV, BUFFERED, and </a:t>
            </a:r>
            <a:r>
              <a:rPr lang="en-US" dirty="0" smtClean="0"/>
              <a:t>	STREAMED.</a:t>
            </a:r>
          </a:p>
          <a:p>
            <a:r>
              <a:rPr lang="en-US" dirty="0"/>
              <a:t>The </a:t>
            </a:r>
            <a:r>
              <a:rPr lang="en-US" dirty="0" smtClean="0"/>
              <a:t>keywords inform </a:t>
            </a:r>
            <a:r>
              <a:rPr lang="en-US" dirty="0"/>
              <a:t>the compiler as to how the program intends to </a:t>
            </a:r>
            <a:r>
              <a:rPr lang="en-US" dirty="0" smtClean="0"/>
              <a:t>access the file </a:t>
            </a:r>
            <a:r>
              <a:rPr lang="en-US" dirty="0"/>
              <a:t>and the level of interaction with other programs</a:t>
            </a:r>
            <a:r>
              <a:rPr lang="en-US" dirty="0" smtClean="0"/>
              <a:t>.</a:t>
            </a:r>
          </a:p>
        </p:txBody>
      </p:sp>
    </p:spTree>
    <p:extLst>
      <p:ext uri="{BB962C8B-B14F-4D97-AF65-F5344CB8AC3E}">
        <p14:creationId xmlns:p14="http://schemas.microsoft.com/office/powerpoint/2010/main" val="17808891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Runtime</a:t>
            </a:r>
            <a:endParaRPr lang="en-US" dirty="0"/>
          </a:p>
        </p:txBody>
      </p:sp>
      <p:sp>
        <p:nvSpPr>
          <p:cNvPr id="3" name="Content Placeholder 2"/>
          <p:cNvSpPr>
            <a:spLocks noGrp="1"/>
          </p:cNvSpPr>
          <p:nvPr>
            <p:ph sz="quarter" idx="1"/>
          </p:nvPr>
        </p:nvSpPr>
        <p:spPr/>
        <p:txBody>
          <a:bodyPr/>
          <a:lstStyle/>
          <a:p>
            <a:r>
              <a:rPr lang="en-US" dirty="0" smtClean="0"/>
              <a:t>The compiler </a:t>
            </a:r>
            <a:r>
              <a:rPr lang="en-US" dirty="0"/>
              <a:t>must determine where a program's logical I/O </a:t>
            </a:r>
            <a:r>
              <a:rPr lang="en-US" dirty="0" smtClean="0"/>
              <a:t>operation </a:t>
            </a:r>
            <a:r>
              <a:rPr lang="en-US" dirty="0"/>
              <a:t>ends, but </a:t>
            </a:r>
            <a:r>
              <a:rPr lang="en-US" dirty="0" smtClean="0"/>
              <a:t>finding </a:t>
            </a:r>
            <a:r>
              <a:rPr lang="en-US" dirty="0"/>
              <a:t>the end of a logical operation </a:t>
            </a:r>
            <a:r>
              <a:rPr lang="en-US" dirty="0" smtClean="0"/>
              <a:t>via static </a:t>
            </a:r>
            <a:r>
              <a:rPr lang="en-US" dirty="0"/>
              <a:t>analysis is an </a:t>
            </a:r>
            <a:r>
              <a:rPr lang="en-US" b="1" i="1" dirty="0" smtClean="0"/>
              <a:t>un-decidable </a:t>
            </a:r>
            <a:r>
              <a:rPr lang="en-US" b="1" i="1" dirty="0"/>
              <a:t>problem</a:t>
            </a:r>
            <a:r>
              <a:rPr lang="en-US" dirty="0"/>
              <a: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200400"/>
            <a:ext cx="5791200" cy="3421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81508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b="1" i="1" dirty="0" smtClean="0"/>
              <a:t>Power, energy and thermal </a:t>
            </a:r>
            <a:r>
              <a:rPr lang="en-US" dirty="0" smtClean="0"/>
              <a:t>concerns have constrained embedded system designs.</a:t>
            </a:r>
          </a:p>
          <a:p>
            <a:r>
              <a:rPr lang="en-US" dirty="0" smtClean="0"/>
              <a:t>In many mobile systems, the disk/memory is among the </a:t>
            </a:r>
            <a:r>
              <a:rPr lang="en-US" b="1" i="1" dirty="0" smtClean="0"/>
              <a:t>top energy consumers.</a:t>
            </a:r>
          </a:p>
        </p:txBody>
      </p:sp>
    </p:spTree>
    <p:extLst>
      <p:ext uri="{BB962C8B-B14F-4D97-AF65-F5344CB8AC3E}">
        <p14:creationId xmlns:p14="http://schemas.microsoft.com/office/powerpoint/2010/main" val="291359826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and Implementation</a:t>
            </a:r>
            <a:endParaRPr lang="en-US" dirty="0"/>
          </a:p>
        </p:txBody>
      </p:sp>
      <p:sp>
        <p:nvSpPr>
          <p:cNvPr id="3" name="Content Placeholder 2"/>
          <p:cNvSpPr>
            <a:spLocks noGrp="1"/>
          </p:cNvSpPr>
          <p:nvPr>
            <p:ph sz="quarter" idx="1"/>
          </p:nvPr>
        </p:nvSpPr>
        <p:spPr/>
        <p:txBody>
          <a:bodyPr>
            <a:normAutofit/>
          </a:bodyPr>
          <a:lstStyle/>
          <a:p>
            <a:r>
              <a:rPr lang="en-US" dirty="0" smtClean="0"/>
              <a:t>Hardware</a:t>
            </a:r>
          </a:p>
          <a:p>
            <a:r>
              <a:rPr lang="en-US" dirty="0" smtClean="0"/>
              <a:t>Software:</a:t>
            </a:r>
          </a:p>
          <a:p>
            <a:r>
              <a:rPr lang="en-US" dirty="0" smtClean="0"/>
              <a:t>Optimization Stages</a:t>
            </a:r>
          </a:p>
        </p:txBody>
      </p:sp>
    </p:spTree>
    <p:extLst>
      <p:ext uri="{BB962C8B-B14F-4D97-AF65-F5344CB8AC3E}">
        <p14:creationId xmlns:p14="http://schemas.microsoft.com/office/powerpoint/2010/main" val="359612901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a:t>
            </a:r>
            <a:endParaRPr lang="en-US" dirty="0"/>
          </a:p>
        </p:txBody>
      </p:sp>
      <p:sp>
        <p:nvSpPr>
          <p:cNvPr id="3" name="Content Placeholder 2"/>
          <p:cNvSpPr>
            <a:spLocks noGrp="1"/>
          </p:cNvSpPr>
          <p:nvPr>
            <p:ph sz="quarter" idx="1"/>
          </p:nvPr>
        </p:nvSpPr>
        <p:spPr/>
        <p:txBody>
          <a:bodyPr/>
          <a:lstStyle/>
          <a:p>
            <a:r>
              <a:rPr lang="en-US" dirty="0"/>
              <a:t>The host computer has an AMD Athlon processor at 1.2GHz with a default workstation installation of Red Hat 9 Linux. </a:t>
            </a:r>
            <a:endParaRPr lang="en-US" dirty="0" smtClean="0"/>
          </a:p>
          <a:p>
            <a:r>
              <a:rPr lang="en-US" dirty="0" smtClean="0"/>
              <a:t>The </a:t>
            </a:r>
            <a:r>
              <a:rPr lang="en-US" dirty="0"/>
              <a:t>computer features a Hitachi </a:t>
            </a:r>
            <a:r>
              <a:rPr lang="en-US" dirty="0" err="1"/>
              <a:t>Travelstar</a:t>
            </a:r>
            <a:r>
              <a:rPr lang="en-US" dirty="0"/>
              <a:t> E7K60 as our target disk.</a:t>
            </a:r>
          </a:p>
          <a:p>
            <a:endParaRPr lang="en-US" dirty="0"/>
          </a:p>
        </p:txBody>
      </p:sp>
    </p:spTree>
    <p:extLst>
      <p:ext uri="{BB962C8B-B14F-4D97-AF65-F5344CB8AC3E}">
        <p14:creationId xmlns:p14="http://schemas.microsoft.com/office/powerpoint/2010/main" val="316474670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Content Placeholder 2"/>
          <p:cNvSpPr>
            <a:spLocks noGrp="1"/>
          </p:cNvSpPr>
          <p:nvPr>
            <p:ph sz="quarter" idx="1"/>
          </p:nvPr>
        </p:nvSpPr>
        <p:spPr/>
        <p:txBody>
          <a:bodyPr>
            <a:normAutofit/>
          </a:bodyPr>
          <a:lstStyle/>
          <a:p>
            <a:r>
              <a:rPr lang="en-US" dirty="0" smtClean="0"/>
              <a:t>The software </a:t>
            </a:r>
            <a:r>
              <a:rPr lang="en-US" dirty="0"/>
              <a:t>test suite includes </a:t>
            </a:r>
            <a:r>
              <a:rPr lang="en-US" b="1" i="1" dirty="0"/>
              <a:t>interactive programs</a:t>
            </a:r>
            <a:r>
              <a:rPr lang="en-US" dirty="0"/>
              <a:t> such as a web browser. </a:t>
            </a:r>
            <a:endParaRPr lang="en-US" dirty="0" smtClean="0"/>
          </a:p>
          <a:p>
            <a:r>
              <a:rPr lang="en-US" dirty="0" smtClean="0"/>
              <a:t>The </a:t>
            </a:r>
            <a:r>
              <a:rPr lang="en-US" dirty="0"/>
              <a:t>key for such programs is </a:t>
            </a:r>
            <a:r>
              <a:rPr lang="en-US" b="1" i="1" dirty="0"/>
              <a:t>user interaction </a:t>
            </a:r>
            <a:r>
              <a:rPr lang="en-US" dirty="0"/>
              <a:t>such as clicking on a link or typing a web address. </a:t>
            </a:r>
            <a:endParaRPr lang="en-US" dirty="0" smtClean="0"/>
          </a:p>
          <a:p>
            <a:r>
              <a:rPr lang="en-US" i="1" dirty="0" smtClean="0"/>
              <a:t>Unfortunately</a:t>
            </a:r>
            <a:r>
              <a:rPr lang="en-US" i="1" dirty="0"/>
              <a:t>,</a:t>
            </a:r>
            <a:r>
              <a:rPr lang="en-US" dirty="0"/>
              <a:t> user interaction lends poorly toward </a:t>
            </a:r>
            <a:r>
              <a:rPr lang="en-US" b="1" i="1" dirty="0"/>
              <a:t>repeatability</a:t>
            </a:r>
            <a:r>
              <a:rPr lang="en-US" dirty="0"/>
              <a:t> for experiment testing . </a:t>
            </a:r>
            <a:endParaRPr lang="en-US" dirty="0" smtClean="0"/>
          </a:p>
          <a:p>
            <a:r>
              <a:rPr lang="en-US" i="1" dirty="0" smtClean="0"/>
              <a:t>Fortunately</a:t>
            </a:r>
            <a:r>
              <a:rPr lang="en-US" i="1" dirty="0"/>
              <a:t>,</a:t>
            </a:r>
            <a:r>
              <a:rPr lang="en-US" dirty="0"/>
              <a:t> the X Window System contains extensions, RECORD and XTEST.</a:t>
            </a:r>
          </a:p>
          <a:p>
            <a:endParaRPr lang="en-US" dirty="0"/>
          </a:p>
        </p:txBody>
      </p:sp>
    </p:spTree>
    <p:extLst>
      <p:ext uri="{BB962C8B-B14F-4D97-AF65-F5344CB8AC3E}">
        <p14:creationId xmlns:p14="http://schemas.microsoft.com/office/powerpoint/2010/main" val="429404798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 Stages</a:t>
            </a:r>
            <a:endParaRPr lang="en-US" dirty="0"/>
          </a:p>
        </p:txBody>
      </p:sp>
      <p:sp>
        <p:nvSpPr>
          <p:cNvPr id="3" name="Content Placeholder 2"/>
          <p:cNvSpPr>
            <a:spLocks noGrp="1"/>
          </p:cNvSpPr>
          <p:nvPr>
            <p:ph sz="quarter" idx="1"/>
          </p:nvPr>
        </p:nvSpPr>
        <p:spPr/>
        <p:txBody>
          <a:bodyPr/>
          <a:lstStyle/>
          <a:p>
            <a:r>
              <a:rPr lang="en-US" dirty="0" smtClean="0"/>
              <a:t>A Low </a:t>
            </a:r>
            <a:r>
              <a:rPr lang="en-US" dirty="0"/>
              <a:t>Level Virtual Machine (LLVM) com</a:t>
            </a:r>
            <a:r>
              <a:rPr lang="fr-FR" dirty="0"/>
              <a:t>piler </a:t>
            </a:r>
            <a:r>
              <a:rPr lang="fr-FR" dirty="0" smtClean="0"/>
              <a:t>infrastructure </a:t>
            </a:r>
            <a:r>
              <a:rPr lang="fr-FR" dirty="0" err="1" smtClean="0"/>
              <a:t>is</a:t>
            </a:r>
            <a:r>
              <a:rPr lang="fr-FR" dirty="0" smtClean="0"/>
              <a:t> </a:t>
            </a:r>
            <a:r>
              <a:rPr lang="fr-FR" dirty="0" err="1" smtClean="0"/>
              <a:t>used</a:t>
            </a:r>
            <a:r>
              <a:rPr lang="fr-FR" dirty="0" smtClean="0"/>
              <a:t> to </a:t>
            </a:r>
            <a:r>
              <a:rPr lang="fr-FR" dirty="0" err="1" smtClean="0"/>
              <a:t>implement</a:t>
            </a:r>
            <a:r>
              <a:rPr lang="fr-FR" dirty="0" smtClean="0"/>
              <a:t> </a:t>
            </a:r>
            <a:r>
              <a:rPr lang="fr-FR" dirty="0"/>
              <a:t>code transformations </a:t>
            </a:r>
            <a:r>
              <a:rPr lang="en-US" dirty="0"/>
              <a:t>in </a:t>
            </a:r>
            <a:r>
              <a:rPr lang="en-US" b="1" dirty="0"/>
              <a:t>various passes</a:t>
            </a:r>
            <a:r>
              <a:rPr lang="en-US" dirty="0"/>
              <a:t>. </a:t>
            </a:r>
            <a:endParaRPr lang="en-US" dirty="0" smtClean="0"/>
          </a:p>
          <a:p>
            <a:r>
              <a:rPr lang="en-US" dirty="0" smtClean="0"/>
              <a:t>Among </a:t>
            </a:r>
            <a:r>
              <a:rPr lang="en-US" dirty="0"/>
              <a:t>its many features, LLVM extends </a:t>
            </a:r>
            <a:r>
              <a:rPr lang="en-US" dirty="0" err="1"/>
              <a:t>gcc</a:t>
            </a:r>
            <a:r>
              <a:rPr lang="en-US" dirty="0"/>
              <a:t> with a new intermediate representation, an analysis and optimization framework, and several back-ends including portable C.</a:t>
            </a:r>
          </a:p>
          <a:p>
            <a:endParaRPr lang="en-US" dirty="0"/>
          </a:p>
        </p:txBody>
      </p:sp>
    </p:spTree>
    <p:extLst>
      <p:ext uri="{BB962C8B-B14F-4D97-AF65-F5344CB8AC3E}">
        <p14:creationId xmlns:p14="http://schemas.microsoft.com/office/powerpoint/2010/main" val="132462109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Implementation steps for Optimization Stages</a:t>
            </a:r>
            <a:endParaRPr lang="en-US" dirty="0"/>
          </a:p>
        </p:txBody>
      </p:sp>
      <p:pic>
        <p:nvPicPr>
          <p:cNvPr id="3074" name="Picture 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tretch>
            <a:fillRect/>
          </a:stretch>
        </p:blipFill>
        <p:spPr bwMode="auto">
          <a:xfrm>
            <a:off x="304799" y="1524000"/>
            <a:ext cx="7851609"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25802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sz="quarter" idx="1"/>
          </p:nvPr>
        </p:nvSpPr>
        <p:spPr/>
        <p:txBody>
          <a:bodyPr/>
          <a:lstStyle/>
          <a:p>
            <a:r>
              <a:rPr lang="en-US" dirty="0"/>
              <a:t>I</a:t>
            </a:r>
            <a:r>
              <a:rPr lang="en-US" dirty="0" smtClean="0"/>
              <a:t>nvestigate </a:t>
            </a:r>
            <a:r>
              <a:rPr lang="en-US" dirty="0"/>
              <a:t>the energy and </a:t>
            </a:r>
            <a:r>
              <a:rPr lang="en-US" dirty="0" smtClean="0"/>
              <a:t>performance </a:t>
            </a:r>
            <a:r>
              <a:rPr lang="en-US" dirty="0"/>
              <a:t>impact of execution context optimizations on </a:t>
            </a:r>
            <a:r>
              <a:rPr lang="en-US" dirty="0" smtClean="0"/>
              <a:t>disk accesses </a:t>
            </a:r>
            <a:r>
              <a:rPr lang="en-US" dirty="0"/>
              <a:t>from concurrently running programs</a:t>
            </a:r>
            <a:r>
              <a:rPr lang="en-US" dirty="0" smtClean="0"/>
              <a:t>.</a:t>
            </a:r>
          </a:p>
          <a:p>
            <a:r>
              <a:rPr lang="en-US" dirty="0"/>
              <a:t>The </a:t>
            </a:r>
            <a:r>
              <a:rPr lang="en-US" dirty="0" smtClean="0"/>
              <a:t>experiments </a:t>
            </a:r>
            <a:r>
              <a:rPr lang="en-US" dirty="0"/>
              <a:t>were devised by using </a:t>
            </a:r>
            <a:r>
              <a:rPr lang="en-US" dirty="0" err="1"/>
              <a:t>Xnee</a:t>
            </a:r>
            <a:r>
              <a:rPr lang="en-US" dirty="0"/>
              <a:t> to record a session and </a:t>
            </a:r>
            <a:r>
              <a:rPr lang="en-US" dirty="0" smtClean="0"/>
              <a:t>replay </a:t>
            </a:r>
            <a:r>
              <a:rPr lang="en-US" dirty="0"/>
              <a:t>it repeatedly while measuring disk energy consumption.</a:t>
            </a:r>
          </a:p>
        </p:txBody>
      </p:sp>
    </p:spTree>
    <p:extLst>
      <p:ext uri="{BB962C8B-B14F-4D97-AF65-F5344CB8AC3E}">
        <p14:creationId xmlns:p14="http://schemas.microsoft.com/office/powerpoint/2010/main" val="199255740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normAutofit/>
          </a:bodyPr>
          <a:lstStyle/>
          <a:p>
            <a:r>
              <a:rPr lang="en-US" dirty="0"/>
              <a:t>The experiments </a:t>
            </a:r>
            <a:r>
              <a:rPr lang="en-US" dirty="0" smtClean="0"/>
              <a:t>show that </a:t>
            </a:r>
            <a:r>
              <a:rPr lang="en-US" dirty="0"/>
              <a:t>with mostly interactive programs such as </a:t>
            </a:r>
            <a:r>
              <a:rPr lang="en-US" dirty="0" smtClean="0"/>
              <a:t>WP (</a:t>
            </a:r>
            <a:r>
              <a:rPr lang="en-US" dirty="0" err="1" smtClean="0"/>
              <a:t>firefox</a:t>
            </a:r>
            <a:r>
              <a:rPr lang="en-US" dirty="0" smtClean="0"/>
              <a:t>, </a:t>
            </a:r>
            <a:r>
              <a:rPr lang="en-US" dirty="0" err="1" smtClean="0"/>
              <a:t>xpdf</a:t>
            </a:r>
            <a:r>
              <a:rPr lang="en-US" dirty="0" smtClean="0"/>
              <a:t>), </a:t>
            </a:r>
            <a:r>
              <a:rPr lang="en-US" dirty="0"/>
              <a:t>the </a:t>
            </a:r>
            <a:r>
              <a:rPr lang="en-US" dirty="0" smtClean="0"/>
              <a:t>opportunity </a:t>
            </a:r>
            <a:r>
              <a:rPr lang="en-US" dirty="0"/>
              <a:t>for energy savings is small. Conversely, </a:t>
            </a:r>
            <a:r>
              <a:rPr lang="en-US" dirty="0" smtClean="0"/>
              <a:t>streaming programs </a:t>
            </a:r>
            <a:r>
              <a:rPr lang="en-US" dirty="0"/>
              <a:t>such as </a:t>
            </a:r>
            <a:r>
              <a:rPr lang="en-US" dirty="0" smtClean="0"/>
              <a:t>AF (mpeg123, </a:t>
            </a:r>
            <a:r>
              <a:rPr lang="en-US" dirty="0" err="1" smtClean="0"/>
              <a:t>sftp</a:t>
            </a:r>
            <a:r>
              <a:rPr lang="en-US" dirty="0" smtClean="0"/>
              <a:t>) offer </a:t>
            </a:r>
            <a:r>
              <a:rPr lang="en-US" dirty="0"/>
              <a:t>plenty of opportunity for savings.</a:t>
            </a:r>
          </a:p>
          <a:p>
            <a:r>
              <a:rPr lang="en-US" dirty="0"/>
              <a:t>Some contexts have moderate opportunity for savings, </a:t>
            </a:r>
            <a:r>
              <a:rPr lang="en-US" dirty="0" smtClean="0"/>
              <a:t>such as AWT (mpeg123, </a:t>
            </a:r>
            <a:r>
              <a:rPr lang="en-US" dirty="0" err="1" smtClean="0"/>
              <a:t>firefox</a:t>
            </a:r>
            <a:r>
              <a:rPr lang="en-US" dirty="0" smtClean="0"/>
              <a:t>, </a:t>
            </a:r>
            <a:r>
              <a:rPr lang="en-US" dirty="0" err="1" smtClean="0"/>
              <a:t>emacs</a:t>
            </a:r>
            <a:r>
              <a:rPr lang="en-US" dirty="0" smtClean="0"/>
              <a:t>), </a:t>
            </a:r>
            <a:r>
              <a:rPr lang="en-US" dirty="0"/>
              <a:t>though the actual activity did not demonstrate </a:t>
            </a:r>
            <a:r>
              <a:rPr lang="en-US" dirty="0" smtClean="0"/>
              <a:t>all of </a:t>
            </a:r>
            <a:r>
              <a:rPr lang="en-US" dirty="0"/>
              <a:t>the potential savings</a:t>
            </a:r>
            <a:r>
              <a:rPr lang="en-US" dirty="0" smtClean="0"/>
              <a:t>.</a:t>
            </a:r>
          </a:p>
        </p:txBody>
      </p:sp>
    </p:spTree>
    <p:extLst>
      <p:ext uri="{BB962C8B-B14F-4D97-AF65-F5344CB8AC3E}">
        <p14:creationId xmlns:p14="http://schemas.microsoft.com/office/powerpoint/2010/main" val="364043127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(continued …)</a:t>
            </a:r>
            <a:endParaRPr lang="en-US" dirty="0"/>
          </a:p>
        </p:txBody>
      </p:sp>
      <p:sp>
        <p:nvSpPr>
          <p:cNvPr id="3" name="Content Placeholder 2"/>
          <p:cNvSpPr>
            <a:spLocks noGrp="1"/>
          </p:cNvSpPr>
          <p:nvPr>
            <p:ph sz="quarter" idx="1"/>
          </p:nvPr>
        </p:nvSpPr>
        <p:spPr/>
        <p:txBody>
          <a:bodyPr/>
          <a:lstStyle/>
          <a:p>
            <a:r>
              <a:rPr lang="en-US" dirty="0"/>
              <a:t>Using the write-through policy, the average savings was 21% with a range of 3% to 63%. Using the write-back policy, the average savings was 8% with a range of -33% to 61</a:t>
            </a:r>
            <a:r>
              <a:rPr lang="en-US" dirty="0" smtClean="0"/>
              <a:t>%.</a:t>
            </a:r>
            <a:endParaRPr lang="en-US" dirty="0"/>
          </a:p>
        </p:txBody>
      </p:sp>
    </p:spTree>
    <p:extLst>
      <p:ext uri="{BB962C8B-B14F-4D97-AF65-F5344CB8AC3E}">
        <p14:creationId xmlns:p14="http://schemas.microsoft.com/office/powerpoint/2010/main" val="377499625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Model</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600200"/>
            <a:ext cx="7261594"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239449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normAutofit fontScale="92500"/>
          </a:bodyPr>
          <a:lstStyle/>
          <a:p>
            <a:r>
              <a:rPr lang="en-US" dirty="0" smtClean="0"/>
              <a:t>A </a:t>
            </a:r>
            <a:r>
              <a:rPr lang="en-US" b="1" dirty="0"/>
              <a:t>disk request </a:t>
            </a:r>
            <a:r>
              <a:rPr lang="en-US" b="1" dirty="0" smtClean="0"/>
              <a:t>classification </a:t>
            </a:r>
            <a:r>
              <a:rPr lang="en-US" b="1" dirty="0"/>
              <a:t>system </a:t>
            </a:r>
            <a:r>
              <a:rPr lang="en-US" dirty="0"/>
              <a:t>in the context of a compiler and runtime </a:t>
            </a:r>
            <a:r>
              <a:rPr lang="en-US" dirty="0" smtClean="0"/>
              <a:t>framework </a:t>
            </a:r>
            <a:r>
              <a:rPr lang="en-US" dirty="0"/>
              <a:t>to implement optimizations for disk energy </a:t>
            </a:r>
            <a:r>
              <a:rPr lang="en-US" dirty="0" smtClean="0"/>
              <a:t>consumption was introduced.</a:t>
            </a:r>
          </a:p>
          <a:p>
            <a:r>
              <a:rPr lang="en-US" dirty="0"/>
              <a:t>The </a:t>
            </a:r>
            <a:r>
              <a:rPr lang="en-US" b="1" dirty="0"/>
              <a:t>measured energy savings </a:t>
            </a:r>
            <a:r>
              <a:rPr lang="en-US" dirty="0"/>
              <a:t>are in proportion </a:t>
            </a:r>
            <a:r>
              <a:rPr lang="en-US" dirty="0" smtClean="0"/>
              <a:t>to the  opportunities </a:t>
            </a:r>
            <a:r>
              <a:rPr lang="en-US" dirty="0"/>
              <a:t>available (up to 63%) and can be </a:t>
            </a:r>
            <a:r>
              <a:rPr lang="en-US" dirty="0" smtClean="0"/>
              <a:t>substantially </a:t>
            </a:r>
            <a:r>
              <a:rPr lang="en-US" dirty="0"/>
              <a:t>greater over previous best optimizations</a:t>
            </a:r>
            <a:r>
              <a:rPr lang="en-US" dirty="0" smtClean="0"/>
              <a:t>.</a:t>
            </a:r>
          </a:p>
          <a:p>
            <a:r>
              <a:rPr lang="en-US" dirty="0"/>
              <a:t>The </a:t>
            </a:r>
            <a:r>
              <a:rPr lang="en-US" b="1" dirty="0" smtClean="0"/>
              <a:t>overhead</a:t>
            </a:r>
            <a:r>
              <a:rPr lang="en-US" dirty="0" smtClean="0"/>
              <a:t> </a:t>
            </a:r>
            <a:r>
              <a:rPr lang="en-US" dirty="0"/>
              <a:t>from these optimizations impacts performance by </a:t>
            </a:r>
            <a:r>
              <a:rPr lang="en-US" dirty="0" smtClean="0"/>
              <a:t>less than </a:t>
            </a:r>
            <a:r>
              <a:rPr lang="en-US" dirty="0"/>
              <a:t>1</a:t>
            </a:r>
            <a:r>
              <a:rPr lang="en-US" dirty="0" smtClean="0"/>
              <a:t>%.</a:t>
            </a:r>
          </a:p>
          <a:p>
            <a:r>
              <a:rPr lang="en-US" dirty="0"/>
              <a:t>Lastly, </a:t>
            </a:r>
            <a:r>
              <a:rPr lang="en-US" b="1" dirty="0" smtClean="0"/>
              <a:t>simple </a:t>
            </a:r>
            <a:r>
              <a:rPr lang="en-US" b="1" dirty="0"/>
              <a:t>model to </a:t>
            </a:r>
            <a:r>
              <a:rPr lang="en-US" b="1" dirty="0" smtClean="0"/>
              <a:t>estimate </a:t>
            </a:r>
            <a:r>
              <a:rPr lang="en-US" b="1" dirty="0"/>
              <a:t>energy savings</a:t>
            </a:r>
            <a:r>
              <a:rPr lang="en-US" dirty="0"/>
              <a:t> </a:t>
            </a:r>
            <a:r>
              <a:rPr lang="en-US" dirty="0" smtClean="0"/>
              <a:t>was formulated based </a:t>
            </a:r>
            <a:r>
              <a:rPr lang="en-US" dirty="0"/>
              <a:t>on a disk's </a:t>
            </a:r>
            <a:r>
              <a:rPr lang="en-US" dirty="0" smtClean="0"/>
              <a:t>specifications</a:t>
            </a:r>
            <a:r>
              <a:rPr lang="en-US" dirty="0"/>
              <a:t>, a disk </a:t>
            </a:r>
            <a:r>
              <a:rPr lang="en-US" dirty="0" smtClean="0"/>
              <a:t>access profile</a:t>
            </a:r>
            <a:r>
              <a:rPr lang="en-US" dirty="0"/>
              <a:t>, and expected program interactions.</a:t>
            </a:r>
          </a:p>
        </p:txBody>
      </p:sp>
    </p:spTree>
    <p:extLst>
      <p:ext uri="{BB962C8B-B14F-4D97-AF65-F5344CB8AC3E}">
        <p14:creationId xmlns:p14="http://schemas.microsoft.com/office/powerpoint/2010/main" val="27918960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(Contd.)</a:t>
            </a:r>
            <a:endParaRPr lang="en-US" dirty="0"/>
          </a:p>
        </p:txBody>
      </p:sp>
      <p:sp>
        <p:nvSpPr>
          <p:cNvPr id="3" name="Content Placeholder 2"/>
          <p:cNvSpPr>
            <a:spLocks noGrp="1"/>
          </p:cNvSpPr>
          <p:nvPr>
            <p:ph sz="quarter" idx="1"/>
          </p:nvPr>
        </p:nvSpPr>
        <p:spPr/>
        <p:txBody>
          <a:bodyPr/>
          <a:lstStyle/>
          <a:p>
            <a:r>
              <a:rPr lang="en-US" dirty="0"/>
              <a:t>This paper introduces a framework to make programs aware of and </a:t>
            </a:r>
            <a:r>
              <a:rPr lang="en-US" b="1" i="1" dirty="0"/>
              <a:t>adapt to their runtime execution context</a:t>
            </a:r>
            <a:r>
              <a:rPr lang="en-US" dirty="0"/>
              <a:t>.</a:t>
            </a:r>
          </a:p>
          <a:p>
            <a:r>
              <a:rPr lang="en-US" dirty="0" smtClean="0"/>
              <a:t>Although </a:t>
            </a:r>
            <a:r>
              <a:rPr lang="en-US" dirty="0"/>
              <a:t>this research focuses on disk, the </a:t>
            </a:r>
            <a:r>
              <a:rPr lang="en-US" b="1" i="1" dirty="0"/>
              <a:t>energy optimizations and analysis may be applied to other resources </a:t>
            </a:r>
            <a:r>
              <a:rPr lang="en-US" dirty="0"/>
              <a:t>which support multiple low power operational modes for energy conservation</a:t>
            </a:r>
            <a:r>
              <a:rPr lang="en-US" dirty="0" smtClean="0"/>
              <a:t>.</a:t>
            </a:r>
            <a:endParaRPr lang="en-US" dirty="0"/>
          </a:p>
        </p:txBody>
      </p:sp>
    </p:spTree>
    <p:extLst>
      <p:ext uri="{BB962C8B-B14F-4D97-AF65-F5344CB8AC3E}">
        <p14:creationId xmlns:p14="http://schemas.microsoft.com/office/powerpoint/2010/main" val="186136703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sz="quarter" idx="1"/>
          </p:nvPr>
        </p:nvSpPr>
        <p:spPr/>
        <p:txBody>
          <a:bodyPr/>
          <a:lstStyle/>
          <a:p>
            <a:r>
              <a:rPr lang="en-US" dirty="0"/>
              <a:t>Our user study does </a:t>
            </a:r>
            <a:r>
              <a:rPr lang="en-US" dirty="0" smtClean="0"/>
              <a:t>not delve </a:t>
            </a:r>
            <a:r>
              <a:rPr lang="en-US" dirty="0"/>
              <a:t>deeply enough to characterize user activity and </a:t>
            </a:r>
            <a:r>
              <a:rPr lang="en-US" dirty="0" smtClean="0"/>
              <a:t>formulate </a:t>
            </a:r>
            <a:r>
              <a:rPr lang="en-US" dirty="0"/>
              <a:t>representative traces. A </a:t>
            </a:r>
            <a:r>
              <a:rPr lang="en-US" b="1" dirty="0"/>
              <a:t>more detailed user study </a:t>
            </a:r>
            <a:r>
              <a:rPr lang="en-US" dirty="0"/>
              <a:t>is </a:t>
            </a:r>
            <a:r>
              <a:rPr lang="en-US" dirty="0" smtClean="0"/>
              <a:t>a monumental </a:t>
            </a:r>
            <a:r>
              <a:rPr lang="en-US" dirty="0"/>
              <a:t>task left for future work.</a:t>
            </a:r>
          </a:p>
        </p:txBody>
      </p:sp>
    </p:spTree>
    <p:extLst>
      <p:ext uri="{BB962C8B-B14F-4D97-AF65-F5344CB8AC3E}">
        <p14:creationId xmlns:p14="http://schemas.microsoft.com/office/powerpoint/2010/main" val="359168819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81000" y="1499552"/>
            <a:ext cx="7702474" cy="5129848"/>
          </a:xfrm>
        </p:spPr>
      </p:pic>
    </p:spTree>
    <p:extLst>
      <p:ext uri="{BB962C8B-B14F-4D97-AF65-F5344CB8AC3E}">
        <p14:creationId xmlns:p14="http://schemas.microsoft.com/office/powerpoint/2010/main" val="17359223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HDDs VS SSDs</a:t>
            </a:r>
            <a:endParaRPr lang="en-US" dirty="0"/>
          </a:p>
        </p:txBody>
      </p:sp>
      <p:sp>
        <p:nvSpPr>
          <p:cNvPr id="3" name="Content Placeholder 2"/>
          <p:cNvSpPr>
            <a:spLocks noGrp="1"/>
          </p:cNvSpPr>
          <p:nvPr>
            <p:ph sz="quarter" idx="1"/>
          </p:nvPr>
        </p:nvSpPr>
        <p:spPr/>
        <p:txBody>
          <a:bodyPr>
            <a:normAutofit/>
          </a:bodyPr>
          <a:lstStyle/>
          <a:p>
            <a:r>
              <a:rPr lang="en-US" dirty="0" smtClean="0"/>
              <a:t>Top Power and Energy consumers : System’s Display, Processor and </a:t>
            </a:r>
            <a:r>
              <a:rPr lang="en-US" b="1" i="1" dirty="0" smtClean="0"/>
              <a:t>Disk</a:t>
            </a:r>
            <a:r>
              <a:rPr lang="en-US" dirty="0" smtClean="0"/>
              <a:t>.</a:t>
            </a:r>
          </a:p>
          <a:p>
            <a:r>
              <a:rPr lang="en-US" dirty="0" smtClean="0"/>
              <a:t>Flash memory: A serious contender in the mobile storage area, mainly for energy considerations.</a:t>
            </a:r>
          </a:p>
          <a:p>
            <a:r>
              <a:rPr lang="en-US" dirty="0" smtClean="0"/>
              <a:t>Choice between HDDs and SSDs reduce to a product design trade-off for </a:t>
            </a:r>
            <a:r>
              <a:rPr lang="en-US" b="1" i="1" dirty="0" smtClean="0"/>
              <a:t>performance, energy and cost.</a:t>
            </a:r>
          </a:p>
          <a:p>
            <a:r>
              <a:rPr lang="en-US" dirty="0" smtClean="0"/>
              <a:t>Example: Apple iPod  classic</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4495800"/>
            <a:ext cx="1219200" cy="1219200"/>
          </a:xfrm>
          <a:prstGeom prst="rect">
            <a:avLst/>
          </a:prstGeom>
        </p:spPr>
      </p:pic>
    </p:spTree>
    <p:extLst>
      <p:ext uri="{BB962C8B-B14F-4D97-AF65-F5344CB8AC3E}">
        <p14:creationId xmlns:p14="http://schemas.microsoft.com/office/powerpoint/2010/main" val="36428837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Previous Optimizations</a:t>
            </a:r>
            <a:endParaRPr lang="en-US" dirty="0"/>
          </a:p>
        </p:txBody>
      </p:sp>
      <p:sp>
        <p:nvSpPr>
          <p:cNvPr id="3" name="Content Placeholder 2"/>
          <p:cNvSpPr>
            <a:spLocks noGrp="1"/>
          </p:cNvSpPr>
          <p:nvPr>
            <p:ph sz="quarter" idx="1"/>
          </p:nvPr>
        </p:nvSpPr>
        <p:spPr/>
        <p:txBody>
          <a:bodyPr/>
          <a:lstStyle/>
          <a:p>
            <a:r>
              <a:rPr lang="en-US" dirty="0" smtClean="0"/>
              <a:t>Many previous optimizations for disk energy have assumed </a:t>
            </a:r>
            <a:r>
              <a:rPr lang="en-US" b="1" i="1" dirty="0" err="1" smtClean="0"/>
              <a:t>Uni</a:t>
            </a:r>
            <a:r>
              <a:rPr lang="en-US" b="1" i="1" dirty="0" smtClean="0"/>
              <a:t>-Programming environments.</a:t>
            </a:r>
          </a:p>
          <a:p>
            <a:r>
              <a:rPr lang="en-US" dirty="0" smtClean="0"/>
              <a:t>Not so practical! Let us see why….</a:t>
            </a:r>
            <a:endParaRPr lang="en-US" dirty="0"/>
          </a:p>
        </p:txBody>
      </p:sp>
    </p:spTree>
    <p:extLst>
      <p:ext uri="{BB962C8B-B14F-4D97-AF65-F5344CB8AC3E}">
        <p14:creationId xmlns:p14="http://schemas.microsoft.com/office/powerpoint/2010/main" val="245385461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Uni</a:t>
            </a:r>
            <a:r>
              <a:rPr lang="en-US" dirty="0" smtClean="0"/>
              <a:t>-Programming problems</a:t>
            </a:r>
            <a:endParaRPr lang="en-US" dirty="0"/>
          </a:p>
        </p:txBody>
      </p:sp>
      <p:sp>
        <p:nvSpPr>
          <p:cNvPr id="3" name="Content Placeholder 2"/>
          <p:cNvSpPr>
            <a:spLocks noGrp="1"/>
          </p:cNvSpPr>
          <p:nvPr>
            <p:ph sz="quarter" idx="1"/>
          </p:nvPr>
        </p:nvSpPr>
        <p:spPr/>
        <p:txBody>
          <a:bodyPr/>
          <a:lstStyle/>
          <a:p>
            <a:pPr marL="0" indent="0">
              <a:buNone/>
            </a:pPr>
            <a:r>
              <a:rPr lang="en-US" dirty="0" smtClean="0"/>
              <a:t>• </a:t>
            </a:r>
            <a:r>
              <a:rPr lang="en-US" dirty="0"/>
              <a:t>CPU must wait for I/O instructions to complete before proceeding</a:t>
            </a:r>
          </a:p>
          <a:p>
            <a:pPr marL="0" indent="0">
              <a:buNone/>
            </a:pPr>
            <a:r>
              <a:rPr lang="en-US" dirty="0"/>
              <a:t>• I/O instructions are very slow as compared to compute instructions</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810000"/>
            <a:ext cx="7900988"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25237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Multi-Programming advantages</a:t>
            </a:r>
            <a:endParaRPr lang="en-US" dirty="0"/>
          </a:p>
        </p:txBody>
      </p:sp>
      <p:sp>
        <p:nvSpPr>
          <p:cNvPr id="3" name="Content Placeholder 2"/>
          <p:cNvSpPr>
            <a:spLocks noGrp="1"/>
          </p:cNvSpPr>
          <p:nvPr>
            <p:ph sz="quarter" idx="1"/>
          </p:nvPr>
        </p:nvSpPr>
        <p:spPr/>
        <p:txBody>
          <a:bodyPr/>
          <a:lstStyle/>
          <a:p>
            <a:pPr marL="0" indent="0">
              <a:buNone/>
            </a:pPr>
            <a:r>
              <a:rPr lang="en-US" dirty="0" smtClean="0"/>
              <a:t>When </a:t>
            </a:r>
            <a:r>
              <a:rPr lang="en-US" dirty="0"/>
              <a:t>one job waits for I/O, the processor can switch to another job (interleave I/O and computing.)</a:t>
            </a:r>
          </a:p>
          <a:p>
            <a:pPr marL="0" indent="0">
              <a:buNone/>
            </a:pPr>
            <a:r>
              <a:rPr lang="en-US" dirty="0"/>
              <a:t>• Increased throughput</a:t>
            </a:r>
          </a:p>
          <a:p>
            <a:pPr marL="0" indent="0">
              <a:buNone/>
            </a:pPr>
            <a:r>
              <a:rPr lang="en-US" dirty="0"/>
              <a:t>• Increased system utilization</a:t>
            </a:r>
            <a:endParaRPr lang="en-US" dirty="0" smtClean="0"/>
          </a:p>
          <a:p>
            <a:pPr marL="0" indent="0">
              <a:buNone/>
            </a:pPr>
            <a:endParaRPr lang="en-US" dirty="0"/>
          </a:p>
        </p:txBody>
      </p:sp>
    </p:spTree>
    <p:extLst>
      <p:ext uri="{BB962C8B-B14F-4D97-AF65-F5344CB8AC3E}">
        <p14:creationId xmlns:p14="http://schemas.microsoft.com/office/powerpoint/2010/main" val="24573112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Multi-Programming</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05000"/>
            <a:ext cx="7668022"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89959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Energy-Aware Compilers</a:t>
            </a:r>
            <a:endParaRPr lang="en-US" dirty="0"/>
          </a:p>
        </p:txBody>
      </p:sp>
      <p:sp>
        <p:nvSpPr>
          <p:cNvPr id="3" name="Content Placeholder 2"/>
          <p:cNvSpPr>
            <a:spLocks noGrp="1"/>
          </p:cNvSpPr>
          <p:nvPr>
            <p:ph sz="quarter" idx="1"/>
          </p:nvPr>
        </p:nvSpPr>
        <p:spPr/>
        <p:txBody>
          <a:bodyPr>
            <a:normAutofit/>
          </a:bodyPr>
          <a:lstStyle/>
          <a:p>
            <a:r>
              <a:rPr lang="en-US" dirty="0"/>
              <a:t>An energy-aware compiler can reshape a program to </a:t>
            </a:r>
            <a:r>
              <a:rPr lang="en-US" dirty="0" smtClean="0"/>
              <a:t>enable </a:t>
            </a:r>
            <a:r>
              <a:rPr lang="en-US" dirty="0"/>
              <a:t>and </a:t>
            </a:r>
            <a:r>
              <a:rPr lang="en-US" b="1" i="1" dirty="0"/>
              <a:t>exploit idle periods. </a:t>
            </a:r>
            <a:endParaRPr lang="en-US" b="1" i="1" dirty="0" smtClean="0"/>
          </a:p>
          <a:p>
            <a:r>
              <a:rPr lang="en-US" dirty="0" smtClean="0"/>
              <a:t>Disk </a:t>
            </a:r>
            <a:r>
              <a:rPr lang="en-US" dirty="0"/>
              <a:t>requests should be </a:t>
            </a:r>
            <a:r>
              <a:rPr lang="en-US" dirty="0" smtClean="0"/>
              <a:t>clustered </a:t>
            </a:r>
            <a:r>
              <a:rPr lang="en-US" dirty="0"/>
              <a:t>to </a:t>
            </a:r>
            <a:r>
              <a:rPr lang="en-US" b="1" i="1" dirty="0"/>
              <a:t>maximize idle time</a:t>
            </a:r>
            <a:r>
              <a:rPr lang="en-US" dirty="0"/>
              <a:t> and provide opportunities </a:t>
            </a:r>
            <a:r>
              <a:rPr lang="en-US" dirty="0" smtClean="0"/>
              <a:t>for </a:t>
            </a:r>
            <a:r>
              <a:rPr lang="en-US" b="1" i="1" dirty="0" smtClean="0"/>
              <a:t>hibernating</a:t>
            </a:r>
            <a:r>
              <a:rPr lang="en-US" dirty="0" smtClean="0"/>
              <a:t> </a:t>
            </a:r>
            <a:r>
              <a:rPr lang="en-US" dirty="0"/>
              <a:t>the disk. </a:t>
            </a:r>
            <a:endParaRPr lang="en-US" dirty="0" smtClean="0"/>
          </a:p>
          <a:p>
            <a:r>
              <a:rPr lang="en-US" dirty="0" smtClean="0"/>
              <a:t>The </a:t>
            </a:r>
            <a:r>
              <a:rPr lang="en-US" dirty="0"/>
              <a:t>strategy works well in </a:t>
            </a:r>
            <a:r>
              <a:rPr lang="en-US" dirty="0" err="1" smtClean="0"/>
              <a:t>uni</a:t>
            </a:r>
            <a:r>
              <a:rPr lang="en-US" dirty="0" smtClean="0"/>
              <a:t>-programming but </a:t>
            </a:r>
            <a:r>
              <a:rPr lang="en-US" dirty="0"/>
              <a:t>may lead to poor overall results </a:t>
            </a:r>
            <a:r>
              <a:rPr lang="en-US" dirty="0" smtClean="0"/>
              <a:t>in multi-programming</a:t>
            </a:r>
            <a:r>
              <a:rPr lang="en-US" dirty="0"/>
              <a:t>.</a:t>
            </a:r>
          </a:p>
        </p:txBody>
      </p:sp>
    </p:spTree>
    <p:extLst>
      <p:ext uri="{BB962C8B-B14F-4D97-AF65-F5344CB8AC3E}">
        <p14:creationId xmlns:p14="http://schemas.microsoft.com/office/powerpoint/2010/main" val="372529083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xmlns:mc="http://schemas.openxmlformats.org/markup-compatibility/2006" xmlns:a14="http://schemas.microsoft.com/office/drawing/2010/main" val="575F6D" mc:Ignorable=""/>
      </a:dk2>
      <a:lt2>
        <a:srgbClr xmlns:mc="http://schemas.openxmlformats.org/markup-compatibility/2006" xmlns:a14="http://schemas.microsoft.com/office/drawing/2010/main" val="FFF39D" mc:Ignorable=""/>
      </a:lt2>
      <a:accent1>
        <a:srgbClr xmlns:mc="http://schemas.openxmlformats.org/markup-compatibility/2006" xmlns:a14="http://schemas.microsoft.com/office/drawing/2010/main" val="FE8637" mc:Ignorable=""/>
      </a:accent1>
      <a:accent2>
        <a:srgbClr xmlns:mc="http://schemas.openxmlformats.org/markup-compatibility/2006" xmlns:a14="http://schemas.microsoft.com/office/drawing/2010/main" val="7598D9" mc:Ignorable=""/>
      </a:accent2>
      <a:accent3>
        <a:srgbClr xmlns:mc="http://schemas.openxmlformats.org/markup-compatibility/2006" xmlns:a14="http://schemas.microsoft.com/office/drawing/2010/main" val="B32C16" mc:Ignorable=""/>
      </a:accent3>
      <a:accent4>
        <a:srgbClr xmlns:mc="http://schemas.openxmlformats.org/markup-compatibility/2006" xmlns:a14="http://schemas.microsoft.com/office/drawing/2010/main" val="F5CD2D" mc:Ignorable=""/>
      </a:accent4>
      <a:accent5>
        <a:srgbClr xmlns:mc="http://schemas.openxmlformats.org/markup-compatibility/2006" xmlns:a14="http://schemas.microsoft.com/office/drawing/2010/main" val="AEBAD5" mc:Ignorable=""/>
      </a:accent5>
      <a:accent6>
        <a:srgbClr xmlns:mc="http://schemas.openxmlformats.org/markup-compatibility/2006" xmlns:a14="http://schemas.microsoft.com/office/drawing/2010/main" val="777C84" mc:Ignorable=""/>
      </a:accent6>
      <a:hlink>
        <a:srgbClr xmlns:mc="http://schemas.openxmlformats.org/markup-compatibility/2006" xmlns:a14="http://schemas.microsoft.com/office/drawing/2010/main" val="D2611C" mc:Ignorable=""/>
      </a:hlink>
      <a:folHlink>
        <a:srgbClr xmlns:mc="http://schemas.openxmlformats.org/markup-compatibility/2006" xmlns:a14="http://schemas.microsoft.com/office/drawing/2010/main" val="3B435B" mc:Ignorable=""/>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xmlns:mc="http://schemas.openxmlformats.org/markup-compatibility/2006" xmlns:a14="http://schemas.microsoft.com/office/drawing/2010/main" val="000000" mc:Ignorable="">
                <a:alpha val="40000"/>
              </a:srgbClr>
            </a:outerShdw>
          </a:effectLst>
        </a:effectStyle>
        <a:effectStyle>
          <a:effectLst>
            <a:outerShdw blurRad="50800" dist="20000" dir="5400000" rotWithShape="0">
              <a:srgbClr xmlns:mc="http://schemas.openxmlformats.org/markup-compatibility/2006" xmlns:a14="http://schemas.microsoft.com/office/drawing/2010/main" val="000000" mc:Ignorable="">
                <a:alpha val="42000"/>
              </a:srgbClr>
            </a:outerShdw>
          </a:effectLst>
        </a:effectStyle>
        <a:effectStyle>
          <a:effectLst>
            <a:outerShdw blurRad="50800" dist="20000" dir="5400000" rotWithShape="0">
              <a:srgbClr xmlns:mc="http://schemas.openxmlformats.org/markup-compatibility/2006" xmlns:a14="http://schemas.microsoft.com/office/drawing/2010/main" val="000000" mc:Ignorable="">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1729</TotalTime>
  <Words>2696</Words>
  <Application>Microsoft Office PowerPoint</Application>
  <PresentationFormat>On-screen Show (4:3)</PresentationFormat>
  <Paragraphs>185</Paragraphs>
  <Slides>31</Slides>
  <Notes>21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Execution Context Optimization for Disk Energy</vt:lpstr>
      <vt:lpstr>Introduction</vt:lpstr>
      <vt:lpstr>Introduction (Contd.)</vt:lpstr>
      <vt:lpstr>HDDs VS SSDs</vt:lpstr>
      <vt:lpstr>Previous Optimizations</vt:lpstr>
      <vt:lpstr>Uni-Programming problems</vt:lpstr>
      <vt:lpstr>Multi-Programming advantages</vt:lpstr>
      <vt:lpstr>Multi-Programming</vt:lpstr>
      <vt:lpstr>Energy-Aware Compilers</vt:lpstr>
      <vt:lpstr>Hibernation</vt:lpstr>
      <vt:lpstr>Paper’s main theme</vt:lpstr>
      <vt:lpstr>Paper’s contributions</vt:lpstr>
      <vt:lpstr>Paper’s contributions (continued…)</vt:lpstr>
      <vt:lpstr>Sample user session trace</vt:lpstr>
      <vt:lpstr>Benefits of execution contexts</vt:lpstr>
      <vt:lpstr>Opportunity</vt:lpstr>
      <vt:lpstr>Compiler Run-Time framework</vt:lpstr>
      <vt:lpstr>File Descriptor Attributes</vt:lpstr>
      <vt:lpstr>Runtime</vt:lpstr>
      <vt:lpstr>Setup and Implementation</vt:lpstr>
      <vt:lpstr>Hardware</vt:lpstr>
      <vt:lpstr>Software</vt:lpstr>
      <vt:lpstr>Optimization Stages</vt:lpstr>
      <vt:lpstr>Implementation steps for Optimization Stages</vt:lpstr>
      <vt:lpstr>Experiments</vt:lpstr>
      <vt:lpstr>Results</vt:lpstr>
      <vt:lpstr>Results (continued …)</vt:lpstr>
      <vt:lpstr>Energy Model</vt:lpstr>
      <vt:lpstr>Summary</vt:lpstr>
      <vt:lpstr>Future Work</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Execution Context Optimization for Disk Energy</dc:title>
  <dc:creator>mahesh</dc:creator>
  <cp:lastModifiedBy>mahesh</cp:lastModifiedBy>
  <cp:revision>57</cp:revision>
  <dcterms:created xsi:type="dcterms:W3CDTF">2010-04-01T23:27:38Z</dcterms:created>
  <dcterms:modified xsi:type="dcterms:W3CDTF">2010-04-04T20:06:19Z</dcterms:modified>
</cp:coreProperties>
</file>